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27"/>
  </p:notesMasterIdLst>
  <p:sldIdLst>
    <p:sldId id="256" r:id="rId2"/>
    <p:sldId id="269" r:id="rId3"/>
    <p:sldId id="288" r:id="rId4"/>
    <p:sldId id="258" r:id="rId5"/>
    <p:sldId id="289" r:id="rId6"/>
    <p:sldId id="278" r:id="rId7"/>
    <p:sldId id="290" r:id="rId8"/>
    <p:sldId id="259" r:id="rId9"/>
    <p:sldId id="260" r:id="rId10"/>
    <p:sldId id="279" r:id="rId11"/>
    <p:sldId id="261" r:id="rId12"/>
    <p:sldId id="280" r:id="rId13"/>
    <p:sldId id="262" r:id="rId14"/>
    <p:sldId id="281" r:id="rId15"/>
    <p:sldId id="263" r:id="rId16"/>
    <p:sldId id="282" r:id="rId17"/>
    <p:sldId id="265" r:id="rId18"/>
    <p:sldId id="266" r:id="rId19"/>
    <p:sldId id="284" r:id="rId20"/>
    <p:sldId id="275" r:id="rId21"/>
    <p:sldId id="285" r:id="rId22"/>
    <p:sldId id="286" r:id="rId23"/>
    <p:sldId id="287" r:id="rId24"/>
    <p:sldId id="257" r:id="rId25"/>
    <p:sldId id="27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41" autoAdjust="0"/>
    <p:restoredTop sz="94660"/>
  </p:normalViewPr>
  <p:slideViewPr>
    <p:cSldViewPr>
      <p:cViewPr varScale="1">
        <p:scale>
          <a:sx n="68" d="100"/>
          <a:sy n="68" d="100"/>
        </p:scale>
        <p:origin x="-1452"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C7B9D0-754E-4C54-B7DB-9205156FCBA3}" type="datetimeFigureOut">
              <a:rPr lang="en-US" smtClean="0"/>
              <a:pPr/>
              <a:t>1/21/2015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C0501F-F660-49A0-A2EF-661B6F224740}" type="slidenum">
              <a:rPr lang="en-US" smtClean="0"/>
              <a:pPr/>
              <a:t>‹#›</a:t>
            </a:fld>
            <a:endParaRPr lang="en-US"/>
          </a:p>
        </p:txBody>
      </p:sp>
    </p:spTree>
    <p:extLst>
      <p:ext uri="{BB962C8B-B14F-4D97-AF65-F5344CB8AC3E}">
        <p14:creationId xmlns:p14="http://schemas.microsoft.com/office/powerpoint/2010/main" xmlns="" val="3703335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EC0501F-F660-49A0-A2EF-661B6F224740}"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EB9C7552-F1FD-491E-8E48-95E18B0AA2BF}" type="datetimeFigureOut">
              <a:rPr lang="en-US" smtClean="0"/>
              <a:pPr/>
              <a:t>1/21/2015</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6AFE64A9-DA29-4990-B7AD-E17D6846F9A7}"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B9C7552-F1FD-491E-8E48-95E18B0AA2BF}" type="datetimeFigureOut">
              <a:rPr lang="en-US" smtClean="0"/>
              <a:pPr/>
              <a:t>1/21/2015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AFE64A9-DA29-4990-B7AD-E17D6846F9A7}" type="slidenum">
              <a:rPr lang="en-US" smtClean="0"/>
              <a:pPr/>
              <a:t>‹#›</a:t>
            </a:fld>
            <a:endParaRPr lang="en-US"/>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B9C7552-F1FD-491E-8E48-95E18B0AA2BF}" type="datetimeFigureOut">
              <a:rPr lang="en-US" smtClean="0"/>
              <a:pPr/>
              <a:t>1/21/2015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AFE64A9-DA29-4990-B7AD-E17D6846F9A7}" type="slidenum">
              <a:rPr lang="en-US" smtClean="0"/>
              <a:pPr/>
              <a:t>‹#›</a:t>
            </a:fld>
            <a:endParaRPr lang="en-US"/>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B9C7552-F1FD-491E-8E48-95E18B0AA2BF}" type="datetimeFigureOut">
              <a:rPr lang="en-US" smtClean="0"/>
              <a:pPr/>
              <a:t>1/21/2015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AFE64A9-DA29-4990-B7AD-E17D6846F9A7}" type="slidenum">
              <a:rPr lang="en-US" smtClean="0"/>
              <a:pPr/>
              <a:t>‹#›</a:t>
            </a:fld>
            <a:endParaRPr lang="en-US"/>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B9C7552-F1FD-491E-8E48-95E18B0AA2BF}" type="datetimeFigureOut">
              <a:rPr lang="en-US" smtClean="0"/>
              <a:pPr/>
              <a:t>1/21/2015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AFE64A9-DA29-4990-B7AD-E17D6846F9A7}"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B9C7552-F1FD-491E-8E48-95E18B0AA2BF}" type="datetimeFigureOut">
              <a:rPr lang="en-US" smtClean="0"/>
              <a:pPr/>
              <a:t>1/21/2015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AFE64A9-DA29-4990-B7AD-E17D6846F9A7}" type="slidenum">
              <a:rPr lang="en-US" smtClean="0"/>
              <a:pPr/>
              <a:t>‹#›</a:t>
            </a:fld>
            <a:endParaRPr lang="en-US"/>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B9C7552-F1FD-491E-8E48-95E18B0AA2BF}" type="datetimeFigureOut">
              <a:rPr lang="en-US" smtClean="0"/>
              <a:pPr/>
              <a:t>1/21/2015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AFE64A9-DA29-4990-B7AD-E17D6846F9A7}"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B9C7552-F1FD-491E-8E48-95E18B0AA2BF}" type="datetimeFigureOut">
              <a:rPr lang="en-US" smtClean="0"/>
              <a:pPr/>
              <a:t>1/21/2015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AFE64A9-DA29-4990-B7AD-E17D6846F9A7}" type="slidenum">
              <a:rPr lang="en-US" smtClean="0"/>
              <a:pPr/>
              <a:t>‹#›</a:t>
            </a:fld>
            <a:endParaRPr lang="en-US"/>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B9C7552-F1FD-491E-8E48-95E18B0AA2BF}" type="datetimeFigureOut">
              <a:rPr lang="en-US" smtClean="0"/>
              <a:pPr/>
              <a:t>1/21/2015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AFE64A9-DA29-4990-B7AD-E17D6846F9A7}" type="slidenum">
              <a:rPr lang="en-US" smtClean="0"/>
              <a:pPr/>
              <a:t>‹#›</a:t>
            </a:fld>
            <a:endParaRPr lang="en-US"/>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B9C7552-F1FD-491E-8E48-95E18B0AA2BF}" type="datetimeFigureOut">
              <a:rPr lang="en-US" smtClean="0"/>
              <a:pPr/>
              <a:t>1/21/2015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AFE64A9-DA29-4990-B7AD-E17D6846F9A7}" type="slidenum">
              <a:rPr lang="en-US" smtClean="0"/>
              <a:pPr/>
              <a:t>‹#›</a:t>
            </a:fld>
            <a:endParaRPr lang="en-US"/>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EB9C7552-F1FD-491E-8E48-95E18B0AA2BF}" type="datetimeFigureOut">
              <a:rPr lang="en-US" smtClean="0"/>
              <a:pPr/>
              <a:t>1/21/2015</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6AFE64A9-DA29-4990-B7AD-E17D6846F9A7}" type="slidenum">
              <a:rPr lang="en-US" smtClean="0"/>
              <a:pPr/>
              <a:t>‹#›</a:t>
            </a:fld>
            <a:endParaRPr lang="en-US"/>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EB9C7552-F1FD-491E-8E48-95E18B0AA2BF}" type="datetimeFigureOut">
              <a:rPr lang="en-US" smtClean="0"/>
              <a:pPr/>
              <a:t>1/21/2015</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6AFE64A9-DA29-4990-B7AD-E17D6846F9A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ransition>
    <p:wedge/>
  </p:transition>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en.wikipedia.org/wiki/Insulin" TargetMode="External"/><Relationship Id="rId3" Type="http://schemas.openxmlformats.org/officeDocument/2006/relationships/hyperlink" Target="http://en.wikipedia.org/wiki/Triglyceride" TargetMode="External"/><Relationship Id="rId7" Type="http://schemas.openxmlformats.org/officeDocument/2006/relationships/hyperlink" Target="http://en.wikipedia.org/wiki/Homocysteine" TargetMode="External"/><Relationship Id="rId2" Type="http://schemas.openxmlformats.org/officeDocument/2006/relationships/hyperlink" Target="http://en.wikipedia.org/wiki/Cholesterol" TargetMode="External"/><Relationship Id="rId1" Type="http://schemas.openxmlformats.org/officeDocument/2006/relationships/slideLayout" Target="../slideLayouts/slideLayout2.xml"/><Relationship Id="rId6" Type="http://schemas.openxmlformats.org/officeDocument/2006/relationships/hyperlink" Target="http://en.wikipedia.org/wiki/Fibrinogen" TargetMode="External"/><Relationship Id="rId5" Type="http://schemas.openxmlformats.org/officeDocument/2006/relationships/hyperlink" Target="http://en.wikipedia.org/wiki/C-reactive_protein" TargetMode="External"/><Relationship Id="rId10" Type="http://schemas.openxmlformats.org/officeDocument/2006/relationships/hyperlink" Target="http://en.wikipedia.org/wiki/Lipoprotein" TargetMode="External"/><Relationship Id="rId4" Type="http://schemas.openxmlformats.org/officeDocument/2006/relationships/hyperlink" Target="http://en.wikipedia.org/wiki/Blood_Pressure" TargetMode="External"/><Relationship Id="rId9" Type="http://schemas.openxmlformats.org/officeDocument/2006/relationships/hyperlink" Target="http://en.wikipedia.org/wiki/Ferritin"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en.wikipedia.org/wiki/X-Ray" TargetMode="External"/><Relationship Id="rId2" Type="http://schemas.openxmlformats.org/officeDocument/2006/relationships/hyperlink" Target="http://en.wikipedia.org/wiki/Computed_tomography" TargetMode="External"/><Relationship Id="rId1" Type="http://schemas.openxmlformats.org/officeDocument/2006/relationships/slideLayout" Target="../slideLayouts/slideLayout2.xml"/><Relationship Id="rId5" Type="http://schemas.openxmlformats.org/officeDocument/2006/relationships/hyperlink" Target="http://en.wikipedia.org/wiki/Anesthesia" TargetMode="External"/><Relationship Id="rId4" Type="http://schemas.openxmlformats.org/officeDocument/2006/relationships/hyperlink" Target="http://en.wikipedia.org/wiki/Radiologists"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en.wikipedia.org/wiki/Computed_tomograph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www.webmd.com/hw-popup/heart-attack" TargetMode="External"/><Relationship Id="rId3" Type="http://schemas.openxmlformats.org/officeDocument/2006/relationships/hyperlink" Target="http://www.webmd.com/heart-disease/cardiac-enzyme-studies" TargetMode="External"/><Relationship Id="rId7" Type="http://schemas.openxmlformats.org/officeDocument/2006/relationships/hyperlink" Target="http://www.webmd.com/heart/anatomy-picture-of-blood"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www.webmd.com/men/creatine" TargetMode="External"/><Relationship Id="rId5" Type="http://schemas.openxmlformats.org/officeDocument/2006/relationships/hyperlink" Target="http://www.webmd.com/heart/picture-of-the-heart" TargetMode="External"/><Relationship Id="rId10" Type="http://schemas.openxmlformats.org/officeDocument/2006/relationships/hyperlink" Target="http://www.webmd.com/hw-popup/electrocardiogram-ekg-or-ecg" TargetMode="External"/><Relationship Id="rId4" Type="http://schemas.openxmlformats.org/officeDocument/2006/relationships/hyperlink" Target="http://www.webmd.com/hw-popup/enzyme" TargetMode="External"/><Relationship Id="rId9" Type="http://schemas.openxmlformats.org/officeDocument/2006/relationships/hyperlink" Target="http://www.webmd.com/a-to-z-guides/annual-physical-examination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Cardiovascular Diagnostic Tests and procedures</a:t>
            </a: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c.jpg"/>
          <p:cNvPicPr>
            <a:picLocks noGrp="1" noChangeAspect="1"/>
          </p:cNvPicPr>
          <p:nvPr>
            <p:ph idx="1"/>
          </p:nvPr>
        </p:nvPicPr>
        <p:blipFill>
          <a:blip r:embed="rId2" cstate="print"/>
          <a:stretch>
            <a:fillRect/>
          </a:stretch>
        </p:blipFill>
        <p:spPr>
          <a:xfrm>
            <a:off x="304800" y="228600"/>
            <a:ext cx="8534400" cy="6400799"/>
          </a:xfrm>
        </p:spPr>
      </p:pic>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3"/>
          <p:cNvSpPr>
            <a:spLocks noGrp="1" noChangeArrowheads="1"/>
          </p:cNvSpPr>
          <p:nvPr>
            <p:ph idx="1"/>
          </p:nvPr>
        </p:nvSpPr>
        <p:spPr>
          <a:xfrm>
            <a:off x="457200" y="1820863"/>
            <a:ext cx="8305800" cy="4198937"/>
          </a:xfrm>
        </p:spPr>
        <p:txBody>
          <a:bodyPr/>
          <a:lstStyle/>
          <a:p>
            <a:r>
              <a:rPr lang="en-US" dirty="0"/>
              <a:t>Exercise stress testing</a:t>
            </a:r>
          </a:p>
          <a:p>
            <a:pPr lvl="1"/>
            <a:r>
              <a:rPr lang="en-US" dirty="0">
                <a:solidFill>
                  <a:schemeClr val="accent2"/>
                </a:solidFill>
              </a:rPr>
              <a:t>Means of assessing cardiac function, by subjecting the patient to carefully controlled amounts of physical stress, for example, using the treadmill</a:t>
            </a:r>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b.jpg"/>
          <p:cNvPicPr>
            <a:picLocks noGrp="1" noChangeAspect="1"/>
          </p:cNvPicPr>
          <p:nvPr>
            <p:ph idx="1"/>
          </p:nvPr>
        </p:nvPicPr>
        <p:blipFill>
          <a:blip r:embed="rId2" cstate="print"/>
          <a:stretch>
            <a:fillRect/>
          </a:stretch>
        </p:blipFill>
        <p:spPr>
          <a:xfrm>
            <a:off x="228600" y="0"/>
            <a:ext cx="8686800" cy="6858000"/>
          </a:xfrm>
        </p:spPr>
      </p:pic>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Rectangle 3"/>
          <p:cNvSpPr>
            <a:spLocks noGrp="1" noChangeArrowheads="1"/>
          </p:cNvSpPr>
          <p:nvPr>
            <p:ph idx="1"/>
          </p:nvPr>
        </p:nvSpPr>
        <p:spPr>
          <a:xfrm>
            <a:off x="457200" y="1820863"/>
            <a:ext cx="8305800" cy="3978275"/>
          </a:xfrm>
        </p:spPr>
        <p:txBody>
          <a:bodyPr/>
          <a:lstStyle/>
          <a:p>
            <a:r>
              <a:rPr lang="en-US" dirty="0" err="1"/>
              <a:t>Holter</a:t>
            </a:r>
            <a:r>
              <a:rPr lang="en-US" dirty="0"/>
              <a:t> monitoring</a:t>
            </a:r>
          </a:p>
          <a:p>
            <a:pPr lvl="1"/>
            <a:r>
              <a:rPr lang="en-US" dirty="0">
                <a:solidFill>
                  <a:schemeClr val="accent2"/>
                </a:solidFill>
              </a:rPr>
              <a:t>Small, portable monitoring device that makes prolonged electrocardiograph recordings on a portable tape recorder</a:t>
            </a:r>
          </a:p>
          <a:p>
            <a:pPr lvl="2"/>
            <a:r>
              <a:rPr lang="en-US" dirty="0">
                <a:solidFill>
                  <a:srgbClr val="006600"/>
                </a:solidFill>
              </a:rPr>
              <a:t>Continuous EKG (ambulatory EKG) is recorded on a magnetic tape recording while the patient conducts normal daily activities</a:t>
            </a:r>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j.jpg"/>
          <p:cNvPicPr>
            <a:picLocks noGrp="1" noChangeAspect="1"/>
          </p:cNvPicPr>
          <p:nvPr>
            <p:ph idx="1"/>
          </p:nvPr>
        </p:nvPicPr>
        <p:blipFill>
          <a:blip r:embed="rId2" cstate="print"/>
          <a:stretch>
            <a:fillRect/>
          </a:stretch>
        </p:blipFill>
        <p:spPr>
          <a:xfrm>
            <a:off x="228600" y="228600"/>
            <a:ext cx="8458200" cy="6629400"/>
          </a:xfrm>
        </p:spPr>
      </p:pic>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7" name="Rectangle 3"/>
          <p:cNvSpPr>
            <a:spLocks noGrp="1" noChangeArrowheads="1"/>
          </p:cNvSpPr>
          <p:nvPr>
            <p:ph idx="1"/>
          </p:nvPr>
        </p:nvSpPr>
        <p:spPr>
          <a:xfrm>
            <a:off x="457200" y="1752600"/>
            <a:ext cx="8229600" cy="4343400"/>
          </a:xfrm>
        </p:spPr>
        <p:txBody>
          <a:bodyPr/>
          <a:lstStyle/>
          <a:p>
            <a:r>
              <a:rPr lang="en-US" dirty="0"/>
              <a:t>Event monitor</a:t>
            </a:r>
          </a:p>
          <a:p>
            <a:pPr lvl="1"/>
            <a:r>
              <a:rPr lang="en-US" dirty="0">
                <a:solidFill>
                  <a:schemeClr val="accent2"/>
                </a:solidFill>
              </a:rPr>
              <a:t>Similar to the </a:t>
            </a:r>
            <a:r>
              <a:rPr lang="en-US" dirty="0" err="1">
                <a:solidFill>
                  <a:schemeClr val="accent2"/>
                </a:solidFill>
              </a:rPr>
              <a:t>Holter</a:t>
            </a:r>
            <a:r>
              <a:rPr lang="en-US" dirty="0">
                <a:solidFill>
                  <a:schemeClr val="accent2"/>
                </a:solidFill>
              </a:rPr>
              <a:t> monitor in that it also records the electrical activity of the heart while patient goes about usual daily activities</a:t>
            </a:r>
          </a:p>
          <a:p>
            <a:pPr lvl="1"/>
            <a:r>
              <a:rPr lang="en-US" dirty="0">
                <a:solidFill>
                  <a:schemeClr val="accent2"/>
                </a:solidFill>
              </a:rPr>
              <a:t>Can be used for a longer period of </a:t>
            </a:r>
            <a:r>
              <a:rPr lang="en-US" dirty="0" smtClean="0">
                <a:solidFill>
                  <a:schemeClr val="accent2"/>
                </a:solidFill>
              </a:rPr>
              <a:t>time  </a:t>
            </a:r>
            <a:r>
              <a:rPr lang="en-US" dirty="0">
                <a:solidFill>
                  <a:schemeClr val="accent2"/>
                </a:solidFill>
              </a:rPr>
              <a:t>than a </a:t>
            </a:r>
            <a:r>
              <a:rPr lang="en-US" dirty="0" err="1">
                <a:solidFill>
                  <a:schemeClr val="accent2"/>
                </a:solidFill>
              </a:rPr>
              <a:t>Holter</a:t>
            </a:r>
            <a:r>
              <a:rPr lang="en-US" dirty="0">
                <a:solidFill>
                  <a:schemeClr val="accent2"/>
                </a:solidFill>
              </a:rPr>
              <a:t> monitor</a:t>
            </a:r>
          </a:p>
          <a:p>
            <a:pPr lvl="2"/>
            <a:r>
              <a:rPr lang="en-US" dirty="0">
                <a:solidFill>
                  <a:srgbClr val="006600"/>
                </a:solidFill>
              </a:rPr>
              <a:t>Usually a month</a:t>
            </a:r>
          </a:p>
          <a:p>
            <a:pPr lvl="2"/>
            <a:endParaRPr lang="en-US" dirty="0">
              <a:solidFill>
                <a:srgbClr val="006600"/>
              </a:solidFill>
            </a:endParaRPr>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g.jpg"/>
          <p:cNvPicPr>
            <a:picLocks noGrp="1" noChangeAspect="1"/>
          </p:cNvPicPr>
          <p:nvPr>
            <p:ph idx="1"/>
          </p:nvPr>
        </p:nvPicPr>
        <p:blipFill>
          <a:blip r:embed="rId2" cstate="print"/>
          <a:stretch>
            <a:fillRect/>
          </a:stretch>
        </p:blipFill>
        <p:spPr>
          <a:xfrm>
            <a:off x="685800" y="152400"/>
            <a:ext cx="7848600" cy="6553200"/>
          </a:xfrm>
        </p:spPr>
      </p:pic>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3"/>
          <p:cNvSpPr>
            <a:spLocks noGrp="1" noChangeArrowheads="1"/>
          </p:cNvSpPr>
          <p:nvPr>
            <p:ph idx="1"/>
          </p:nvPr>
        </p:nvSpPr>
        <p:spPr>
          <a:xfrm>
            <a:off x="457200" y="1752600"/>
            <a:ext cx="8229600" cy="4343400"/>
          </a:xfrm>
        </p:spPr>
        <p:txBody>
          <a:bodyPr/>
          <a:lstStyle/>
          <a:p>
            <a:r>
              <a:rPr lang="en-US" dirty="0"/>
              <a:t>Magnetic Resonance Imaging (MRI)</a:t>
            </a:r>
          </a:p>
          <a:p>
            <a:pPr lvl="1"/>
            <a:r>
              <a:rPr lang="en-US" dirty="0">
                <a:solidFill>
                  <a:schemeClr val="accent2"/>
                </a:solidFill>
              </a:rPr>
              <a:t>Use of strong magnetic field and radiofrequency waves to produce imaging that is valuable in providing images of the heart, large blood vessels, brain, and soft tissue</a:t>
            </a:r>
          </a:p>
          <a:p>
            <a:pPr lvl="2"/>
            <a:r>
              <a:rPr lang="en-US" dirty="0">
                <a:solidFill>
                  <a:srgbClr val="006600"/>
                </a:solidFill>
              </a:rPr>
              <a:t>Used to examine the aorta, to detect masses or possible tumors, and pericardial disease</a:t>
            </a:r>
          </a:p>
          <a:p>
            <a:pPr lvl="2"/>
            <a:r>
              <a:rPr lang="en-US" dirty="0">
                <a:solidFill>
                  <a:srgbClr val="006600"/>
                </a:solidFill>
              </a:rPr>
              <a:t>Can also show the flowing of blood and the beating of the heart</a:t>
            </a:r>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Rectangle 3"/>
          <p:cNvSpPr>
            <a:spLocks noGrp="1" noChangeArrowheads="1"/>
          </p:cNvSpPr>
          <p:nvPr>
            <p:ph idx="1"/>
          </p:nvPr>
        </p:nvSpPr>
        <p:spPr>
          <a:xfrm>
            <a:off x="457200" y="1676400"/>
            <a:ext cx="8229600" cy="4419600"/>
          </a:xfrm>
        </p:spPr>
        <p:txBody>
          <a:bodyPr/>
          <a:lstStyle/>
          <a:p>
            <a:r>
              <a:rPr lang="en-US" dirty="0"/>
              <a:t>Positron Emission Tomography (PET)</a:t>
            </a:r>
          </a:p>
          <a:p>
            <a:pPr lvl="1"/>
            <a:r>
              <a:rPr lang="en-US" dirty="0">
                <a:solidFill>
                  <a:schemeClr val="accent2"/>
                </a:solidFill>
              </a:rPr>
              <a:t>Computerized x-ray technique that uses radioactive substances to examine the blood flow and the metabolic activity of various body structures, such as the heart and blood vessels</a:t>
            </a:r>
          </a:p>
          <a:p>
            <a:pPr lvl="2"/>
            <a:r>
              <a:rPr lang="en-US" dirty="0">
                <a:solidFill>
                  <a:srgbClr val="006600"/>
                </a:solidFill>
              </a:rPr>
              <a:t>Patient is given doses of strong radioactive tracers by injection or inhalation</a:t>
            </a:r>
          </a:p>
          <a:p>
            <a:pPr lvl="2"/>
            <a:r>
              <a:rPr lang="en-US" dirty="0">
                <a:solidFill>
                  <a:srgbClr val="006600"/>
                </a:solidFill>
              </a:rPr>
              <a:t>Radiation emitted is measured by the PET camera</a:t>
            </a:r>
          </a:p>
        </p:txBody>
      </p:sp>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h.jpg"/>
          <p:cNvPicPr>
            <a:picLocks noGrp="1" noChangeAspect="1"/>
          </p:cNvPicPr>
          <p:nvPr>
            <p:ph idx="1"/>
          </p:nvPr>
        </p:nvPicPr>
        <p:blipFill>
          <a:blip r:embed="rId2" cstate="print"/>
          <a:stretch>
            <a:fillRect/>
          </a:stretch>
        </p:blipFill>
        <p:spPr>
          <a:xfrm>
            <a:off x="457200" y="228600"/>
            <a:ext cx="8229600" cy="6629399"/>
          </a:xfrm>
        </p:spPr>
      </p:pic>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142998" y="1219202"/>
          <a:ext cx="6477004" cy="4930810"/>
        </p:xfrm>
        <a:graphic>
          <a:graphicData uri="http://schemas.openxmlformats.org/drawingml/2006/table">
            <a:tbl>
              <a:tblPr/>
              <a:tblGrid>
                <a:gridCol w="1619251"/>
                <a:gridCol w="1619251"/>
                <a:gridCol w="1619251"/>
                <a:gridCol w="1619251"/>
              </a:tblGrid>
              <a:tr h="479384">
                <a:tc>
                  <a:txBody>
                    <a:bodyPr/>
                    <a:lstStyle/>
                    <a:p>
                      <a:r>
                        <a:rPr lang="en-US" sz="1100" dirty="0"/>
                        <a:t>Test Name</a:t>
                      </a:r>
                    </a:p>
                  </a:txBody>
                  <a:tcPr marL="57291" marR="57291" marT="28645" marB="28645" anchor="ctr">
                    <a:lnL>
                      <a:noFill/>
                    </a:lnL>
                    <a:lnR>
                      <a:noFill/>
                    </a:lnR>
                    <a:lnT>
                      <a:noFill/>
                    </a:lnT>
                    <a:lnB>
                      <a:noFill/>
                    </a:lnB>
                  </a:tcPr>
                </a:tc>
                <a:tc>
                  <a:txBody>
                    <a:bodyPr/>
                    <a:lstStyle/>
                    <a:p>
                      <a:r>
                        <a:rPr lang="en-US" sz="1100"/>
                        <a:t>Lower/normal risk</a:t>
                      </a:r>
                    </a:p>
                  </a:txBody>
                  <a:tcPr marL="57291" marR="57291" marT="28645" marB="28645" anchor="ctr">
                    <a:lnL>
                      <a:noFill/>
                    </a:lnL>
                    <a:lnR>
                      <a:noFill/>
                    </a:lnR>
                    <a:lnT>
                      <a:noFill/>
                    </a:lnT>
                    <a:lnB>
                      <a:noFill/>
                    </a:lnB>
                  </a:tcPr>
                </a:tc>
                <a:tc>
                  <a:txBody>
                    <a:bodyPr/>
                    <a:lstStyle/>
                    <a:p>
                      <a:r>
                        <a:rPr lang="en-US" sz="1100"/>
                        <a:t>High risk</a:t>
                      </a:r>
                    </a:p>
                  </a:txBody>
                  <a:tcPr marL="57291" marR="57291" marT="28645" marB="28645" anchor="ctr">
                    <a:lnL>
                      <a:noFill/>
                    </a:lnL>
                    <a:lnR>
                      <a:noFill/>
                    </a:lnR>
                    <a:lnT>
                      <a:noFill/>
                    </a:lnT>
                    <a:lnB>
                      <a:noFill/>
                    </a:lnB>
                  </a:tcPr>
                </a:tc>
                <a:tc>
                  <a:txBody>
                    <a:bodyPr/>
                    <a:lstStyle/>
                    <a:p>
                      <a:r>
                        <a:rPr lang="en-US" sz="1100"/>
                        <a:t>Cost $US</a:t>
                      </a:r>
                      <a:br>
                        <a:rPr lang="en-US" sz="1100"/>
                      </a:br>
                      <a:r>
                        <a:rPr lang="en-US" sz="1100"/>
                        <a:t>(approx)</a:t>
                      </a:r>
                    </a:p>
                  </a:txBody>
                  <a:tcPr marL="57291" marR="57291" marT="28645" marB="28645" anchor="ctr">
                    <a:lnL>
                      <a:noFill/>
                    </a:lnL>
                    <a:lnR>
                      <a:noFill/>
                    </a:lnR>
                    <a:lnT>
                      <a:noFill/>
                    </a:lnT>
                    <a:lnB>
                      <a:noFill/>
                    </a:lnB>
                  </a:tcPr>
                </a:tc>
              </a:tr>
              <a:tr h="479384">
                <a:tc>
                  <a:txBody>
                    <a:bodyPr/>
                    <a:lstStyle/>
                    <a:p>
                      <a:r>
                        <a:rPr lang="en-US" sz="1100"/>
                        <a:t>Total </a:t>
                      </a:r>
                      <a:r>
                        <a:rPr lang="en-US" sz="1100">
                          <a:hlinkClick r:id="rId2"/>
                        </a:rPr>
                        <a:t>Cholesterol</a:t>
                      </a:r>
                      <a:endParaRPr lang="en-US" sz="1100"/>
                    </a:p>
                  </a:txBody>
                  <a:tcPr marL="57291" marR="57291" marT="28645" marB="28645" anchor="ctr">
                    <a:lnL>
                      <a:noFill/>
                    </a:lnL>
                    <a:lnR>
                      <a:noFill/>
                    </a:lnR>
                    <a:lnT>
                      <a:noFill/>
                    </a:lnT>
                    <a:lnB>
                      <a:noFill/>
                    </a:lnB>
                  </a:tcPr>
                </a:tc>
                <a:tc>
                  <a:txBody>
                    <a:bodyPr/>
                    <a:lstStyle/>
                    <a:p>
                      <a:r>
                        <a:rPr lang="en-US" sz="1100"/>
                        <a:t>&lt;200 mg/dL</a:t>
                      </a:r>
                    </a:p>
                  </a:txBody>
                  <a:tcPr marL="57291" marR="57291" marT="28645" marB="28645" anchor="ctr">
                    <a:lnL>
                      <a:noFill/>
                    </a:lnL>
                    <a:lnR>
                      <a:noFill/>
                    </a:lnR>
                    <a:lnT>
                      <a:noFill/>
                    </a:lnT>
                    <a:lnB>
                      <a:noFill/>
                    </a:lnB>
                  </a:tcPr>
                </a:tc>
                <a:tc>
                  <a:txBody>
                    <a:bodyPr/>
                    <a:lstStyle/>
                    <a:p>
                      <a:r>
                        <a:rPr lang="en-US" sz="1100"/>
                        <a:t>&gt;240 mg/dL</a:t>
                      </a:r>
                    </a:p>
                  </a:txBody>
                  <a:tcPr marL="57291" marR="57291" marT="28645" marB="28645" anchor="ctr">
                    <a:lnL>
                      <a:noFill/>
                    </a:lnL>
                    <a:lnR>
                      <a:noFill/>
                    </a:lnR>
                    <a:lnT>
                      <a:noFill/>
                    </a:lnT>
                    <a:lnB>
                      <a:noFill/>
                    </a:lnB>
                  </a:tcPr>
                </a:tc>
                <a:tc>
                  <a:txBody>
                    <a:bodyPr/>
                    <a:lstStyle/>
                    <a:p>
                      <a:endParaRPr lang="en-US" sz="1100"/>
                    </a:p>
                  </a:txBody>
                  <a:tcPr marL="57291" marR="57291" marT="28645" marB="28645">
                    <a:lnL>
                      <a:noFill/>
                    </a:lnL>
                    <a:lnT>
                      <a:noFill/>
                    </a:lnT>
                  </a:tcPr>
                </a:tc>
              </a:tr>
              <a:tr h="273934">
                <a:tc>
                  <a:txBody>
                    <a:bodyPr/>
                    <a:lstStyle/>
                    <a:p>
                      <a:r>
                        <a:rPr lang="en-US" sz="1100" dirty="0" smtClean="0"/>
                        <a:t>LDL</a:t>
                      </a:r>
                      <a:endParaRPr lang="en-US" sz="1100" dirty="0"/>
                    </a:p>
                  </a:txBody>
                  <a:tcPr marL="57291" marR="57291" marT="28645" marB="28645" anchor="ctr">
                    <a:lnL>
                      <a:noFill/>
                    </a:lnL>
                    <a:lnR>
                      <a:noFill/>
                    </a:lnR>
                    <a:lnT>
                      <a:noFill/>
                    </a:lnT>
                    <a:lnB>
                      <a:noFill/>
                    </a:lnB>
                  </a:tcPr>
                </a:tc>
                <a:tc>
                  <a:txBody>
                    <a:bodyPr/>
                    <a:lstStyle/>
                    <a:p>
                      <a:r>
                        <a:rPr lang="en-US" sz="1100"/>
                        <a:t>&lt;100 mg/dL</a:t>
                      </a:r>
                    </a:p>
                  </a:txBody>
                  <a:tcPr marL="57291" marR="57291" marT="28645" marB="28645" anchor="ctr">
                    <a:lnL>
                      <a:noFill/>
                    </a:lnL>
                    <a:lnR>
                      <a:noFill/>
                    </a:lnR>
                    <a:lnT>
                      <a:noFill/>
                    </a:lnT>
                    <a:lnB>
                      <a:noFill/>
                    </a:lnB>
                  </a:tcPr>
                </a:tc>
                <a:tc>
                  <a:txBody>
                    <a:bodyPr/>
                    <a:lstStyle/>
                    <a:p>
                      <a:r>
                        <a:rPr lang="en-US" sz="1100"/>
                        <a:t>&gt;160 mg/dL</a:t>
                      </a:r>
                    </a:p>
                  </a:txBody>
                  <a:tcPr marL="57291" marR="57291" marT="28645" marB="28645" anchor="ctr">
                    <a:lnL>
                      <a:noFill/>
                    </a:lnL>
                    <a:lnR>
                      <a:noFill/>
                    </a:lnR>
                    <a:lnT>
                      <a:noFill/>
                    </a:lnT>
                    <a:lnB>
                      <a:noFill/>
                    </a:lnB>
                  </a:tcPr>
                </a:tc>
                <a:tc>
                  <a:txBody>
                    <a:bodyPr/>
                    <a:lstStyle/>
                    <a:p>
                      <a:r>
                        <a:rPr lang="en-US" sz="1100"/>
                        <a:t>$150*</a:t>
                      </a:r>
                    </a:p>
                  </a:txBody>
                  <a:tcPr marL="57291" marR="57291" marT="28645" marB="28645" anchor="ctr">
                    <a:lnL>
                      <a:noFill/>
                    </a:lnL>
                    <a:lnR>
                      <a:noFill/>
                    </a:lnR>
                    <a:lnB>
                      <a:noFill/>
                    </a:lnB>
                  </a:tcPr>
                </a:tc>
              </a:tr>
              <a:tr h="273934">
                <a:tc>
                  <a:txBody>
                    <a:bodyPr/>
                    <a:lstStyle/>
                    <a:p>
                      <a:r>
                        <a:rPr lang="en-US" sz="1100" dirty="0" smtClean="0"/>
                        <a:t>HDL</a:t>
                      </a:r>
                      <a:endParaRPr lang="en-US" sz="1100" dirty="0"/>
                    </a:p>
                  </a:txBody>
                  <a:tcPr marL="57291" marR="57291" marT="28645" marB="28645" anchor="ctr">
                    <a:lnL>
                      <a:noFill/>
                    </a:lnL>
                    <a:lnR>
                      <a:noFill/>
                    </a:lnR>
                    <a:lnT>
                      <a:noFill/>
                    </a:lnT>
                    <a:lnB>
                      <a:noFill/>
                    </a:lnB>
                  </a:tcPr>
                </a:tc>
                <a:tc>
                  <a:txBody>
                    <a:bodyPr/>
                    <a:lstStyle/>
                    <a:p>
                      <a:r>
                        <a:rPr lang="en-US" sz="1100"/>
                        <a:t>&gt;60 mg/dL</a:t>
                      </a:r>
                    </a:p>
                  </a:txBody>
                  <a:tcPr marL="57291" marR="57291" marT="28645" marB="28645" anchor="ctr">
                    <a:lnL>
                      <a:noFill/>
                    </a:lnL>
                    <a:lnR>
                      <a:noFill/>
                    </a:lnR>
                    <a:lnT>
                      <a:noFill/>
                    </a:lnT>
                    <a:lnB>
                      <a:noFill/>
                    </a:lnB>
                  </a:tcPr>
                </a:tc>
                <a:tc>
                  <a:txBody>
                    <a:bodyPr/>
                    <a:lstStyle/>
                    <a:p>
                      <a:r>
                        <a:rPr lang="en-US" sz="1100"/>
                        <a:t>&lt;40 mg/dL</a:t>
                      </a:r>
                    </a:p>
                  </a:txBody>
                  <a:tcPr marL="57291" marR="57291" marT="28645" marB="28645" anchor="ctr">
                    <a:lnL>
                      <a:noFill/>
                    </a:lnL>
                    <a:lnR>
                      <a:noFill/>
                    </a:lnR>
                    <a:lnT>
                      <a:noFill/>
                    </a:lnT>
                    <a:lnB>
                      <a:noFill/>
                    </a:lnB>
                  </a:tcPr>
                </a:tc>
                <a:tc>
                  <a:txBody>
                    <a:bodyPr/>
                    <a:lstStyle/>
                    <a:p>
                      <a:endParaRPr lang="en-US" sz="1100"/>
                    </a:p>
                  </a:txBody>
                  <a:tcPr marL="57291" marR="57291" marT="28645" marB="28645">
                    <a:lnL>
                      <a:noFill/>
                    </a:lnL>
                    <a:lnT>
                      <a:noFill/>
                    </a:lnT>
                  </a:tcPr>
                </a:tc>
              </a:tr>
              <a:tr h="273934">
                <a:tc>
                  <a:txBody>
                    <a:bodyPr/>
                    <a:lstStyle/>
                    <a:p>
                      <a:r>
                        <a:rPr lang="en-US" sz="1100">
                          <a:hlinkClick r:id="rId3"/>
                        </a:rPr>
                        <a:t>Triglyceride</a:t>
                      </a:r>
                      <a:endParaRPr lang="en-US" sz="1100"/>
                    </a:p>
                  </a:txBody>
                  <a:tcPr marL="57291" marR="57291" marT="28645" marB="28645" anchor="ctr">
                    <a:lnL>
                      <a:noFill/>
                    </a:lnL>
                    <a:lnR>
                      <a:noFill/>
                    </a:lnR>
                    <a:lnT>
                      <a:noFill/>
                    </a:lnT>
                    <a:lnB>
                      <a:noFill/>
                    </a:lnB>
                  </a:tcPr>
                </a:tc>
                <a:tc>
                  <a:txBody>
                    <a:bodyPr/>
                    <a:lstStyle/>
                    <a:p>
                      <a:r>
                        <a:rPr lang="en-US" sz="1100"/>
                        <a:t>&lt;150 mg/dL</a:t>
                      </a:r>
                    </a:p>
                  </a:txBody>
                  <a:tcPr marL="57291" marR="57291" marT="28645" marB="28645" anchor="ctr">
                    <a:lnL>
                      <a:noFill/>
                    </a:lnL>
                    <a:lnR>
                      <a:noFill/>
                    </a:lnR>
                    <a:lnT>
                      <a:noFill/>
                    </a:lnT>
                    <a:lnB>
                      <a:noFill/>
                    </a:lnB>
                  </a:tcPr>
                </a:tc>
                <a:tc>
                  <a:txBody>
                    <a:bodyPr/>
                    <a:lstStyle/>
                    <a:p>
                      <a:r>
                        <a:rPr lang="en-US" sz="1100"/>
                        <a:t>&gt;200 mg/dL</a:t>
                      </a:r>
                    </a:p>
                  </a:txBody>
                  <a:tcPr marL="57291" marR="57291" marT="28645" marB="28645" anchor="ctr">
                    <a:lnL>
                      <a:noFill/>
                    </a:lnL>
                    <a:lnR>
                      <a:noFill/>
                    </a:lnR>
                    <a:lnT>
                      <a:noFill/>
                    </a:lnT>
                    <a:lnB>
                      <a:noFill/>
                    </a:lnB>
                  </a:tcPr>
                </a:tc>
                <a:tc>
                  <a:txBody>
                    <a:bodyPr/>
                    <a:lstStyle/>
                    <a:p>
                      <a:endParaRPr lang="en-US" sz="1100"/>
                    </a:p>
                  </a:txBody>
                  <a:tcPr marL="57291" marR="57291" marT="28645" marB="28645">
                    <a:lnL>
                      <a:noFill/>
                    </a:lnL>
                  </a:tcPr>
                </a:tc>
              </a:tr>
              <a:tr h="479384">
                <a:tc>
                  <a:txBody>
                    <a:bodyPr/>
                    <a:lstStyle/>
                    <a:p>
                      <a:r>
                        <a:rPr lang="en-US" sz="1100">
                          <a:hlinkClick r:id="rId4" tooltip="Blood Pressure"/>
                        </a:rPr>
                        <a:t>Blood Pressure</a:t>
                      </a:r>
                      <a:endParaRPr lang="en-US" sz="1100"/>
                    </a:p>
                  </a:txBody>
                  <a:tcPr marL="57291" marR="57291" marT="28645" marB="28645" anchor="ctr">
                    <a:lnL>
                      <a:noFill/>
                    </a:lnL>
                    <a:lnR>
                      <a:noFill/>
                    </a:lnR>
                    <a:lnT>
                      <a:noFill/>
                    </a:lnT>
                    <a:lnB>
                      <a:noFill/>
                    </a:lnB>
                  </a:tcPr>
                </a:tc>
                <a:tc>
                  <a:txBody>
                    <a:bodyPr/>
                    <a:lstStyle/>
                    <a:p>
                      <a:r>
                        <a:rPr lang="en-US" sz="1100"/>
                        <a:t>&lt;120/80 mmHg</a:t>
                      </a:r>
                    </a:p>
                  </a:txBody>
                  <a:tcPr marL="57291" marR="57291" marT="28645" marB="28645" anchor="ctr">
                    <a:lnL>
                      <a:noFill/>
                    </a:lnL>
                    <a:lnR>
                      <a:noFill/>
                    </a:lnR>
                    <a:lnT>
                      <a:noFill/>
                    </a:lnT>
                    <a:lnB>
                      <a:noFill/>
                    </a:lnB>
                  </a:tcPr>
                </a:tc>
                <a:tc>
                  <a:txBody>
                    <a:bodyPr/>
                    <a:lstStyle/>
                    <a:p>
                      <a:r>
                        <a:rPr lang="en-US" sz="1100"/>
                        <a:t>&gt;140/90 mmHg</a:t>
                      </a:r>
                    </a:p>
                  </a:txBody>
                  <a:tcPr marL="57291" marR="57291" marT="28645" marB="28645" anchor="ctr">
                    <a:lnL>
                      <a:noFill/>
                    </a:lnL>
                    <a:lnR>
                      <a:noFill/>
                    </a:lnR>
                    <a:lnT>
                      <a:noFill/>
                    </a:lnT>
                    <a:lnB>
                      <a:noFill/>
                    </a:lnB>
                  </a:tcPr>
                </a:tc>
                <a:tc>
                  <a:txBody>
                    <a:bodyPr/>
                    <a:lstStyle/>
                    <a:p>
                      <a:endParaRPr lang="en-US" sz="1100"/>
                    </a:p>
                  </a:txBody>
                  <a:tcPr marL="57291" marR="57291" marT="28645" marB="28645">
                    <a:lnL>
                      <a:noFill/>
                    </a:lnL>
                  </a:tcPr>
                </a:tc>
              </a:tr>
              <a:tr h="479384">
                <a:tc>
                  <a:txBody>
                    <a:bodyPr/>
                    <a:lstStyle/>
                    <a:p>
                      <a:r>
                        <a:rPr lang="en-US" sz="1100" dirty="0">
                          <a:hlinkClick r:id="rId5"/>
                        </a:rPr>
                        <a:t>C-reactive protein</a:t>
                      </a:r>
                      <a:endParaRPr lang="en-US" sz="1100" dirty="0"/>
                    </a:p>
                  </a:txBody>
                  <a:tcPr marL="57291" marR="57291" marT="28645" marB="28645" anchor="ctr">
                    <a:lnL>
                      <a:noFill/>
                    </a:lnL>
                    <a:lnR>
                      <a:noFill/>
                    </a:lnR>
                    <a:lnT>
                      <a:noFill/>
                    </a:lnT>
                    <a:lnB>
                      <a:noFill/>
                    </a:lnB>
                  </a:tcPr>
                </a:tc>
                <a:tc>
                  <a:txBody>
                    <a:bodyPr/>
                    <a:lstStyle/>
                    <a:p>
                      <a:r>
                        <a:rPr lang="en-US" sz="1100"/>
                        <a:t>&lt;1 mg/L</a:t>
                      </a:r>
                    </a:p>
                  </a:txBody>
                  <a:tcPr marL="57291" marR="57291" marT="28645" marB="28645" anchor="ctr">
                    <a:lnL>
                      <a:noFill/>
                    </a:lnL>
                    <a:lnR>
                      <a:noFill/>
                    </a:lnR>
                    <a:lnT>
                      <a:noFill/>
                    </a:lnT>
                    <a:lnB>
                      <a:noFill/>
                    </a:lnB>
                  </a:tcPr>
                </a:tc>
                <a:tc>
                  <a:txBody>
                    <a:bodyPr/>
                    <a:lstStyle/>
                    <a:p>
                      <a:r>
                        <a:rPr lang="en-US" sz="1100"/>
                        <a:t>&gt;3 mg/L</a:t>
                      </a:r>
                    </a:p>
                  </a:txBody>
                  <a:tcPr marL="57291" marR="57291" marT="28645" marB="28645" anchor="ctr">
                    <a:lnL>
                      <a:noFill/>
                    </a:lnL>
                    <a:lnR>
                      <a:noFill/>
                    </a:lnR>
                    <a:lnT>
                      <a:noFill/>
                    </a:lnT>
                    <a:lnB>
                      <a:noFill/>
                    </a:lnB>
                  </a:tcPr>
                </a:tc>
                <a:tc>
                  <a:txBody>
                    <a:bodyPr/>
                    <a:lstStyle/>
                    <a:p>
                      <a:r>
                        <a:rPr lang="en-US" sz="1100"/>
                        <a:t>$20</a:t>
                      </a:r>
                    </a:p>
                  </a:txBody>
                  <a:tcPr marL="57291" marR="57291" marT="28645" marB="28645" anchor="ctr">
                    <a:lnL>
                      <a:noFill/>
                    </a:lnL>
                    <a:lnR>
                      <a:noFill/>
                    </a:lnR>
                    <a:lnB>
                      <a:noFill/>
                    </a:lnB>
                  </a:tcPr>
                </a:tc>
              </a:tr>
              <a:tr h="273934">
                <a:tc>
                  <a:txBody>
                    <a:bodyPr/>
                    <a:lstStyle/>
                    <a:p>
                      <a:r>
                        <a:rPr lang="en-US" sz="1100">
                          <a:hlinkClick r:id="rId6"/>
                        </a:rPr>
                        <a:t>Fibrinogen</a:t>
                      </a:r>
                      <a:endParaRPr lang="en-US" sz="1100"/>
                    </a:p>
                  </a:txBody>
                  <a:tcPr marL="57291" marR="57291" marT="28645" marB="28645" anchor="ctr">
                    <a:lnL>
                      <a:noFill/>
                    </a:lnL>
                    <a:lnR>
                      <a:noFill/>
                    </a:lnR>
                    <a:lnT>
                      <a:noFill/>
                    </a:lnT>
                    <a:lnB>
                      <a:noFill/>
                    </a:lnB>
                  </a:tcPr>
                </a:tc>
                <a:tc>
                  <a:txBody>
                    <a:bodyPr/>
                    <a:lstStyle/>
                    <a:p>
                      <a:r>
                        <a:rPr lang="en-US" sz="1100"/>
                        <a:t>&lt;300 mg/dL</a:t>
                      </a:r>
                    </a:p>
                  </a:txBody>
                  <a:tcPr marL="57291" marR="57291" marT="28645" marB="28645" anchor="ctr">
                    <a:lnL>
                      <a:noFill/>
                    </a:lnL>
                    <a:lnR>
                      <a:noFill/>
                    </a:lnR>
                    <a:lnT>
                      <a:noFill/>
                    </a:lnT>
                    <a:lnB>
                      <a:noFill/>
                    </a:lnB>
                  </a:tcPr>
                </a:tc>
                <a:tc>
                  <a:txBody>
                    <a:bodyPr/>
                    <a:lstStyle/>
                    <a:p>
                      <a:r>
                        <a:rPr lang="en-US" sz="1100"/>
                        <a:t>&gt;460 mg/dL</a:t>
                      </a:r>
                    </a:p>
                  </a:txBody>
                  <a:tcPr marL="57291" marR="57291" marT="28645" marB="28645" anchor="ctr">
                    <a:lnL>
                      <a:noFill/>
                    </a:lnL>
                    <a:lnR>
                      <a:noFill/>
                    </a:lnR>
                    <a:lnT>
                      <a:noFill/>
                    </a:lnT>
                    <a:lnB>
                      <a:noFill/>
                    </a:lnB>
                  </a:tcPr>
                </a:tc>
                <a:tc>
                  <a:txBody>
                    <a:bodyPr/>
                    <a:lstStyle/>
                    <a:p>
                      <a:r>
                        <a:rPr lang="en-US" sz="1100"/>
                        <a:t>$100</a:t>
                      </a:r>
                    </a:p>
                  </a:txBody>
                  <a:tcPr marL="57291" marR="57291" marT="28645" marB="28645" anchor="ctr">
                    <a:lnL>
                      <a:noFill/>
                    </a:lnL>
                    <a:lnR>
                      <a:noFill/>
                    </a:lnR>
                    <a:lnT>
                      <a:noFill/>
                    </a:lnT>
                    <a:lnB>
                      <a:noFill/>
                    </a:lnB>
                  </a:tcPr>
                </a:tc>
              </a:tr>
              <a:tr h="273934">
                <a:tc>
                  <a:txBody>
                    <a:bodyPr/>
                    <a:lstStyle/>
                    <a:p>
                      <a:r>
                        <a:rPr lang="en-US" sz="1100">
                          <a:hlinkClick r:id="rId7"/>
                        </a:rPr>
                        <a:t>Homocysteine</a:t>
                      </a:r>
                      <a:endParaRPr lang="en-US" sz="1100"/>
                    </a:p>
                  </a:txBody>
                  <a:tcPr marL="57291" marR="57291" marT="28645" marB="28645" anchor="ctr">
                    <a:lnL>
                      <a:noFill/>
                    </a:lnL>
                    <a:lnR>
                      <a:noFill/>
                    </a:lnR>
                    <a:lnT>
                      <a:noFill/>
                    </a:lnT>
                    <a:lnB>
                      <a:noFill/>
                    </a:lnB>
                  </a:tcPr>
                </a:tc>
                <a:tc>
                  <a:txBody>
                    <a:bodyPr/>
                    <a:lstStyle/>
                    <a:p>
                      <a:r>
                        <a:rPr lang="en-US" sz="1100"/>
                        <a:t>&lt;10 µmol/L</a:t>
                      </a:r>
                    </a:p>
                  </a:txBody>
                  <a:tcPr marL="57291" marR="57291" marT="28645" marB="28645" anchor="ctr">
                    <a:lnL>
                      <a:noFill/>
                    </a:lnL>
                    <a:lnR>
                      <a:noFill/>
                    </a:lnR>
                    <a:lnT>
                      <a:noFill/>
                    </a:lnT>
                    <a:lnB>
                      <a:noFill/>
                    </a:lnB>
                  </a:tcPr>
                </a:tc>
                <a:tc>
                  <a:txBody>
                    <a:bodyPr/>
                    <a:lstStyle/>
                    <a:p>
                      <a:r>
                        <a:rPr lang="en-US" sz="1100"/>
                        <a:t>&gt;14 µmol/L</a:t>
                      </a:r>
                    </a:p>
                  </a:txBody>
                  <a:tcPr marL="57291" marR="57291" marT="28645" marB="28645" anchor="ctr">
                    <a:lnL>
                      <a:noFill/>
                    </a:lnL>
                    <a:lnR>
                      <a:noFill/>
                    </a:lnR>
                    <a:lnT>
                      <a:noFill/>
                    </a:lnT>
                    <a:lnB>
                      <a:noFill/>
                    </a:lnB>
                  </a:tcPr>
                </a:tc>
                <a:tc>
                  <a:txBody>
                    <a:bodyPr/>
                    <a:lstStyle/>
                    <a:p>
                      <a:r>
                        <a:rPr lang="en-US" sz="1100"/>
                        <a:t>$200</a:t>
                      </a:r>
                    </a:p>
                  </a:txBody>
                  <a:tcPr marL="57291" marR="57291" marT="28645" marB="28645" anchor="ctr">
                    <a:lnL>
                      <a:noFill/>
                    </a:lnL>
                    <a:lnR>
                      <a:noFill/>
                    </a:lnR>
                    <a:lnT>
                      <a:noFill/>
                    </a:lnT>
                    <a:lnB>
                      <a:noFill/>
                    </a:lnB>
                  </a:tcPr>
                </a:tc>
              </a:tr>
              <a:tr h="273934">
                <a:tc>
                  <a:txBody>
                    <a:bodyPr/>
                    <a:lstStyle/>
                    <a:p>
                      <a:r>
                        <a:rPr lang="en-US" sz="1100">
                          <a:hlinkClick r:id="rId8" tooltip="Insulin"/>
                        </a:rPr>
                        <a:t>Fasting Insulin</a:t>
                      </a:r>
                      <a:endParaRPr lang="en-US" sz="1100"/>
                    </a:p>
                  </a:txBody>
                  <a:tcPr marL="57291" marR="57291" marT="28645" marB="28645" anchor="ctr">
                    <a:lnL>
                      <a:noFill/>
                    </a:lnL>
                    <a:lnR>
                      <a:noFill/>
                    </a:lnR>
                    <a:lnT>
                      <a:noFill/>
                    </a:lnT>
                    <a:lnB>
                      <a:noFill/>
                    </a:lnB>
                  </a:tcPr>
                </a:tc>
                <a:tc>
                  <a:txBody>
                    <a:bodyPr/>
                    <a:lstStyle/>
                    <a:p>
                      <a:r>
                        <a:rPr lang="en-US" sz="1100"/>
                        <a:t>&lt;15 µIU/mL</a:t>
                      </a:r>
                    </a:p>
                  </a:txBody>
                  <a:tcPr marL="57291" marR="57291" marT="28645" marB="28645" anchor="ctr">
                    <a:lnL>
                      <a:noFill/>
                    </a:lnL>
                    <a:lnR>
                      <a:noFill/>
                    </a:lnR>
                    <a:lnT>
                      <a:noFill/>
                    </a:lnT>
                    <a:lnB>
                      <a:noFill/>
                    </a:lnB>
                  </a:tcPr>
                </a:tc>
                <a:tc>
                  <a:txBody>
                    <a:bodyPr/>
                    <a:lstStyle/>
                    <a:p>
                      <a:r>
                        <a:rPr lang="en-US" sz="1100"/>
                        <a:t>&gt;25 µIU/mL</a:t>
                      </a:r>
                    </a:p>
                  </a:txBody>
                  <a:tcPr marL="57291" marR="57291" marT="28645" marB="28645" anchor="ctr">
                    <a:lnL>
                      <a:noFill/>
                    </a:lnL>
                    <a:lnR>
                      <a:noFill/>
                    </a:lnR>
                    <a:lnT>
                      <a:noFill/>
                    </a:lnT>
                    <a:lnB>
                      <a:noFill/>
                    </a:lnB>
                  </a:tcPr>
                </a:tc>
                <a:tc>
                  <a:txBody>
                    <a:bodyPr/>
                    <a:lstStyle/>
                    <a:p>
                      <a:r>
                        <a:rPr lang="en-US" sz="1100"/>
                        <a:t>$75</a:t>
                      </a:r>
                    </a:p>
                  </a:txBody>
                  <a:tcPr marL="57291" marR="57291" marT="28645" marB="28645" anchor="ctr">
                    <a:lnL>
                      <a:noFill/>
                    </a:lnL>
                    <a:lnR>
                      <a:noFill/>
                    </a:lnR>
                    <a:lnT>
                      <a:noFill/>
                    </a:lnT>
                    <a:lnB>
                      <a:noFill/>
                    </a:lnB>
                  </a:tcPr>
                </a:tc>
              </a:tr>
              <a:tr h="890286">
                <a:tc>
                  <a:txBody>
                    <a:bodyPr/>
                    <a:lstStyle/>
                    <a:p>
                      <a:r>
                        <a:rPr lang="en-US" sz="1100">
                          <a:hlinkClick r:id="rId9"/>
                        </a:rPr>
                        <a:t>Ferritin</a:t>
                      </a:r>
                      <a:endParaRPr lang="en-US" sz="1100"/>
                    </a:p>
                  </a:txBody>
                  <a:tcPr marL="57291" marR="57291" marT="28645" marB="28645" anchor="ctr">
                    <a:lnL>
                      <a:noFill/>
                    </a:lnL>
                    <a:lnR>
                      <a:noFill/>
                    </a:lnR>
                    <a:lnT>
                      <a:noFill/>
                    </a:lnT>
                    <a:lnB>
                      <a:noFill/>
                    </a:lnB>
                  </a:tcPr>
                </a:tc>
                <a:tc>
                  <a:txBody>
                    <a:bodyPr/>
                    <a:lstStyle/>
                    <a:p>
                      <a:r>
                        <a:rPr lang="en-US" sz="1100"/>
                        <a:t>male 12–300 ng/mL</a:t>
                      </a:r>
                      <a:br>
                        <a:rPr lang="en-US" sz="1100"/>
                      </a:br>
                      <a:r>
                        <a:rPr lang="en-US" sz="1100"/>
                        <a:t>female 12–150 ng/mL</a:t>
                      </a:r>
                    </a:p>
                  </a:txBody>
                  <a:tcPr marL="57291" marR="57291" marT="28645" marB="28645" anchor="ctr">
                    <a:lnL>
                      <a:noFill/>
                    </a:lnL>
                    <a:lnR>
                      <a:noFill/>
                    </a:lnR>
                    <a:lnT>
                      <a:noFill/>
                    </a:lnT>
                    <a:lnB>
                      <a:noFill/>
                    </a:lnB>
                  </a:tcPr>
                </a:tc>
                <a:tc>
                  <a:txBody>
                    <a:bodyPr/>
                    <a:lstStyle/>
                    <a:p>
                      <a:endParaRPr lang="en-US" sz="1100"/>
                    </a:p>
                  </a:txBody>
                  <a:tcPr marL="57291" marR="57291" marT="28645" marB="28645" anchor="ctr">
                    <a:lnL>
                      <a:noFill/>
                    </a:lnL>
                    <a:lnR>
                      <a:noFill/>
                    </a:lnR>
                    <a:lnT>
                      <a:noFill/>
                    </a:lnT>
                    <a:lnB>
                      <a:noFill/>
                    </a:lnB>
                  </a:tcPr>
                </a:tc>
                <a:tc>
                  <a:txBody>
                    <a:bodyPr/>
                    <a:lstStyle/>
                    <a:p>
                      <a:r>
                        <a:rPr lang="en-US" sz="1100"/>
                        <a:t>$85</a:t>
                      </a:r>
                    </a:p>
                  </a:txBody>
                  <a:tcPr marL="57291" marR="57291" marT="28645" marB="28645" anchor="ctr">
                    <a:lnL>
                      <a:noFill/>
                    </a:lnL>
                    <a:lnR>
                      <a:noFill/>
                    </a:lnR>
                    <a:lnT>
                      <a:noFill/>
                    </a:lnT>
                    <a:lnB>
                      <a:noFill/>
                    </a:lnB>
                  </a:tcPr>
                </a:tc>
              </a:tr>
              <a:tr h="479384">
                <a:tc>
                  <a:txBody>
                    <a:bodyPr/>
                    <a:lstStyle/>
                    <a:p>
                      <a:r>
                        <a:rPr lang="en-US" sz="1100" dirty="0">
                          <a:hlinkClick r:id="rId10"/>
                        </a:rPr>
                        <a:t>Lipoprotein</a:t>
                      </a:r>
                      <a:r>
                        <a:rPr lang="en-US" sz="1100" dirty="0"/>
                        <a:t>(a) - </a:t>
                      </a:r>
                      <a:r>
                        <a:rPr lang="en-US" sz="1100" dirty="0" err="1"/>
                        <a:t>Lp</a:t>
                      </a:r>
                      <a:r>
                        <a:rPr lang="en-US" sz="1100" dirty="0"/>
                        <a:t>(a)</a:t>
                      </a:r>
                    </a:p>
                  </a:txBody>
                  <a:tcPr marL="57291" marR="57291" marT="28645" marB="28645" anchor="ctr">
                    <a:lnL>
                      <a:noFill/>
                    </a:lnL>
                    <a:lnR>
                      <a:noFill/>
                    </a:lnR>
                    <a:lnT>
                      <a:noFill/>
                    </a:lnT>
                    <a:lnB>
                      <a:noFill/>
                    </a:lnB>
                  </a:tcPr>
                </a:tc>
                <a:tc>
                  <a:txBody>
                    <a:bodyPr/>
                    <a:lstStyle/>
                    <a:p>
                      <a:r>
                        <a:rPr lang="en-US" sz="1100"/>
                        <a:t>&lt;14mg/dL</a:t>
                      </a:r>
                    </a:p>
                  </a:txBody>
                  <a:tcPr marL="57291" marR="57291" marT="28645" marB="28645" anchor="ctr">
                    <a:lnL>
                      <a:noFill/>
                    </a:lnL>
                    <a:lnR>
                      <a:noFill/>
                    </a:lnR>
                    <a:lnT>
                      <a:noFill/>
                    </a:lnT>
                    <a:lnB>
                      <a:noFill/>
                    </a:lnB>
                  </a:tcPr>
                </a:tc>
                <a:tc>
                  <a:txBody>
                    <a:bodyPr/>
                    <a:lstStyle/>
                    <a:p>
                      <a:r>
                        <a:rPr lang="en-US" sz="1100"/>
                        <a:t>&gt;19mg/dL</a:t>
                      </a:r>
                    </a:p>
                  </a:txBody>
                  <a:tcPr marL="57291" marR="57291" marT="28645" marB="28645" anchor="ctr">
                    <a:lnL>
                      <a:noFill/>
                    </a:lnL>
                    <a:lnR>
                      <a:noFill/>
                    </a:lnR>
                    <a:lnT>
                      <a:noFill/>
                    </a:lnT>
                    <a:lnB>
                      <a:noFill/>
                    </a:lnB>
                  </a:tcPr>
                </a:tc>
                <a:tc>
                  <a:txBody>
                    <a:bodyPr/>
                    <a:lstStyle/>
                    <a:p>
                      <a:r>
                        <a:rPr lang="en-US" sz="1100" dirty="0"/>
                        <a:t>$75</a:t>
                      </a:r>
                    </a:p>
                  </a:txBody>
                  <a:tcPr marL="57291" marR="57291" marT="28645" marB="28645" anchor="ctr">
                    <a:lnL>
                      <a:noFill/>
                    </a:lnL>
                    <a:lnR>
                      <a:noFill/>
                    </a:lnR>
                    <a:lnT>
                      <a:noFill/>
                    </a:lnT>
                    <a:lnB>
                      <a:noFill/>
                    </a:lnB>
                  </a:tcPr>
                </a:tc>
              </a:tr>
            </a:tbl>
          </a:graphicData>
        </a:graphic>
      </p:graphicFrame>
      <p:sp>
        <p:nvSpPr>
          <p:cNvPr id="1025" name="Rectangle 1"/>
          <p:cNvSpPr>
            <a:spLocks noChangeArrowheads="1"/>
          </p:cNvSpPr>
          <p:nvPr/>
        </p:nvSpPr>
        <p:spPr bwMode="auto">
          <a:xfrm>
            <a:off x="533400" y="805934"/>
            <a:ext cx="86106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Diagnostic tests for heart diseases:</a:t>
            </a:r>
            <a:r>
              <a:rPr kumimoji="0" lang="en-US" sz="1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Intra vascular ultrasound</a:t>
            </a:r>
          </a:p>
        </p:txBody>
      </p:sp>
      <p:sp>
        <p:nvSpPr>
          <p:cNvPr id="3" name="Content Placeholder 2"/>
          <p:cNvSpPr>
            <a:spLocks noGrp="1"/>
          </p:cNvSpPr>
          <p:nvPr>
            <p:ph idx="1"/>
          </p:nvPr>
        </p:nvSpPr>
        <p:spPr/>
        <p:txBody>
          <a:bodyPr/>
          <a:lstStyle/>
          <a:p>
            <a:r>
              <a:rPr lang="en-US" dirty="0" smtClean="0"/>
              <a:t> also known as a </a:t>
            </a:r>
            <a:r>
              <a:rPr lang="en-US" dirty="0" err="1" smtClean="0"/>
              <a:t>percutaneous</a:t>
            </a:r>
            <a:r>
              <a:rPr lang="en-US" dirty="0" smtClean="0"/>
              <a:t> echocardiogram is an imaging methodology using specially designed, long, thin, complex manufactured catheters attached to computerized ultrasound equipment to visualize the lumen and the interior wall of blood vessels.</a:t>
            </a:r>
            <a:endParaRPr lang="en-US" dirty="0"/>
          </a:p>
        </p:txBody>
      </p:sp>
    </p:spTree>
  </p:cSld>
  <p:clrMapOvr>
    <a:masterClrMapping/>
  </p:clrMapOvr>
  <p:transition>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b.jpg"/>
          <p:cNvPicPr>
            <a:picLocks noGrp="1" noChangeAspect="1"/>
          </p:cNvPicPr>
          <p:nvPr>
            <p:ph idx="1"/>
          </p:nvPr>
        </p:nvPicPr>
        <p:blipFill>
          <a:blip r:embed="rId2" cstate="print"/>
          <a:stretch>
            <a:fillRect/>
          </a:stretch>
        </p:blipFill>
        <p:spPr>
          <a:xfrm>
            <a:off x="533400" y="228600"/>
            <a:ext cx="8077199" cy="6629400"/>
          </a:xfrm>
        </p:spPr>
      </p:pic>
    </p:spTree>
  </p:cSld>
  <p:clrMapOvr>
    <a:masterClrMapping/>
  </p:clrMapOvr>
  <p:transition>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3"/>
          <p:cNvSpPr>
            <a:spLocks noGrp="1" noChangeArrowheads="1"/>
          </p:cNvSpPr>
          <p:nvPr>
            <p:ph idx="1"/>
          </p:nvPr>
        </p:nvSpPr>
        <p:spPr>
          <a:xfrm>
            <a:off x="457200" y="1752600"/>
            <a:ext cx="8229600" cy="4495800"/>
          </a:xfrm>
        </p:spPr>
        <p:txBody>
          <a:bodyPr/>
          <a:lstStyle/>
          <a:p>
            <a:r>
              <a:rPr lang="en-US"/>
              <a:t>Serum Lipid </a:t>
            </a:r>
          </a:p>
          <a:p>
            <a:pPr lvl="1"/>
            <a:r>
              <a:rPr lang="en-US">
                <a:solidFill>
                  <a:schemeClr val="accent2"/>
                </a:solidFill>
              </a:rPr>
              <a:t>Test that measures the amount of fatty substances (cholesterol, triglycerides, and lipoproteins) in a sample of blood obtained by venipuncture</a:t>
            </a:r>
          </a:p>
          <a:p>
            <a:r>
              <a:rPr lang="en-US"/>
              <a:t>Thallium Stress </a:t>
            </a:r>
          </a:p>
          <a:p>
            <a:pPr lvl="1"/>
            <a:r>
              <a:rPr lang="en-US">
                <a:solidFill>
                  <a:schemeClr val="accent2"/>
                </a:solidFill>
              </a:rPr>
              <a:t>Combination of exercise stress testing with thallium imaging to assess changes in coronary blood flow during exercise</a:t>
            </a:r>
          </a:p>
        </p:txBody>
      </p:sp>
    </p:spTree>
  </p:cSld>
  <p:clrMapOvr>
    <a:masterClrMapping/>
  </p:clrMapOvr>
  <p:transition>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nn.jpg"/>
          <p:cNvPicPr>
            <a:picLocks noGrp="1" noChangeAspect="1"/>
          </p:cNvPicPr>
          <p:nvPr>
            <p:ph idx="1"/>
          </p:nvPr>
        </p:nvPicPr>
        <p:blipFill>
          <a:blip r:embed="rId2" cstate="print"/>
          <a:stretch>
            <a:fillRect/>
          </a:stretch>
        </p:blipFill>
        <p:spPr>
          <a:xfrm>
            <a:off x="304800" y="304800"/>
            <a:ext cx="8610600" cy="6096000"/>
          </a:xfrm>
        </p:spPr>
      </p:pic>
    </p:spTree>
  </p:cSld>
  <p:clrMapOvr>
    <a:masterClrMapping/>
  </p:clrMapOvr>
  <p:transition>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228600" y="304800"/>
            <a:ext cx="8534400" cy="1219200"/>
          </a:xfrm>
        </p:spPr>
        <p:txBody>
          <a:bodyPr>
            <a:normAutofit/>
          </a:bodyPr>
          <a:lstStyle/>
          <a:p>
            <a:r>
              <a:rPr lang="en-US" dirty="0" smtClean="0"/>
              <a:t> </a:t>
            </a:r>
            <a:endParaRPr lang="en-US" dirty="0"/>
          </a:p>
        </p:txBody>
      </p:sp>
      <p:sp>
        <p:nvSpPr>
          <p:cNvPr id="118787" name="Rectangle 3"/>
          <p:cNvSpPr>
            <a:spLocks noGrp="1" noChangeArrowheads="1"/>
          </p:cNvSpPr>
          <p:nvPr>
            <p:ph idx="1"/>
          </p:nvPr>
        </p:nvSpPr>
        <p:spPr>
          <a:xfrm>
            <a:off x="457200" y="1820863"/>
            <a:ext cx="8229600" cy="4198937"/>
          </a:xfrm>
        </p:spPr>
        <p:txBody>
          <a:bodyPr>
            <a:normAutofit fontScale="77500" lnSpcReduction="20000"/>
          </a:bodyPr>
          <a:lstStyle/>
          <a:p>
            <a:r>
              <a:rPr lang="en-US" dirty="0" smtClean="0">
                <a:hlinkClick r:id="rId2" tooltip="Computed tomography"/>
              </a:rPr>
              <a:t>Computed tomography angiography</a:t>
            </a:r>
            <a:r>
              <a:rPr lang="en-US" dirty="0" smtClean="0"/>
              <a:t> (CTA), an imaging methodology using a ring-shaped machine with an </a:t>
            </a:r>
            <a:r>
              <a:rPr lang="en-US" dirty="0" smtClean="0">
                <a:hlinkClick r:id="rId3" tooltip="X-Ray"/>
              </a:rPr>
              <a:t>X-Ray</a:t>
            </a:r>
            <a:r>
              <a:rPr lang="en-US" dirty="0" smtClean="0"/>
              <a:t> source spinning around the circular path so as to bathe the inner circle with a uniform and known X-Ray density. </a:t>
            </a:r>
          </a:p>
          <a:p>
            <a:r>
              <a:rPr lang="en-US" dirty="0" smtClean="0"/>
              <a:t>Currently, </a:t>
            </a:r>
            <a:r>
              <a:rPr lang="en-US" dirty="0" err="1" smtClean="0"/>
              <a:t>multidetector</a:t>
            </a:r>
            <a:r>
              <a:rPr lang="en-US" dirty="0" smtClean="0"/>
              <a:t> CT, specially the 64 detector-CT are allowing to make cardiac studies in just a few seconds (less than 10 seconds, depending on the equipment and protocol used). These images are reconstructed using algorithms and software. </a:t>
            </a:r>
          </a:p>
          <a:p>
            <a:r>
              <a:rPr lang="en-US" dirty="0" smtClean="0"/>
              <a:t>Great development and growth seen in the short term, allowing </a:t>
            </a:r>
            <a:r>
              <a:rPr lang="en-US" dirty="0" smtClean="0">
                <a:hlinkClick r:id="rId4" tooltip="Radiologists"/>
              </a:rPr>
              <a:t>radiologists</a:t>
            </a:r>
            <a:r>
              <a:rPr lang="en-US" dirty="0" smtClean="0"/>
              <a:t> to diagnose cardiac artery disease without </a:t>
            </a:r>
            <a:r>
              <a:rPr lang="en-US" dirty="0" smtClean="0">
                <a:hlinkClick r:id="rId5"/>
              </a:rPr>
              <a:t>anesthesia</a:t>
            </a:r>
            <a:r>
              <a:rPr lang="en-US" dirty="0" smtClean="0"/>
              <a:t> and in a non-invasive way.</a:t>
            </a:r>
            <a:endParaRPr lang="en-US" dirty="0">
              <a:solidFill>
                <a:srgbClr val="006600"/>
              </a:solidFill>
            </a:endParaRPr>
          </a:p>
        </p:txBody>
      </p:sp>
    </p:spTree>
  </p:cSld>
  <p:clrMapOvr>
    <a:masterClrMapping/>
  </p:clrMapOvr>
  <p:transition>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r.jpg"/>
          <p:cNvPicPr>
            <a:picLocks noGrp="1" noChangeAspect="1"/>
          </p:cNvPicPr>
          <p:nvPr>
            <p:ph idx="1"/>
          </p:nvPr>
        </p:nvPicPr>
        <p:blipFill>
          <a:blip r:embed="rId2" cstate="print"/>
          <a:stretch>
            <a:fillRect/>
          </a:stretch>
        </p:blipFill>
        <p:spPr>
          <a:xfrm>
            <a:off x="228600" y="533400"/>
            <a:ext cx="8305800" cy="5943600"/>
          </a:xfrm>
        </p:spPr>
      </p:pic>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TESTS</a:t>
            </a:r>
            <a:endParaRPr lang="en-US" dirty="0"/>
          </a:p>
        </p:txBody>
      </p:sp>
      <p:sp>
        <p:nvSpPr>
          <p:cNvPr id="3" name="Content Placeholder 2"/>
          <p:cNvSpPr>
            <a:spLocks noGrp="1"/>
          </p:cNvSpPr>
          <p:nvPr>
            <p:ph idx="1"/>
          </p:nvPr>
        </p:nvSpPr>
        <p:spPr>
          <a:xfrm>
            <a:off x="914400" y="1295400"/>
            <a:ext cx="7772400" cy="5181600"/>
          </a:xfrm>
        </p:spPr>
        <p:txBody>
          <a:bodyPr>
            <a:normAutofit fontScale="77500" lnSpcReduction="20000"/>
          </a:bodyPr>
          <a:lstStyle/>
          <a:p>
            <a:r>
              <a:rPr lang="en-US" dirty="0"/>
              <a:t>Cardiac catheterization</a:t>
            </a:r>
          </a:p>
          <a:p>
            <a:r>
              <a:rPr lang="en-US" dirty="0"/>
              <a:t>Cardiac Enzymes Test</a:t>
            </a:r>
          </a:p>
          <a:p>
            <a:r>
              <a:rPr lang="en-US" dirty="0"/>
              <a:t>(CAT) Computed Axial Tomography</a:t>
            </a:r>
          </a:p>
          <a:p>
            <a:r>
              <a:rPr lang="en-US" dirty="0"/>
              <a:t>Echocardiography</a:t>
            </a:r>
          </a:p>
          <a:p>
            <a:r>
              <a:rPr lang="en-US" dirty="0"/>
              <a:t>Electrocardiogram (EKG, </a:t>
            </a:r>
            <a:r>
              <a:rPr lang="en-US" dirty="0" smtClean="0"/>
              <a:t>ECG)</a:t>
            </a:r>
          </a:p>
          <a:p>
            <a:r>
              <a:rPr lang="en-US" dirty="0" smtClean="0"/>
              <a:t>Exercise </a:t>
            </a:r>
            <a:r>
              <a:rPr lang="en-US" dirty="0"/>
              <a:t>stress </a:t>
            </a:r>
            <a:r>
              <a:rPr lang="en-US" dirty="0" smtClean="0"/>
              <a:t>testing</a:t>
            </a:r>
          </a:p>
          <a:p>
            <a:r>
              <a:rPr lang="en-US" dirty="0" err="1" smtClean="0"/>
              <a:t>Holter</a:t>
            </a:r>
            <a:r>
              <a:rPr lang="en-US" dirty="0" smtClean="0"/>
              <a:t> monitoring</a:t>
            </a:r>
          </a:p>
          <a:p>
            <a:r>
              <a:rPr lang="en-US" dirty="0" smtClean="0"/>
              <a:t>Event monitoring</a:t>
            </a:r>
          </a:p>
          <a:p>
            <a:r>
              <a:rPr lang="en-US" dirty="0"/>
              <a:t>Magnetic Resonance Imaging (MRI</a:t>
            </a:r>
            <a:r>
              <a:rPr lang="en-US" dirty="0" smtClean="0"/>
              <a:t>)</a:t>
            </a:r>
          </a:p>
          <a:p>
            <a:r>
              <a:rPr lang="en-US" dirty="0"/>
              <a:t>Positron Emission Tomography (PET)</a:t>
            </a:r>
          </a:p>
          <a:p>
            <a:r>
              <a:rPr lang="en-US" dirty="0" smtClean="0"/>
              <a:t>Intravascular ultrasound</a:t>
            </a:r>
          </a:p>
          <a:p>
            <a:r>
              <a:rPr lang="en-US" dirty="0" smtClean="0"/>
              <a:t>Serum lipid</a:t>
            </a:r>
          </a:p>
          <a:p>
            <a:r>
              <a:rPr lang="en-US" dirty="0" err="1" smtClean="0"/>
              <a:t>Thalium</a:t>
            </a:r>
            <a:r>
              <a:rPr lang="en-US" dirty="0" smtClean="0"/>
              <a:t> scan</a:t>
            </a:r>
          </a:p>
          <a:p>
            <a:r>
              <a:rPr lang="en-US" dirty="0">
                <a:hlinkClick r:id="rId2" tooltip="Computed tomography"/>
              </a:rPr>
              <a:t>Computed tomography angiography</a:t>
            </a:r>
            <a:r>
              <a:rPr lang="en-US" dirty="0"/>
              <a:t> (CTA),</a:t>
            </a:r>
            <a:endParaRPr lang="en-US" dirty="0" smtClean="0"/>
          </a:p>
          <a:p>
            <a:endParaRPr lang="en-US" dirty="0" smtClean="0"/>
          </a:p>
          <a:p>
            <a:endParaRPr lang="en-US" dirty="0"/>
          </a:p>
          <a:p>
            <a:pPr marL="68580" indent="0">
              <a:buNone/>
            </a:pPr>
            <a:endParaRPr lang="en-US" dirty="0" smtClean="0"/>
          </a:p>
          <a:p>
            <a:endParaRPr lang="en-US" dirty="0"/>
          </a:p>
        </p:txBody>
      </p:sp>
    </p:spTree>
    <p:extLst>
      <p:ext uri="{BB962C8B-B14F-4D97-AF65-F5344CB8AC3E}">
        <p14:creationId xmlns:p14="http://schemas.microsoft.com/office/powerpoint/2010/main" xmlns="" val="796781645"/>
      </p:ext>
    </p:extLst>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Rectangle 3"/>
          <p:cNvSpPr>
            <a:spLocks noGrp="1" noChangeArrowheads="1"/>
          </p:cNvSpPr>
          <p:nvPr>
            <p:ph idx="1"/>
          </p:nvPr>
        </p:nvSpPr>
        <p:spPr>
          <a:xfrm>
            <a:off x="457200" y="1905000"/>
            <a:ext cx="8229600" cy="3962400"/>
          </a:xfrm>
        </p:spPr>
        <p:txBody>
          <a:bodyPr/>
          <a:lstStyle/>
          <a:p>
            <a:r>
              <a:rPr lang="en-US" dirty="0"/>
              <a:t>Cardiac catheterization</a:t>
            </a:r>
          </a:p>
          <a:p>
            <a:pPr lvl="1"/>
            <a:r>
              <a:rPr lang="en-US" dirty="0">
                <a:solidFill>
                  <a:schemeClr val="accent2"/>
                </a:solidFill>
              </a:rPr>
              <a:t>Diagnostic procedure in which a catheter is introduced into a large vein or artery, usually of an arm or a leg, and is then threaded through the circulatory system to the heart</a:t>
            </a:r>
          </a:p>
          <a:p>
            <a:pPr lvl="2"/>
            <a:r>
              <a:rPr lang="en-US" dirty="0">
                <a:solidFill>
                  <a:srgbClr val="006600"/>
                </a:solidFill>
              </a:rPr>
              <a:t>Used to obtain detailed information about the structure and function of the heart chambers, valves, and the great vessels</a:t>
            </a:r>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304800"/>
            <a:ext cx="9753600" cy="7315200"/>
          </a:xfrm>
          <a:prstGeom prst="rect">
            <a:avLst/>
          </a:prstGeom>
          <a:noFill/>
          <a:ln w="9525">
            <a:noFill/>
            <a:miter lim="800000"/>
            <a:headEnd/>
            <a:tailEnd/>
          </a:ln>
          <a:effectLst/>
        </p:spPr>
      </p:pic>
    </p:spTree>
  </p:cSld>
  <p:clrMapOvr>
    <a:masterClrMapping/>
  </p:clrMapOvr>
  <p:transition>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p.jpg"/>
          <p:cNvPicPr>
            <a:picLocks noGrp="1" noChangeAspect="1"/>
          </p:cNvPicPr>
          <p:nvPr>
            <p:ph idx="1"/>
          </p:nvPr>
        </p:nvPicPr>
        <p:blipFill>
          <a:blip r:embed="rId2" cstate="print"/>
          <a:stretch>
            <a:fillRect/>
          </a:stretch>
        </p:blipFill>
        <p:spPr>
          <a:xfrm>
            <a:off x="457200" y="304800"/>
            <a:ext cx="8077199" cy="6553200"/>
          </a:xfrm>
        </p:spPr>
      </p:pic>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609600"/>
            <a:ext cx="7239000" cy="4401205"/>
          </a:xfrm>
          <a:prstGeom prst="rect">
            <a:avLst/>
          </a:prstGeom>
        </p:spPr>
        <p:txBody>
          <a:bodyPr wrap="square">
            <a:spAutoFit/>
          </a:bodyPr>
          <a:lstStyle/>
          <a:p>
            <a:r>
              <a:rPr lang="en-US" sz="2000" dirty="0" smtClean="0"/>
              <a:t>Cardiac Enzyme Studies</a:t>
            </a:r>
          </a:p>
          <a:p>
            <a:r>
              <a:rPr lang="en-US" sz="2000" dirty="0" smtClean="0">
                <a:hlinkClick r:id="rId3"/>
              </a:rPr>
              <a:t>Cardiac enzyme studies</a:t>
            </a:r>
            <a:r>
              <a:rPr lang="en-US" sz="2000" dirty="0" smtClean="0"/>
              <a:t> measure the levels of </a:t>
            </a:r>
            <a:r>
              <a:rPr lang="en-US" sz="2000" dirty="0" smtClean="0">
                <a:hlinkClick r:id="rId4"/>
              </a:rPr>
              <a:t>enzymes</a:t>
            </a:r>
            <a:r>
              <a:rPr lang="en-US" sz="2000" dirty="0" smtClean="0"/>
              <a:t> and proteins that are linked with injury of the </a:t>
            </a:r>
            <a:r>
              <a:rPr lang="en-US" sz="2000" dirty="0" smtClean="0">
                <a:hlinkClick r:id="rId5"/>
              </a:rPr>
              <a:t>heart</a:t>
            </a:r>
            <a:r>
              <a:rPr lang="en-US" sz="2000" dirty="0" smtClean="0"/>
              <a:t> muscle. These include the enzyme </a:t>
            </a:r>
            <a:r>
              <a:rPr lang="en-US" sz="2000" dirty="0" err="1" smtClean="0">
                <a:hlinkClick r:id="rId6"/>
              </a:rPr>
              <a:t>creatine</a:t>
            </a:r>
            <a:r>
              <a:rPr lang="en-US" sz="2000" dirty="0" smtClean="0"/>
              <a:t> </a:t>
            </a:r>
            <a:r>
              <a:rPr lang="en-US" sz="2000" dirty="0" err="1" smtClean="0"/>
              <a:t>kinase</a:t>
            </a:r>
            <a:r>
              <a:rPr lang="en-US" sz="2000" dirty="0" smtClean="0"/>
              <a:t> (CK), and the proteins </a:t>
            </a:r>
            <a:r>
              <a:rPr lang="en-US" sz="2000" dirty="0" err="1" smtClean="0"/>
              <a:t>troponin</a:t>
            </a:r>
            <a:r>
              <a:rPr lang="en-US" sz="2000" dirty="0" smtClean="0"/>
              <a:t> I (</a:t>
            </a:r>
            <a:r>
              <a:rPr lang="en-US" sz="2000" dirty="0" err="1" smtClean="0"/>
              <a:t>TnI</a:t>
            </a:r>
            <a:r>
              <a:rPr lang="en-US" sz="2000" dirty="0" smtClean="0"/>
              <a:t>) and </a:t>
            </a:r>
            <a:r>
              <a:rPr lang="en-US" sz="2000" dirty="0" err="1" smtClean="0"/>
              <a:t>troponin</a:t>
            </a:r>
            <a:r>
              <a:rPr lang="en-US" sz="2000" dirty="0" smtClean="0"/>
              <a:t> T (</a:t>
            </a:r>
            <a:r>
              <a:rPr lang="en-US" sz="2000" dirty="0" err="1" smtClean="0"/>
              <a:t>TnT</a:t>
            </a:r>
            <a:r>
              <a:rPr lang="en-US" sz="2000" dirty="0" smtClean="0"/>
              <a:t>). Low levels of these enzymes and proteins are normally found in your </a:t>
            </a:r>
            <a:r>
              <a:rPr lang="en-US" sz="2000" dirty="0" smtClean="0">
                <a:hlinkClick r:id="rId7"/>
              </a:rPr>
              <a:t>blood</a:t>
            </a:r>
            <a:r>
              <a:rPr lang="en-US" sz="2000" dirty="0" smtClean="0"/>
              <a:t>, but if your heart muscle is injured, such as from a </a:t>
            </a:r>
            <a:r>
              <a:rPr lang="en-US" sz="2000" dirty="0" smtClean="0">
                <a:hlinkClick r:id="rId8"/>
              </a:rPr>
              <a:t>heart attack</a:t>
            </a:r>
            <a:r>
              <a:rPr lang="en-US" sz="2000" dirty="0" smtClean="0"/>
              <a:t>, the enzymes and proteins leak out of damaged heart muscle cells, and their levels in the bloodstream rise.</a:t>
            </a:r>
          </a:p>
          <a:p>
            <a:r>
              <a:rPr lang="en-US" sz="2000" dirty="0" smtClean="0"/>
              <a:t>Because some of these enzymes and proteins are also found in other body tissues, their levels in the blood may rise when those other tissues are damaged. Cardiac enzyme studies must always be compared with your symptoms, your </a:t>
            </a:r>
            <a:r>
              <a:rPr lang="en-US" sz="2000" dirty="0" smtClean="0">
                <a:hlinkClick r:id="rId9"/>
              </a:rPr>
              <a:t>physical examination</a:t>
            </a:r>
            <a:r>
              <a:rPr lang="en-US" sz="2000" dirty="0" smtClean="0"/>
              <a:t> findings, </a:t>
            </a:r>
            <a:r>
              <a:rPr lang="en-US" sz="2000" dirty="0" err="1" smtClean="0"/>
              <a:t>and</a:t>
            </a:r>
            <a:r>
              <a:rPr lang="en-US" sz="2000" dirty="0" err="1" smtClean="0">
                <a:hlinkClick r:id="rId10"/>
              </a:rPr>
              <a:t>electrocardiogram</a:t>
            </a:r>
            <a:r>
              <a:rPr lang="en-US" sz="2000" dirty="0" smtClean="0">
                <a:hlinkClick r:id="rId10"/>
              </a:rPr>
              <a:t> (EKG, ECG)</a:t>
            </a:r>
            <a:r>
              <a:rPr lang="en-US" sz="2000" dirty="0" smtClean="0"/>
              <a:t> results.</a:t>
            </a:r>
            <a:endParaRPr lang="en-US" sz="2000" dirty="0"/>
          </a:p>
        </p:txBody>
      </p:sp>
    </p:spTree>
  </p:cSld>
  <p:clrMapOvr>
    <a:masterClrMapping/>
  </p:clrMapOvr>
  <p:transition>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3"/>
          <p:cNvSpPr>
            <a:spLocks noGrp="1" noChangeArrowheads="1"/>
          </p:cNvSpPr>
          <p:nvPr>
            <p:ph idx="1"/>
          </p:nvPr>
        </p:nvSpPr>
        <p:spPr>
          <a:xfrm>
            <a:off x="457200" y="1752600"/>
            <a:ext cx="8229600" cy="4419600"/>
          </a:xfrm>
        </p:spPr>
        <p:txBody>
          <a:bodyPr/>
          <a:lstStyle/>
          <a:p>
            <a:r>
              <a:rPr lang="en-US" dirty="0"/>
              <a:t>Cardiac Enzymes Test</a:t>
            </a:r>
          </a:p>
          <a:p>
            <a:pPr lvl="1"/>
            <a:r>
              <a:rPr lang="en-US" dirty="0">
                <a:solidFill>
                  <a:schemeClr val="accent2"/>
                </a:solidFill>
              </a:rPr>
              <a:t>Tests performed on samples of blood obtained by </a:t>
            </a:r>
            <a:r>
              <a:rPr lang="en-US" dirty="0" err="1">
                <a:solidFill>
                  <a:schemeClr val="accent2"/>
                </a:solidFill>
              </a:rPr>
              <a:t>venipuncture</a:t>
            </a:r>
            <a:r>
              <a:rPr lang="en-US" dirty="0">
                <a:solidFill>
                  <a:schemeClr val="accent2"/>
                </a:solidFill>
              </a:rPr>
              <a:t> to determine the presence of damage to the myocardial muscle</a:t>
            </a:r>
            <a:endParaRPr lang="en-US" sz="3200" dirty="0">
              <a:solidFill>
                <a:schemeClr val="accent2"/>
              </a:solidFill>
            </a:endParaRPr>
          </a:p>
          <a:p>
            <a:r>
              <a:rPr lang="en-US" dirty="0"/>
              <a:t>(CAT) Computed Axial Tomography</a:t>
            </a:r>
          </a:p>
          <a:p>
            <a:pPr lvl="1"/>
            <a:r>
              <a:rPr lang="en-US" dirty="0">
                <a:solidFill>
                  <a:schemeClr val="accent2"/>
                </a:solidFill>
              </a:rPr>
              <a:t>Diagnostic X-ray technique that uses ionizing radiation to produce a cross-sectional image of the body</a:t>
            </a:r>
          </a:p>
          <a:p>
            <a:pPr lvl="2"/>
            <a:r>
              <a:rPr lang="en-US" dirty="0">
                <a:solidFill>
                  <a:schemeClr val="accent2"/>
                </a:solidFill>
              </a:rPr>
              <a:t>Often used to detect aneurysms of the aorta</a:t>
            </a:r>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Rectangle 3"/>
          <p:cNvSpPr>
            <a:spLocks noGrp="1" noChangeArrowheads="1"/>
          </p:cNvSpPr>
          <p:nvPr>
            <p:ph idx="1"/>
          </p:nvPr>
        </p:nvSpPr>
        <p:spPr>
          <a:xfrm>
            <a:off x="457200" y="1676400"/>
            <a:ext cx="8229600" cy="4343400"/>
          </a:xfrm>
        </p:spPr>
        <p:txBody>
          <a:bodyPr/>
          <a:lstStyle/>
          <a:p>
            <a:r>
              <a:rPr lang="en-US" dirty="0"/>
              <a:t>Echocardiography</a:t>
            </a:r>
          </a:p>
          <a:p>
            <a:pPr lvl="1"/>
            <a:r>
              <a:rPr lang="en-US" dirty="0">
                <a:solidFill>
                  <a:schemeClr val="accent2"/>
                </a:solidFill>
              </a:rPr>
              <a:t>Diagnostic procedure for studying the structure and motion of the heart</a:t>
            </a:r>
          </a:p>
          <a:p>
            <a:pPr lvl="2"/>
            <a:r>
              <a:rPr lang="en-US" dirty="0">
                <a:solidFill>
                  <a:srgbClr val="006600"/>
                </a:solidFill>
              </a:rPr>
              <a:t>Useful in evaluating structural and functional changes in a variety of heart disorders</a:t>
            </a:r>
          </a:p>
          <a:p>
            <a:r>
              <a:rPr lang="en-US" dirty="0"/>
              <a:t>Electrocardiogram (EKG, ECG)</a:t>
            </a:r>
          </a:p>
          <a:p>
            <a:pPr lvl="1"/>
            <a:r>
              <a:rPr lang="en-US" dirty="0">
                <a:solidFill>
                  <a:schemeClr val="accent2"/>
                </a:solidFill>
              </a:rPr>
              <a:t>Graphic record of the electrical action of the heart as reflected from various angles to the surface of the skin</a:t>
            </a:r>
          </a:p>
          <a:p>
            <a:pPr lvl="1"/>
            <a:endParaRPr lang="en-US" dirty="0">
              <a:solidFill>
                <a:schemeClr val="accent2"/>
              </a:solidFill>
            </a:endParaRPr>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666</TotalTime>
  <Words>749</Words>
  <Application>Microsoft Office PowerPoint</Application>
  <PresentationFormat>On-screen Show (4:3)</PresentationFormat>
  <Paragraphs>106</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Metro</vt:lpstr>
      <vt:lpstr>Cardiovascular Diagnostic Tests and procedures</vt:lpstr>
      <vt:lpstr>Slide 2</vt:lpstr>
      <vt:lpstr>DIAGNOSTIC TESTS</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Intra vascular ultrasound</vt:lpstr>
      <vt:lpstr>Slide 21</vt:lpstr>
      <vt:lpstr>Slide 22</vt:lpstr>
      <vt:lpstr>Slide 23</vt:lpstr>
      <vt:lpstr> </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Cardiovascular Diagnostic Tests and procedures</dc:title>
  <dc:creator>Furqan</dc:creator>
  <cp:lastModifiedBy>DELL</cp:lastModifiedBy>
  <cp:revision>45</cp:revision>
  <dcterms:created xsi:type="dcterms:W3CDTF">2011-03-11T18:06:09Z</dcterms:created>
  <dcterms:modified xsi:type="dcterms:W3CDTF">2015-01-21T18:13:05Z</dcterms:modified>
</cp:coreProperties>
</file>