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2"/>
  </p:notesMasterIdLst>
  <p:handoutMasterIdLst>
    <p:handoutMasterId r:id="rId43"/>
  </p:handoutMasterIdLst>
  <p:sldIdLst>
    <p:sldId id="266" r:id="rId2"/>
    <p:sldId id="267" r:id="rId3"/>
    <p:sldId id="326" r:id="rId4"/>
    <p:sldId id="295" r:id="rId5"/>
    <p:sldId id="296" r:id="rId6"/>
    <p:sldId id="271" r:id="rId7"/>
    <p:sldId id="301" r:id="rId8"/>
    <p:sldId id="272" r:id="rId9"/>
    <p:sldId id="273" r:id="rId10"/>
    <p:sldId id="274" r:id="rId11"/>
    <p:sldId id="297" r:id="rId12"/>
    <p:sldId id="275" r:id="rId13"/>
    <p:sldId id="276" r:id="rId14"/>
    <p:sldId id="300" r:id="rId15"/>
    <p:sldId id="299" r:id="rId16"/>
    <p:sldId id="298" r:id="rId17"/>
    <p:sldId id="277" r:id="rId18"/>
    <p:sldId id="278" r:id="rId19"/>
    <p:sldId id="280" r:id="rId20"/>
    <p:sldId id="281" r:id="rId21"/>
    <p:sldId id="324" r:id="rId22"/>
    <p:sldId id="325" r:id="rId23"/>
    <p:sldId id="305" r:id="rId24"/>
    <p:sldId id="306" r:id="rId25"/>
    <p:sldId id="309" r:id="rId26"/>
    <p:sldId id="310" r:id="rId27"/>
    <p:sldId id="311" r:id="rId28"/>
    <p:sldId id="327" r:id="rId29"/>
    <p:sldId id="328" r:id="rId30"/>
    <p:sldId id="329" r:id="rId31"/>
    <p:sldId id="330" r:id="rId32"/>
    <p:sldId id="331" r:id="rId33"/>
    <p:sldId id="332" r:id="rId34"/>
    <p:sldId id="333" r:id="rId35"/>
    <p:sldId id="334" r:id="rId36"/>
    <p:sldId id="335" r:id="rId37"/>
    <p:sldId id="336" r:id="rId38"/>
    <p:sldId id="337" r:id="rId39"/>
    <p:sldId id="338" r:id="rId40"/>
    <p:sldId id="339"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2748"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B866206-4AC6-4F1B-B9C6-F94026CAEEB7}" type="datetimeFigureOut">
              <a:rPr lang="en-US" smtClean="0"/>
              <a:pPr/>
              <a:t>1/19/2015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DD1EDFE-2BCA-4421-B482-4C80DDDB09EF}" type="slidenum">
              <a:rPr lang="en-US" smtClean="0"/>
              <a:pPr/>
              <a:t>‹#›</a:t>
            </a:fld>
            <a:endParaRPr lang="en-US"/>
          </a:p>
        </p:txBody>
      </p:sp>
    </p:spTree>
    <p:extLst>
      <p:ext uri="{BB962C8B-B14F-4D97-AF65-F5344CB8AC3E}">
        <p14:creationId xmlns:p14="http://schemas.microsoft.com/office/powerpoint/2010/main" xmlns="" val="27174132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D23059-FE39-4092-84A0-3AA20D7682B1}" type="datetimeFigureOut">
              <a:rPr lang="en-US" smtClean="0"/>
              <a:pPr/>
              <a:t>1/19/2015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A0F1EB-372F-48DF-BA77-E85E3E1BCCE7}" type="slidenum">
              <a:rPr lang="en-US" smtClean="0"/>
              <a:pPr/>
              <a:t>‹#›</a:t>
            </a:fld>
            <a:endParaRPr lang="en-US"/>
          </a:p>
        </p:txBody>
      </p:sp>
    </p:spTree>
    <p:extLst>
      <p:ext uri="{BB962C8B-B14F-4D97-AF65-F5344CB8AC3E}">
        <p14:creationId xmlns:p14="http://schemas.microsoft.com/office/powerpoint/2010/main" xmlns="" val="3257450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E635BB-ABD6-44E2-A192-D7D427AC0E0A}" type="slidenum">
              <a:rPr lang="en-US" altLang="en-US"/>
              <a:pPr/>
              <a:t>6</a:t>
            </a:fld>
            <a:endParaRPr lang="en-US" alt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ltLang="en-US"/>
          </a:p>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2CD02D-D936-4C77-A9B7-76230B48F594}" type="slidenum">
              <a:rPr lang="en-US" altLang="en-US"/>
              <a:pPr/>
              <a:t>20</a:t>
            </a:fld>
            <a:endParaRPr lang="en-US" altLang="en-US"/>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841BFD-0CB5-44D6-841D-D73B208E9C90}" type="slidenum">
              <a:rPr lang="en-US" altLang="en-US"/>
              <a:pPr/>
              <a:t>28</a:t>
            </a:fld>
            <a:endParaRPr lang="en-US" altLang="en-US"/>
          </a:p>
        </p:txBody>
      </p:sp>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569C44-CEFC-44A9-8800-FA9A77FE58E8}" type="slidenum">
              <a:rPr lang="en-US" altLang="en-US"/>
              <a:pPr/>
              <a:t>40</a:t>
            </a:fld>
            <a:endParaRPr lang="en-US" alt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r>
              <a:rPr lang="en-US" altLang="en-US"/>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4C6C50-7258-455D-A262-C199CDF4BF0E}" type="slidenum">
              <a:rPr lang="en-US" altLang="en-US"/>
              <a:pPr/>
              <a:t>8</a:t>
            </a:fld>
            <a:endParaRPr lang="en-US" alt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714498-52B5-44F8-BD09-363F65671D6E}" type="slidenum">
              <a:rPr lang="en-US" altLang="en-US"/>
              <a:pPr/>
              <a:t>9</a:t>
            </a:fld>
            <a:endParaRPr lang="en-US" altLang="en-US"/>
          </a:p>
        </p:txBody>
      </p:sp>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8331F2-35A9-4B2E-BCB7-481FDF35E103}" type="slidenum">
              <a:rPr lang="en-US" altLang="en-US"/>
              <a:pPr/>
              <a:t>10</a:t>
            </a:fld>
            <a:endParaRPr lang="en-US" alt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1441B3-0BC4-4712-BD83-8CEC8B1088C0}" type="slidenum">
              <a:rPr lang="en-US" altLang="en-US"/>
              <a:pPr/>
              <a:t>12</a:t>
            </a:fld>
            <a:endParaRPr lang="en-US" altLang="en-US"/>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F7DB9D-1C1C-405A-9BB4-5AA1F5FF9E61}" type="slidenum">
              <a:rPr lang="en-US" altLang="en-US"/>
              <a:pPr/>
              <a:t>13</a:t>
            </a:fld>
            <a:endParaRPr lang="en-US" alt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en-US" altLang="en-US" b="1"/>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62670E-AE97-4A84-A0FF-9BA9F5546E60}" type="slidenum">
              <a:rPr lang="en-US" altLang="en-US"/>
              <a:pPr/>
              <a:t>17</a:t>
            </a:fld>
            <a:endParaRPr lang="en-US" altLang="en-US"/>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D653CB-6765-4CD7-937E-0FEE3B3F0804}" type="slidenum">
              <a:rPr lang="en-US" altLang="en-US"/>
              <a:pPr/>
              <a:t>18</a:t>
            </a:fld>
            <a:endParaRPr lang="en-US" altLang="en-US"/>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n-US" altLang="en-US" b="1"/>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3D3BE7-61F4-4D09-883F-4FE1EC216B36}" type="slidenum">
              <a:rPr lang="en-US" altLang="en-US"/>
              <a:pPr/>
              <a:t>19</a:t>
            </a:fld>
            <a:endParaRPr lang="en-US" alt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D8BD707-D9CF-40AE-B4C6-C98DA3205C09}" type="datetimeFigureOut">
              <a:rPr lang="en-US" smtClean="0"/>
              <a:pPr/>
              <a:t>1/19/2015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pPr/>
              <a:t>1/19/2015</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en.wikipedia.org/wiki/List_of_cutaneous_condition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en.wikipedia.org/wiki/Osler's_node" TargetMode="External"/><Relationship Id="rId2" Type="http://schemas.openxmlformats.org/officeDocument/2006/relationships/hyperlink" Target="http://en.wikipedia.org/wiki/Janeway_lesion" TargetMode="External"/><Relationship Id="rId1" Type="http://schemas.openxmlformats.org/officeDocument/2006/relationships/slideLayout" Target="../slideLayouts/slideLayout2.xml"/><Relationship Id="rId4" Type="http://schemas.openxmlformats.org/officeDocument/2006/relationships/hyperlink" Target="http://en.wikipedia.org/wiki/Splinter_hemorrhage"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en.wikipedia.org/wiki/Median_sternotomy"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ASSESSMENT OF CARDIOVASCULAR SYSTEM</a:t>
            </a:r>
            <a:endParaRPr lang="en-US" dirty="0"/>
          </a:p>
        </p:txBody>
      </p:sp>
      <p:sp>
        <p:nvSpPr>
          <p:cNvPr id="3" name="Subtitle 2"/>
          <p:cNvSpPr>
            <a:spLocks noGrp="1"/>
          </p:cNvSpPr>
          <p:nvPr>
            <p:ph type="subTitle" idx="1"/>
          </p:nvPr>
        </p:nvSpPr>
        <p:spPr/>
        <p:txBody>
          <a:bodyPr>
            <a:noAutofit/>
          </a:bodyPr>
          <a:lstStyle/>
          <a:p>
            <a:r>
              <a:rPr lang="en-US" sz="2800" dirty="0" smtClean="0"/>
              <a:t>BY</a:t>
            </a:r>
          </a:p>
          <a:p>
            <a:r>
              <a:rPr lang="en-US" sz="2800" dirty="0" smtClean="0"/>
              <a:t>MUHAMMAD RAMZAN</a:t>
            </a:r>
          </a:p>
          <a:p>
            <a:r>
              <a:rPr lang="en-US" sz="2800" dirty="0" smtClean="0"/>
              <a:t>ASSISTANT PROFESSOR</a:t>
            </a:r>
          </a:p>
          <a:p>
            <a:endParaRPr lang="en-US" sz="2800" dirty="0"/>
          </a:p>
        </p:txBody>
      </p:sp>
    </p:spTree>
    <p:extLst>
      <p:ext uri="{BB962C8B-B14F-4D97-AF65-F5344CB8AC3E}">
        <p14:creationId xmlns:p14="http://schemas.microsoft.com/office/powerpoint/2010/main" xmlns="" val="22347115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p:txBody>
          <a:bodyPr/>
          <a:lstStyle/>
          <a:p>
            <a:pPr>
              <a:lnSpc>
                <a:spcPct val="90000"/>
              </a:lnSpc>
            </a:pPr>
            <a:r>
              <a:rPr lang="en-US" altLang="en-US"/>
              <a:t>Onset</a:t>
            </a:r>
          </a:p>
          <a:p>
            <a:pPr>
              <a:lnSpc>
                <a:spcPct val="90000"/>
              </a:lnSpc>
            </a:pPr>
            <a:r>
              <a:rPr lang="en-US" altLang="en-US"/>
              <a:t>Duration </a:t>
            </a:r>
          </a:p>
          <a:p>
            <a:pPr>
              <a:lnSpc>
                <a:spcPct val="90000"/>
              </a:lnSpc>
            </a:pPr>
            <a:r>
              <a:rPr lang="en-US" altLang="en-US"/>
              <a:t>Frequency</a:t>
            </a:r>
          </a:p>
          <a:p>
            <a:pPr>
              <a:lnSpc>
                <a:spcPct val="90000"/>
              </a:lnSpc>
            </a:pPr>
            <a:r>
              <a:rPr lang="en-US" altLang="en-US"/>
              <a:t>Precipitating factors / Relieving factors</a:t>
            </a:r>
          </a:p>
          <a:p>
            <a:pPr>
              <a:lnSpc>
                <a:spcPct val="90000"/>
              </a:lnSpc>
            </a:pPr>
            <a:r>
              <a:rPr lang="en-US" altLang="en-US"/>
              <a:t>Location</a:t>
            </a:r>
          </a:p>
          <a:p>
            <a:pPr>
              <a:lnSpc>
                <a:spcPct val="90000"/>
              </a:lnSpc>
            </a:pPr>
            <a:r>
              <a:rPr lang="en-US" altLang="en-US"/>
              <a:t>Radiation</a:t>
            </a:r>
          </a:p>
          <a:p>
            <a:pPr>
              <a:lnSpc>
                <a:spcPct val="90000"/>
              </a:lnSpc>
            </a:pPr>
            <a:r>
              <a:rPr lang="en-US" altLang="en-US"/>
              <a:t>Quality</a:t>
            </a:r>
          </a:p>
          <a:p>
            <a:pPr>
              <a:lnSpc>
                <a:spcPct val="90000"/>
              </a:lnSpc>
            </a:pPr>
            <a:r>
              <a:rPr lang="en-US" altLang="en-US"/>
              <a:t>Intensity </a:t>
            </a:r>
          </a:p>
        </p:txBody>
      </p:sp>
      <p:sp>
        <p:nvSpPr>
          <p:cNvPr id="19458" name="Rectangle 2"/>
          <p:cNvSpPr>
            <a:spLocks noGrp="1" noChangeArrowheads="1"/>
          </p:cNvSpPr>
          <p:nvPr>
            <p:ph type="title"/>
          </p:nvPr>
        </p:nvSpPr>
        <p:spPr/>
        <p:txBody>
          <a:bodyPr/>
          <a:lstStyle/>
          <a:p>
            <a:r>
              <a:rPr lang="en-US" altLang="en-US" b="1"/>
              <a:t>Assessment- Chest Pain</a:t>
            </a:r>
          </a:p>
        </p:txBody>
      </p:sp>
    </p:spTree>
    <p:extLst>
      <p:ext uri="{BB962C8B-B14F-4D97-AF65-F5344CB8AC3E}">
        <p14:creationId xmlns:p14="http://schemas.microsoft.com/office/powerpoint/2010/main" xmlns="" val="34763351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slide(fromBottom)">
                                      <p:cBhvr>
                                        <p:cTn id="7" dur="500"/>
                                        <p:tgtEl>
                                          <p:spTgt spid="194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slide(fromBottom)">
                                      <p:cBhvr>
                                        <p:cTn id="12" dur="500"/>
                                        <p:tgtEl>
                                          <p:spTgt spid="194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slide(fromBottom)">
                                      <p:cBhvr>
                                        <p:cTn id="17" dur="500"/>
                                        <p:tgtEl>
                                          <p:spTgt spid="194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9459">
                                            <p:txEl>
                                              <p:pRg st="3" end="3"/>
                                            </p:txEl>
                                          </p:spTgt>
                                        </p:tgtEl>
                                        <p:attrNameLst>
                                          <p:attrName>style.visibility</p:attrName>
                                        </p:attrNameLst>
                                      </p:cBhvr>
                                      <p:to>
                                        <p:strVal val="visible"/>
                                      </p:to>
                                    </p:set>
                                    <p:animEffect transition="in" filter="slide(fromBottom)">
                                      <p:cBhvr>
                                        <p:cTn id="22" dur="500"/>
                                        <p:tgtEl>
                                          <p:spTgt spid="1945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9459">
                                            <p:txEl>
                                              <p:pRg st="4" end="4"/>
                                            </p:txEl>
                                          </p:spTgt>
                                        </p:tgtEl>
                                        <p:attrNameLst>
                                          <p:attrName>style.visibility</p:attrName>
                                        </p:attrNameLst>
                                      </p:cBhvr>
                                      <p:to>
                                        <p:strVal val="visible"/>
                                      </p:to>
                                    </p:set>
                                    <p:animEffect transition="in" filter="slide(fromBottom)">
                                      <p:cBhvr>
                                        <p:cTn id="27" dur="500"/>
                                        <p:tgtEl>
                                          <p:spTgt spid="1945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19459">
                                            <p:txEl>
                                              <p:pRg st="5" end="5"/>
                                            </p:txEl>
                                          </p:spTgt>
                                        </p:tgtEl>
                                        <p:attrNameLst>
                                          <p:attrName>style.visibility</p:attrName>
                                        </p:attrNameLst>
                                      </p:cBhvr>
                                      <p:to>
                                        <p:strVal val="visible"/>
                                      </p:to>
                                    </p:set>
                                    <p:animEffect transition="in" filter="slide(fromBottom)">
                                      <p:cBhvr>
                                        <p:cTn id="32" dur="500"/>
                                        <p:tgtEl>
                                          <p:spTgt spid="1945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19459">
                                            <p:txEl>
                                              <p:pRg st="6" end="6"/>
                                            </p:txEl>
                                          </p:spTgt>
                                        </p:tgtEl>
                                        <p:attrNameLst>
                                          <p:attrName>style.visibility</p:attrName>
                                        </p:attrNameLst>
                                      </p:cBhvr>
                                      <p:to>
                                        <p:strVal val="visible"/>
                                      </p:to>
                                    </p:set>
                                    <p:animEffect transition="in" filter="slide(fromBottom)">
                                      <p:cBhvr>
                                        <p:cTn id="37" dur="500"/>
                                        <p:tgtEl>
                                          <p:spTgt spid="19459">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19459">
                                            <p:txEl>
                                              <p:pRg st="7" end="7"/>
                                            </p:txEl>
                                          </p:spTgt>
                                        </p:tgtEl>
                                        <p:attrNameLst>
                                          <p:attrName>style.visibility</p:attrName>
                                        </p:attrNameLst>
                                      </p:cBhvr>
                                      <p:to>
                                        <p:strVal val="visible"/>
                                      </p:to>
                                    </p:set>
                                    <p:animEffect transition="in" filter="slide(fromBottom)">
                                      <p:cBhvr>
                                        <p:cTn id="42" dur="500"/>
                                        <p:tgtEl>
                                          <p:spTgt spid="1945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Rot="1" noChangeArrowheads="1"/>
          </p:cNvSpPr>
          <p:nvPr>
            <p:ph idx="1"/>
          </p:nvPr>
        </p:nvSpPr>
        <p:spPr/>
        <p:txBody>
          <a:bodyPr/>
          <a:lstStyle/>
          <a:p>
            <a:r>
              <a:rPr lang="en-US" altLang="en-US"/>
              <a:t>Onset, location, character, aggravating and/or relieving factors</a:t>
            </a:r>
          </a:p>
          <a:p>
            <a:r>
              <a:rPr lang="en-US" altLang="en-US"/>
              <a:t>Character: crashing, stabbing, burning, vise-like.</a:t>
            </a:r>
          </a:p>
          <a:p>
            <a:r>
              <a:rPr lang="en-US" altLang="en-US"/>
              <a:t>Associated symptoms: sweating, ashen gray or pale skin, shortness of breath, nausea or vomiting, racing of heart, heart skips beat.</a:t>
            </a:r>
            <a:endParaRPr lang="ru-RU" altLang="en-US"/>
          </a:p>
        </p:txBody>
      </p:sp>
      <p:sp>
        <p:nvSpPr>
          <p:cNvPr id="44034" name="Rectangle 2"/>
          <p:cNvSpPr>
            <a:spLocks noGrp="1" noRot="1" noChangeArrowheads="1"/>
          </p:cNvSpPr>
          <p:nvPr>
            <p:ph type="title"/>
          </p:nvPr>
        </p:nvSpPr>
        <p:spPr/>
        <p:txBody>
          <a:bodyPr/>
          <a:lstStyle/>
          <a:p>
            <a:r>
              <a:rPr lang="en-US" altLang="en-US"/>
              <a:t>Chest pain:</a:t>
            </a:r>
            <a:endParaRPr lang="ru-RU" altLang="en-US"/>
          </a:p>
        </p:txBody>
      </p:sp>
      <p:sp>
        <p:nvSpPr>
          <p:cNvPr id="44036" name="AutoShape 4"/>
          <p:cNvSpPr>
            <a:spLocks noChangeArrowheads="1"/>
          </p:cNvSpPr>
          <p:nvPr/>
        </p:nvSpPr>
        <p:spPr bwMode="auto">
          <a:xfrm>
            <a:off x="5181600" y="228600"/>
            <a:ext cx="3581400" cy="1524000"/>
          </a:xfrm>
          <a:prstGeom prst="wedgeRoundRectCallout">
            <a:avLst>
              <a:gd name="adj1" fmla="val -49736"/>
              <a:gd name="adj2" fmla="val 70000"/>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ctr"/>
            <a:r>
              <a:rPr lang="en-US" altLang="en-US" sz="2000">
                <a:solidFill>
                  <a:schemeClr val="folHlink"/>
                </a:solidFill>
                <a:effectLst>
                  <a:outerShdw blurRad="38100" dist="38100" dir="2700000" algn="tl">
                    <a:srgbClr val="000000"/>
                  </a:outerShdw>
                </a:effectLst>
              </a:rPr>
              <a:t>Angina – an important cardiac symptom.</a:t>
            </a:r>
          </a:p>
          <a:p>
            <a:pPr algn="ctr"/>
            <a:r>
              <a:rPr lang="en-US" altLang="en-US" sz="2000">
                <a:solidFill>
                  <a:schemeClr val="folHlink"/>
                </a:solidFill>
                <a:effectLst>
                  <a:outerShdw blurRad="38100" dist="38100" dir="2700000" algn="tl">
                    <a:srgbClr val="000000"/>
                  </a:outerShdw>
                </a:effectLst>
              </a:rPr>
              <a:t>“Clenched fist” sign is characteristic of angina.</a:t>
            </a:r>
            <a:endParaRPr lang="ru-RU" altLang="en-US" sz="2000">
              <a:solidFill>
                <a:schemeClr val="folHlink"/>
              </a:solidFill>
              <a:effectLst>
                <a:outerShdw blurRad="38100" dist="38100" dir="2700000" algn="tl">
                  <a:srgbClr val="000000"/>
                </a:outerShdw>
              </a:effectLst>
            </a:endParaRPr>
          </a:p>
        </p:txBody>
      </p:sp>
    </p:spTree>
    <p:extLst>
      <p:ext uri="{BB962C8B-B14F-4D97-AF65-F5344CB8AC3E}">
        <p14:creationId xmlns:p14="http://schemas.microsoft.com/office/powerpoint/2010/main" xmlns="" val="30660300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4036"/>
                                        </p:tgtEl>
                                        <p:attrNameLst>
                                          <p:attrName>style.visibility</p:attrName>
                                        </p:attrNameLst>
                                      </p:cBhvr>
                                      <p:to>
                                        <p:strVal val="visible"/>
                                      </p:to>
                                    </p:set>
                                    <p:anim calcmode="lin" valueType="num">
                                      <p:cBhvr additive="base">
                                        <p:cTn id="7" dur="500" fill="hold"/>
                                        <p:tgtEl>
                                          <p:spTgt spid="44036"/>
                                        </p:tgtEl>
                                        <p:attrNameLst>
                                          <p:attrName>ppt_x</p:attrName>
                                        </p:attrNameLst>
                                      </p:cBhvr>
                                      <p:tavLst>
                                        <p:tav tm="0">
                                          <p:val>
                                            <p:strVal val="#ppt_x"/>
                                          </p:val>
                                        </p:tav>
                                        <p:tav tm="100000">
                                          <p:val>
                                            <p:strVal val="#ppt_x"/>
                                          </p:val>
                                        </p:tav>
                                      </p:tavLst>
                                    </p:anim>
                                    <p:anim calcmode="lin" valueType="num">
                                      <p:cBhvr additive="base">
                                        <p:cTn id="8" dur="500" fill="hold"/>
                                        <p:tgtEl>
                                          <p:spTgt spid="440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6"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p:txBody>
          <a:bodyPr/>
          <a:lstStyle/>
          <a:p>
            <a:r>
              <a:rPr lang="en-US" altLang="en-US" b="1"/>
              <a:t>Paroxysmal Nocturnal Dyspnea</a:t>
            </a:r>
            <a:r>
              <a:rPr lang="en-US" altLang="en-US"/>
              <a:t> – client has been recumbent for several hours, increase in venous return leads to pulmonary congestion.</a:t>
            </a:r>
          </a:p>
          <a:p>
            <a:r>
              <a:rPr lang="en-US" altLang="en-US" b="1"/>
              <a:t>Fatigue</a:t>
            </a:r>
            <a:r>
              <a:rPr lang="en-US" altLang="en-US"/>
              <a:t>- resulting from decreased cardiac output is usually worse in evening. Ask pt. if can they perform same activities as a year ago</a:t>
            </a:r>
          </a:p>
        </p:txBody>
      </p:sp>
      <p:sp>
        <p:nvSpPr>
          <p:cNvPr id="21506" name="Rectangle 2"/>
          <p:cNvSpPr>
            <a:spLocks noGrp="1" noChangeArrowheads="1"/>
          </p:cNvSpPr>
          <p:nvPr>
            <p:ph type="title"/>
          </p:nvPr>
        </p:nvSpPr>
        <p:spPr/>
        <p:txBody>
          <a:bodyPr/>
          <a:lstStyle/>
          <a:p>
            <a:r>
              <a:rPr lang="en-US" altLang="en-US" b="1"/>
              <a:t>Assessment: Subjective</a:t>
            </a:r>
          </a:p>
        </p:txBody>
      </p:sp>
    </p:spTree>
    <p:extLst>
      <p:ext uri="{BB962C8B-B14F-4D97-AF65-F5344CB8AC3E}">
        <p14:creationId xmlns:p14="http://schemas.microsoft.com/office/powerpoint/2010/main" xmlns="" val="36547369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slide(fromBottom)">
                                      <p:cBhvr>
                                        <p:cTn id="7" dur="500"/>
                                        <p:tgtEl>
                                          <p:spTgt spid="215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slide(fromBottom)">
                                      <p:cBhvr>
                                        <p:cTn id="12" dur="500"/>
                                        <p:tgtEl>
                                          <p:spTgt spid="215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381000" y="2590800"/>
            <a:ext cx="8229600" cy="3581400"/>
          </a:xfrm>
        </p:spPr>
        <p:txBody>
          <a:bodyPr/>
          <a:lstStyle/>
          <a:p>
            <a:r>
              <a:rPr lang="en-US" altLang="en-US" b="1" dirty="0"/>
              <a:t>Palpitations</a:t>
            </a:r>
            <a:r>
              <a:rPr lang="en-US" altLang="en-US" dirty="0"/>
              <a:t>- fluttering or unpleasant awareness of heartbeat. Non- cardiac- causes- fatigue, caffeine, nicotine, alcohol</a:t>
            </a:r>
          </a:p>
          <a:p>
            <a:r>
              <a:rPr lang="en-US" altLang="en-US" b="1" dirty="0"/>
              <a:t>Weight gain</a:t>
            </a:r>
            <a:r>
              <a:rPr lang="en-US" altLang="en-US" dirty="0"/>
              <a:t>- a sudden increase in wt. of 2.2 pounds (1 kg) can be result of accumulation of fluid (1L) in interstitial spaces, known as edema.</a:t>
            </a:r>
          </a:p>
          <a:p>
            <a:r>
              <a:rPr lang="en-US" altLang="en-US" b="1" dirty="0"/>
              <a:t>Syncope</a:t>
            </a:r>
            <a:r>
              <a:rPr lang="en-US" altLang="en-US" dirty="0"/>
              <a:t>- transient loss of consciousness, decrease in perfusion to brain.</a:t>
            </a:r>
          </a:p>
        </p:txBody>
      </p:sp>
      <p:sp>
        <p:nvSpPr>
          <p:cNvPr id="22530" name="Rectangle 2"/>
          <p:cNvSpPr>
            <a:spLocks noGrp="1" noChangeArrowheads="1"/>
          </p:cNvSpPr>
          <p:nvPr>
            <p:ph type="title"/>
          </p:nvPr>
        </p:nvSpPr>
        <p:spPr/>
        <p:txBody>
          <a:bodyPr/>
          <a:lstStyle/>
          <a:p>
            <a:r>
              <a:rPr lang="en-US" altLang="en-US" b="1"/>
              <a:t>Assessment: Subjective</a:t>
            </a:r>
          </a:p>
        </p:txBody>
      </p:sp>
    </p:spTree>
    <p:extLst>
      <p:ext uri="{BB962C8B-B14F-4D97-AF65-F5344CB8AC3E}">
        <p14:creationId xmlns:p14="http://schemas.microsoft.com/office/powerpoint/2010/main" xmlns="" val="22168740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slide(fromBottom)">
                                      <p:cBhvr>
                                        <p:cTn id="7" dur="500"/>
                                        <p:tgtEl>
                                          <p:spTgt spid="225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slide(fromBottom)">
                                      <p:cBhvr>
                                        <p:cTn id="12" dur="500"/>
                                        <p:tgtEl>
                                          <p:spTgt spid="225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slide(fromBottom)">
                                      <p:cBhvr>
                                        <p:cTn id="17" dur="500"/>
                                        <p:tgtEl>
                                          <p:spTgt spid="225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Rot="1" noChangeArrowheads="1"/>
          </p:cNvSpPr>
          <p:nvPr>
            <p:ph idx="1"/>
          </p:nvPr>
        </p:nvSpPr>
        <p:spPr/>
        <p:txBody>
          <a:bodyPr/>
          <a:lstStyle/>
          <a:p>
            <a:r>
              <a:rPr lang="en-US" altLang="en-US"/>
              <a:t>Edema:</a:t>
            </a:r>
          </a:p>
          <a:p>
            <a:pPr lvl="1"/>
            <a:r>
              <a:rPr lang="en-US" altLang="en-US"/>
              <a:t>Swelling of legs or dependent body part due to increased interstitial fluid.</a:t>
            </a:r>
          </a:p>
          <a:p>
            <a:pPr lvl="1"/>
            <a:r>
              <a:rPr lang="en-US" altLang="en-US"/>
              <a:t>Onset, recent change, relation to time of day, relieving factors, associated symptoms.</a:t>
            </a:r>
          </a:p>
          <a:p>
            <a:r>
              <a:rPr lang="en-US" altLang="en-US"/>
              <a:t>Nocturia:</a:t>
            </a:r>
          </a:p>
          <a:p>
            <a:pPr lvl="1"/>
            <a:r>
              <a:rPr lang="en-US" altLang="en-US"/>
              <a:t>Occurs with heart failure in the person who is ambulatory during the day.</a:t>
            </a:r>
            <a:endParaRPr lang="ru-RU" altLang="en-US"/>
          </a:p>
        </p:txBody>
      </p:sp>
      <p:sp>
        <p:nvSpPr>
          <p:cNvPr id="47106" name="Rectangle 2"/>
          <p:cNvSpPr>
            <a:spLocks noGrp="1" noRot="1" noChangeArrowheads="1"/>
          </p:cNvSpPr>
          <p:nvPr>
            <p:ph type="title"/>
          </p:nvPr>
        </p:nvSpPr>
        <p:spPr/>
        <p:txBody>
          <a:bodyPr/>
          <a:lstStyle/>
          <a:p>
            <a:r>
              <a:rPr lang="en-US" altLang="en-US"/>
              <a:t>Subjective data</a:t>
            </a:r>
            <a:endParaRPr lang="ru-RU" altLang="en-US"/>
          </a:p>
        </p:txBody>
      </p:sp>
    </p:spTree>
    <p:extLst>
      <p:ext uri="{BB962C8B-B14F-4D97-AF65-F5344CB8AC3E}">
        <p14:creationId xmlns:p14="http://schemas.microsoft.com/office/powerpoint/2010/main" xmlns="" val="35022301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Rot="1" noChangeArrowheads="1"/>
          </p:cNvSpPr>
          <p:nvPr>
            <p:ph idx="1"/>
          </p:nvPr>
        </p:nvSpPr>
        <p:spPr/>
        <p:txBody>
          <a:bodyPr/>
          <a:lstStyle/>
          <a:p>
            <a:r>
              <a:rPr lang="en-US" altLang="en-US"/>
              <a:t>Cough: duration, frequency, type, coughing up sputum (color, odor, blood tinged, aggravating and/or relieving factors.</a:t>
            </a:r>
          </a:p>
          <a:p>
            <a:r>
              <a:rPr lang="en-US" altLang="en-US"/>
              <a:t>Fatigue: onset, relation to time of day?</a:t>
            </a:r>
          </a:p>
          <a:p>
            <a:r>
              <a:rPr lang="en-US" altLang="en-US"/>
              <a:t>Cyanosis or pallor: occurs with myocardial infarction or low cardiac output.</a:t>
            </a:r>
            <a:endParaRPr lang="ru-RU" altLang="en-US"/>
          </a:p>
        </p:txBody>
      </p:sp>
      <p:sp>
        <p:nvSpPr>
          <p:cNvPr id="46082" name="Rectangle 2"/>
          <p:cNvSpPr>
            <a:spLocks noGrp="1" noRot="1" noChangeArrowheads="1"/>
          </p:cNvSpPr>
          <p:nvPr>
            <p:ph type="title"/>
          </p:nvPr>
        </p:nvSpPr>
        <p:spPr/>
        <p:txBody>
          <a:bodyPr/>
          <a:lstStyle/>
          <a:p>
            <a:r>
              <a:rPr lang="en-US" altLang="en-US"/>
              <a:t>Subjective data</a:t>
            </a:r>
            <a:endParaRPr lang="ru-RU" altLang="en-US"/>
          </a:p>
        </p:txBody>
      </p:sp>
      <p:sp>
        <p:nvSpPr>
          <p:cNvPr id="46084" name="AutoShape 4"/>
          <p:cNvSpPr>
            <a:spLocks noChangeArrowheads="1"/>
          </p:cNvSpPr>
          <p:nvPr/>
        </p:nvSpPr>
        <p:spPr bwMode="auto">
          <a:xfrm>
            <a:off x="5562600" y="0"/>
            <a:ext cx="3581400" cy="2057400"/>
          </a:xfrm>
          <a:prstGeom prst="foldedCorner">
            <a:avLst>
              <a:gd name="adj" fmla="val 12500"/>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altLang="en-US" sz="2400">
                <a:solidFill>
                  <a:schemeClr val="folHlink"/>
                </a:solidFill>
                <a:effectLst>
                  <a:outerShdw blurRad="38100" dist="38100" dir="2700000" algn="tl">
                    <a:srgbClr val="000000"/>
                  </a:outerShdw>
                </a:effectLst>
              </a:rPr>
              <a:t>Hemoptysis is often a </a:t>
            </a:r>
          </a:p>
          <a:p>
            <a:pPr algn="ctr"/>
            <a:r>
              <a:rPr lang="en-US" altLang="en-US" sz="2400">
                <a:solidFill>
                  <a:schemeClr val="folHlink"/>
                </a:solidFill>
                <a:effectLst>
                  <a:outerShdw blurRad="38100" dist="38100" dir="2700000" algn="tl">
                    <a:srgbClr val="000000"/>
                  </a:outerShdw>
                </a:effectLst>
              </a:rPr>
              <a:t>pulmonary problem, </a:t>
            </a:r>
          </a:p>
          <a:p>
            <a:pPr algn="ctr"/>
            <a:r>
              <a:rPr lang="en-US" altLang="en-US" sz="2400">
                <a:solidFill>
                  <a:schemeClr val="folHlink"/>
                </a:solidFill>
                <a:effectLst>
                  <a:outerShdw blurRad="38100" dist="38100" dir="2700000" algn="tl">
                    <a:srgbClr val="000000"/>
                  </a:outerShdw>
                </a:effectLst>
              </a:rPr>
              <a:t>but also occurs with </a:t>
            </a:r>
          </a:p>
          <a:p>
            <a:pPr algn="ctr"/>
            <a:r>
              <a:rPr lang="en-US" altLang="en-US" sz="2400">
                <a:solidFill>
                  <a:schemeClr val="folHlink"/>
                </a:solidFill>
                <a:effectLst>
                  <a:outerShdw blurRad="38100" dist="38100" dir="2700000" algn="tl">
                    <a:srgbClr val="000000"/>
                  </a:outerShdw>
                </a:effectLst>
              </a:rPr>
              <a:t>mitral stenosis</a:t>
            </a:r>
            <a:endParaRPr lang="ru-RU" altLang="en-US" sz="2400">
              <a:solidFill>
                <a:schemeClr val="folHlink"/>
              </a:solidFill>
              <a:effectLst>
                <a:outerShdw blurRad="38100" dist="38100" dir="2700000" algn="tl">
                  <a:srgbClr val="000000"/>
                </a:outerShdw>
              </a:effectLst>
            </a:endParaRPr>
          </a:p>
        </p:txBody>
      </p:sp>
    </p:spTree>
    <p:extLst>
      <p:ext uri="{BB962C8B-B14F-4D97-AF65-F5344CB8AC3E}">
        <p14:creationId xmlns:p14="http://schemas.microsoft.com/office/powerpoint/2010/main" xmlns="" val="32050134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6084"/>
                                        </p:tgtEl>
                                        <p:attrNameLst>
                                          <p:attrName>style.visibility</p:attrName>
                                        </p:attrNameLst>
                                      </p:cBhvr>
                                      <p:to>
                                        <p:strVal val="visible"/>
                                      </p:to>
                                    </p:set>
                                    <p:anim calcmode="lin" valueType="num">
                                      <p:cBhvr additive="base">
                                        <p:cTn id="7" dur="500" fill="hold"/>
                                        <p:tgtEl>
                                          <p:spTgt spid="46084"/>
                                        </p:tgtEl>
                                        <p:attrNameLst>
                                          <p:attrName>ppt_x</p:attrName>
                                        </p:attrNameLst>
                                      </p:cBhvr>
                                      <p:tavLst>
                                        <p:tav tm="0">
                                          <p:val>
                                            <p:strVal val="#ppt_x"/>
                                          </p:val>
                                        </p:tav>
                                        <p:tav tm="100000">
                                          <p:val>
                                            <p:strVal val="#ppt_x"/>
                                          </p:val>
                                        </p:tav>
                                      </p:tavLst>
                                    </p:anim>
                                    <p:anim calcmode="lin" valueType="num">
                                      <p:cBhvr additive="base">
                                        <p:cTn id="8" dur="500" fill="hold"/>
                                        <p:tgtEl>
                                          <p:spTgt spid="4608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Rot="1" noChangeArrowheads="1"/>
          </p:cNvSpPr>
          <p:nvPr>
            <p:ph idx="1"/>
          </p:nvPr>
        </p:nvSpPr>
        <p:spPr/>
        <p:txBody>
          <a:bodyPr/>
          <a:lstStyle/>
          <a:p>
            <a:r>
              <a:rPr lang="en-US" altLang="en-US"/>
              <a:t>Dyspnea:</a:t>
            </a:r>
          </a:p>
          <a:p>
            <a:pPr lvl="1"/>
            <a:r>
              <a:rPr lang="en-US" altLang="en-US"/>
              <a:t>Cause, onset, duration, affection by position, </a:t>
            </a:r>
          </a:p>
          <a:p>
            <a:pPr lvl="1"/>
            <a:r>
              <a:rPr lang="en-US" altLang="en-US"/>
              <a:t>Does shortness of breath interfere with activities of daily living?</a:t>
            </a:r>
          </a:p>
          <a:p>
            <a:r>
              <a:rPr lang="en-US" altLang="en-US"/>
              <a:t>Orthopnea: </a:t>
            </a:r>
          </a:p>
          <a:p>
            <a:pPr lvl="1"/>
            <a:r>
              <a:rPr lang="en-US" altLang="en-US"/>
              <a:t>Is the need to assume a more upright position to breathe. </a:t>
            </a:r>
          </a:p>
          <a:p>
            <a:pPr lvl="1"/>
            <a:r>
              <a:rPr lang="en-US" altLang="en-US"/>
              <a:t>Note the exact number of pillows used.</a:t>
            </a:r>
            <a:endParaRPr lang="ru-RU" altLang="en-US"/>
          </a:p>
        </p:txBody>
      </p:sp>
      <p:sp>
        <p:nvSpPr>
          <p:cNvPr id="45058" name="Rectangle 2"/>
          <p:cNvSpPr>
            <a:spLocks noGrp="1" noRot="1" noChangeArrowheads="1"/>
          </p:cNvSpPr>
          <p:nvPr>
            <p:ph type="title"/>
          </p:nvPr>
        </p:nvSpPr>
        <p:spPr>
          <a:xfrm>
            <a:off x="0" y="0"/>
            <a:ext cx="8385175" cy="1431925"/>
          </a:xfrm>
        </p:spPr>
        <p:txBody>
          <a:bodyPr/>
          <a:lstStyle/>
          <a:p>
            <a:r>
              <a:rPr lang="en-US" altLang="en-US"/>
              <a:t>Subjective data</a:t>
            </a:r>
            <a:endParaRPr lang="ru-RU" altLang="en-US"/>
          </a:p>
        </p:txBody>
      </p:sp>
      <p:sp>
        <p:nvSpPr>
          <p:cNvPr id="45060" name="AutoShape 4"/>
          <p:cNvSpPr>
            <a:spLocks noChangeArrowheads="1"/>
          </p:cNvSpPr>
          <p:nvPr/>
        </p:nvSpPr>
        <p:spPr bwMode="auto">
          <a:xfrm>
            <a:off x="4953000" y="381000"/>
            <a:ext cx="4191000" cy="1828800"/>
          </a:xfrm>
          <a:prstGeom prst="wedgeRoundRectCallout">
            <a:avLst>
              <a:gd name="adj1" fmla="val -49319"/>
              <a:gd name="adj2" fmla="val 68838"/>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ctr"/>
            <a:r>
              <a:rPr lang="en-US" altLang="en-US" sz="1800">
                <a:solidFill>
                  <a:schemeClr val="folHlink"/>
                </a:solidFill>
                <a:effectLst>
                  <a:outerShdw blurRad="38100" dist="38100" dir="2700000" algn="tl">
                    <a:srgbClr val="000000"/>
                  </a:outerShdw>
                </a:effectLst>
              </a:rPr>
              <a:t>Paroxysmal nocturnal dyspnea (PND) occurs with heart failure. </a:t>
            </a:r>
          </a:p>
          <a:p>
            <a:pPr algn="ctr"/>
            <a:r>
              <a:rPr lang="en-US" altLang="en-US" sz="1800">
                <a:solidFill>
                  <a:schemeClr val="folHlink"/>
                </a:solidFill>
                <a:effectLst>
                  <a:outerShdw blurRad="38100" dist="38100" dir="2700000" algn="tl">
                    <a:srgbClr val="000000"/>
                  </a:outerShdw>
                </a:effectLst>
              </a:rPr>
              <a:t>Classically, the person awakens after 2 hrs. of sleep, arises, and flings open the window with the perception of needing fresh air.</a:t>
            </a:r>
            <a:r>
              <a:rPr lang="en-US" altLang="en-US" sz="1800"/>
              <a:t> </a:t>
            </a:r>
            <a:endParaRPr lang="ru-RU" altLang="en-US" sz="1800"/>
          </a:p>
        </p:txBody>
      </p:sp>
    </p:spTree>
    <p:extLst>
      <p:ext uri="{BB962C8B-B14F-4D97-AF65-F5344CB8AC3E}">
        <p14:creationId xmlns:p14="http://schemas.microsoft.com/office/powerpoint/2010/main" xmlns="" val="37369111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5060"/>
                                        </p:tgtEl>
                                        <p:attrNameLst>
                                          <p:attrName>style.visibility</p:attrName>
                                        </p:attrNameLst>
                                      </p:cBhvr>
                                      <p:to>
                                        <p:strVal val="visible"/>
                                      </p:to>
                                    </p:set>
                                    <p:anim calcmode="lin" valueType="num">
                                      <p:cBhvr additive="base">
                                        <p:cTn id="7" dur="500" fill="hold"/>
                                        <p:tgtEl>
                                          <p:spTgt spid="45060"/>
                                        </p:tgtEl>
                                        <p:attrNameLst>
                                          <p:attrName>ppt_x</p:attrName>
                                        </p:attrNameLst>
                                      </p:cBhvr>
                                      <p:tavLst>
                                        <p:tav tm="0">
                                          <p:val>
                                            <p:strVal val="#ppt_x"/>
                                          </p:val>
                                        </p:tav>
                                        <p:tav tm="100000">
                                          <p:val>
                                            <p:strVal val="#ppt_x"/>
                                          </p:val>
                                        </p:tav>
                                      </p:tavLst>
                                    </p:anim>
                                    <p:anim calcmode="lin" valueType="num">
                                      <p:cBhvr additive="base">
                                        <p:cTn id="8" dur="500" fill="hold"/>
                                        <p:tgtEl>
                                          <p:spTgt spid="4506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457200" y="2209800"/>
            <a:ext cx="8229600" cy="4495800"/>
          </a:xfrm>
        </p:spPr>
        <p:txBody>
          <a:bodyPr/>
          <a:lstStyle/>
          <a:p>
            <a:pPr>
              <a:lnSpc>
                <a:spcPct val="90000"/>
              </a:lnSpc>
            </a:pPr>
            <a:r>
              <a:rPr lang="en-US" altLang="en-US" b="1" dirty="0"/>
              <a:t>General appearance</a:t>
            </a:r>
            <a:r>
              <a:rPr lang="en-US" altLang="en-US" dirty="0"/>
              <a:t>: Build, skin </a:t>
            </a:r>
            <a:r>
              <a:rPr lang="en-US" altLang="en-US" dirty="0" smtClean="0"/>
              <a:t>color, </a:t>
            </a:r>
            <a:r>
              <a:rPr lang="en-US" altLang="en-US" dirty="0"/>
              <a:t>presence of SOB, DOE</a:t>
            </a:r>
          </a:p>
          <a:p>
            <a:pPr>
              <a:lnSpc>
                <a:spcPct val="90000"/>
              </a:lnSpc>
            </a:pPr>
            <a:r>
              <a:rPr lang="en-US" altLang="en-US" dirty="0"/>
              <a:t>Older </a:t>
            </a:r>
            <a:r>
              <a:rPr lang="en-US" altLang="en-US" dirty="0" smtClean="0"/>
              <a:t>age</a:t>
            </a:r>
            <a:endParaRPr lang="en-US" altLang="en-US" dirty="0"/>
          </a:p>
          <a:p>
            <a:pPr>
              <a:lnSpc>
                <a:spcPct val="90000"/>
              </a:lnSpc>
            </a:pPr>
            <a:r>
              <a:rPr lang="en-US" altLang="en-US" b="1" dirty="0" smtClean="0"/>
              <a:t>Skin</a:t>
            </a:r>
            <a:r>
              <a:rPr lang="en-US" altLang="en-US" dirty="0" smtClean="0"/>
              <a:t>- </a:t>
            </a:r>
            <a:r>
              <a:rPr lang="en-US" altLang="en-US" dirty="0"/>
              <a:t>color and temperature – look for symmetry in color, temp, any </a:t>
            </a:r>
            <a:r>
              <a:rPr lang="en-US" altLang="en-US" dirty="0" smtClean="0"/>
              <a:t>cyanosis</a:t>
            </a:r>
            <a:endParaRPr lang="en-US" altLang="en-US" dirty="0"/>
          </a:p>
          <a:p>
            <a:pPr>
              <a:lnSpc>
                <a:spcPct val="90000"/>
              </a:lnSpc>
            </a:pPr>
            <a:r>
              <a:rPr lang="en-US" altLang="en-US" b="1" dirty="0"/>
              <a:t>Extremities</a:t>
            </a:r>
            <a:r>
              <a:rPr lang="en-US" altLang="en-US" dirty="0"/>
              <a:t> – assess skin changes, vascular changes, clubbing, capillary filling and edema. </a:t>
            </a:r>
          </a:p>
          <a:p>
            <a:pPr>
              <a:lnSpc>
                <a:spcPct val="90000"/>
              </a:lnSpc>
            </a:pPr>
            <a:r>
              <a:rPr lang="en-US" altLang="en-US" dirty="0"/>
              <a:t>Neck vein </a:t>
            </a:r>
            <a:r>
              <a:rPr lang="en-US" altLang="en-US" dirty="0" smtClean="0"/>
              <a:t>distention</a:t>
            </a:r>
            <a:endParaRPr lang="en-US" altLang="en-US" dirty="0"/>
          </a:p>
        </p:txBody>
      </p:sp>
      <p:sp>
        <p:nvSpPr>
          <p:cNvPr id="24578" name="Rectangle 2"/>
          <p:cNvSpPr>
            <a:spLocks noGrp="1" noChangeArrowheads="1"/>
          </p:cNvSpPr>
          <p:nvPr>
            <p:ph type="title"/>
          </p:nvPr>
        </p:nvSpPr>
        <p:spPr/>
        <p:txBody>
          <a:bodyPr>
            <a:normAutofit fontScale="90000"/>
          </a:bodyPr>
          <a:lstStyle/>
          <a:p>
            <a:r>
              <a:rPr lang="en-US" altLang="en-US" sz="4000" b="1"/>
              <a:t>Assessment:Objective</a:t>
            </a:r>
            <a:br>
              <a:rPr lang="en-US" altLang="en-US" sz="4000" b="1"/>
            </a:br>
            <a:r>
              <a:rPr lang="en-US" altLang="en-US" sz="4000" b="1">
                <a:solidFill>
                  <a:schemeClr val="tx1"/>
                </a:solidFill>
              </a:rPr>
              <a:t>Beginning Inspection</a:t>
            </a:r>
          </a:p>
        </p:txBody>
      </p:sp>
    </p:spTree>
    <p:extLst>
      <p:ext uri="{BB962C8B-B14F-4D97-AF65-F5344CB8AC3E}">
        <p14:creationId xmlns:p14="http://schemas.microsoft.com/office/powerpoint/2010/main" xmlns="" val="33042222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slide(fromBottom)">
                                      <p:cBhvr>
                                        <p:cTn id="7" dur="500"/>
                                        <p:tgtEl>
                                          <p:spTgt spid="245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slide(fromBottom)">
                                      <p:cBhvr>
                                        <p:cTn id="12" dur="500"/>
                                        <p:tgtEl>
                                          <p:spTgt spid="245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Effect transition="in" filter="slide(fromBottom)">
                                      <p:cBhvr>
                                        <p:cTn id="17" dur="500"/>
                                        <p:tgtEl>
                                          <p:spTgt spid="245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24579">
                                            <p:txEl>
                                              <p:pRg st="3" end="3"/>
                                            </p:txEl>
                                          </p:spTgt>
                                        </p:tgtEl>
                                        <p:attrNameLst>
                                          <p:attrName>style.visibility</p:attrName>
                                        </p:attrNameLst>
                                      </p:cBhvr>
                                      <p:to>
                                        <p:strVal val="visible"/>
                                      </p:to>
                                    </p:set>
                                    <p:animEffect transition="in" filter="slide(fromBottom)">
                                      <p:cBhvr>
                                        <p:cTn id="22" dur="500"/>
                                        <p:tgtEl>
                                          <p:spTgt spid="2457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24579">
                                            <p:txEl>
                                              <p:pRg st="4" end="4"/>
                                            </p:txEl>
                                          </p:spTgt>
                                        </p:tgtEl>
                                        <p:attrNameLst>
                                          <p:attrName>style.visibility</p:attrName>
                                        </p:attrNameLst>
                                      </p:cBhvr>
                                      <p:to>
                                        <p:strVal val="visible"/>
                                      </p:to>
                                    </p:set>
                                    <p:animEffect transition="in" filter="slide(fromBottom)">
                                      <p:cBhvr>
                                        <p:cTn id="27" dur="500"/>
                                        <p:tgtEl>
                                          <p:spTgt spid="245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p:txBody>
          <a:bodyPr>
            <a:normAutofit fontScale="92500" lnSpcReduction="20000"/>
          </a:bodyPr>
          <a:lstStyle/>
          <a:p>
            <a:pPr>
              <a:lnSpc>
                <a:spcPct val="90000"/>
              </a:lnSpc>
            </a:pPr>
            <a:r>
              <a:rPr lang="en-US" altLang="en-US" b="1" dirty="0"/>
              <a:t>BP:</a:t>
            </a:r>
            <a:r>
              <a:rPr lang="en-US" altLang="en-US" sz="2800" dirty="0"/>
              <a:t> supine – change position 1-2 minutes, check again.</a:t>
            </a:r>
          </a:p>
          <a:p>
            <a:pPr>
              <a:lnSpc>
                <a:spcPct val="90000"/>
              </a:lnSpc>
            </a:pPr>
            <a:r>
              <a:rPr lang="en-US" altLang="en-US" sz="2800" dirty="0"/>
              <a:t>Normally, systolic drops slightly or remains unchanged and diastolic increases slightly.</a:t>
            </a:r>
          </a:p>
          <a:p>
            <a:pPr>
              <a:lnSpc>
                <a:spcPct val="90000"/>
              </a:lnSpc>
            </a:pPr>
            <a:r>
              <a:rPr lang="en-US" altLang="en-US" b="1" dirty="0"/>
              <a:t>Carotid &amp;</a:t>
            </a:r>
            <a:r>
              <a:rPr lang="en-US" altLang="en-US" b="1" dirty="0">
                <a:solidFill>
                  <a:srgbClr val="A50021"/>
                </a:solidFill>
              </a:rPr>
              <a:t> </a:t>
            </a:r>
            <a:r>
              <a:rPr lang="en-US" altLang="en-US" b="1" dirty="0"/>
              <a:t>Peripheral pulses</a:t>
            </a:r>
            <a:r>
              <a:rPr lang="en-US" altLang="en-US" sz="2800" dirty="0"/>
              <a:t> are assessed for: </a:t>
            </a:r>
          </a:p>
          <a:p>
            <a:pPr>
              <a:lnSpc>
                <a:spcPct val="90000"/>
              </a:lnSpc>
              <a:buFont typeface="Arial" panose="020B0604020202020204" pitchFamily="34" charset="0"/>
              <a:buChar char="•"/>
            </a:pPr>
            <a:r>
              <a:rPr lang="en-US" altLang="en-US" sz="2800" dirty="0"/>
              <a:t>   Presence</a:t>
            </a:r>
          </a:p>
          <a:p>
            <a:pPr>
              <a:lnSpc>
                <a:spcPct val="90000"/>
              </a:lnSpc>
              <a:buFont typeface="Arial" panose="020B0604020202020204" pitchFamily="34" charset="0"/>
              <a:buChar char="•"/>
            </a:pPr>
            <a:r>
              <a:rPr lang="en-US" altLang="en-US" sz="2800" dirty="0"/>
              <a:t>   Amplitude</a:t>
            </a:r>
          </a:p>
          <a:p>
            <a:pPr>
              <a:lnSpc>
                <a:spcPct val="90000"/>
              </a:lnSpc>
              <a:buFont typeface="Arial" panose="020B0604020202020204" pitchFamily="34" charset="0"/>
              <a:buChar char="•"/>
            </a:pPr>
            <a:r>
              <a:rPr lang="en-US" altLang="en-US" sz="2800" dirty="0"/>
              <a:t>   Rhythm</a:t>
            </a:r>
          </a:p>
          <a:p>
            <a:pPr>
              <a:lnSpc>
                <a:spcPct val="90000"/>
              </a:lnSpc>
              <a:buFont typeface="Arial" panose="020B0604020202020204" pitchFamily="34" charset="0"/>
              <a:buChar char="•"/>
            </a:pPr>
            <a:r>
              <a:rPr lang="en-US" altLang="en-US" sz="2800" dirty="0"/>
              <a:t>   Rate </a:t>
            </a:r>
          </a:p>
          <a:p>
            <a:pPr>
              <a:lnSpc>
                <a:spcPct val="90000"/>
              </a:lnSpc>
              <a:buFont typeface="Arial" panose="020B0604020202020204" pitchFamily="34" charset="0"/>
              <a:buChar char="•"/>
            </a:pPr>
            <a:r>
              <a:rPr lang="en-US" altLang="en-US" sz="2800" dirty="0"/>
              <a:t>   Equality</a:t>
            </a:r>
          </a:p>
        </p:txBody>
      </p:sp>
      <p:sp>
        <p:nvSpPr>
          <p:cNvPr id="26626" name="Rectangle 2"/>
          <p:cNvSpPr>
            <a:spLocks noGrp="1" noChangeArrowheads="1"/>
          </p:cNvSpPr>
          <p:nvPr>
            <p:ph type="title"/>
          </p:nvPr>
        </p:nvSpPr>
        <p:spPr/>
        <p:txBody>
          <a:bodyPr/>
          <a:lstStyle/>
          <a:p>
            <a:r>
              <a:rPr lang="en-US" altLang="en-US" b="1"/>
              <a:t>Assessment:Objective</a:t>
            </a:r>
          </a:p>
        </p:txBody>
      </p:sp>
    </p:spTree>
    <p:extLst>
      <p:ext uri="{BB962C8B-B14F-4D97-AF65-F5344CB8AC3E}">
        <p14:creationId xmlns:p14="http://schemas.microsoft.com/office/powerpoint/2010/main" xmlns="" val="21758163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slide(fromBottom)">
                                      <p:cBhvr>
                                        <p:cTn id="7" dur="500"/>
                                        <p:tgtEl>
                                          <p:spTgt spid="266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slide(fromBottom)">
                                      <p:cBhvr>
                                        <p:cTn id="12" dur="500"/>
                                        <p:tgtEl>
                                          <p:spTgt spid="266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slide(fromBottom)">
                                      <p:cBhvr>
                                        <p:cTn id="17" dur="500"/>
                                        <p:tgtEl>
                                          <p:spTgt spid="266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26627">
                                            <p:txEl>
                                              <p:pRg st="3" end="3"/>
                                            </p:txEl>
                                          </p:spTgt>
                                        </p:tgtEl>
                                        <p:attrNameLst>
                                          <p:attrName>style.visibility</p:attrName>
                                        </p:attrNameLst>
                                      </p:cBhvr>
                                      <p:to>
                                        <p:strVal val="visible"/>
                                      </p:to>
                                    </p:set>
                                    <p:animEffect transition="in" filter="slide(fromBottom)">
                                      <p:cBhvr>
                                        <p:cTn id="22" dur="500"/>
                                        <p:tgtEl>
                                          <p:spTgt spid="2662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26627">
                                            <p:txEl>
                                              <p:pRg st="4" end="4"/>
                                            </p:txEl>
                                          </p:spTgt>
                                        </p:tgtEl>
                                        <p:attrNameLst>
                                          <p:attrName>style.visibility</p:attrName>
                                        </p:attrNameLst>
                                      </p:cBhvr>
                                      <p:to>
                                        <p:strVal val="visible"/>
                                      </p:to>
                                    </p:set>
                                    <p:animEffect transition="in" filter="slide(fromBottom)">
                                      <p:cBhvr>
                                        <p:cTn id="27" dur="500"/>
                                        <p:tgtEl>
                                          <p:spTgt spid="2662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26627">
                                            <p:txEl>
                                              <p:pRg st="5" end="5"/>
                                            </p:txEl>
                                          </p:spTgt>
                                        </p:tgtEl>
                                        <p:attrNameLst>
                                          <p:attrName>style.visibility</p:attrName>
                                        </p:attrNameLst>
                                      </p:cBhvr>
                                      <p:to>
                                        <p:strVal val="visible"/>
                                      </p:to>
                                    </p:set>
                                    <p:animEffect transition="in" filter="slide(fromBottom)">
                                      <p:cBhvr>
                                        <p:cTn id="32" dur="500"/>
                                        <p:tgtEl>
                                          <p:spTgt spid="2662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26627">
                                            <p:txEl>
                                              <p:pRg st="6" end="6"/>
                                            </p:txEl>
                                          </p:spTgt>
                                        </p:tgtEl>
                                        <p:attrNameLst>
                                          <p:attrName>style.visibility</p:attrName>
                                        </p:attrNameLst>
                                      </p:cBhvr>
                                      <p:to>
                                        <p:strVal val="visible"/>
                                      </p:to>
                                    </p:set>
                                    <p:animEffect transition="in" filter="slide(fromBottom)">
                                      <p:cBhvr>
                                        <p:cTn id="37" dur="500"/>
                                        <p:tgtEl>
                                          <p:spTgt spid="26627">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26627">
                                            <p:txEl>
                                              <p:pRg st="7" end="7"/>
                                            </p:txEl>
                                          </p:spTgt>
                                        </p:tgtEl>
                                        <p:attrNameLst>
                                          <p:attrName>style.visibility</p:attrName>
                                        </p:attrNameLst>
                                      </p:cBhvr>
                                      <p:to>
                                        <p:strVal val="visible"/>
                                      </p:to>
                                    </p:set>
                                    <p:animEffect transition="in" filter="slide(fromBottom)">
                                      <p:cBhvr>
                                        <p:cTn id="42" dur="500"/>
                                        <p:tgtEl>
                                          <p:spTgt spid="2662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p:txBody>
          <a:bodyPr/>
          <a:lstStyle/>
          <a:p>
            <a:r>
              <a:rPr lang="en-US" altLang="en-US" b="1"/>
              <a:t>Precordium Assessment</a:t>
            </a:r>
            <a:r>
              <a:rPr lang="en-US" altLang="en-US"/>
              <a:t>- area over heart, done by:</a:t>
            </a:r>
          </a:p>
          <a:p>
            <a:r>
              <a:rPr lang="en-US" altLang="en-US"/>
              <a:t> Inspection</a:t>
            </a:r>
          </a:p>
          <a:p>
            <a:r>
              <a:rPr lang="en-US" altLang="en-US"/>
              <a:t> Palpation</a:t>
            </a:r>
          </a:p>
          <a:p>
            <a:r>
              <a:rPr lang="en-US" altLang="en-US"/>
              <a:t> Percussion</a:t>
            </a:r>
          </a:p>
          <a:p>
            <a:r>
              <a:rPr lang="en-US" altLang="en-US"/>
              <a:t> Auscultation</a:t>
            </a:r>
          </a:p>
        </p:txBody>
      </p:sp>
      <p:sp>
        <p:nvSpPr>
          <p:cNvPr id="27650" name="Rectangle 2"/>
          <p:cNvSpPr>
            <a:spLocks noGrp="1" noChangeArrowheads="1"/>
          </p:cNvSpPr>
          <p:nvPr>
            <p:ph type="title"/>
          </p:nvPr>
        </p:nvSpPr>
        <p:spPr/>
        <p:txBody>
          <a:bodyPr/>
          <a:lstStyle/>
          <a:p>
            <a:r>
              <a:rPr lang="en-US" altLang="en-US" b="1"/>
              <a:t>Assessment:Objective</a:t>
            </a:r>
          </a:p>
        </p:txBody>
      </p:sp>
    </p:spTree>
    <p:extLst>
      <p:ext uri="{BB962C8B-B14F-4D97-AF65-F5344CB8AC3E}">
        <p14:creationId xmlns:p14="http://schemas.microsoft.com/office/powerpoint/2010/main" xmlns="" val="23511779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slide(fromBottom)">
                                      <p:cBhvr>
                                        <p:cTn id="7" dur="500"/>
                                        <p:tgtEl>
                                          <p:spTgt spid="27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slide(fromBottom)">
                                      <p:cBhvr>
                                        <p:cTn id="12" dur="500"/>
                                        <p:tgtEl>
                                          <p:spTgt spid="276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27651">
                                            <p:txEl>
                                              <p:pRg st="2" end="2"/>
                                            </p:txEl>
                                          </p:spTgt>
                                        </p:tgtEl>
                                        <p:attrNameLst>
                                          <p:attrName>style.visibility</p:attrName>
                                        </p:attrNameLst>
                                      </p:cBhvr>
                                      <p:to>
                                        <p:strVal val="visible"/>
                                      </p:to>
                                    </p:set>
                                    <p:animEffect transition="in" filter="slide(fromBottom)">
                                      <p:cBhvr>
                                        <p:cTn id="17" dur="500"/>
                                        <p:tgtEl>
                                          <p:spTgt spid="2765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27651">
                                            <p:txEl>
                                              <p:pRg st="3" end="3"/>
                                            </p:txEl>
                                          </p:spTgt>
                                        </p:tgtEl>
                                        <p:attrNameLst>
                                          <p:attrName>style.visibility</p:attrName>
                                        </p:attrNameLst>
                                      </p:cBhvr>
                                      <p:to>
                                        <p:strVal val="visible"/>
                                      </p:to>
                                    </p:set>
                                    <p:animEffect transition="in" filter="slide(fromBottom)">
                                      <p:cBhvr>
                                        <p:cTn id="22" dur="500"/>
                                        <p:tgtEl>
                                          <p:spTgt spid="2765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27651">
                                            <p:txEl>
                                              <p:pRg st="4" end="4"/>
                                            </p:txEl>
                                          </p:spTgt>
                                        </p:tgtEl>
                                        <p:attrNameLst>
                                          <p:attrName>style.visibility</p:attrName>
                                        </p:attrNameLst>
                                      </p:cBhvr>
                                      <p:to>
                                        <p:strVal val="visible"/>
                                      </p:to>
                                    </p:set>
                                    <p:animEffect transition="in" filter="slide(fromBottom)">
                                      <p:cBhvr>
                                        <p:cTn id="27" dur="500"/>
                                        <p:tgtEl>
                                          <p:spTgt spid="276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Rot="1" noChangeArrowheads="1"/>
          </p:cNvSpPr>
          <p:nvPr>
            <p:ph idx="1"/>
          </p:nvPr>
        </p:nvSpPr>
        <p:spPr>
          <a:xfrm>
            <a:off x="872067" y="2057400"/>
            <a:ext cx="7408333" cy="4068763"/>
          </a:xfrm>
        </p:spPr>
        <p:txBody>
          <a:bodyPr/>
          <a:lstStyle/>
          <a:p>
            <a:r>
              <a:rPr lang="en-US" altLang="en-US" sz="2400" dirty="0"/>
              <a:t>Precordium- area on anterior chest that covers heart and great vessels</a:t>
            </a:r>
            <a:endParaRPr lang="ru-RU" altLang="en-US" sz="2400" dirty="0">
              <a:effectLst>
                <a:outerShdw blurRad="38100" dist="38100" dir="2700000" algn="tl">
                  <a:srgbClr val="FFFFFF"/>
                </a:outerShdw>
              </a:effectLst>
            </a:endParaRPr>
          </a:p>
        </p:txBody>
      </p:sp>
      <p:sp>
        <p:nvSpPr>
          <p:cNvPr id="49154" name="Rectangle 2"/>
          <p:cNvSpPr>
            <a:spLocks noGrp="1" noRot="1" noChangeArrowheads="1"/>
          </p:cNvSpPr>
          <p:nvPr>
            <p:ph type="title"/>
          </p:nvPr>
        </p:nvSpPr>
        <p:spPr/>
        <p:txBody>
          <a:bodyPr>
            <a:normAutofit fontScale="90000"/>
          </a:bodyPr>
          <a:lstStyle/>
          <a:p>
            <a:pPr algn="ctr"/>
            <a:r>
              <a:rPr lang="en-US" altLang="en-US">
                <a:effectLst>
                  <a:outerShdw blurRad="38100" dist="38100" dir="2700000" algn="tl">
                    <a:srgbClr val="FFFFFF"/>
                  </a:outerShdw>
                </a:effectLst>
              </a:rPr>
              <a:t>Topographical Landmarks of the Heart</a:t>
            </a:r>
            <a:endParaRPr lang="ru-RU" altLang="en-US">
              <a:effectLst>
                <a:outerShdw blurRad="38100" dist="38100" dir="2700000" algn="tl">
                  <a:srgbClr val="FFFFFF"/>
                </a:outerShdw>
              </a:effectLst>
            </a:endParaRPr>
          </a:p>
        </p:txBody>
      </p:sp>
      <p:pic>
        <p:nvPicPr>
          <p:cNvPr id="49157" name="Picture 5"/>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667000" y="3065463"/>
            <a:ext cx="4648200" cy="362585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068573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2" fill="hold" nodeType="withEffect">
                                  <p:stCondLst>
                                    <p:cond delay="0"/>
                                  </p:stCondLst>
                                  <p:childTnLst>
                                    <p:set>
                                      <p:cBhvr>
                                        <p:cTn id="6" dur="1" fill="hold">
                                          <p:stCondLst>
                                            <p:cond delay="0"/>
                                          </p:stCondLst>
                                        </p:cTn>
                                        <p:tgtEl>
                                          <p:spTgt spid="49157"/>
                                        </p:tgtEl>
                                        <p:attrNameLst>
                                          <p:attrName>style.visibility</p:attrName>
                                        </p:attrNameLst>
                                      </p:cBhvr>
                                      <p:to>
                                        <p:strVal val="visible"/>
                                      </p:to>
                                    </p:set>
                                    <p:anim calcmode="lin" valueType="num">
                                      <p:cBhvr additive="base">
                                        <p:cTn id="7" dur="500" fill="hold"/>
                                        <p:tgtEl>
                                          <p:spTgt spid="49157"/>
                                        </p:tgtEl>
                                        <p:attrNameLst>
                                          <p:attrName>ppt_x</p:attrName>
                                        </p:attrNameLst>
                                      </p:cBhvr>
                                      <p:tavLst>
                                        <p:tav tm="0">
                                          <p:val>
                                            <p:strVal val="0-#ppt_w/2"/>
                                          </p:val>
                                        </p:tav>
                                        <p:tav tm="100000">
                                          <p:val>
                                            <p:strVal val="#ppt_x"/>
                                          </p:val>
                                        </p:tav>
                                      </p:tavLst>
                                    </p:anim>
                                    <p:anim calcmode="lin" valueType="num">
                                      <p:cBhvr additive="base">
                                        <p:cTn id="8" dur="500" fill="hold"/>
                                        <p:tgtEl>
                                          <p:spTgt spid="491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381000" y="2590800"/>
            <a:ext cx="8229600" cy="3733800"/>
          </a:xfrm>
        </p:spPr>
        <p:txBody>
          <a:bodyPr>
            <a:normAutofit/>
          </a:bodyPr>
          <a:lstStyle/>
          <a:p>
            <a:pPr>
              <a:lnSpc>
                <a:spcPct val="90000"/>
              </a:lnSpc>
            </a:pPr>
            <a:r>
              <a:rPr lang="en-US" altLang="en-US" b="1" dirty="0" smtClean="0"/>
              <a:t>Inspection</a:t>
            </a:r>
            <a:r>
              <a:rPr lang="en-US" altLang="en-US" dirty="0" smtClean="0"/>
              <a:t>-</a:t>
            </a:r>
          </a:p>
          <a:p>
            <a:r>
              <a:rPr lang="en-US" dirty="0"/>
              <a:t>General Inspection:</a:t>
            </a:r>
          </a:p>
          <a:p>
            <a:r>
              <a:rPr lang="en-US" dirty="0"/>
              <a:t>Inspect the patient status whether he or she is comfortable at rest or obviously short of breath</a:t>
            </a:r>
            <a:r>
              <a:rPr lang="en-US" dirty="0" smtClean="0"/>
              <a:t>.</a:t>
            </a:r>
            <a:endParaRPr lang="en-US" dirty="0"/>
          </a:p>
          <a:p>
            <a:r>
              <a:rPr lang="en-US" dirty="0"/>
              <a:t>Inspect the neck for increased jugular venous pressure (JVP)or abnormal waves</a:t>
            </a:r>
            <a:r>
              <a:rPr lang="en-US" dirty="0" smtClean="0"/>
              <a:t>.</a:t>
            </a:r>
            <a:endParaRPr lang="en-US" dirty="0"/>
          </a:p>
          <a:p>
            <a:r>
              <a:rPr lang="en-US" dirty="0" smtClean="0"/>
              <a:t>There </a:t>
            </a:r>
            <a:r>
              <a:rPr lang="en-US" dirty="0"/>
              <a:t>are specific signs associated with cardiac illness and abnormality however, during inspection any noticed </a:t>
            </a:r>
            <a:r>
              <a:rPr lang="en-US" dirty="0">
                <a:hlinkClick r:id="rId3" tooltip="List of cutaneous conditions"/>
              </a:rPr>
              <a:t>cutaneous sign</a:t>
            </a:r>
            <a:r>
              <a:rPr lang="en-US" dirty="0"/>
              <a:t> should be noted.</a:t>
            </a:r>
          </a:p>
          <a:p>
            <a:pPr>
              <a:lnSpc>
                <a:spcPct val="90000"/>
              </a:lnSpc>
            </a:pPr>
            <a:endParaRPr lang="en-US" altLang="en-US" dirty="0"/>
          </a:p>
        </p:txBody>
      </p:sp>
      <p:sp>
        <p:nvSpPr>
          <p:cNvPr id="29698" name="Rectangle 2"/>
          <p:cNvSpPr>
            <a:spLocks noGrp="1" noChangeArrowheads="1"/>
          </p:cNvSpPr>
          <p:nvPr>
            <p:ph type="title"/>
          </p:nvPr>
        </p:nvSpPr>
        <p:spPr/>
        <p:txBody>
          <a:bodyPr/>
          <a:lstStyle/>
          <a:p>
            <a:r>
              <a:rPr lang="en-US" altLang="en-US" b="1"/>
              <a:t>Physical Assessment</a:t>
            </a:r>
          </a:p>
        </p:txBody>
      </p:sp>
    </p:spTree>
    <p:extLst>
      <p:ext uri="{BB962C8B-B14F-4D97-AF65-F5344CB8AC3E}">
        <p14:creationId xmlns:p14="http://schemas.microsoft.com/office/powerpoint/2010/main" xmlns="" val="39050368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slide(fromBottom)">
                                      <p:cBhvr>
                                        <p:cTn id="7" dur="500"/>
                                        <p:tgtEl>
                                          <p:spTgt spid="296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slide(fromBottom)">
                                      <p:cBhvr>
                                        <p:cTn id="12" dur="500"/>
                                        <p:tgtEl>
                                          <p:spTgt spid="296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29699">
                                            <p:txEl>
                                              <p:pRg st="2" end="2"/>
                                            </p:txEl>
                                          </p:spTgt>
                                        </p:tgtEl>
                                        <p:attrNameLst>
                                          <p:attrName>style.visibility</p:attrName>
                                        </p:attrNameLst>
                                      </p:cBhvr>
                                      <p:to>
                                        <p:strVal val="visible"/>
                                      </p:to>
                                    </p:set>
                                    <p:animEffect transition="in" filter="slide(fromBottom)">
                                      <p:cBhvr>
                                        <p:cTn id="17" dur="500"/>
                                        <p:tgtEl>
                                          <p:spTgt spid="296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29699">
                                            <p:txEl>
                                              <p:pRg st="3" end="3"/>
                                            </p:txEl>
                                          </p:spTgt>
                                        </p:tgtEl>
                                        <p:attrNameLst>
                                          <p:attrName>style.visibility</p:attrName>
                                        </p:attrNameLst>
                                      </p:cBhvr>
                                      <p:to>
                                        <p:strVal val="visible"/>
                                      </p:to>
                                    </p:set>
                                    <p:animEffect transition="in" filter="slide(fromBottom)">
                                      <p:cBhvr>
                                        <p:cTn id="22" dur="500"/>
                                        <p:tgtEl>
                                          <p:spTgt spid="296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29699">
                                            <p:txEl>
                                              <p:pRg st="4" end="4"/>
                                            </p:txEl>
                                          </p:spTgt>
                                        </p:tgtEl>
                                        <p:attrNameLst>
                                          <p:attrName>style.visibility</p:attrName>
                                        </p:attrNameLst>
                                      </p:cBhvr>
                                      <p:to>
                                        <p:strVal val="visible"/>
                                      </p:to>
                                    </p:set>
                                    <p:animEffect transition="in" filter="slide(fromBottom)">
                                      <p:cBhvr>
                                        <p:cTn id="27" dur="500"/>
                                        <p:tgtEl>
                                          <p:spTgt spid="296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Inspect the hands for:</a:t>
            </a:r>
          </a:p>
          <a:p>
            <a:r>
              <a:rPr lang="en-US" dirty="0"/>
              <a:t>Temperature - described as warm or cool, </a:t>
            </a:r>
            <a:r>
              <a:rPr lang="en-US" dirty="0" smtClean="0"/>
              <a:t>sweaty </a:t>
            </a:r>
            <a:r>
              <a:rPr lang="en-US" dirty="0"/>
              <a:t>or dry</a:t>
            </a:r>
          </a:p>
          <a:p>
            <a:r>
              <a:rPr lang="en-US" dirty="0"/>
              <a:t>Skin turgor for hydration</a:t>
            </a:r>
          </a:p>
          <a:p>
            <a:r>
              <a:rPr lang="en-US" dirty="0" err="1">
                <a:hlinkClick r:id="rId2" tooltip="Janeway lesion"/>
              </a:rPr>
              <a:t>Janeway</a:t>
            </a:r>
            <a:r>
              <a:rPr lang="en-US" dirty="0">
                <a:hlinkClick r:id="rId2" tooltip="Janeway lesion"/>
              </a:rPr>
              <a:t> lesion</a:t>
            </a:r>
            <a:endParaRPr lang="en-US" dirty="0"/>
          </a:p>
          <a:p>
            <a:r>
              <a:rPr lang="en-US" dirty="0">
                <a:hlinkClick r:id="rId3" tooltip="Osler's node"/>
              </a:rPr>
              <a:t>Osler's node</a:t>
            </a:r>
            <a:endParaRPr lang="en-US" dirty="0"/>
          </a:p>
          <a:p>
            <a:r>
              <a:rPr lang="en-US" dirty="0"/>
              <a:t>At the nails </a:t>
            </a:r>
            <a:r>
              <a:rPr lang="en-US" dirty="0">
                <a:hlinkClick r:id="rId4" tooltip="Splinter hemorrhage"/>
              </a:rPr>
              <a:t>Splinter hemorrhage</a:t>
            </a:r>
            <a:r>
              <a:rPr lang="en-US" dirty="0"/>
              <a:t> </a:t>
            </a:r>
          </a:p>
          <a:p>
            <a:endParaRPr lang="en-US" dirty="0"/>
          </a:p>
        </p:txBody>
      </p:sp>
      <p:sp>
        <p:nvSpPr>
          <p:cNvPr id="3" name="Title 2"/>
          <p:cNvSpPr>
            <a:spLocks noGrp="1"/>
          </p:cNvSpPr>
          <p:nvPr>
            <p:ph type="title"/>
          </p:nvPr>
        </p:nvSpPr>
        <p:spPr/>
        <p:txBody>
          <a:bodyPr/>
          <a:lstStyle/>
          <a:p>
            <a:r>
              <a:rPr lang="en-US" dirty="0" smtClean="0"/>
              <a:t>INSPECTION</a:t>
            </a:r>
            <a:endParaRPr lang="en-US" dirty="0"/>
          </a:p>
        </p:txBody>
      </p:sp>
    </p:spTree>
    <p:extLst>
      <p:ext uri="{BB962C8B-B14F-4D97-AF65-F5344CB8AC3E}">
        <p14:creationId xmlns:p14="http://schemas.microsoft.com/office/powerpoint/2010/main" xmlns="" val="33602197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buNone/>
            </a:pPr>
            <a:r>
              <a:rPr lang="en-US" dirty="0"/>
              <a:t>Then inspect the precordium for:</a:t>
            </a:r>
          </a:p>
          <a:p>
            <a:r>
              <a:rPr lang="en-US" dirty="0"/>
              <a:t>visible pulsations</a:t>
            </a:r>
          </a:p>
          <a:p>
            <a:r>
              <a:rPr lang="en-US" dirty="0"/>
              <a:t>apex beat</a:t>
            </a:r>
          </a:p>
          <a:p>
            <a:r>
              <a:rPr lang="en-US" dirty="0"/>
              <a:t>masses</a:t>
            </a:r>
          </a:p>
          <a:p>
            <a:r>
              <a:rPr lang="en-US" dirty="0"/>
              <a:t>scars</a:t>
            </a:r>
          </a:p>
          <a:p>
            <a:r>
              <a:rPr lang="en-US" dirty="0"/>
              <a:t>lesions</a:t>
            </a:r>
          </a:p>
          <a:p>
            <a:r>
              <a:rPr lang="en-US" dirty="0"/>
              <a:t>signs of trauma and previous surgery (e.g. </a:t>
            </a:r>
            <a:r>
              <a:rPr lang="en-US" dirty="0">
                <a:hlinkClick r:id="rId2" tooltip="Median sternotomy"/>
              </a:rPr>
              <a:t>median sternotomy</a:t>
            </a:r>
            <a:r>
              <a:rPr lang="en-US" dirty="0"/>
              <a:t>)</a:t>
            </a:r>
          </a:p>
          <a:p>
            <a:r>
              <a:rPr lang="en-US" dirty="0"/>
              <a:t>permanent Pace Maker</a:t>
            </a:r>
          </a:p>
          <a:p>
            <a:endParaRPr lang="en-US" dirty="0"/>
          </a:p>
        </p:txBody>
      </p:sp>
      <p:sp>
        <p:nvSpPr>
          <p:cNvPr id="3" name="Title 2"/>
          <p:cNvSpPr>
            <a:spLocks noGrp="1"/>
          </p:cNvSpPr>
          <p:nvPr>
            <p:ph type="title"/>
          </p:nvPr>
        </p:nvSpPr>
        <p:spPr/>
        <p:txBody>
          <a:bodyPr/>
          <a:lstStyle/>
          <a:p>
            <a:r>
              <a:rPr lang="en-US" dirty="0" smtClean="0"/>
              <a:t>INSPECTION</a:t>
            </a:r>
            <a:endParaRPr lang="en-US" dirty="0"/>
          </a:p>
        </p:txBody>
      </p:sp>
    </p:spTree>
    <p:extLst>
      <p:ext uri="{BB962C8B-B14F-4D97-AF65-F5344CB8AC3E}">
        <p14:creationId xmlns:p14="http://schemas.microsoft.com/office/powerpoint/2010/main" xmlns="" val="29155032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Rot="1" noChangeArrowheads="1"/>
          </p:cNvSpPr>
          <p:nvPr>
            <p:ph idx="1"/>
          </p:nvPr>
        </p:nvSpPr>
        <p:spPr>
          <a:xfrm>
            <a:off x="838200" y="1905000"/>
            <a:ext cx="8007350" cy="4724400"/>
          </a:xfrm>
        </p:spPr>
        <p:txBody>
          <a:bodyPr/>
          <a:lstStyle/>
          <a:p>
            <a:pPr>
              <a:lnSpc>
                <a:spcPct val="90000"/>
              </a:lnSpc>
            </a:pPr>
            <a:r>
              <a:rPr lang="en-US" altLang="en-US" b="1" dirty="0" smtClean="0"/>
              <a:t>Palpation of pulses</a:t>
            </a:r>
          </a:p>
          <a:p>
            <a:pPr marL="0" indent="0">
              <a:lnSpc>
                <a:spcPct val="90000"/>
              </a:lnSpc>
              <a:buNone/>
            </a:pPr>
            <a:r>
              <a:rPr lang="en-US" dirty="0"/>
              <a:t>The pulses should be </a:t>
            </a:r>
            <a:r>
              <a:rPr lang="en-US" dirty="0" smtClean="0"/>
              <a:t>palpated for rate, rhythm (regular, irregular) and character (rapid, slow, bounding)</a:t>
            </a:r>
            <a:endParaRPr lang="en-US" altLang="en-US" b="1" dirty="0" smtClean="0"/>
          </a:p>
          <a:p>
            <a:pPr>
              <a:lnSpc>
                <a:spcPct val="90000"/>
              </a:lnSpc>
            </a:pPr>
            <a:r>
              <a:rPr lang="en-US" b="1" dirty="0"/>
              <a:t>Palpation of the </a:t>
            </a:r>
            <a:r>
              <a:rPr lang="en-US" b="1" dirty="0" smtClean="0"/>
              <a:t>precordium</a:t>
            </a:r>
          </a:p>
          <a:p>
            <a:pPr marL="0" indent="0">
              <a:lnSpc>
                <a:spcPct val="90000"/>
              </a:lnSpc>
              <a:buNone/>
            </a:pPr>
            <a:r>
              <a:rPr lang="en-US" dirty="0"/>
              <a:t>The valve areas are palpated for abnormal pulsations</a:t>
            </a:r>
            <a:endParaRPr lang="en-US" b="1" dirty="0"/>
          </a:p>
          <a:p>
            <a:pPr>
              <a:lnSpc>
                <a:spcPct val="90000"/>
              </a:lnSpc>
            </a:pPr>
            <a:r>
              <a:rPr lang="en-US" b="1" dirty="0"/>
              <a:t>Palpation of the apex beat</a:t>
            </a:r>
          </a:p>
          <a:p>
            <a:pPr marL="0" indent="0">
              <a:lnSpc>
                <a:spcPct val="90000"/>
              </a:lnSpc>
              <a:buNone/>
            </a:pPr>
            <a:r>
              <a:rPr lang="en-US" dirty="0"/>
              <a:t>The apex beat is found approximately in the 5th intercostal space in the mid-clavicular line. It can be impalpable for a variety of reasons including obesity, emphysema, effusion and rarely </a:t>
            </a:r>
            <a:r>
              <a:rPr lang="en-US" dirty="0" err="1"/>
              <a:t>dextrocardia</a:t>
            </a:r>
            <a:endParaRPr lang="ru-RU" altLang="en-US" dirty="0"/>
          </a:p>
        </p:txBody>
      </p:sp>
      <p:sp>
        <p:nvSpPr>
          <p:cNvPr id="62466" name="Rectangle 2"/>
          <p:cNvSpPr>
            <a:spLocks noGrp="1" noRot="1" noChangeArrowheads="1"/>
          </p:cNvSpPr>
          <p:nvPr>
            <p:ph type="title"/>
          </p:nvPr>
        </p:nvSpPr>
        <p:spPr/>
        <p:txBody>
          <a:bodyPr/>
          <a:lstStyle/>
          <a:p>
            <a:r>
              <a:rPr lang="en-US" altLang="en-US"/>
              <a:t>Palpation </a:t>
            </a:r>
            <a:endParaRPr lang="ru-RU" altLang="en-US"/>
          </a:p>
        </p:txBody>
      </p:sp>
    </p:spTree>
    <p:extLst>
      <p:ext uri="{BB962C8B-B14F-4D97-AF65-F5344CB8AC3E}">
        <p14:creationId xmlns:p14="http://schemas.microsoft.com/office/powerpoint/2010/main" xmlns="" val="40557923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Rot="1" noChangeArrowheads="1"/>
          </p:cNvSpPr>
          <p:nvPr>
            <p:ph idx="1"/>
          </p:nvPr>
        </p:nvSpPr>
        <p:spPr/>
        <p:txBody>
          <a:bodyPr/>
          <a:lstStyle/>
          <a:p>
            <a:endParaRPr lang="en-US" altLang="en-US"/>
          </a:p>
        </p:txBody>
      </p:sp>
      <p:sp>
        <p:nvSpPr>
          <p:cNvPr id="63490" name="Rectangle 2"/>
          <p:cNvSpPr>
            <a:spLocks noGrp="1" noRot="1" noChangeArrowheads="1"/>
          </p:cNvSpPr>
          <p:nvPr>
            <p:ph type="title"/>
          </p:nvPr>
        </p:nvSpPr>
        <p:spPr/>
        <p:txBody>
          <a:bodyPr/>
          <a:lstStyle/>
          <a:p>
            <a:r>
              <a:rPr lang="en-US" altLang="en-US"/>
              <a:t>Palpation</a:t>
            </a:r>
            <a:endParaRPr lang="ru-RU" altLang="en-US"/>
          </a:p>
        </p:txBody>
      </p:sp>
      <p:pic>
        <p:nvPicPr>
          <p:cNvPr id="63493" name="Picture 5"/>
          <p:cNvPicPr>
            <a:picLocks noChangeAspect="1" noChangeArrowheads="1"/>
          </p:cNvPicPr>
          <p:nvPr/>
        </p:nvPicPr>
        <p:blipFill>
          <a:blip r:embed="rId2">
            <a:extLst>
              <a:ext uri="{28A0092B-C50C-407E-A947-70E740481C1C}">
                <a14:useLocalDpi xmlns:a14="http://schemas.microsoft.com/office/drawing/2010/main" xmlns="" val="0"/>
              </a:ext>
            </a:extLst>
          </a:blip>
          <a:srcRect t="28601"/>
          <a:stretch>
            <a:fillRect/>
          </a:stretch>
        </p:blipFill>
        <p:spPr bwMode="auto">
          <a:xfrm>
            <a:off x="838200" y="1828800"/>
            <a:ext cx="7772400" cy="410686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3395503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6" fill="hold" nodeType="withEffect">
                                  <p:stCondLst>
                                    <p:cond delay="0"/>
                                  </p:stCondLst>
                                  <p:childTnLst>
                                    <p:set>
                                      <p:cBhvr>
                                        <p:cTn id="6" dur="1" fill="hold">
                                          <p:stCondLst>
                                            <p:cond delay="0"/>
                                          </p:stCondLst>
                                        </p:cTn>
                                        <p:tgtEl>
                                          <p:spTgt spid="63493"/>
                                        </p:tgtEl>
                                        <p:attrNameLst>
                                          <p:attrName>style.visibility</p:attrName>
                                        </p:attrNameLst>
                                      </p:cBhvr>
                                      <p:to>
                                        <p:strVal val="visible"/>
                                      </p:to>
                                    </p:set>
                                    <p:anim calcmode="lin" valueType="num">
                                      <p:cBhvr additive="base">
                                        <p:cTn id="7" dur="500" fill="hold"/>
                                        <p:tgtEl>
                                          <p:spTgt spid="63493"/>
                                        </p:tgtEl>
                                        <p:attrNameLst>
                                          <p:attrName>ppt_x</p:attrName>
                                        </p:attrNameLst>
                                      </p:cBhvr>
                                      <p:tavLst>
                                        <p:tav tm="0">
                                          <p:val>
                                            <p:strVal val="1+#ppt_w/2"/>
                                          </p:val>
                                        </p:tav>
                                        <p:tav tm="100000">
                                          <p:val>
                                            <p:strVal val="#ppt_x"/>
                                          </p:val>
                                        </p:tav>
                                      </p:tavLst>
                                    </p:anim>
                                    <p:anim calcmode="lin" valueType="num">
                                      <p:cBhvr additive="base">
                                        <p:cTn id="8" dur="500" fill="hold"/>
                                        <p:tgtEl>
                                          <p:spTgt spid="6349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Rot="1" noChangeArrowheads="1"/>
          </p:cNvSpPr>
          <p:nvPr>
            <p:ph idx="1"/>
          </p:nvPr>
        </p:nvSpPr>
        <p:spPr/>
        <p:txBody>
          <a:bodyPr/>
          <a:lstStyle/>
          <a:p>
            <a:r>
              <a:rPr lang="en-US" altLang="en-US"/>
              <a:t>Is used to estimate approximately heart borders and configuration.</a:t>
            </a:r>
          </a:p>
          <a:p>
            <a:r>
              <a:rPr lang="en-US" altLang="en-US"/>
              <a:t>Recently is displaced by the chest x-ray or EchoCG.</a:t>
            </a:r>
          </a:p>
          <a:p>
            <a:r>
              <a:rPr lang="en-US" altLang="en-US"/>
              <a:t>Helps to detect heart enlargement</a:t>
            </a:r>
            <a:endParaRPr lang="ru-RU" altLang="en-US"/>
          </a:p>
        </p:txBody>
      </p:sp>
      <p:sp>
        <p:nvSpPr>
          <p:cNvPr id="65538" name="Rectangle 2"/>
          <p:cNvSpPr>
            <a:spLocks noGrp="1" noRot="1" noChangeArrowheads="1"/>
          </p:cNvSpPr>
          <p:nvPr>
            <p:ph type="title"/>
          </p:nvPr>
        </p:nvSpPr>
        <p:spPr/>
        <p:txBody>
          <a:bodyPr/>
          <a:lstStyle/>
          <a:p>
            <a:r>
              <a:rPr lang="en-US" altLang="en-US"/>
              <a:t>Percussion </a:t>
            </a:r>
            <a:endParaRPr lang="ru-RU" altLang="en-US"/>
          </a:p>
        </p:txBody>
      </p:sp>
      <p:sp>
        <p:nvSpPr>
          <p:cNvPr id="65540" name="AutoShape 4"/>
          <p:cNvSpPr>
            <a:spLocks noChangeArrowheads="1"/>
          </p:cNvSpPr>
          <p:nvPr/>
        </p:nvSpPr>
        <p:spPr bwMode="auto">
          <a:xfrm>
            <a:off x="4724400" y="4724400"/>
            <a:ext cx="4038600" cy="2133600"/>
          </a:xfrm>
          <a:prstGeom prst="wedgeRoundRectCallout">
            <a:avLst>
              <a:gd name="adj1" fmla="val 19065"/>
              <a:gd name="adj2" fmla="val -63542"/>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ctr"/>
            <a:r>
              <a:rPr lang="en-US" altLang="en-US" sz="2000" b="1">
                <a:solidFill>
                  <a:schemeClr val="folHlink"/>
                </a:solidFill>
                <a:effectLst>
                  <a:outerShdw blurRad="38100" dist="38100" dir="2700000" algn="tl">
                    <a:srgbClr val="000000"/>
                  </a:outerShdw>
                </a:effectLst>
              </a:rPr>
              <a:t>Heart (cardiac) enlargement</a:t>
            </a:r>
            <a:r>
              <a:rPr lang="en-US" altLang="en-US" sz="2000">
                <a:solidFill>
                  <a:schemeClr val="folHlink"/>
                </a:solidFill>
                <a:effectLst>
                  <a:outerShdw blurRad="38100" dist="38100" dir="2700000" algn="tl">
                    <a:srgbClr val="000000"/>
                  </a:outerShdw>
                </a:effectLst>
              </a:rPr>
              <a:t> is due to increased ventricular volume or thickening of heart wall.</a:t>
            </a:r>
          </a:p>
          <a:p>
            <a:pPr algn="ctr"/>
            <a:r>
              <a:rPr lang="en-US" altLang="en-US" sz="2000">
                <a:solidFill>
                  <a:schemeClr val="folHlink"/>
                </a:solidFill>
                <a:effectLst>
                  <a:outerShdw blurRad="38100" dist="38100" dir="2700000" algn="tl">
                    <a:srgbClr val="000000"/>
                  </a:outerShdw>
                </a:effectLst>
              </a:rPr>
              <a:t>Occurs with HTN, CAD, heart failure, cardiomyopathy</a:t>
            </a:r>
            <a:endParaRPr lang="ru-RU" altLang="en-US" sz="2000">
              <a:solidFill>
                <a:schemeClr val="folHlink"/>
              </a:solidFill>
              <a:effectLst>
                <a:outerShdw blurRad="38100" dist="38100" dir="2700000" algn="tl">
                  <a:srgbClr val="000000"/>
                </a:outerShdw>
              </a:effectLst>
            </a:endParaRPr>
          </a:p>
        </p:txBody>
      </p:sp>
    </p:spTree>
    <p:extLst>
      <p:ext uri="{BB962C8B-B14F-4D97-AF65-F5344CB8AC3E}">
        <p14:creationId xmlns:p14="http://schemas.microsoft.com/office/powerpoint/2010/main" xmlns="" val="8839137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5540"/>
                                        </p:tgtEl>
                                        <p:attrNameLst>
                                          <p:attrName>style.visibility</p:attrName>
                                        </p:attrNameLst>
                                      </p:cBhvr>
                                      <p:to>
                                        <p:strVal val="visible"/>
                                      </p:to>
                                    </p:set>
                                    <p:anim calcmode="lin" valueType="num">
                                      <p:cBhvr additive="base">
                                        <p:cTn id="7" dur="500" fill="hold"/>
                                        <p:tgtEl>
                                          <p:spTgt spid="65540"/>
                                        </p:tgtEl>
                                        <p:attrNameLst>
                                          <p:attrName>ppt_x</p:attrName>
                                        </p:attrNameLst>
                                      </p:cBhvr>
                                      <p:tavLst>
                                        <p:tav tm="0">
                                          <p:val>
                                            <p:strVal val="0-#ppt_w/2"/>
                                          </p:val>
                                        </p:tav>
                                        <p:tav tm="100000">
                                          <p:val>
                                            <p:strVal val="#ppt_x"/>
                                          </p:val>
                                        </p:tav>
                                      </p:tavLst>
                                    </p:anim>
                                    <p:anim calcmode="lin" valueType="num">
                                      <p:cBhvr additive="base">
                                        <p:cTn id="8" dur="500" fill="hold"/>
                                        <p:tgtEl>
                                          <p:spTgt spid="655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4" name="Picture 4"/>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tretch>
            <a:fillRect/>
          </a:stretch>
        </p:blipFill>
        <p:spPr>
          <a:xfrm>
            <a:off x="2289969" y="2852738"/>
            <a:ext cx="4572000" cy="30956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
        <p:nvSpPr>
          <p:cNvPr id="66562" name="Rectangle 2"/>
          <p:cNvSpPr>
            <a:spLocks noGrp="1" noRot="1" noChangeArrowheads="1"/>
          </p:cNvSpPr>
          <p:nvPr>
            <p:ph type="title"/>
          </p:nvPr>
        </p:nvSpPr>
        <p:spPr/>
        <p:txBody>
          <a:bodyPr/>
          <a:lstStyle/>
          <a:p>
            <a:r>
              <a:rPr lang="en-US" altLang="en-US"/>
              <a:t>Auscultation </a:t>
            </a:r>
            <a:endParaRPr lang="ru-RU" altLang="en-US"/>
          </a:p>
        </p:txBody>
      </p:sp>
      <p:pic>
        <p:nvPicPr>
          <p:cNvPr id="66565" name="Picture 5"/>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590800" y="1576388"/>
            <a:ext cx="5075238" cy="52816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8699189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66564"/>
                                        </p:tgtEl>
                                        <p:attrNameLst>
                                          <p:attrName>style.visibility</p:attrName>
                                        </p:attrNameLst>
                                      </p:cBhvr>
                                      <p:to>
                                        <p:strVal val="visible"/>
                                      </p:to>
                                    </p:set>
                                    <p:animEffect transition="in" filter="checkerboard(across)">
                                      <p:cBhvr>
                                        <p:cTn id="7" dur="500"/>
                                        <p:tgtEl>
                                          <p:spTgt spid="6656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66565"/>
                                        </p:tgtEl>
                                        <p:attrNameLst>
                                          <p:attrName>style.visibility</p:attrName>
                                        </p:attrNameLst>
                                      </p:cBhvr>
                                      <p:to>
                                        <p:strVal val="visible"/>
                                      </p:to>
                                    </p:set>
                                    <p:anim calcmode="lin" valueType="num">
                                      <p:cBhvr additive="base">
                                        <p:cTn id="12" dur="500" fill="hold"/>
                                        <p:tgtEl>
                                          <p:spTgt spid="66565"/>
                                        </p:tgtEl>
                                        <p:attrNameLst>
                                          <p:attrName>ppt_x</p:attrName>
                                        </p:attrNameLst>
                                      </p:cBhvr>
                                      <p:tavLst>
                                        <p:tav tm="0">
                                          <p:val>
                                            <p:strVal val="#ppt_x"/>
                                          </p:val>
                                        </p:tav>
                                        <p:tav tm="100000">
                                          <p:val>
                                            <p:strVal val="#ppt_x"/>
                                          </p:val>
                                        </p:tav>
                                      </p:tavLst>
                                    </p:anim>
                                    <p:anim calcmode="lin" valueType="num">
                                      <p:cBhvr additive="base">
                                        <p:cTn id="13" dur="500" fill="hold"/>
                                        <p:tgtEl>
                                          <p:spTgt spid="6656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Rot="1" noChangeArrowheads="1"/>
          </p:cNvSpPr>
          <p:nvPr>
            <p:ph idx="1"/>
          </p:nvPr>
        </p:nvSpPr>
        <p:spPr>
          <a:xfrm>
            <a:off x="838200" y="1905000"/>
            <a:ext cx="8007350" cy="4953000"/>
          </a:xfrm>
        </p:spPr>
        <p:txBody>
          <a:bodyPr/>
          <a:lstStyle/>
          <a:p>
            <a:pPr>
              <a:lnSpc>
                <a:spcPct val="90000"/>
              </a:lnSpc>
            </a:pPr>
            <a:r>
              <a:rPr lang="en-US" altLang="en-US" dirty="0"/>
              <a:t>A Z-pattern is recommended.</a:t>
            </a:r>
          </a:p>
          <a:p>
            <a:pPr>
              <a:lnSpc>
                <a:spcPct val="90000"/>
              </a:lnSpc>
            </a:pPr>
            <a:r>
              <a:rPr lang="en-US" altLang="en-US" dirty="0"/>
              <a:t>Before beginning alert the person for long  duration of procedure.</a:t>
            </a:r>
          </a:p>
          <a:p>
            <a:pPr>
              <a:lnSpc>
                <a:spcPct val="90000"/>
              </a:lnSpc>
            </a:pPr>
            <a:r>
              <a:rPr lang="en-US" altLang="en-US" dirty="0" smtClean="0"/>
              <a:t>use </a:t>
            </a:r>
            <a:r>
              <a:rPr lang="en-US" altLang="en-US" dirty="0"/>
              <a:t>the following </a:t>
            </a:r>
            <a:r>
              <a:rPr lang="en-US" altLang="en-US" dirty="0" smtClean="0"/>
              <a:t>pattern:</a:t>
            </a:r>
            <a:endParaRPr lang="en-US" altLang="en-US" dirty="0"/>
          </a:p>
          <a:p>
            <a:pPr lvl="1">
              <a:lnSpc>
                <a:spcPct val="90000"/>
              </a:lnSpc>
            </a:pPr>
            <a:r>
              <a:rPr lang="en-US" altLang="en-US" dirty="0"/>
              <a:t>Note </a:t>
            </a:r>
            <a:r>
              <a:rPr lang="en-US" altLang="en-US" dirty="0">
                <a:solidFill>
                  <a:srgbClr val="FF0000"/>
                </a:solidFill>
              </a:rPr>
              <a:t>the rate</a:t>
            </a:r>
          </a:p>
          <a:p>
            <a:pPr lvl="1">
              <a:lnSpc>
                <a:spcPct val="90000"/>
              </a:lnSpc>
            </a:pPr>
            <a:r>
              <a:rPr lang="en-US" altLang="en-US" dirty="0">
                <a:solidFill>
                  <a:srgbClr val="FF0000"/>
                </a:solidFill>
              </a:rPr>
              <a:t>the rhythm</a:t>
            </a:r>
          </a:p>
          <a:p>
            <a:pPr lvl="1">
              <a:lnSpc>
                <a:spcPct val="90000"/>
              </a:lnSpc>
            </a:pPr>
            <a:r>
              <a:rPr lang="en-US" altLang="en-US" dirty="0">
                <a:solidFill>
                  <a:srgbClr val="FF0000"/>
                </a:solidFill>
              </a:rPr>
              <a:t>Identify S</a:t>
            </a:r>
            <a:r>
              <a:rPr lang="en-US" altLang="en-US" sz="1800" dirty="0">
                <a:solidFill>
                  <a:srgbClr val="FF0000"/>
                </a:solidFill>
              </a:rPr>
              <a:t>1</a:t>
            </a:r>
            <a:r>
              <a:rPr lang="en-US" altLang="en-US" dirty="0">
                <a:solidFill>
                  <a:srgbClr val="FF0000"/>
                </a:solidFill>
              </a:rPr>
              <a:t> and S</a:t>
            </a:r>
            <a:r>
              <a:rPr lang="en-US" altLang="en-US" sz="1800" dirty="0">
                <a:solidFill>
                  <a:srgbClr val="FF0000"/>
                </a:solidFill>
              </a:rPr>
              <a:t>2</a:t>
            </a:r>
            <a:r>
              <a:rPr lang="en-US" altLang="en-US" dirty="0">
                <a:solidFill>
                  <a:srgbClr val="FF0000"/>
                </a:solidFill>
              </a:rPr>
              <a:t> </a:t>
            </a:r>
          </a:p>
          <a:p>
            <a:pPr lvl="1">
              <a:lnSpc>
                <a:spcPct val="90000"/>
              </a:lnSpc>
            </a:pPr>
            <a:r>
              <a:rPr lang="en-US" altLang="en-US" dirty="0">
                <a:solidFill>
                  <a:srgbClr val="FF0000"/>
                </a:solidFill>
              </a:rPr>
              <a:t>Listen for extra heart sounds</a:t>
            </a:r>
          </a:p>
          <a:p>
            <a:pPr lvl="1">
              <a:lnSpc>
                <a:spcPct val="90000"/>
              </a:lnSpc>
            </a:pPr>
            <a:r>
              <a:rPr lang="en-US" altLang="en-US" dirty="0">
                <a:solidFill>
                  <a:srgbClr val="FF0000"/>
                </a:solidFill>
              </a:rPr>
              <a:t>Listen for murmurs</a:t>
            </a:r>
            <a:endParaRPr lang="ru-RU" altLang="en-US" dirty="0">
              <a:solidFill>
                <a:srgbClr val="FF0000"/>
              </a:solidFill>
            </a:endParaRPr>
          </a:p>
        </p:txBody>
      </p:sp>
      <p:sp>
        <p:nvSpPr>
          <p:cNvPr id="67586" name="Rectangle 2"/>
          <p:cNvSpPr>
            <a:spLocks noGrp="1" noRot="1" noChangeArrowheads="1"/>
          </p:cNvSpPr>
          <p:nvPr>
            <p:ph type="title"/>
          </p:nvPr>
        </p:nvSpPr>
        <p:spPr/>
        <p:txBody>
          <a:bodyPr/>
          <a:lstStyle/>
          <a:p>
            <a:r>
              <a:rPr lang="en-US" altLang="en-US"/>
              <a:t>Auscultation </a:t>
            </a:r>
            <a:endParaRPr lang="ru-RU" altLang="en-US"/>
          </a:p>
        </p:txBody>
      </p:sp>
    </p:spTree>
    <p:extLst>
      <p:ext uri="{BB962C8B-B14F-4D97-AF65-F5344CB8AC3E}">
        <p14:creationId xmlns:p14="http://schemas.microsoft.com/office/powerpoint/2010/main" xmlns="" val="26083699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67587">
                                            <p:txEl>
                                              <p:pRg st="3" end="3"/>
                                            </p:txEl>
                                          </p:spTgt>
                                        </p:tgtEl>
                                        <p:attrNameLst>
                                          <p:attrName>style.visibility</p:attrName>
                                        </p:attrNameLst>
                                      </p:cBhvr>
                                      <p:to>
                                        <p:strVal val="visible"/>
                                      </p:to>
                                    </p:set>
                                    <p:animEffect transition="in" filter="fade">
                                      <p:cBhvr>
                                        <p:cTn id="7" dur="2000"/>
                                        <p:tgtEl>
                                          <p:spTgt spid="67587">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67587">
                                            <p:txEl>
                                              <p:pRg st="4" end="4"/>
                                            </p:txEl>
                                          </p:spTgt>
                                        </p:tgtEl>
                                        <p:attrNameLst>
                                          <p:attrName>style.visibility</p:attrName>
                                        </p:attrNameLst>
                                      </p:cBhvr>
                                      <p:to>
                                        <p:strVal val="visible"/>
                                      </p:to>
                                    </p:set>
                                    <p:animEffect transition="in" filter="fade">
                                      <p:cBhvr>
                                        <p:cTn id="12" dur="2000"/>
                                        <p:tgtEl>
                                          <p:spTgt spid="67587">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67587">
                                            <p:txEl>
                                              <p:pRg st="5" end="5"/>
                                            </p:txEl>
                                          </p:spTgt>
                                        </p:tgtEl>
                                        <p:attrNameLst>
                                          <p:attrName>style.visibility</p:attrName>
                                        </p:attrNameLst>
                                      </p:cBhvr>
                                      <p:to>
                                        <p:strVal val="visible"/>
                                      </p:to>
                                    </p:set>
                                    <p:animEffect transition="in" filter="fade">
                                      <p:cBhvr>
                                        <p:cTn id="17" dur="2000"/>
                                        <p:tgtEl>
                                          <p:spTgt spid="67587">
                                            <p:txEl>
                                              <p:pRg st="5" end="5"/>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67587">
                                            <p:txEl>
                                              <p:pRg st="6" end="6"/>
                                            </p:txEl>
                                          </p:spTgt>
                                        </p:tgtEl>
                                        <p:attrNameLst>
                                          <p:attrName>style.visibility</p:attrName>
                                        </p:attrNameLst>
                                      </p:cBhvr>
                                      <p:to>
                                        <p:strVal val="visible"/>
                                      </p:to>
                                    </p:set>
                                    <p:animEffect transition="in" filter="fade">
                                      <p:cBhvr>
                                        <p:cTn id="22" dur="1000"/>
                                        <p:tgtEl>
                                          <p:spTgt spid="67587">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67587">
                                            <p:txEl>
                                              <p:pRg st="7" end="7"/>
                                            </p:txEl>
                                          </p:spTgt>
                                        </p:tgtEl>
                                        <p:attrNameLst>
                                          <p:attrName>style.visibility</p:attrName>
                                        </p:attrNameLst>
                                      </p:cBhvr>
                                      <p:to>
                                        <p:strVal val="visible"/>
                                      </p:to>
                                    </p:set>
                                    <p:animEffect transition="in" filter="fade">
                                      <p:cBhvr>
                                        <p:cTn id="27" dur="1000"/>
                                        <p:tgtEl>
                                          <p:spTgt spid="6758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381000" y="2209800"/>
            <a:ext cx="8229600" cy="4419600"/>
          </a:xfrm>
        </p:spPr>
        <p:txBody>
          <a:bodyPr/>
          <a:lstStyle/>
          <a:p>
            <a:pPr marL="0" indent="0">
              <a:buNone/>
            </a:pPr>
            <a:r>
              <a:rPr lang="en-US" altLang="en-US" dirty="0"/>
              <a:t>2 phases</a:t>
            </a:r>
          </a:p>
          <a:p>
            <a:r>
              <a:rPr lang="en-US" altLang="en-US" dirty="0"/>
              <a:t>DIASTOLE: AV valves open – passive flow (75% of volume) into relaxed ventricles, then atria contract – active flow of remaining 25% into ventricles</a:t>
            </a:r>
          </a:p>
          <a:p>
            <a:r>
              <a:rPr lang="en-US" altLang="en-US" dirty="0"/>
              <a:t>SYSTOLE : AV valves close, ventricle pressure increases, ventricle contracts, </a:t>
            </a:r>
            <a:r>
              <a:rPr lang="en-US" altLang="en-US" dirty="0" err="1"/>
              <a:t>Seminular</a:t>
            </a:r>
            <a:r>
              <a:rPr lang="en-US" altLang="en-US" dirty="0"/>
              <a:t> valves open,  blood pumped into pulmonary and systemic arteries</a:t>
            </a:r>
          </a:p>
        </p:txBody>
      </p:sp>
      <p:sp>
        <p:nvSpPr>
          <p:cNvPr id="7170" name="Rectangle 2"/>
          <p:cNvSpPr>
            <a:spLocks noGrp="1" noChangeArrowheads="1"/>
          </p:cNvSpPr>
          <p:nvPr>
            <p:ph type="title"/>
          </p:nvPr>
        </p:nvSpPr>
        <p:spPr/>
        <p:txBody>
          <a:bodyPr/>
          <a:lstStyle/>
          <a:p>
            <a:r>
              <a:rPr lang="en-US" altLang="en-US" b="1"/>
              <a:t>Cardiovascular: </a:t>
            </a:r>
            <a:r>
              <a:rPr lang="en-US" altLang="en-US" sz="4000" b="1"/>
              <a:t>Cardiac Cycle</a:t>
            </a:r>
            <a:r>
              <a:rPr lang="en-US" altLang="en-US"/>
              <a:t> </a:t>
            </a:r>
          </a:p>
        </p:txBody>
      </p:sp>
    </p:spTree>
    <p:extLst>
      <p:ext uri="{BB962C8B-B14F-4D97-AF65-F5344CB8AC3E}">
        <p14:creationId xmlns:p14="http://schemas.microsoft.com/office/powerpoint/2010/main" xmlns="" val="39272008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slide(fromBottom)">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slide(fromBottom)">
                                      <p:cBhvr>
                                        <p:cTn id="12" dur="500"/>
                                        <p:tgtEl>
                                          <p:spTgt spid="71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slide(fromBottom)">
                                      <p:cBhvr>
                                        <p:cTn id="17" dur="500"/>
                                        <p:tgtEl>
                                          <p:spTgt spid="7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b="1" dirty="0" smtClean="0"/>
              <a:t>Heart sounds</a:t>
            </a:r>
            <a:r>
              <a:rPr lang="en-US" dirty="0" smtClean="0"/>
              <a:t> are the noises generated by the beating heart and the resultant flow of blood through it (specifically, the turbulence created when the heart valves snap shut). </a:t>
            </a:r>
          </a:p>
          <a:p>
            <a:r>
              <a:rPr lang="en-US" dirty="0" smtClean="0"/>
              <a:t>Stethoscope is used to listen to these sounds using the bell and diaphragm portion.</a:t>
            </a:r>
          </a:p>
          <a:p>
            <a:r>
              <a:rPr lang="en-US" altLang="en-US" b="1" dirty="0" smtClean="0"/>
              <a:t>Diaphragm</a:t>
            </a:r>
            <a:r>
              <a:rPr lang="en-US" altLang="en-US" dirty="0" smtClean="0"/>
              <a:t> </a:t>
            </a:r>
            <a:r>
              <a:rPr lang="en-US" altLang="en-US" dirty="0"/>
              <a:t>of stethoscope – </a:t>
            </a:r>
            <a:r>
              <a:rPr lang="en-US" altLang="en-US" b="1" dirty="0"/>
              <a:t>1</a:t>
            </a:r>
            <a:r>
              <a:rPr lang="en-US" altLang="en-US" b="1" baseline="30000" dirty="0"/>
              <a:t>s</a:t>
            </a:r>
            <a:r>
              <a:rPr lang="en-US" altLang="en-US" baseline="30000" dirty="0"/>
              <a:t>t</a:t>
            </a:r>
            <a:r>
              <a:rPr lang="en-US" altLang="en-US" dirty="0"/>
              <a:t> and </a:t>
            </a:r>
            <a:r>
              <a:rPr lang="en-US" altLang="en-US" b="1" dirty="0"/>
              <a:t>2</a:t>
            </a:r>
            <a:r>
              <a:rPr lang="en-US" altLang="en-US" b="1" baseline="30000" dirty="0"/>
              <a:t>nd</a:t>
            </a:r>
            <a:r>
              <a:rPr lang="en-US" altLang="en-US" b="1" dirty="0"/>
              <a:t> </a:t>
            </a:r>
            <a:r>
              <a:rPr lang="en-US" altLang="en-US" dirty="0"/>
              <a:t>heart sounds and high frequency murmurs. </a:t>
            </a:r>
            <a:r>
              <a:rPr lang="en-US" altLang="en-US" dirty="0" err="1"/>
              <a:t>lub</a:t>
            </a:r>
            <a:r>
              <a:rPr lang="en-US" altLang="en-US" dirty="0"/>
              <a:t>-dub</a:t>
            </a:r>
          </a:p>
          <a:p>
            <a:r>
              <a:rPr lang="en-US" altLang="en-US" dirty="0"/>
              <a:t>Use </a:t>
            </a:r>
            <a:r>
              <a:rPr lang="en-US" altLang="en-US" b="1" dirty="0"/>
              <a:t>bell</a:t>
            </a:r>
            <a:r>
              <a:rPr lang="en-US" altLang="en-US" dirty="0"/>
              <a:t> of stethoscope – low frequency </a:t>
            </a:r>
            <a:r>
              <a:rPr lang="en-US" altLang="en-US" b="1" dirty="0"/>
              <a:t>gallops</a:t>
            </a:r>
            <a:r>
              <a:rPr lang="en-US" altLang="en-US" dirty="0"/>
              <a:t> and </a:t>
            </a:r>
            <a:r>
              <a:rPr lang="en-US" altLang="en-US" b="1" dirty="0"/>
              <a:t>murmurs</a:t>
            </a:r>
            <a:r>
              <a:rPr lang="en-US" altLang="en-US" dirty="0"/>
              <a:t>.</a:t>
            </a:r>
          </a:p>
          <a:p>
            <a:endParaRPr lang="en-US" dirty="0"/>
          </a:p>
        </p:txBody>
      </p:sp>
      <p:sp>
        <p:nvSpPr>
          <p:cNvPr id="2" name="Title 1"/>
          <p:cNvSpPr>
            <a:spLocks noGrp="1"/>
          </p:cNvSpPr>
          <p:nvPr>
            <p:ph type="title"/>
          </p:nvPr>
        </p:nvSpPr>
        <p:spPr/>
        <p:txBody>
          <a:bodyPr/>
          <a:lstStyle/>
          <a:p>
            <a:r>
              <a:rPr lang="en-US" dirty="0" smtClean="0"/>
              <a:t>Heart sounds </a:t>
            </a:r>
            <a:endParaRPr lang="en-US" dirty="0"/>
          </a:p>
        </p:txBody>
      </p:sp>
    </p:spTree>
    <p:extLst>
      <p:ext uri="{BB962C8B-B14F-4D97-AF65-F5344CB8AC3E}">
        <p14:creationId xmlns:p14="http://schemas.microsoft.com/office/powerpoint/2010/main" xmlns="" val="179611382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Rot="1" noChangeArrowheads="1"/>
          </p:cNvSpPr>
          <p:nvPr>
            <p:ph idx="1"/>
          </p:nvPr>
        </p:nvSpPr>
        <p:spPr>
          <a:xfrm>
            <a:off x="304800" y="1600200"/>
            <a:ext cx="4724400" cy="5292436"/>
          </a:xfrm>
        </p:spPr>
        <p:txBody>
          <a:bodyPr>
            <a:normAutofit fontScale="92500"/>
          </a:bodyPr>
          <a:lstStyle/>
          <a:p>
            <a:r>
              <a:rPr lang="en-US" altLang="en-US" sz="2800" dirty="0">
                <a:effectLst>
                  <a:outerShdw blurRad="38100" dist="38100" dir="2700000" algn="tl">
                    <a:srgbClr val="FFFFFF"/>
                  </a:outerShdw>
                </a:effectLst>
              </a:rPr>
              <a:t>Each area corresponds to one of the hearts 4 valves.</a:t>
            </a:r>
          </a:p>
          <a:p>
            <a:pPr lvl="1"/>
            <a:r>
              <a:rPr lang="en-US" altLang="en-US" sz="2400" dirty="0">
                <a:solidFill>
                  <a:srgbClr val="0000FF"/>
                </a:solidFill>
              </a:rPr>
              <a:t>Aortic area -</a:t>
            </a:r>
            <a:r>
              <a:rPr lang="en-US" altLang="en-US" sz="2400" dirty="0">
                <a:effectLst>
                  <a:outerShdw blurRad="38100" dist="38100" dir="2700000" algn="tl">
                    <a:srgbClr val="FFFFFF"/>
                  </a:outerShdw>
                </a:effectLst>
              </a:rPr>
              <a:t> 2nd ICS to right of sternum (closure of the aortic valve loudest here). </a:t>
            </a:r>
          </a:p>
          <a:p>
            <a:pPr lvl="1"/>
            <a:r>
              <a:rPr lang="en-US" altLang="en-US" sz="2400" dirty="0" smtClean="0">
                <a:solidFill>
                  <a:srgbClr val="0000FF"/>
                </a:solidFill>
              </a:rPr>
              <a:t>Pulmonary </a:t>
            </a:r>
            <a:r>
              <a:rPr lang="en-US" altLang="en-US" sz="2400" dirty="0">
                <a:solidFill>
                  <a:srgbClr val="0000FF"/>
                </a:solidFill>
              </a:rPr>
              <a:t>area -</a:t>
            </a:r>
            <a:r>
              <a:rPr lang="en-US" altLang="en-US" sz="2400" dirty="0">
                <a:effectLst>
                  <a:outerShdw blurRad="38100" dist="38100" dir="2700000" algn="tl">
                    <a:srgbClr val="FFFFFF"/>
                  </a:outerShdw>
                </a:effectLst>
              </a:rPr>
              <a:t> 2nd ICS to left of sternum (closure of the </a:t>
            </a:r>
            <a:r>
              <a:rPr lang="en-US" altLang="en-US" sz="2400" dirty="0" smtClean="0">
                <a:effectLst>
                  <a:outerShdw blurRad="38100" dist="38100" dir="2700000" algn="tl">
                    <a:srgbClr val="FFFFFF"/>
                  </a:outerShdw>
                </a:effectLst>
              </a:rPr>
              <a:t>pulmonary </a:t>
            </a:r>
            <a:r>
              <a:rPr lang="en-US" altLang="en-US" sz="2400" dirty="0">
                <a:effectLst>
                  <a:outerShdw blurRad="38100" dist="38100" dir="2700000" algn="tl">
                    <a:srgbClr val="FFFFFF"/>
                  </a:outerShdw>
                </a:effectLst>
              </a:rPr>
              <a:t>valve loudest here). </a:t>
            </a:r>
          </a:p>
          <a:p>
            <a:pPr lvl="1"/>
            <a:r>
              <a:rPr lang="en-US" altLang="en-US" sz="2400" dirty="0">
                <a:solidFill>
                  <a:srgbClr val="0000FF"/>
                </a:solidFill>
              </a:rPr>
              <a:t>Tricuspid -</a:t>
            </a:r>
            <a:r>
              <a:rPr lang="en-US" altLang="en-US" sz="2400" dirty="0">
                <a:effectLst>
                  <a:outerShdw blurRad="38100" dist="38100" dir="2700000" algn="tl">
                    <a:srgbClr val="FFFFFF"/>
                  </a:outerShdw>
                </a:effectLst>
              </a:rPr>
              <a:t> 5th ICS left of sternal border (closure of tricuspid valve). </a:t>
            </a:r>
          </a:p>
          <a:p>
            <a:pPr lvl="1"/>
            <a:r>
              <a:rPr lang="en-US" altLang="en-US" sz="2400" dirty="0">
                <a:solidFill>
                  <a:srgbClr val="0000FF"/>
                </a:solidFill>
              </a:rPr>
              <a:t>Mitral -</a:t>
            </a:r>
            <a:r>
              <a:rPr lang="en-US" altLang="en-US" sz="2400" dirty="0">
                <a:effectLst>
                  <a:outerShdw blurRad="38100" dist="38100" dir="2700000" algn="tl">
                    <a:srgbClr val="FFFFFF"/>
                  </a:outerShdw>
                </a:effectLst>
              </a:rPr>
              <a:t> 5th ICS left of the sternum just medial to MCL (closure of mitral valve). </a:t>
            </a:r>
            <a:endParaRPr lang="en-US" altLang="en-US" sz="2800" dirty="0">
              <a:effectLst>
                <a:outerShdw blurRad="38100" dist="38100" dir="2700000" algn="tl">
                  <a:srgbClr val="FFFFFF"/>
                </a:outerShdw>
              </a:effectLst>
            </a:endParaRPr>
          </a:p>
        </p:txBody>
      </p:sp>
      <p:sp>
        <p:nvSpPr>
          <p:cNvPr id="57346" name="Rectangle 2"/>
          <p:cNvSpPr>
            <a:spLocks noGrp="1" noRot="1" noChangeArrowheads="1"/>
          </p:cNvSpPr>
          <p:nvPr>
            <p:ph type="title"/>
          </p:nvPr>
        </p:nvSpPr>
        <p:spPr>
          <a:xfrm>
            <a:off x="457200" y="0"/>
            <a:ext cx="8385175" cy="1431925"/>
          </a:xfrm>
        </p:spPr>
        <p:txBody>
          <a:bodyPr/>
          <a:lstStyle/>
          <a:p>
            <a:pPr algn="ctr"/>
            <a:r>
              <a:rPr lang="en-US" altLang="en-US">
                <a:effectLst>
                  <a:outerShdw blurRad="38100" dist="38100" dir="2700000" algn="tl">
                    <a:srgbClr val="FFFFFF"/>
                  </a:outerShdw>
                </a:effectLst>
              </a:rPr>
              <a:t>Topographical Landmarks</a:t>
            </a:r>
            <a:endParaRPr lang="ru-RU" altLang="en-US">
              <a:effectLst>
                <a:outerShdw blurRad="38100" dist="38100" dir="2700000" algn="tl">
                  <a:srgbClr val="FFFFFF"/>
                </a:outerShdw>
              </a:effectLst>
            </a:endParaRPr>
          </a:p>
        </p:txBody>
      </p:sp>
      <p:pic>
        <p:nvPicPr>
          <p:cNvPr id="1026" name="Picture 2" descr="C:\Users\LENOVO\Desktop\a_auscultation_areas.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181600" y="1981200"/>
            <a:ext cx="3657600" cy="46482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69644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I</a:t>
            </a:r>
            <a:r>
              <a:rPr lang="en-US" dirty="0" smtClean="0"/>
              <a:t>n healthy adults, there are two normal heart sounds often described as a </a:t>
            </a:r>
            <a:r>
              <a:rPr lang="en-US" i="1" dirty="0" err="1" smtClean="0"/>
              <a:t>lub</a:t>
            </a:r>
            <a:r>
              <a:rPr lang="en-US" dirty="0" smtClean="0"/>
              <a:t> and a </a:t>
            </a:r>
            <a:r>
              <a:rPr lang="en-US" i="1" dirty="0" smtClean="0"/>
              <a:t>dub</a:t>
            </a:r>
            <a:r>
              <a:rPr lang="en-US" dirty="0" smtClean="0"/>
              <a:t> (or </a:t>
            </a:r>
            <a:r>
              <a:rPr lang="en-US" i="1" dirty="0" smtClean="0"/>
              <a:t>dup</a:t>
            </a:r>
            <a:r>
              <a:rPr lang="en-US" dirty="0" smtClean="0"/>
              <a:t>), that occur in sequence with each heartbeat. These are the </a:t>
            </a:r>
            <a:r>
              <a:rPr lang="en-US" b="1" dirty="0" smtClean="0"/>
              <a:t>first heart sound</a:t>
            </a:r>
            <a:r>
              <a:rPr lang="en-US" dirty="0" smtClean="0"/>
              <a:t> (S</a:t>
            </a:r>
            <a:r>
              <a:rPr lang="en-US" baseline="-25000" dirty="0" smtClean="0"/>
              <a:t>1</a:t>
            </a:r>
            <a:r>
              <a:rPr lang="en-US" dirty="0" smtClean="0"/>
              <a:t>) and </a:t>
            </a:r>
            <a:r>
              <a:rPr lang="en-US" b="1" dirty="0" smtClean="0"/>
              <a:t>second heart sound</a:t>
            </a:r>
            <a:r>
              <a:rPr lang="en-US" dirty="0" smtClean="0"/>
              <a:t> (S</a:t>
            </a:r>
            <a:r>
              <a:rPr lang="en-US" baseline="-25000" dirty="0" smtClean="0"/>
              <a:t>2</a:t>
            </a:r>
            <a:r>
              <a:rPr lang="en-US" dirty="0" smtClean="0"/>
              <a:t>), produced by the closing of the AV valves and </a:t>
            </a:r>
            <a:r>
              <a:rPr lang="en-US" dirty="0" err="1" smtClean="0"/>
              <a:t>semilunar</a:t>
            </a:r>
            <a:r>
              <a:rPr lang="en-US" dirty="0" smtClean="0"/>
              <a:t> valves respectively. In addition to these normal sounds, a variety of other sounds may be present including </a:t>
            </a:r>
            <a:r>
              <a:rPr lang="en-US" i="1" dirty="0" smtClean="0"/>
              <a:t>heart murmurs</a:t>
            </a:r>
            <a:r>
              <a:rPr lang="en-US" dirty="0" smtClean="0"/>
              <a:t>, </a:t>
            </a:r>
            <a:r>
              <a:rPr lang="en-US" i="1" dirty="0" smtClean="0"/>
              <a:t>adventitious sounds</a:t>
            </a:r>
            <a:r>
              <a:rPr lang="en-US" dirty="0" smtClean="0"/>
              <a:t>, and gallop rhythms S</a:t>
            </a:r>
            <a:r>
              <a:rPr lang="en-US" baseline="-25000" dirty="0" smtClean="0"/>
              <a:t>3</a:t>
            </a:r>
            <a:r>
              <a:rPr lang="en-US" dirty="0" smtClean="0"/>
              <a:t> and S</a:t>
            </a:r>
            <a:r>
              <a:rPr lang="en-US" baseline="-25000" dirty="0" smtClean="0"/>
              <a:t>4</a:t>
            </a:r>
            <a:r>
              <a:rPr lang="en-US" dirty="0" smtClean="0"/>
              <a:t>.</a:t>
            </a:r>
            <a:endParaRPr lang="en-US" dirty="0"/>
          </a:p>
        </p:txBody>
      </p:sp>
    </p:spTree>
    <p:extLst>
      <p:ext uri="{BB962C8B-B14F-4D97-AF65-F5344CB8AC3E}">
        <p14:creationId xmlns:p14="http://schemas.microsoft.com/office/powerpoint/2010/main" xmlns="" val="274652460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cer\Pictures\index.jpg"/>
          <p:cNvPicPr>
            <a:picLocks noGrp="1" noChangeAspect="1" noChangeArrowheads="1"/>
          </p:cNvPicPr>
          <p:nvPr>
            <p:ph idx="1"/>
          </p:nvPr>
        </p:nvPicPr>
        <p:blipFill>
          <a:blip r:embed="rId2"/>
          <a:srcRect/>
          <a:stretch>
            <a:fillRect/>
          </a:stretch>
        </p:blipFill>
        <p:spPr bwMode="auto">
          <a:xfrm>
            <a:off x="762000" y="381000"/>
            <a:ext cx="7924800" cy="6477000"/>
          </a:xfrm>
          <a:prstGeom prst="rect">
            <a:avLst/>
          </a:prstGeom>
          <a:noFill/>
        </p:spPr>
      </p:pic>
    </p:spTree>
    <p:extLst>
      <p:ext uri="{BB962C8B-B14F-4D97-AF65-F5344CB8AC3E}">
        <p14:creationId xmlns:p14="http://schemas.microsoft.com/office/powerpoint/2010/main" xmlns="" val="151208892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209800"/>
            <a:ext cx="7408333" cy="3916363"/>
          </a:xfrm>
        </p:spPr>
        <p:txBody>
          <a:bodyPr>
            <a:normAutofit fontScale="92500" lnSpcReduction="10000"/>
          </a:bodyPr>
          <a:lstStyle/>
          <a:p>
            <a:r>
              <a:rPr lang="en-US" altLang="en-US" dirty="0">
                <a:effectLst>
                  <a:outerShdw blurRad="38100" dist="38100" dir="2700000" algn="tl">
                    <a:srgbClr val="FFFFFF"/>
                  </a:outerShdw>
                </a:effectLst>
                <a:latin typeface="Arial" panose="020B0604020202020204" pitchFamily="34" charset="0"/>
                <a:cs typeface="Arial" panose="020B0604020202020204" pitchFamily="34" charset="0"/>
              </a:rPr>
              <a:t>The first heart sound - systolic </a:t>
            </a:r>
            <a:r>
              <a:rPr lang="en-US" altLang="en-US" b="1" dirty="0">
                <a:solidFill>
                  <a:srgbClr val="0000FF"/>
                </a:solidFill>
                <a:latin typeface="Arial" panose="020B0604020202020204" pitchFamily="34" charset="0"/>
                <a:cs typeface="Arial" panose="020B0604020202020204" pitchFamily="34" charset="0"/>
              </a:rPr>
              <a:t>S1:</a:t>
            </a:r>
            <a:endParaRPr lang="en-US" altLang="en-US" dirty="0">
              <a:effectLst>
                <a:outerShdw blurRad="38100" dist="38100" dir="2700000" algn="tl">
                  <a:srgbClr val="FFFFFF"/>
                </a:outerShdw>
              </a:effectLst>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forms the "</a:t>
            </a:r>
            <a:r>
              <a:rPr lang="en-US" dirty="0" err="1" smtClean="0">
                <a:latin typeface="Arial" panose="020B0604020202020204" pitchFamily="34" charset="0"/>
                <a:cs typeface="Arial" panose="020B0604020202020204" pitchFamily="34" charset="0"/>
              </a:rPr>
              <a:t>lub</a:t>
            </a:r>
            <a:r>
              <a:rPr lang="en-US" dirty="0" smtClean="0">
                <a:latin typeface="Arial" panose="020B0604020202020204" pitchFamily="34" charset="0"/>
                <a:cs typeface="Arial" panose="020B0604020202020204" pitchFamily="34" charset="0"/>
              </a:rPr>
              <a:t>" of "</a:t>
            </a:r>
            <a:r>
              <a:rPr lang="en-US" dirty="0" err="1" smtClean="0">
                <a:latin typeface="Arial" panose="020B0604020202020204" pitchFamily="34" charset="0"/>
                <a:cs typeface="Arial" panose="020B0604020202020204" pitchFamily="34" charset="0"/>
              </a:rPr>
              <a:t>lub</a:t>
            </a:r>
            <a:r>
              <a:rPr lang="en-US" dirty="0" smtClean="0">
                <a:latin typeface="Arial" panose="020B0604020202020204" pitchFamily="34" charset="0"/>
                <a:cs typeface="Arial" panose="020B0604020202020204" pitchFamily="34" charset="0"/>
              </a:rPr>
              <a:t>-dub" </a:t>
            </a:r>
          </a:p>
          <a:p>
            <a:pPr marL="274320" lvl="1"/>
            <a:r>
              <a:rPr lang="en-US" altLang="en-US" sz="2400" dirty="0">
                <a:effectLst>
                  <a:outerShdw blurRad="38100" dist="38100" dir="2700000" algn="tl">
                    <a:srgbClr val="FFFFFF"/>
                  </a:outerShdw>
                </a:effectLst>
                <a:latin typeface="Arial" panose="020B0604020202020204" pitchFamily="34" charset="0"/>
                <a:cs typeface="Arial" panose="020B0604020202020204" pitchFamily="34" charset="0"/>
              </a:rPr>
              <a:t>Signals the closure of AV valves and the beginning of </a:t>
            </a:r>
            <a:r>
              <a:rPr lang="en-US" altLang="en-US" sz="2400" dirty="0" smtClean="0">
                <a:effectLst>
                  <a:outerShdw blurRad="38100" dist="38100" dir="2700000" algn="tl">
                    <a:srgbClr val="FFFFFF"/>
                  </a:outerShdw>
                </a:effectLst>
                <a:latin typeface="Arial" panose="020B0604020202020204" pitchFamily="34" charset="0"/>
                <a:cs typeface="Arial" panose="020B0604020202020204" pitchFamily="34" charset="0"/>
              </a:rPr>
              <a:t>ventricular systole</a:t>
            </a:r>
            <a:r>
              <a:rPr lang="en-US" altLang="en-US" sz="2400" dirty="0">
                <a:effectLst>
                  <a:outerShdw blurRad="38100" dist="38100" dir="2700000" algn="tl">
                    <a:srgbClr val="FFFFFF"/>
                  </a:outerShdw>
                </a:effectLst>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 </a:t>
            </a:r>
          </a:p>
          <a:p>
            <a:pPr marL="274320" lvl="1"/>
            <a:r>
              <a:rPr lang="en-US" altLang="en-US" sz="2400" dirty="0">
                <a:effectLst>
                  <a:outerShdw blurRad="38100" dist="38100" dir="2700000" algn="tl">
                    <a:srgbClr val="FFFFFF"/>
                  </a:outerShdw>
                </a:effectLst>
                <a:latin typeface="Arial" panose="020B0604020202020204" pitchFamily="34" charset="0"/>
                <a:cs typeface="Arial" panose="020B0604020202020204" pitchFamily="34" charset="0"/>
              </a:rPr>
              <a:t>Consists of mitral </a:t>
            </a:r>
            <a:r>
              <a:rPr lang="en-US" altLang="en-US" sz="2400" dirty="0">
                <a:solidFill>
                  <a:srgbClr val="0000FF"/>
                </a:solidFill>
                <a:latin typeface="Arial" panose="020B0604020202020204" pitchFamily="34" charset="0"/>
                <a:cs typeface="Arial" panose="020B0604020202020204" pitchFamily="34" charset="0"/>
              </a:rPr>
              <a:t>M1</a:t>
            </a:r>
            <a:r>
              <a:rPr lang="en-US" altLang="en-US" sz="2400" dirty="0">
                <a:effectLst>
                  <a:outerShdw blurRad="38100" dist="38100" dir="2700000" algn="tl">
                    <a:srgbClr val="FFFFFF"/>
                  </a:outerShdw>
                </a:effectLst>
                <a:latin typeface="Arial" panose="020B0604020202020204" pitchFamily="34" charset="0"/>
                <a:cs typeface="Arial" panose="020B0604020202020204" pitchFamily="34" charset="0"/>
              </a:rPr>
              <a:t> and tricuspid </a:t>
            </a:r>
            <a:r>
              <a:rPr lang="en-US" altLang="en-US" sz="2400" dirty="0">
                <a:solidFill>
                  <a:srgbClr val="0000FF"/>
                </a:solidFill>
                <a:latin typeface="Arial" panose="020B0604020202020204" pitchFamily="34" charset="0"/>
                <a:cs typeface="Arial" panose="020B0604020202020204" pitchFamily="34" charset="0"/>
              </a:rPr>
              <a:t>T1</a:t>
            </a:r>
            <a:r>
              <a:rPr lang="en-US" altLang="en-US" sz="2400" dirty="0">
                <a:effectLst>
                  <a:outerShdw blurRad="38100" dist="38100" dir="2700000" algn="tl">
                    <a:srgbClr val="FFFFFF"/>
                  </a:outerShdw>
                </a:effectLst>
                <a:latin typeface="Arial" panose="020B0604020202020204" pitchFamily="34" charset="0"/>
                <a:cs typeface="Arial" panose="020B0604020202020204" pitchFamily="34" charset="0"/>
              </a:rPr>
              <a:t> components.</a:t>
            </a:r>
          </a:p>
          <a:p>
            <a:pPr marL="274320" lvl="1"/>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Normally M</a:t>
            </a:r>
            <a:r>
              <a:rPr lang="en-US" sz="2400" baseline="-25000" dirty="0">
                <a:latin typeface="Arial" panose="020B0604020202020204" pitchFamily="34" charset="0"/>
                <a:cs typeface="Arial" panose="020B0604020202020204" pitchFamily="34" charset="0"/>
              </a:rPr>
              <a:t>1</a:t>
            </a:r>
            <a:r>
              <a:rPr lang="en-US" sz="2400" dirty="0">
                <a:latin typeface="Arial" panose="020B0604020202020204" pitchFamily="34" charset="0"/>
                <a:cs typeface="Arial" panose="020B0604020202020204" pitchFamily="34" charset="0"/>
              </a:rPr>
              <a:t> precedes T</a:t>
            </a:r>
            <a:r>
              <a:rPr lang="en-US" sz="2400" baseline="-25000" dirty="0">
                <a:latin typeface="Arial" panose="020B0604020202020204" pitchFamily="34" charset="0"/>
                <a:cs typeface="Arial" panose="020B0604020202020204" pitchFamily="34" charset="0"/>
              </a:rPr>
              <a:t>1</a:t>
            </a:r>
            <a:r>
              <a:rPr lang="en-US" sz="2400" dirty="0">
                <a:latin typeface="Arial" panose="020B0604020202020204" pitchFamily="34" charset="0"/>
                <a:cs typeface="Arial" panose="020B0604020202020204" pitchFamily="34" charset="0"/>
              </a:rPr>
              <a:t> slightly.</a:t>
            </a:r>
            <a:endParaRPr lang="en-US" altLang="en-US" sz="2400" dirty="0">
              <a:effectLst>
                <a:outerShdw blurRad="38100" dist="38100" dir="2700000" algn="tl">
                  <a:srgbClr val="FFFFFF"/>
                </a:outerShdw>
              </a:effectLst>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It is caused by the sudden block of reverse blood flow due to closure of the atrioventricular valves, i.e. tricuspid and mitral (bicuspid), at the beginning of ventricular contraction, or systole</a:t>
            </a:r>
          </a:p>
          <a:p>
            <a:pPr lvl="1"/>
            <a:r>
              <a:rPr lang="en-US" altLang="en-US" sz="2400" dirty="0" smtClean="0">
                <a:effectLst>
                  <a:outerShdw blurRad="38100" dist="38100" dir="2700000" algn="tl">
                    <a:srgbClr val="FFFFFF"/>
                  </a:outerShdw>
                </a:effectLst>
                <a:latin typeface="Arial" panose="020B0604020202020204" pitchFamily="34" charset="0"/>
                <a:cs typeface="Arial" panose="020B0604020202020204" pitchFamily="34" charset="0"/>
              </a:rPr>
              <a:t> </a:t>
            </a:r>
            <a:r>
              <a:rPr lang="en-US" altLang="en-US" sz="2400" dirty="0">
                <a:effectLst>
                  <a:outerShdw blurRad="38100" dist="38100" dir="2700000" algn="tl">
                    <a:srgbClr val="FFFFFF"/>
                  </a:outerShdw>
                </a:effectLst>
                <a:latin typeface="Arial" panose="020B0604020202020204" pitchFamily="34" charset="0"/>
                <a:cs typeface="Arial" panose="020B0604020202020204" pitchFamily="34" charset="0"/>
              </a:rPr>
              <a:t>loudest at the apex</a:t>
            </a:r>
            <a:endParaRPr lang="ru-RU" altLang="en-US" sz="2400" dirty="0">
              <a:effectLst>
                <a:outerShdw blurRad="38100" dist="38100" dir="2700000" algn="tl">
                  <a:srgbClr val="FFFFFF"/>
                </a:outerShdw>
              </a:effectLst>
              <a:latin typeface="Arial" panose="020B0604020202020204" pitchFamily="34" charset="0"/>
              <a:cs typeface="Arial" panose="020B0604020202020204" pitchFamily="34" charset="0"/>
            </a:endParaRPr>
          </a:p>
          <a:p>
            <a:endParaRPr lang="en-US" dirty="0"/>
          </a:p>
        </p:txBody>
      </p:sp>
      <p:sp>
        <p:nvSpPr>
          <p:cNvPr id="2" name="Title 1"/>
          <p:cNvSpPr>
            <a:spLocks noGrp="1"/>
          </p:cNvSpPr>
          <p:nvPr>
            <p:ph type="title"/>
          </p:nvPr>
        </p:nvSpPr>
        <p:spPr/>
        <p:txBody>
          <a:bodyPr/>
          <a:lstStyle/>
          <a:p>
            <a:r>
              <a:rPr lang="en-US" dirty="0" smtClean="0"/>
              <a:t>S1</a:t>
            </a:r>
            <a:endParaRPr lang="en-US" dirty="0"/>
          </a:p>
        </p:txBody>
      </p:sp>
    </p:spTree>
    <p:extLst>
      <p:ext uri="{BB962C8B-B14F-4D97-AF65-F5344CB8AC3E}">
        <p14:creationId xmlns:p14="http://schemas.microsoft.com/office/powerpoint/2010/main" xmlns="" val="374712369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Intensity of S1</a:t>
            </a:r>
          </a:p>
        </p:txBody>
      </p:sp>
      <p:sp>
        <p:nvSpPr>
          <p:cNvPr id="9219" name="Rectangle 3"/>
          <p:cNvSpPr>
            <a:spLocks noGrp="1" noChangeArrowheads="1"/>
          </p:cNvSpPr>
          <p:nvPr>
            <p:ph sz="quarter" idx="13"/>
          </p:nvPr>
        </p:nvSpPr>
        <p:spPr/>
        <p:txBody>
          <a:bodyPr/>
          <a:lstStyle/>
          <a:p>
            <a:pPr eaLnBrk="1" hangingPunct="1"/>
            <a:r>
              <a:rPr lang="en-US" dirty="0" smtClean="0"/>
              <a:t>Loud S1 </a:t>
            </a:r>
          </a:p>
          <a:p>
            <a:pPr lvl="1" eaLnBrk="1" hangingPunct="1"/>
            <a:r>
              <a:rPr lang="en-US" dirty="0" smtClean="0"/>
              <a:t>Stiff valve</a:t>
            </a:r>
          </a:p>
          <a:p>
            <a:pPr lvl="2" eaLnBrk="1" hangingPunct="1"/>
            <a:r>
              <a:rPr lang="en-US" dirty="0" smtClean="0"/>
              <a:t>MITRAL STENOSIS</a:t>
            </a:r>
          </a:p>
          <a:p>
            <a:pPr lvl="1" eaLnBrk="1" hangingPunct="1"/>
            <a:r>
              <a:rPr lang="en-US" dirty="0" smtClean="0"/>
              <a:t>Rapid rise in LV pressure</a:t>
            </a:r>
          </a:p>
          <a:p>
            <a:pPr lvl="2" eaLnBrk="1" hangingPunct="1"/>
            <a:r>
              <a:rPr lang="en-US" dirty="0" smtClean="0"/>
              <a:t>Exercise, </a:t>
            </a:r>
            <a:r>
              <a:rPr lang="en-US" dirty="0" err="1" smtClean="0"/>
              <a:t>hyperdynamic</a:t>
            </a:r>
            <a:r>
              <a:rPr lang="en-US" dirty="0" smtClean="0"/>
              <a:t> state</a:t>
            </a:r>
          </a:p>
          <a:p>
            <a:pPr lvl="1" eaLnBrk="1" hangingPunct="1"/>
            <a:r>
              <a:rPr lang="en-US" dirty="0" smtClean="0"/>
              <a:t>Short PR interval</a:t>
            </a:r>
          </a:p>
          <a:p>
            <a:pPr lvl="2" eaLnBrk="1" hangingPunct="1"/>
            <a:r>
              <a:rPr lang="en-US" dirty="0" smtClean="0"/>
              <a:t>MV wide open when LV pressure starts rising</a:t>
            </a:r>
          </a:p>
          <a:p>
            <a:pPr lvl="2" eaLnBrk="1" hangingPunct="1"/>
            <a:endParaRPr lang="en-US" dirty="0" smtClean="0"/>
          </a:p>
          <a:p>
            <a:pPr lvl="1" eaLnBrk="1" hangingPunct="1"/>
            <a:endParaRPr lang="en-US" dirty="0" smtClean="0"/>
          </a:p>
        </p:txBody>
      </p:sp>
      <p:sp>
        <p:nvSpPr>
          <p:cNvPr id="2" name="Content Placeholder 1"/>
          <p:cNvSpPr>
            <a:spLocks noGrp="1"/>
          </p:cNvSpPr>
          <p:nvPr>
            <p:ph sz="quarter" idx="14"/>
          </p:nvPr>
        </p:nvSpPr>
        <p:spPr/>
        <p:txBody>
          <a:bodyPr/>
          <a:lstStyle/>
          <a:p>
            <a:r>
              <a:rPr lang="en-US" dirty="0"/>
              <a:t>Soft S1</a:t>
            </a:r>
          </a:p>
          <a:p>
            <a:pPr lvl="1"/>
            <a:r>
              <a:rPr lang="en-US" dirty="0"/>
              <a:t>Very stiff valve</a:t>
            </a:r>
          </a:p>
          <a:p>
            <a:pPr lvl="2"/>
            <a:r>
              <a:rPr lang="en-US" dirty="0"/>
              <a:t>Severe MITRAL STENOSIS</a:t>
            </a:r>
          </a:p>
          <a:p>
            <a:pPr lvl="1"/>
            <a:r>
              <a:rPr lang="en-US" dirty="0"/>
              <a:t>Decreased energy</a:t>
            </a:r>
          </a:p>
          <a:p>
            <a:pPr lvl="2"/>
            <a:r>
              <a:rPr lang="en-US" dirty="0"/>
              <a:t>Failing left ventricle</a:t>
            </a:r>
          </a:p>
          <a:p>
            <a:pPr lvl="1"/>
            <a:r>
              <a:rPr lang="en-US" dirty="0"/>
              <a:t>Long PR interval</a:t>
            </a:r>
          </a:p>
          <a:p>
            <a:pPr lvl="2"/>
            <a:r>
              <a:rPr lang="en-US" dirty="0"/>
              <a:t>MV has drifted closed and so doesn’t move much with LV </a:t>
            </a:r>
            <a:r>
              <a:rPr lang="en-US" dirty="0" err="1"/>
              <a:t>systol</a:t>
            </a:r>
            <a:endParaRPr lang="en-US" dirty="0"/>
          </a:p>
        </p:txBody>
      </p:sp>
    </p:spTree>
    <p:extLst>
      <p:ext uri="{BB962C8B-B14F-4D97-AF65-F5344CB8AC3E}">
        <p14:creationId xmlns:p14="http://schemas.microsoft.com/office/powerpoint/2010/main" xmlns="" val="408207097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linds(horizontal)">
                                      <p:cBhvr>
                                        <p:cTn id="7" dur="500"/>
                                        <p:tgtEl>
                                          <p:spTgt spid="9219">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219">
                                            <p:txEl>
                                              <p:pRg st="1" end="1"/>
                                            </p:txEl>
                                          </p:spTgt>
                                        </p:tgtEl>
                                        <p:attrNameLst>
                                          <p:attrName>style.visibility</p:attrName>
                                        </p:attrNameLst>
                                      </p:cBhvr>
                                      <p:to>
                                        <p:strVal val="visible"/>
                                      </p:to>
                                    </p:set>
                                    <p:animEffect transition="in" filter="blinds(horizontal)">
                                      <p:cBhvr>
                                        <p:cTn id="10" dur="500"/>
                                        <p:tgtEl>
                                          <p:spTgt spid="9219">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9219">
                                            <p:txEl>
                                              <p:pRg st="2" end="2"/>
                                            </p:txEl>
                                          </p:spTgt>
                                        </p:tgtEl>
                                        <p:attrNameLst>
                                          <p:attrName>style.visibility</p:attrName>
                                        </p:attrNameLst>
                                      </p:cBhvr>
                                      <p:to>
                                        <p:strVal val="visible"/>
                                      </p:to>
                                    </p:set>
                                    <p:animEffect transition="in" filter="blinds(horizontal)">
                                      <p:cBhvr>
                                        <p:cTn id="13" dur="500"/>
                                        <p:tgtEl>
                                          <p:spTgt spid="9219">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9219">
                                            <p:txEl>
                                              <p:pRg st="3" end="3"/>
                                            </p:txEl>
                                          </p:spTgt>
                                        </p:tgtEl>
                                        <p:attrNameLst>
                                          <p:attrName>style.visibility</p:attrName>
                                        </p:attrNameLst>
                                      </p:cBhvr>
                                      <p:to>
                                        <p:strVal val="visible"/>
                                      </p:to>
                                    </p:set>
                                    <p:animEffect transition="in" filter="blinds(horizontal)">
                                      <p:cBhvr>
                                        <p:cTn id="16" dur="500"/>
                                        <p:tgtEl>
                                          <p:spTgt spid="9219">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9219">
                                            <p:txEl>
                                              <p:pRg st="4" end="4"/>
                                            </p:txEl>
                                          </p:spTgt>
                                        </p:tgtEl>
                                        <p:attrNameLst>
                                          <p:attrName>style.visibility</p:attrName>
                                        </p:attrNameLst>
                                      </p:cBhvr>
                                      <p:to>
                                        <p:strVal val="visible"/>
                                      </p:to>
                                    </p:set>
                                    <p:animEffect transition="in" filter="blinds(horizontal)">
                                      <p:cBhvr>
                                        <p:cTn id="19" dur="500"/>
                                        <p:tgtEl>
                                          <p:spTgt spid="9219">
                                            <p:txEl>
                                              <p:pRg st="4" end="4"/>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9219">
                                            <p:txEl>
                                              <p:pRg st="5" end="5"/>
                                            </p:txEl>
                                          </p:spTgt>
                                        </p:tgtEl>
                                        <p:attrNameLst>
                                          <p:attrName>style.visibility</p:attrName>
                                        </p:attrNameLst>
                                      </p:cBhvr>
                                      <p:to>
                                        <p:strVal val="visible"/>
                                      </p:to>
                                    </p:set>
                                    <p:animEffect transition="in" filter="blinds(horizontal)">
                                      <p:cBhvr>
                                        <p:cTn id="22" dur="500"/>
                                        <p:tgtEl>
                                          <p:spTgt spid="9219">
                                            <p:txEl>
                                              <p:pRg st="5" end="5"/>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9219">
                                            <p:txEl>
                                              <p:pRg st="6" end="6"/>
                                            </p:txEl>
                                          </p:spTgt>
                                        </p:tgtEl>
                                        <p:attrNameLst>
                                          <p:attrName>style.visibility</p:attrName>
                                        </p:attrNameLst>
                                      </p:cBhvr>
                                      <p:to>
                                        <p:strVal val="visible"/>
                                      </p:to>
                                    </p:set>
                                    <p:animEffect transition="in" filter="blinds(horizontal)">
                                      <p:cBhvr>
                                        <p:cTn id="25" dur="500"/>
                                        <p:tgtEl>
                                          <p:spTgt spid="92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438400"/>
            <a:ext cx="8762999" cy="4191000"/>
          </a:xfrm>
        </p:spPr>
        <p:txBody>
          <a:bodyPr>
            <a:normAutofit fontScale="92500"/>
          </a:bodyPr>
          <a:lstStyle/>
          <a:p>
            <a:r>
              <a:rPr lang="en-US" altLang="en-US" dirty="0">
                <a:effectLst>
                  <a:outerShdw blurRad="38100" dist="38100" dir="2700000" algn="tl">
                    <a:srgbClr val="FFFFFF"/>
                  </a:outerShdw>
                </a:effectLst>
                <a:latin typeface="Arial" panose="020B0604020202020204" pitchFamily="34" charset="0"/>
                <a:cs typeface="Arial" panose="020B0604020202020204" pitchFamily="34" charset="0"/>
              </a:rPr>
              <a:t>The second heart sound - diastolic </a:t>
            </a:r>
            <a:r>
              <a:rPr lang="en-US" altLang="en-US" b="1" dirty="0">
                <a:solidFill>
                  <a:srgbClr val="0000FF"/>
                </a:solidFill>
                <a:latin typeface="Arial" panose="020B0604020202020204" pitchFamily="34" charset="0"/>
                <a:cs typeface="Arial" panose="020B0604020202020204" pitchFamily="34" charset="0"/>
              </a:rPr>
              <a:t>S2:</a:t>
            </a:r>
            <a:endParaRPr lang="en-US" altLang="en-US" dirty="0">
              <a:effectLst>
                <a:outerShdw blurRad="38100" dist="38100" dir="2700000" algn="tl">
                  <a:srgbClr val="FFFFFF"/>
                </a:outerShdw>
              </a:effectLst>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forms the "dub" of "</a:t>
            </a:r>
            <a:r>
              <a:rPr lang="en-US" dirty="0" err="1" smtClean="0">
                <a:latin typeface="Arial" panose="020B0604020202020204" pitchFamily="34" charset="0"/>
                <a:cs typeface="Arial" panose="020B0604020202020204" pitchFamily="34" charset="0"/>
              </a:rPr>
              <a:t>lub</a:t>
            </a:r>
            <a:r>
              <a:rPr lang="en-US" dirty="0" smtClean="0">
                <a:latin typeface="Arial" panose="020B0604020202020204" pitchFamily="34" charset="0"/>
                <a:cs typeface="Arial" panose="020B0604020202020204" pitchFamily="34" charset="0"/>
              </a:rPr>
              <a:t>-dub" </a:t>
            </a:r>
          </a:p>
          <a:p>
            <a:pPr marL="274320" lvl="1"/>
            <a:r>
              <a:rPr lang="en-US" altLang="en-US" sz="2400" dirty="0" smtClean="0">
                <a:effectLst>
                  <a:outerShdw blurRad="38100" dist="38100" dir="2700000" algn="tl">
                    <a:srgbClr val="FFFFFF"/>
                  </a:outerShdw>
                </a:effectLst>
                <a:latin typeface="Arial" panose="020B0604020202020204" pitchFamily="34" charset="0"/>
                <a:cs typeface="Arial" panose="020B0604020202020204" pitchFamily="34" charset="0"/>
              </a:rPr>
              <a:t>Consists </a:t>
            </a:r>
            <a:r>
              <a:rPr lang="en-US" altLang="en-US" sz="2400" dirty="0">
                <a:effectLst>
                  <a:outerShdw blurRad="38100" dist="38100" dir="2700000" algn="tl">
                    <a:srgbClr val="FFFFFF"/>
                  </a:outerShdw>
                </a:effectLst>
                <a:latin typeface="Arial" panose="020B0604020202020204" pitchFamily="34" charset="0"/>
                <a:cs typeface="Arial" panose="020B0604020202020204" pitchFamily="34" charset="0"/>
              </a:rPr>
              <a:t>of aortic </a:t>
            </a:r>
            <a:r>
              <a:rPr lang="en-US" altLang="en-US" sz="2400" dirty="0">
                <a:solidFill>
                  <a:srgbClr val="0000FF"/>
                </a:solidFill>
                <a:latin typeface="Arial" panose="020B0604020202020204" pitchFamily="34" charset="0"/>
                <a:cs typeface="Arial" panose="020B0604020202020204" pitchFamily="34" charset="0"/>
              </a:rPr>
              <a:t>A2</a:t>
            </a:r>
            <a:r>
              <a:rPr lang="en-US" altLang="en-US" sz="2400" dirty="0">
                <a:effectLst>
                  <a:outerShdw blurRad="38100" dist="38100" dir="2700000" algn="tl">
                    <a:srgbClr val="FFFFFF"/>
                  </a:outerShdw>
                </a:effectLst>
                <a:latin typeface="Arial" panose="020B0604020202020204" pitchFamily="34" charset="0"/>
                <a:cs typeface="Arial" panose="020B0604020202020204" pitchFamily="34" charset="0"/>
              </a:rPr>
              <a:t> and pulmonic </a:t>
            </a:r>
            <a:r>
              <a:rPr lang="en-US" altLang="en-US" sz="2400" dirty="0">
                <a:solidFill>
                  <a:srgbClr val="0000FF"/>
                </a:solidFill>
                <a:latin typeface="Arial" panose="020B0604020202020204" pitchFamily="34" charset="0"/>
                <a:cs typeface="Arial" panose="020B0604020202020204" pitchFamily="34" charset="0"/>
              </a:rPr>
              <a:t>P2</a:t>
            </a:r>
            <a:r>
              <a:rPr lang="en-US" altLang="en-US" sz="2400" dirty="0">
                <a:effectLst>
                  <a:outerShdw blurRad="38100" dist="38100" dir="2700000" algn="tl">
                    <a:srgbClr val="FFFFFF"/>
                  </a:outerShdw>
                </a:effectLst>
                <a:latin typeface="Arial" panose="020B0604020202020204" pitchFamily="34" charset="0"/>
                <a:cs typeface="Arial" panose="020B0604020202020204" pitchFamily="34" charset="0"/>
              </a:rPr>
              <a:t> components.</a:t>
            </a:r>
          </a:p>
          <a:p>
            <a:pPr marL="274320" lvl="1"/>
            <a:r>
              <a:rPr lang="en-US" altLang="en-US" sz="2400" dirty="0">
                <a:effectLst>
                  <a:outerShdw blurRad="38100" dist="38100" dir="2700000" algn="tl">
                    <a:srgbClr val="FFFFFF"/>
                  </a:outerShdw>
                </a:effectLst>
                <a:latin typeface="Arial" panose="020B0604020202020204" pitchFamily="34" charset="0"/>
                <a:cs typeface="Arial" panose="020B0604020202020204" pitchFamily="34" charset="0"/>
              </a:rPr>
              <a:t>Signals the closure of semilunar valves and the end of systole</a:t>
            </a:r>
            <a:r>
              <a:rPr lang="en-US" altLang="en-US" sz="2400" dirty="0" smtClean="0">
                <a:effectLst>
                  <a:outerShdw blurRad="38100" dist="38100" dir="2700000" algn="tl">
                    <a:srgbClr val="FFFFFF"/>
                  </a:outerShdw>
                </a:effectLst>
                <a:latin typeface="Arial" panose="020B0604020202020204" pitchFamily="34" charset="0"/>
                <a:cs typeface="Arial" panose="020B0604020202020204" pitchFamily="34" charset="0"/>
              </a:rPr>
              <a:t>.</a:t>
            </a:r>
            <a:endParaRPr lang="en-US" sz="2400"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 Normally A</a:t>
            </a:r>
            <a:r>
              <a:rPr lang="en-US" baseline="-25000" dirty="0" smtClean="0">
                <a:latin typeface="Arial" panose="020B0604020202020204" pitchFamily="34" charset="0"/>
                <a:cs typeface="Arial" panose="020B0604020202020204" pitchFamily="34" charset="0"/>
              </a:rPr>
              <a:t>2</a:t>
            </a:r>
            <a:r>
              <a:rPr lang="en-US" dirty="0" smtClean="0">
                <a:latin typeface="Arial" panose="020B0604020202020204" pitchFamily="34" charset="0"/>
                <a:cs typeface="Arial" panose="020B0604020202020204" pitchFamily="34" charset="0"/>
              </a:rPr>
              <a:t> precedes P</a:t>
            </a:r>
            <a:r>
              <a:rPr lang="en-US" baseline="-25000" dirty="0" smtClean="0">
                <a:latin typeface="Arial" panose="020B0604020202020204" pitchFamily="34" charset="0"/>
                <a:cs typeface="Arial" panose="020B0604020202020204" pitchFamily="34" charset="0"/>
              </a:rPr>
              <a:t>2</a:t>
            </a:r>
            <a:r>
              <a:rPr lang="en-US" dirty="0" smtClean="0">
                <a:latin typeface="Arial" panose="020B0604020202020204" pitchFamily="34" charset="0"/>
                <a:cs typeface="Arial" panose="020B0604020202020204" pitchFamily="34" charset="0"/>
              </a:rPr>
              <a:t> especially during inspiration when a split of S</a:t>
            </a:r>
            <a:r>
              <a:rPr lang="en-US" baseline="-25000" dirty="0" smtClean="0">
                <a:latin typeface="Arial" panose="020B0604020202020204" pitchFamily="34" charset="0"/>
                <a:cs typeface="Arial" panose="020B0604020202020204" pitchFamily="34" charset="0"/>
              </a:rPr>
              <a:t>2</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lub</a:t>
            </a:r>
            <a:r>
              <a:rPr lang="en-US" dirty="0" smtClean="0">
                <a:latin typeface="Arial" panose="020B0604020202020204" pitchFamily="34" charset="0"/>
                <a:cs typeface="Arial" panose="020B0604020202020204" pitchFamily="34" charset="0"/>
              </a:rPr>
              <a:t> d/dub) can be heard.</a:t>
            </a:r>
          </a:p>
          <a:p>
            <a:r>
              <a:rPr lang="en-US" dirty="0" smtClean="0">
                <a:latin typeface="Arial" panose="020B0604020202020204" pitchFamily="34" charset="0"/>
                <a:cs typeface="Arial" panose="020B0604020202020204" pitchFamily="34" charset="0"/>
              </a:rPr>
              <a:t> It is caused by the sudden block of reversing blood flow due to closure of the semilunar valves (the aortic valve and pulmonary valve) at the end of ventricular systole, i.e. beginning of ventricular diastole</a:t>
            </a:r>
          </a:p>
          <a:p>
            <a:pPr lvl="1">
              <a:lnSpc>
                <a:spcPct val="90000"/>
              </a:lnSpc>
            </a:pPr>
            <a:r>
              <a:rPr lang="en-US" altLang="en-US" sz="2400" dirty="0" smtClean="0">
                <a:effectLst>
                  <a:outerShdw blurRad="38100" dist="38100" dir="2700000" algn="tl">
                    <a:srgbClr val="FFFFFF"/>
                  </a:outerShdw>
                </a:effectLst>
                <a:latin typeface="Arial" panose="020B0604020202020204" pitchFamily="34" charset="0"/>
                <a:cs typeface="Arial" panose="020B0604020202020204" pitchFamily="34" charset="0"/>
              </a:rPr>
              <a:t>loudest </a:t>
            </a:r>
            <a:r>
              <a:rPr lang="en-US" altLang="en-US" sz="2400" dirty="0">
                <a:effectLst>
                  <a:outerShdw blurRad="38100" dist="38100" dir="2700000" algn="tl">
                    <a:srgbClr val="FFFFFF"/>
                  </a:outerShdw>
                </a:effectLst>
                <a:latin typeface="Arial" panose="020B0604020202020204" pitchFamily="34" charset="0"/>
                <a:cs typeface="Arial" panose="020B0604020202020204" pitchFamily="34" charset="0"/>
              </a:rPr>
              <a:t>at the base.</a:t>
            </a:r>
          </a:p>
          <a:p>
            <a:endParaRPr lang="en-US" dirty="0"/>
          </a:p>
        </p:txBody>
      </p:sp>
      <p:sp>
        <p:nvSpPr>
          <p:cNvPr id="2" name="Title 1"/>
          <p:cNvSpPr>
            <a:spLocks noGrp="1"/>
          </p:cNvSpPr>
          <p:nvPr>
            <p:ph type="title"/>
          </p:nvPr>
        </p:nvSpPr>
        <p:spPr/>
        <p:txBody>
          <a:bodyPr/>
          <a:lstStyle/>
          <a:p>
            <a:r>
              <a:rPr lang="en-US" dirty="0" smtClean="0"/>
              <a:t>S2</a:t>
            </a:r>
            <a:endParaRPr lang="en-US" dirty="0"/>
          </a:p>
        </p:txBody>
      </p:sp>
    </p:spTree>
    <p:extLst>
      <p:ext uri="{BB962C8B-B14F-4D97-AF65-F5344CB8AC3E}">
        <p14:creationId xmlns:p14="http://schemas.microsoft.com/office/powerpoint/2010/main" xmlns="" val="235153411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Rot="1" noChangeArrowheads="1"/>
          </p:cNvSpPr>
          <p:nvPr>
            <p:ph idx="1"/>
          </p:nvPr>
        </p:nvSpPr>
        <p:spPr/>
        <p:txBody>
          <a:bodyPr/>
          <a:lstStyle/>
          <a:p>
            <a:pPr algn="ctr">
              <a:buFont typeface="Wingdings" pitchFamily="2" charset="2"/>
              <a:buNone/>
            </a:pPr>
            <a:r>
              <a:rPr lang="en-US" altLang="en-US">
                <a:solidFill>
                  <a:srgbClr val="0000FF"/>
                </a:solidFill>
              </a:rPr>
              <a:t>MoRe</a:t>
            </a:r>
            <a:r>
              <a:rPr lang="en-US" altLang="en-US">
                <a:effectLst>
                  <a:outerShdw blurRad="38100" dist="38100" dir="2700000" algn="tl">
                    <a:srgbClr val="FFFFFF"/>
                  </a:outerShdw>
                </a:effectLst>
              </a:rPr>
              <a:t> to the </a:t>
            </a:r>
            <a:r>
              <a:rPr lang="en-US" altLang="en-US">
                <a:solidFill>
                  <a:srgbClr val="0000FF"/>
                </a:solidFill>
              </a:rPr>
              <a:t>Right</a:t>
            </a:r>
            <a:r>
              <a:rPr lang="en-US" altLang="en-US">
                <a:effectLst>
                  <a:outerShdw blurRad="38100" dist="38100" dir="2700000" algn="tl">
                    <a:srgbClr val="FFFFFF"/>
                  </a:outerShdw>
                </a:effectLst>
              </a:rPr>
              <a:t> heart </a:t>
            </a:r>
          </a:p>
          <a:p>
            <a:pPr algn="ctr">
              <a:buFont typeface="Wingdings" pitchFamily="2" charset="2"/>
              <a:buNone/>
            </a:pPr>
            <a:r>
              <a:rPr lang="en-US" altLang="en-US">
                <a:solidFill>
                  <a:srgbClr val="0000FF"/>
                </a:solidFill>
              </a:rPr>
              <a:t>Less</a:t>
            </a:r>
            <a:r>
              <a:rPr lang="en-US" altLang="en-US">
                <a:effectLst>
                  <a:outerShdw blurRad="38100" dist="38100" dir="2700000" algn="tl">
                    <a:srgbClr val="FFFFFF"/>
                  </a:outerShdw>
                </a:effectLst>
              </a:rPr>
              <a:t> to the </a:t>
            </a:r>
            <a:r>
              <a:rPr lang="en-US" altLang="en-US">
                <a:solidFill>
                  <a:srgbClr val="0000FF"/>
                </a:solidFill>
              </a:rPr>
              <a:t>Left</a:t>
            </a:r>
          </a:p>
          <a:p>
            <a:pPr algn="ctr">
              <a:buFont typeface="Wingdings" pitchFamily="2" charset="2"/>
              <a:buNone/>
            </a:pPr>
            <a:endParaRPr lang="en-US" altLang="en-US">
              <a:solidFill>
                <a:srgbClr val="0000FF"/>
              </a:solidFill>
            </a:endParaRPr>
          </a:p>
          <a:p>
            <a:r>
              <a:rPr lang="en-US" altLang="en-US">
                <a:solidFill>
                  <a:srgbClr val="0000FF"/>
                </a:solidFill>
              </a:rPr>
              <a:t>A split S</a:t>
            </a:r>
            <a:r>
              <a:rPr lang="en-US" altLang="en-US" sz="2000">
                <a:solidFill>
                  <a:srgbClr val="0000FF"/>
                </a:solidFill>
              </a:rPr>
              <a:t>2</a:t>
            </a:r>
            <a:r>
              <a:rPr lang="en-US" altLang="en-US" sz="2800">
                <a:effectLst>
                  <a:outerShdw blurRad="38100" dist="38100" dir="2700000" algn="tl">
                    <a:srgbClr val="FFFFFF"/>
                  </a:outerShdw>
                </a:effectLst>
              </a:rPr>
              <a:t> – when the aortic valve closes significantly earlier than the pulmonic valve, you can hear the two components separately.</a:t>
            </a:r>
            <a:endParaRPr lang="ru-RU" altLang="en-US" sz="2800">
              <a:effectLst>
                <a:outerShdw blurRad="38100" dist="38100" dir="2700000" algn="tl">
                  <a:srgbClr val="FFFFFF"/>
                </a:outerShdw>
              </a:effectLst>
            </a:endParaRPr>
          </a:p>
        </p:txBody>
      </p:sp>
      <p:sp>
        <p:nvSpPr>
          <p:cNvPr id="22530" name="Rectangle 2"/>
          <p:cNvSpPr>
            <a:spLocks noGrp="1" noRot="1" noChangeArrowheads="1"/>
          </p:cNvSpPr>
          <p:nvPr>
            <p:ph type="title"/>
          </p:nvPr>
        </p:nvSpPr>
        <p:spPr/>
        <p:txBody>
          <a:bodyPr/>
          <a:lstStyle/>
          <a:p>
            <a:r>
              <a:rPr lang="en-US" altLang="en-US">
                <a:effectLst>
                  <a:outerShdw blurRad="38100" dist="38100" dir="2700000" algn="tl">
                    <a:srgbClr val="FFFFFF"/>
                  </a:outerShdw>
                </a:effectLst>
              </a:rPr>
              <a:t>Effect of respiration:</a:t>
            </a:r>
            <a:endParaRPr lang="ru-RU" altLang="en-US">
              <a:effectLst>
                <a:outerShdw blurRad="38100" dist="38100" dir="2700000" algn="tl">
                  <a:srgbClr val="FFFFFF"/>
                </a:outerShdw>
              </a:effectLst>
            </a:endParaRPr>
          </a:p>
        </p:txBody>
      </p:sp>
    </p:spTree>
    <p:extLst>
      <p:ext uri="{BB962C8B-B14F-4D97-AF65-F5344CB8AC3E}">
        <p14:creationId xmlns:p14="http://schemas.microsoft.com/office/powerpoint/2010/main" xmlns="" val="4037954831"/>
      </p:ext>
    </p:extLst>
  </p:cSld>
  <p:clrMapOvr>
    <a:masterClrMapping/>
  </p:clrMapOvr>
  <p:transition>
    <p:checke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Rarely, there may be a third heart sound also called a </a:t>
            </a:r>
            <a:r>
              <a:rPr lang="en-US" b="1" dirty="0" err="1" smtClean="0"/>
              <a:t>protodiastolic</a:t>
            </a:r>
            <a:r>
              <a:rPr lang="en-US" b="1" dirty="0" smtClean="0"/>
              <a:t> gallop</a:t>
            </a:r>
            <a:r>
              <a:rPr lang="en-US" dirty="0" smtClean="0"/>
              <a:t>, </a:t>
            </a:r>
            <a:r>
              <a:rPr lang="en-US" b="1" dirty="0" smtClean="0"/>
              <a:t>ventricular gallop</a:t>
            </a:r>
            <a:endParaRPr lang="en-US" dirty="0" smtClean="0"/>
          </a:p>
          <a:p>
            <a:r>
              <a:rPr lang="en-US" b="1" dirty="0" smtClean="0"/>
              <a:t>"</a:t>
            </a:r>
            <a:r>
              <a:rPr lang="en-US" b="1" dirty="0" err="1" smtClean="0"/>
              <a:t>lub</a:t>
            </a:r>
            <a:r>
              <a:rPr lang="en-US" b="1" dirty="0" smtClean="0"/>
              <a:t>-dub-</a:t>
            </a:r>
            <a:r>
              <a:rPr lang="en-US" b="1" dirty="0" err="1" smtClean="0"/>
              <a:t>ta</a:t>
            </a:r>
            <a:r>
              <a:rPr lang="en-US" b="1" dirty="0" smtClean="0"/>
              <a:t>" </a:t>
            </a:r>
            <a:r>
              <a:rPr lang="en-US" dirty="0" smtClean="0"/>
              <a:t> If new indicates heart failure or volume overload.</a:t>
            </a:r>
          </a:p>
          <a:p>
            <a:r>
              <a:rPr lang="en-US" dirty="0" smtClean="0"/>
              <a:t>It occurs at the beginning of diastole after S2 and is lower in pitch than S1 or S2 as it is not of </a:t>
            </a:r>
            <a:r>
              <a:rPr lang="en-US" dirty="0" err="1" smtClean="0"/>
              <a:t>valvular</a:t>
            </a:r>
            <a:r>
              <a:rPr lang="en-US" dirty="0" smtClean="0"/>
              <a:t> origin. </a:t>
            </a:r>
          </a:p>
          <a:p>
            <a:r>
              <a:rPr lang="en-US" dirty="0" smtClean="0"/>
              <a:t>The third heart sound is a </a:t>
            </a:r>
            <a:r>
              <a:rPr lang="en-US" b="1" dirty="0" smtClean="0"/>
              <a:t>normal finding </a:t>
            </a:r>
            <a:r>
              <a:rPr lang="en-US" dirty="0" smtClean="0"/>
              <a:t>in youth, some trained athletes, and sometimes in pregnancy but if it re-emerges later in life it may signal cardiac problems like a failing left ventricle as in dilated congestive heart failure (CHF).</a:t>
            </a:r>
            <a:endParaRPr lang="en-US" dirty="0"/>
          </a:p>
        </p:txBody>
      </p:sp>
      <p:sp>
        <p:nvSpPr>
          <p:cNvPr id="2" name="Title 1"/>
          <p:cNvSpPr>
            <a:spLocks noGrp="1"/>
          </p:cNvSpPr>
          <p:nvPr>
            <p:ph type="title"/>
          </p:nvPr>
        </p:nvSpPr>
        <p:spPr/>
        <p:txBody>
          <a:bodyPr/>
          <a:lstStyle/>
          <a:p>
            <a:r>
              <a:rPr lang="en-US" dirty="0" smtClean="0"/>
              <a:t>S3</a:t>
            </a:r>
            <a:endParaRPr lang="en-US" dirty="0"/>
          </a:p>
        </p:txBody>
      </p:sp>
    </p:spTree>
    <p:extLst>
      <p:ext uri="{BB962C8B-B14F-4D97-AF65-F5344CB8AC3E}">
        <p14:creationId xmlns:p14="http://schemas.microsoft.com/office/powerpoint/2010/main" xmlns="" val="157886775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The rare fourth heart sound when audible in an adult is called a </a:t>
            </a:r>
            <a:r>
              <a:rPr lang="en-US" b="1" dirty="0" err="1" smtClean="0"/>
              <a:t>presystolic</a:t>
            </a:r>
            <a:r>
              <a:rPr lang="en-US" b="1" dirty="0" smtClean="0"/>
              <a:t> gallop</a:t>
            </a:r>
            <a:r>
              <a:rPr lang="en-US" dirty="0" smtClean="0"/>
              <a:t> or </a:t>
            </a:r>
            <a:r>
              <a:rPr lang="en-US" b="1" dirty="0" err="1" smtClean="0"/>
              <a:t>atrial</a:t>
            </a:r>
            <a:r>
              <a:rPr lang="en-US" b="1" dirty="0" smtClean="0"/>
              <a:t> gallop</a:t>
            </a:r>
            <a:r>
              <a:rPr lang="en-US" dirty="0" smtClean="0"/>
              <a:t>. This gallop is produced by the sound of blood being forced into a stiff/hypertrophic ventricle.</a:t>
            </a:r>
          </a:p>
          <a:p>
            <a:r>
              <a:rPr lang="en-US" dirty="0" smtClean="0"/>
              <a:t>It</a:t>
            </a:r>
            <a:r>
              <a:rPr lang="en-US" b="1" dirty="0" smtClean="0"/>
              <a:t> </a:t>
            </a:r>
            <a:r>
              <a:rPr lang="en-US" dirty="0" smtClean="0"/>
              <a:t> occurs just before the first sound </a:t>
            </a:r>
            <a:r>
              <a:rPr lang="en-US" b="1" dirty="0" smtClean="0"/>
              <a:t>"ta-</a:t>
            </a:r>
            <a:r>
              <a:rPr lang="en-US" b="1" dirty="0" err="1" smtClean="0"/>
              <a:t>lub</a:t>
            </a:r>
            <a:r>
              <a:rPr lang="en-US" b="1" dirty="0" smtClean="0"/>
              <a:t>-dub" </a:t>
            </a:r>
            <a:r>
              <a:rPr lang="en-US" b="1" dirty="0"/>
              <a:t> </a:t>
            </a:r>
            <a:r>
              <a:rPr lang="en-US" b="1" dirty="0" smtClean="0"/>
              <a:t>(a-stiff-wall)</a:t>
            </a:r>
            <a:endParaRPr lang="en-US" dirty="0" smtClean="0"/>
          </a:p>
          <a:p>
            <a:r>
              <a:rPr lang="en-US" dirty="0" smtClean="0"/>
              <a:t>It is a sign of a pathologic state, usually a failing left ventricle, but can also be heard in other conditions such as restrictive </a:t>
            </a:r>
            <a:r>
              <a:rPr lang="en-US" dirty="0" err="1" smtClean="0"/>
              <a:t>cardiomyopathy</a:t>
            </a:r>
            <a:r>
              <a:rPr lang="en-US" dirty="0" smtClean="0"/>
              <a:t>. The sound occurs just after </a:t>
            </a:r>
            <a:r>
              <a:rPr lang="en-US" dirty="0" err="1" smtClean="0"/>
              <a:t>atrial</a:t>
            </a:r>
            <a:r>
              <a:rPr lang="en-US" dirty="0" smtClean="0"/>
              <a:t> contraction ("</a:t>
            </a:r>
            <a:r>
              <a:rPr lang="en-US" dirty="0" err="1" smtClean="0"/>
              <a:t>atrial</a:t>
            </a:r>
            <a:r>
              <a:rPr lang="en-US" dirty="0" smtClean="0"/>
              <a:t> kick") at the end of diastole and immediately before S1.</a:t>
            </a:r>
          </a:p>
          <a:p>
            <a:endParaRPr lang="en-US" dirty="0"/>
          </a:p>
        </p:txBody>
      </p:sp>
      <p:sp>
        <p:nvSpPr>
          <p:cNvPr id="2" name="Title 1"/>
          <p:cNvSpPr>
            <a:spLocks noGrp="1"/>
          </p:cNvSpPr>
          <p:nvPr>
            <p:ph type="title"/>
          </p:nvPr>
        </p:nvSpPr>
        <p:spPr/>
        <p:txBody>
          <a:bodyPr/>
          <a:lstStyle/>
          <a:p>
            <a:r>
              <a:rPr lang="en-US" dirty="0" smtClean="0"/>
              <a:t>S4</a:t>
            </a:r>
            <a:endParaRPr lang="en-US" dirty="0"/>
          </a:p>
        </p:txBody>
      </p:sp>
    </p:spTree>
    <p:extLst>
      <p:ext uri="{BB962C8B-B14F-4D97-AF65-F5344CB8AC3E}">
        <p14:creationId xmlns:p14="http://schemas.microsoft.com/office/powerpoint/2010/main" xmlns="" val="343689924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i="1" dirty="0" smtClean="0"/>
              <a:t>Heart murmurs</a:t>
            </a:r>
            <a:r>
              <a:rPr lang="en-US" dirty="0" smtClean="0"/>
              <a:t> are produced by turbulent flow of blood across an abnormal valve, septal defect or outflow obstruction,  or by increased volume or velocity of flow through a normal valve.</a:t>
            </a:r>
          </a:p>
          <a:p>
            <a:r>
              <a:rPr lang="en-US" dirty="0" smtClean="0"/>
              <a:t>Murmurs may occur in healthy heart. These murmurs occur when stroke volume is increased, e.g. during pregnancy, and in athletes with resting bradycardia or children with fever.</a:t>
            </a:r>
            <a:endParaRPr lang="en-US" dirty="0"/>
          </a:p>
        </p:txBody>
      </p:sp>
      <p:sp>
        <p:nvSpPr>
          <p:cNvPr id="2" name="Title 1"/>
          <p:cNvSpPr>
            <a:spLocks noGrp="1"/>
          </p:cNvSpPr>
          <p:nvPr>
            <p:ph type="title"/>
          </p:nvPr>
        </p:nvSpPr>
        <p:spPr/>
        <p:txBody>
          <a:bodyPr/>
          <a:lstStyle/>
          <a:p>
            <a:r>
              <a:rPr lang="en-US" dirty="0" smtClean="0"/>
              <a:t>Murmurs </a:t>
            </a:r>
            <a:endParaRPr lang="en-US" dirty="0"/>
          </a:p>
        </p:txBody>
      </p:sp>
    </p:spTree>
    <p:extLst>
      <p:ext uri="{BB962C8B-B14F-4D97-AF65-F5344CB8AC3E}">
        <p14:creationId xmlns:p14="http://schemas.microsoft.com/office/powerpoint/2010/main" xmlns="" val="57057603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Rot="1" noChangeArrowheads="1"/>
          </p:cNvSpPr>
          <p:nvPr>
            <p:ph idx="1"/>
          </p:nvPr>
        </p:nvSpPr>
        <p:spPr>
          <a:xfrm>
            <a:off x="13855" y="2438400"/>
            <a:ext cx="9144000" cy="3962400"/>
          </a:xfrm>
        </p:spPr>
        <p:txBody>
          <a:bodyPr/>
          <a:lstStyle/>
          <a:p>
            <a:pPr lvl="1"/>
            <a:r>
              <a:rPr lang="en-GB" altLang="en-US" b="1" dirty="0">
                <a:solidFill>
                  <a:srgbClr val="0000FF"/>
                </a:solidFill>
              </a:rPr>
              <a:t>Systolic</a:t>
            </a:r>
            <a:r>
              <a:rPr lang="en-GB" altLang="en-US" dirty="0"/>
              <a:t> Between S1and </a:t>
            </a:r>
            <a:r>
              <a:rPr lang="en-GB" altLang="en-US" i="1" dirty="0"/>
              <a:t>S2.</a:t>
            </a:r>
            <a:endParaRPr lang="en-GB" altLang="en-US" b="1" dirty="0"/>
          </a:p>
          <a:p>
            <a:pPr lvl="1"/>
            <a:r>
              <a:rPr lang="en-GB" altLang="en-US" b="1" dirty="0">
                <a:solidFill>
                  <a:srgbClr val="0000FF"/>
                </a:solidFill>
              </a:rPr>
              <a:t>Diastolic</a:t>
            </a:r>
            <a:r>
              <a:rPr lang="en-GB" altLang="en-US" dirty="0"/>
              <a:t> Between S2 and S1).</a:t>
            </a:r>
            <a:endParaRPr lang="en-GB" altLang="en-US" b="1" dirty="0"/>
          </a:p>
          <a:p>
            <a:pPr lvl="1"/>
            <a:r>
              <a:rPr lang="en-GB" altLang="en-US" b="1" dirty="0">
                <a:solidFill>
                  <a:srgbClr val="0000FF"/>
                </a:solidFill>
              </a:rPr>
              <a:t>Systolic ejection</a:t>
            </a:r>
            <a:r>
              <a:rPr lang="en-GB" altLang="en-US" dirty="0"/>
              <a:t> Begin after the first heart sound, attain a peak during </a:t>
            </a:r>
            <a:r>
              <a:rPr lang="en-GB" altLang="en-US" dirty="0" err="1"/>
              <a:t>midsystole</a:t>
            </a:r>
            <a:r>
              <a:rPr lang="en-GB" altLang="en-US" dirty="0"/>
              <a:t>, and terminate before the second heart sound.</a:t>
            </a:r>
            <a:endParaRPr lang="en-GB" altLang="en-US" b="1" dirty="0"/>
          </a:p>
          <a:p>
            <a:pPr lvl="1"/>
            <a:r>
              <a:rPr lang="en-GB" altLang="en-US" b="1" dirty="0" err="1">
                <a:solidFill>
                  <a:srgbClr val="0000FF"/>
                </a:solidFill>
              </a:rPr>
              <a:t>Pansystolic</a:t>
            </a:r>
            <a:r>
              <a:rPr lang="en-GB" altLang="en-US" b="1" dirty="0">
                <a:solidFill>
                  <a:srgbClr val="0000FF"/>
                </a:solidFill>
              </a:rPr>
              <a:t> or </a:t>
            </a:r>
            <a:r>
              <a:rPr lang="en-GB" altLang="en-US" b="1" dirty="0" err="1">
                <a:solidFill>
                  <a:srgbClr val="0000FF"/>
                </a:solidFill>
              </a:rPr>
              <a:t>holosystolic</a:t>
            </a:r>
            <a:r>
              <a:rPr lang="en-GB" altLang="en-US" dirty="0"/>
              <a:t> During all of systole.</a:t>
            </a:r>
            <a:endParaRPr lang="en-GB" altLang="en-US" b="1" dirty="0"/>
          </a:p>
          <a:p>
            <a:pPr lvl="1"/>
            <a:r>
              <a:rPr lang="en-GB" altLang="en-US" b="1" dirty="0" err="1">
                <a:solidFill>
                  <a:srgbClr val="0000FF"/>
                </a:solidFill>
              </a:rPr>
              <a:t>Pandiastolic</a:t>
            </a:r>
            <a:r>
              <a:rPr lang="en-GB" altLang="en-US" b="1" dirty="0">
                <a:solidFill>
                  <a:srgbClr val="0000FF"/>
                </a:solidFill>
              </a:rPr>
              <a:t> or </a:t>
            </a:r>
            <a:r>
              <a:rPr lang="en-GB" altLang="en-US" b="1" dirty="0" err="1">
                <a:solidFill>
                  <a:srgbClr val="0000FF"/>
                </a:solidFill>
              </a:rPr>
              <a:t>holodiastolic</a:t>
            </a:r>
            <a:r>
              <a:rPr lang="en-GB" altLang="en-US" dirty="0"/>
              <a:t> During all of diastole. </a:t>
            </a:r>
            <a:endParaRPr lang="en-GB" altLang="en-US" b="1" dirty="0"/>
          </a:p>
          <a:p>
            <a:pPr lvl="1"/>
            <a:r>
              <a:rPr lang="en-GB" altLang="en-US" b="1" dirty="0" err="1">
                <a:solidFill>
                  <a:srgbClr val="0000FF"/>
                </a:solidFill>
              </a:rPr>
              <a:t>Prodiastolic</a:t>
            </a:r>
            <a:r>
              <a:rPr lang="en-GB" altLang="en-US" dirty="0"/>
              <a:t> Early diastolic.</a:t>
            </a:r>
            <a:endParaRPr lang="en-GB" altLang="en-US" b="1" dirty="0"/>
          </a:p>
          <a:p>
            <a:pPr lvl="1"/>
            <a:r>
              <a:rPr lang="en-GB" altLang="en-US" b="1" dirty="0">
                <a:solidFill>
                  <a:srgbClr val="0000FF"/>
                </a:solidFill>
              </a:rPr>
              <a:t>Presystolic</a:t>
            </a:r>
            <a:r>
              <a:rPr lang="en-GB" altLang="en-US" dirty="0"/>
              <a:t> Late diastolic.</a:t>
            </a:r>
            <a:endParaRPr lang="en-GB" altLang="en-US" b="1" dirty="0"/>
          </a:p>
          <a:p>
            <a:pPr lvl="1"/>
            <a:r>
              <a:rPr lang="en-GB" altLang="en-US" b="1" dirty="0">
                <a:solidFill>
                  <a:srgbClr val="0000FF"/>
                </a:solidFill>
              </a:rPr>
              <a:t>Continuous</a:t>
            </a:r>
            <a:r>
              <a:rPr lang="en-GB" altLang="en-US" dirty="0"/>
              <a:t> Continue through all of systole and all or part of diastole.</a:t>
            </a:r>
            <a:endParaRPr lang="ru-RU" altLang="en-US" dirty="0"/>
          </a:p>
        </p:txBody>
      </p:sp>
      <p:sp>
        <p:nvSpPr>
          <p:cNvPr id="71682" name="Rectangle 2"/>
          <p:cNvSpPr>
            <a:spLocks noGrp="1" noRot="1" noChangeArrowheads="1"/>
          </p:cNvSpPr>
          <p:nvPr>
            <p:ph type="title"/>
          </p:nvPr>
        </p:nvSpPr>
        <p:spPr>
          <a:xfrm>
            <a:off x="381000" y="381000"/>
            <a:ext cx="8385175" cy="1431925"/>
          </a:xfrm>
        </p:spPr>
        <p:txBody>
          <a:bodyPr/>
          <a:lstStyle/>
          <a:p>
            <a:pPr algn="ctr"/>
            <a:r>
              <a:rPr lang="en-GB" altLang="en-US" sz="2800" dirty="0"/>
              <a:t>Murmurs are classified according to their timing within the cardiac cycle.</a:t>
            </a:r>
            <a:r>
              <a:rPr lang="en-GB" altLang="en-US" sz="2800" b="0" dirty="0"/>
              <a:t/>
            </a:r>
            <a:br>
              <a:rPr lang="en-GB" altLang="en-US" sz="2800" b="0" dirty="0"/>
            </a:br>
            <a:endParaRPr lang="ru-RU" altLang="en-US" sz="2800" b="0" dirty="0"/>
          </a:p>
        </p:txBody>
      </p:sp>
    </p:spTree>
    <p:extLst>
      <p:ext uri="{BB962C8B-B14F-4D97-AF65-F5344CB8AC3E}">
        <p14:creationId xmlns:p14="http://schemas.microsoft.com/office/powerpoint/2010/main" xmlns="" val="27545366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Rot="1" noChangeArrowheads="1"/>
          </p:cNvSpPr>
          <p:nvPr>
            <p:ph idx="1"/>
          </p:nvPr>
        </p:nvSpPr>
        <p:spPr/>
        <p:txBody>
          <a:bodyPr/>
          <a:lstStyle/>
          <a:p>
            <a:r>
              <a:rPr lang="en-US" altLang="en-US" dirty="0" smtClean="0">
                <a:solidFill>
                  <a:srgbClr val="0000FF"/>
                </a:solidFill>
              </a:rPr>
              <a:t>Steps:</a:t>
            </a:r>
            <a:endParaRPr lang="en-US" altLang="en-US" dirty="0">
              <a:solidFill>
                <a:srgbClr val="0000FF"/>
              </a:solidFill>
            </a:endParaRPr>
          </a:p>
          <a:p>
            <a:pPr lvl="2"/>
            <a:r>
              <a:rPr lang="en-US" altLang="en-US" dirty="0"/>
              <a:t>Subjective data.</a:t>
            </a:r>
          </a:p>
          <a:p>
            <a:pPr lvl="2"/>
            <a:r>
              <a:rPr lang="en-US" altLang="en-US" dirty="0" smtClean="0"/>
              <a:t>Objective data.</a:t>
            </a:r>
            <a:endParaRPr lang="en-US" altLang="en-US" dirty="0"/>
          </a:p>
          <a:p>
            <a:pPr lvl="2"/>
            <a:r>
              <a:rPr lang="en-US" altLang="en-US" dirty="0"/>
              <a:t>Inspection: general appearance, precordium.</a:t>
            </a:r>
          </a:p>
          <a:p>
            <a:pPr lvl="2"/>
            <a:r>
              <a:rPr lang="en-US" altLang="en-US" dirty="0"/>
              <a:t>Palpation: peripheral pulses, apical impulse.</a:t>
            </a:r>
          </a:p>
          <a:p>
            <a:pPr lvl="2"/>
            <a:r>
              <a:rPr lang="en-US" altLang="en-US" dirty="0"/>
              <a:t>Percussion.</a:t>
            </a:r>
          </a:p>
          <a:p>
            <a:pPr lvl="2"/>
            <a:r>
              <a:rPr lang="en-US" altLang="en-US" dirty="0"/>
              <a:t>Auscultation: heart sounds, murmurs.</a:t>
            </a:r>
          </a:p>
          <a:p>
            <a:pPr lvl="2"/>
            <a:r>
              <a:rPr lang="en-US" altLang="en-US" dirty="0"/>
              <a:t>Summary checklist.</a:t>
            </a:r>
            <a:endParaRPr lang="ru-RU" altLang="en-US" dirty="0"/>
          </a:p>
        </p:txBody>
      </p:sp>
      <p:sp>
        <p:nvSpPr>
          <p:cNvPr id="40962" name="Rectangle 2"/>
          <p:cNvSpPr>
            <a:spLocks noGrp="1" noRot="1" noChangeArrowheads="1"/>
          </p:cNvSpPr>
          <p:nvPr>
            <p:ph type="title"/>
          </p:nvPr>
        </p:nvSpPr>
        <p:spPr/>
        <p:txBody>
          <a:bodyPr/>
          <a:lstStyle/>
          <a:p>
            <a:r>
              <a:rPr lang="en-US" altLang="en-US"/>
              <a:t>Physical Examination</a:t>
            </a:r>
            <a:endParaRPr lang="ru-RU" altLang="en-US"/>
          </a:p>
        </p:txBody>
      </p:sp>
    </p:spTree>
    <p:extLst>
      <p:ext uri="{BB962C8B-B14F-4D97-AF65-F5344CB8AC3E}">
        <p14:creationId xmlns:p14="http://schemas.microsoft.com/office/powerpoint/2010/main" xmlns="" val="388942445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p:txBody>
          <a:bodyPr/>
          <a:lstStyle/>
          <a:p>
            <a:pPr>
              <a:lnSpc>
                <a:spcPct val="80000"/>
              </a:lnSpc>
            </a:pPr>
            <a:r>
              <a:rPr lang="en-US" altLang="en-US" b="1"/>
              <a:t>Pericardial Friction Rubs</a:t>
            </a:r>
            <a:r>
              <a:rPr lang="en-US" altLang="en-US"/>
              <a:t>- results from inflammation of pericardial membrane</a:t>
            </a:r>
            <a:r>
              <a:rPr lang="en-US" altLang="en-US" sz="2800"/>
              <a:t>.</a:t>
            </a:r>
          </a:p>
          <a:p>
            <a:pPr>
              <a:lnSpc>
                <a:spcPct val="80000"/>
              </a:lnSpc>
            </a:pPr>
            <a:r>
              <a:rPr lang="en-US" altLang="en-US" sz="2800"/>
              <a:t> </a:t>
            </a:r>
            <a:r>
              <a:rPr lang="en-US" altLang="en-US" b="1"/>
              <a:t>Ejection Click</a:t>
            </a:r>
            <a:r>
              <a:rPr lang="en-US" altLang="en-US"/>
              <a:t>- Early systole, stiff deformed valve, high pitch, apex, diaphragm.</a:t>
            </a:r>
          </a:p>
          <a:p>
            <a:r>
              <a:rPr lang="en-US" altLang="en-US" b="1"/>
              <a:t>Opening snap</a:t>
            </a:r>
            <a:r>
              <a:rPr lang="en-US" altLang="en-US"/>
              <a:t> – Immediately after S2 stenotic mitral or tricuspid valve leaflets recoil abruptly during diastole. </a:t>
            </a:r>
          </a:p>
          <a:p>
            <a:endParaRPr lang="en-US" altLang="en-US" sz="2800"/>
          </a:p>
          <a:p>
            <a:pPr>
              <a:lnSpc>
                <a:spcPct val="80000"/>
              </a:lnSpc>
            </a:pPr>
            <a:endParaRPr lang="en-US" altLang="en-US" sz="2800"/>
          </a:p>
        </p:txBody>
      </p:sp>
      <p:sp>
        <p:nvSpPr>
          <p:cNvPr id="45058" name="Rectangle 2"/>
          <p:cNvSpPr>
            <a:spLocks noGrp="1" noChangeArrowheads="1"/>
          </p:cNvSpPr>
          <p:nvPr>
            <p:ph type="title"/>
          </p:nvPr>
        </p:nvSpPr>
        <p:spPr/>
        <p:txBody>
          <a:bodyPr>
            <a:normAutofit fontScale="90000"/>
          </a:bodyPr>
          <a:lstStyle/>
          <a:p>
            <a:r>
              <a:rPr lang="en-US" altLang="en-US" b="1" dirty="0"/>
              <a:t>Auscultation</a:t>
            </a:r>
            <a:br>
              <a:rPr lang="en-US" altLang="en-US" b="1" dirty="0"/>
            </a:br>
            <a:r>
              <a:rPr lang="en-US" altLang="en-US" b="1" dirty="0" smtClean="0">
                <a:solidFill>
                  <a:schemeClr val="tx1"/>
                </a:solidFill>
              </a:rPr>
              <a:t>ADVENTITIOUS </a:t>
            </a:r>
            <a:r>
              <a:rPr lang="en-US" altLang="en-US" b="1" dirty="0">
                <a:solidFill>
                  <a:schemeClr val="tx1"/>
                </a:solidFill>
              </a:rPr>
              <a:t>SOUNDS</a:t>
            </a:r>
          </a:p>
        </p:txBody>
      </p:sp>
    </p:spTree>
    <p:extLst>
      <p:ext uri="{BB962C8B-B14F-4D97-AF65-F5344CB8AC3E}">
        <p14:creationId xmlns:p14="http://schemas.microsoft.com/office/powerpoint/2010/main" xmlns="" val="32945772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slide(fromBottom)">
                                      <p:cBhvr>
                                        <p:cTn id="7" dur="500"/>
                                        <p:tgtEl>
                                          <p:spTgt spid="450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5059">
                                            <p:txEl>
                                              <p:pRg st="1" end="1"/>
                                            </p:txEl>
                                          </p:spTgt>
                                        </p:tgtEl>
                                        <p:attrNameLst>
                                          <p:attrName>style.visibility</p:attrName>
                                        </p:attrNameLst>
                                      </p:cBhvr>
                                      <p:to>
                                        <p:strVal val="visible"/>
                                      </p:to>
                                    </p:set>
                                    <p:animEffect transition="in" filter="slide(fromBottom)">
                                      <p:cBhvr>
                                        <p:cTn id="12" dur="500"/>
                                        <p:tgtEl>
                                          <p:spTgt spid="450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45059">
                                            <p:txEl>
                                              <p:pRg st="2" end="2"/>
                                            </p:txEl>
                                          </p:spTgt>
                                        </p:tgtEl>
                                        <p:attrNameLst>
                                          <p:attrName>style.visibility</p:attrName>
                                        </p:attrNameLst>
                                      </p:cBhvr>
                                      <p:to>
                                        <p:strVal val="visible"/>
                                      </p:to>
                                    </p:set>
                                    <p:animEffect transition="in" filter="slide(fromBottom)">
                                      <p:cBhvr>
                                        <p:cTn id="17" dur="500"/>
                                        <p:tgtEl>
                                          <p:spTgt spid="450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1" name="Picture 3"/>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a:xfrm>
            <a:off x="228600" y="1981200"/>
            <a:ext cx="8915400" cy="1981200"/>
          </a:xfrm>
        </p:spPr>
      </p:pic>
      <p:sp>
        <p:nvSpPr>
          <p:cNvPr id="43010" name="Rectangle 2"/>
          <p:cNvSpPr>
            <a:spLocks noGrp="1" noRot="1" noChangeArrowheads="1"/>
          </p:cNvSpPr>
          <p:nvPr>
            <p:ph type="title"/>
          </p:nvPr>
        </p:nvSpPr>
        <p:spPr/>
        <p:txBody>
          <a:bodyPr/>
          <a:lstStyle/>
          <a:p>
            <a:r>
              <a:rPr lang="en-US" altLang="en-US" dirty="0" smtClean="0"/>
              <a:t>Assessment: Subjective </a:t>
            </a:r>
            <a:r>
              <a:rPr lang="en-US" altLang="en-US" dirty="0"/>
              <a:t>data</a:t>
            </a:r>
            <a:endParaRPr lang="ru-RU" altLang="en-US" dirty="0"/>
          </a:p>
        </p:txBody>
      </p:sp>
    </p:spTree>
    <p:extLst>
      <p:ext uri="{BB962C8B-B14F-4D97-AF65-F5344CB8AC3E}">
        <p14:creationId xmlns:p14="http://schemas.microsoft.com/office/powerpoint/2010/main" xmlns="" val="15915894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p:txBody>
          <a:bodyPr/>
          <a:lstStyle/>
          <a:p>
            <a:pPr>
              <a:lnSpc>
                <a:spcPct val="90000"/>
              </a:lnSpc>
            </a:pPr>
            <a:r>
              <a:rPr lang="en-US" altLang="en-US"/>
              <a:t>Personal and family </a:t>
            </a:r>
            <a:r>
              <a:rPr lang="en-US" altLang="en-US" b="1"/>
              <a:t>history</a:t>
            </a:r>
          </a:p>
          <a:p>
            <a:pPr>
              <a:lnSpc>
                <a:spcPct val="90000"/>
              </a:lnSpc>
            </a:pPr>
            <a:r>
              <a:rPr lang="en-US" altLang="en-US" b="1"/>
              <a:t>Diet</a:t>
            </a:r>
            <a:r>
              <a:rPr lang="en-US" altLang="en-US"/>
              <a:t> history: 24 hr. sample diet  Opportunity for teaching food selection and preparation</a:t>
            </a:r>
          </a:p>
          <a:p>
            <a:pPr>
              <a:lnSpc>
                <a:spcPct val="90000"/>
              </a:lnSpc>
            </a:pPr>
            <a:r>
              <a:rPr lang="en-US" altLang="en-US" b="1"/>
              <a:t>Socioeconomic status</a:t>
            </a:r>
            <a:r>
              <a:rPr lang="en-US" altLang="en-US"/>
              <a:t> – ability to purchase proper foods, medicines. Employment and its effects on health?</a:t>
            </a:r>
          </a:p>
          <a:p>
            <a:pPr>
              <a:lnSpc>
                <a:spcPct val="90000"/>
              </a:lnSpc>
            </a:pPr>
            <a:r>
              <a:rPr lang="en-US" altLang="en-US" b="1"/>
              <a:t>Cigarette smoking</a:t>
            </a:r>
            <a:r>
              <a:rPr lang="en-US" altLang="en-US"/>
              <a:t> : # packs /day and also  # years smoked PACK YEARS</a:t>
            </a:r>
          </a:p>
        </p:txBody>
      </p:sp>
      <p:sp>
        <p:nvSpPr>
          <p:cNvPr id="15362" name="Rectangle 2"/>
          <p:cNvSpPr>
            <a:spLocks noGrp="1" noChangeArrowheads="1"/>
          </p:cNvSpPr>
          <p:nvPr>
            <p:ph type="title"/>
          </p:nvPr>
        </p:nvSpPr>
        <p:spPr/>
        <p:txBody>
          <a:bodyPr/>
          <a:lstStyle/>
          <a:p>
            <a:r>
              <a:rPr lang="en-US" altLang="en-US" b="1"/>
              <a:t>Assessment: Subjective</a:t>
            </a:r>
          </a:p>
        </p:txBody>
      </p:sp>
    </p:spTree>
    <p:extLst>
      <p:ext uri="{BB962C8B-B14F-4D97-AF65-F5344CB8AC3E}">
        <p14:creationId xmlns:p14="http://schemas.microsoft.com/office/powerpoint/2010/main" xmlns="" val="3124632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slide(fromBottom)">
                                      <p:cBhvr>
                                        <p:cTn id="7" dur="500"/>
                                        <p:tgtEl>
                                          <p:spTgt spid="153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slide(fromBottom)">
                                      <p:cBhvr>
                                        <p:cTn id="12" dur="500"/>
                                        <p:tgtEl>
                                          <p:spTgt spid="153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slide(fromBottom)">
                                      <p:cBhvr>
                                        <p:cTn id="17" dur="500"/>
                                        <p:tgtEl>
                                          <p:spTgt spid="1536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Effect transition="in" filter="slide(fromBottom)">
                                      <p:cBhvr>
                                        <p:cTn id="22" dur="500"/>
                                        <p:tgtEl>
                                          <p:spTgt spid="15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Rot="1" noChangeArrowheads="1"/>
          </p:cNvSpPr>
          <p:nvPr>
            <p:ph idx="1"/>
          </p:nvPr>
        </p:nvSpPr>
        <p:spPr>
          <a:xfrm>
            <a:off x="838200" y="1905000"/>
            <a:ext cx="8007350" cy="4724400"/>
          </a:xfrm>
        </p:spPr>
        <p:txBody>
          <a:bodyPr/>
          <a:lstStyle/>
          <a:p>
            <a:pPr>
              <a:lnSpc>
                <a:spcPct val="90000"/>
              </a:lnSpc>
            </a:pPr>
            <a:r>
              <a:rPr lang="en-US" altLang="en-US"/>
              <a:t>Past cardiac history:</a:t>
            </a:r>
          </a:p>
          <a:p>
            <a:pPr lvl="1">
              <a:lnSpc>
                <a:spcPct val="90000"/>
              </a:lnSpc>
            </a:pPr>
            <a:r>
              <a:rPr lang="en-US" altLang="en-US"/>
              <a:t>! Last ECG, stress ECG, serum chilesterol measurements, other heart tests?</a:t>
            </a:r>
          </a:p>
          <a:p>
            <a:pPr>
              <a:lnSpc>
                <a:spcPct val="90000"/>
              </a:lnSpc>
            </a:pPr>
            <a:r>
              <a:rPr lang="en-US" altLang="en-US"/>
              <a:t>Family cardiac history:</a:t>
            </a:r>
          </a:p>
          <a:p>
            <a:pPr lvl="1">
              <a:lnSpc>
                <a:spcPct val="90000"/>
              </a:lnSpc>
            </a:pPr>
            <a:r>
              <a:rPr lang="en-US" altLang="en-US"/>
              <a:t>Family history of hypertension, diabetes, heart problems, coronary artery disease (CAD), sudden death at younger age?</a:t>
            </a:r>
          </a:p>
          <a:p>
            <a:pPr>
              <a:lnSpc>
                <a:spcPct val="90000"/>
              </a:lnSpc>
            </a:pPr>
            <a:r>
              <a:rPr lang="en-US" altLang="en-US"/>
              <a:t>Personal habits (cardiac risk factors): nutrition, smoking, alcohol, exercise, drugs. </a:t>
            </a:r>
            <a:endParaRPr lang="ru-RU" altLang="en-US"/>
          </a:p>
        </p:txBody>
      </p:sp>
      <p:sp>
        <p:nvSpPr>
          <p:cNvPr id="48130" name="Rectangle 2"/>
          <p:cNvSpPr>
            <a:spLocks noGrp="1" noRot="1" noChangeArrowheads="1"/>
          </p:cNvSpPr>
          <p:nvPr>
            <p:ph type="title"/>
          </p:nvPr>
        </p:nvSpPr>
        <p:spPr/>
        <p:txBody>
          <a:bodyPr/>
          <a:lstStyle/>
          <a:p>
            <a:r>
              <a:rPr lang="en-US" altLang="en-US"/>
              <a:t>History taking.</a:t>
            </a:r>
            <a:endParaRPr lang="ru-RU" altLang="en-US"/>
          </a:p>
        </p:txBody>
      </p:sp>
    </p:spTree>
    <p:extLst>
      <p:ext uri="{BB962C8B-B14F-4D97-AF65-F5344CB8AC3E}">
        <p14:creationId xmlns:p14="http://schemas.microsoft.com/office/powerpoint/2010/main" xmlns="" val="6277896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p:txBody>
          <a:bodyPr/>
          <a:lstStyle/>
          <a:p>
            <a:pPr>
              <a:lnSpc>
                <a:spcPct val="90000"/>
              </a:lnSpc>
            </a:pPr>
            <a:r>
              <a:rPr lang="en-US" altLang="en-US" b="1" dirty="0"/>
              <a:t>Physical Activity/Inactivity</a:t>
            </a:r>
            <a:r>
              <a:rPr lang="en-US" altLang="en-US" dirty="0"/>
              <a:t> – 30 minutes daily of moderate exercise recommended on most days ( Healthy People 2010</a:t>
            </a:r>
            <a:r>
              <a:rPr lang="en-US" altLang="en-US" dirty="0">
                <a:solidFill>
                  <a:srgbClr val="A50021"/>
                </a:solidFill>
              </a:rPr>
              <a:t> )</a:t>
            </a:r>
            <a:endParaRPr lang="en-US" altLang="en-US" dirty="0"/>
          </a:p>
          <a:p>
            <a:pPr>
              <a:lnSpc>
                <a:spcPct val="90000"/>
              </a:lnSpc>
            </a:pPr>
            <a:r>
              <a:rPr lang="en-US" altLang="en-US" b="1" dirty="0"/>
              <a:t>Obesity</a:t>
            </a:r>
            <a:r>
              <a:rPr lang="en-US" altLang="en-US" dirty="0"/>
              <a:t> – associated with HTN, hyperlipidemia, and diabetes and all contribute to CV disease. </a:t>
            </a:r>
          </a:p>
          <a:p>
            <a:pPr>
              <a:lnSpc>
                <a:spcPct val="90000"/>
              </a:lnSpc>
            </a:pPr>
            <a:r>
              <a:rPr lang="en-US" altLang="en-US" b="1" dirty="0" smtClean="0"/>
              <a:t>Current </a:t>
            </a:r>
            <a:r>
              <a:rPr lang="en-US" altLang="en-US" b="1" dirty="0"/>
              <a:t>Health Problems</a:t>
            </a:r>
            <a:r>
              <a:rPr lang="en-US" altLang="en-US" dirty="0"/>
              <a:t> – describe health concerns. </a:t>
            </a:r>
          </a:p>
        </p:txBody>
      </p:sp>
      <p:sp>
        <p:nvSpPr>
          <p:cNvPr id="16386" name="Rectangle 2"/>
          <p:cNvSpPr>
            <a:spLocks noGrp="1" noChangeArrowheads="1"/>
          </p:cNvSpPr>
          <p:nvPr>
            <p:ph type="title"/>
          </p:nvPr>
        </p:nvSpPr>
        <p:spPr/>
        <p:txBody>
          <a:bodyPr/>
          <a:lstStyle/>
          <a:p>
            <a:r>
              <a:rPr lang="en-US" altLang="en-US" b="1"/>
              <a:t>Assessment: Subjective</a:t>
            </a:r>
          </a:p>
        </p:txBody>
      </p:sp>
    </p:spTree>
    <p:extLst>
      <p:ext uri="{BB962C8B-B14F-4D97-AF65-F5344CB8AC3E}">
        <p14:creationId xmlns:p14="http://schemas.microsoft.com/office/powerpoint/2010/main" xmlns="" val="25084969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p:txBody>
          <a:bodyPr/>
          <a:lstStyle/>
          <a:p>
            <a:r>
              <a:rPr lang="en-US" altLang="en-US" b="1"/>
              <a:t>Chest pain:</a:t>
            </a:r>
            <a:r>
              <a:rPr lang="en-US" altLang="en-US"/>
              <a:t> or discomfort, a symptom of cardiac disease, can result from ischemic heart disease, pericarditis and aortic dissection.</a:t>
            </a:r>
          </a:p>
          <a:p>
            <a:r>
              <a:rPr lang="en-US" altLang="en-US" sz="3600"/>
              <a:t>Chest pain:</a:t>
            </a:r>
            <a:r>
              <a:rPr lang="en-US" altLang="en-US"/>
              <a:t> can also be due to non- cardiac causes; pleurisy, pulmonary embolus, hiatal hernia and anxiety musculoskeletal strain, GERD</a:t>
            </a:r>
          </a:p>
        </p:txBody>
      </p:sp>
      <p:sp>
        <p:nvSpPr>
          <p:cNvPr id="18434" name="Rectangle 2"/>
          <p:cNvSpPr>
            <a:spLocks noGrp="1" noChangeArrowheads="1"/>
          </p:cNvSpPr>
          <p:nvPr>
            <p:ph type="title"/>
          </p:nvPr>
        </p:nvSpPr>
        <p:spPr/>
        <p:txBody>
          <a:bodyPr/>
          <a:lstStyle/>
          <a:p>
            <a:r>
              <a:rPr lang="en-US" altLang="en-US" b="1"/>
              <a:t>Assessment: Subjective</a:t>
            </a:r>
          </a:p>
        </p:txBody>
      </p:sp>
    </p:spTree>
    <p:extLst>
      <p:ext uri="{BB962C8B-B14F-4D97-AF65-F5344CB8AC3E}">
        <p14:creationId xmlns:p14="http://schemas.microsoft.com/office/powerpoint/2010/main" xmlns="" val="26089569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slide(fromBottom)">
                                      <p:cBhvr>
                                        <p:cTn id="7" dur="500"/>
                                        <p:tgtEl>
                                          <p:spTgt spid="184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slide(fromBottom)">
                                      <p:cBhvr>
                                        <p:cTn id="12" dur="500"/>
                                        <p:tgtEl>
                                          <p:spTgt spid="184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440</TotalTime>
  <Words>2061</Words>
  <Application>Microsoft Office PowerPoint</Application>
  <PresentationFormat>On-screen Show (4:3)</PresentationFormat>
  <Paragraphs>236</Paragraphs>
  <Slides>40</Slides>
  <Notes>12</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Waveform</vt:lpstr>
      <vt:lpstr>ASSESSMENT OF CARDIOVASCULAR SYSTEM</vt:lpstr>
      <vt:lpstr>Topographical Landmarks of the Heart</vt:lpstr>
      <vt:lpstr>Topographical Landmarks</vt:lpstr>
      <vt:lpstr>Physical Examination</vt:lpstr>
      <vt:lpstr>Assessment: Subjective data</vt:lpstr>
      <vt:lpstr>Assessment: Subjective</vt:lpstr>
      <vt:lpstr>History taking.</vt:lpstr>
      <vt:lpstr>Assessment: Subjective</vt:lpstr>
      <vt:lpstr>Assessment: Subjective</vt:lpstr>
      <vt:lpstr>Assessment- Chest Pain</vt:lpstr>
      <vt:lpstr>Chest pain:</vt:lpstr>
      <vt:lpstr>Assessment: Subjective</vt:lpstr>
      <vt:lpstr>Assessment: Subjective</vt:lpstr>
      <vt:lpstr>Subjective data</vt:lpstr>
      <vt:lpstr>Subjective data</vt:lpstr>
      <vt:lpstr>Subjective data</vt:lpstr>
      <vt:lpstr>Assessment:Objective Beginning Inspection</vt:lpstr>
      <vt:lpstr>Assessment:Objective</vt:lpstr>
      <vt:lpstr>Assessment:Objective</vt:lpstr>
      <vt:lpstr>Physical Assessment</vt:lpstr>
      <vt:lpstr>INSPECTION</vt:lpstr>
      <vt:lpstr>INSPECTION</vt:lpstr>
      <vt:lpstr>Palpation </vt:lpstr>
      <vt:lpstr>Palpation</vt:lpstr>
      <vt:lpstr>Percussion </vt:lpstr>
      <vt:lpstr>Auscultation </vt:lpstr>
      <vt:lpstr>Auscultation </vt:lpstr>
      <vt:lpstr>Cardiovascular: Cardiac Cycle </vt:lpstr>
      <vt:lpstr>Heart sounds </vt:lpstr>
      <vt:lpstr>Slide 30</vt:lpstr>
      <vt:lpstr>Slide 31</vt:lpstr>
      <vt:lpstr>S1</vt:lpstr>
      <vt:lpstr>Intensity of S1</vt:lpstr>
      <vt:lpstr>S2</vt:lpstr>
      <vt:lpstr>Effect of respiration:</vt:lpstr>
      <vt:lpstr>S3</vt:lpstr>
      <vt:lpstr>S4</vt:lpstr>
      <vt:lpstr>Murmurs </vt:lpstr>
      <vt:lpstr>Murmurs are classified according to their timing within the cardiac cycle. </vt:lpstr>
      <vt:lpstr>Auscultation ADVENTITIOUS SOUNDS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DELL</cp:lastModifiedBy>
  <cp:revision>19</cp:revision>
  <dcterms:created xsi:type="dcterms:W3CDTF">2006-08-16T00:00:00Z</dcterms:created>
  <dcterms:modified xsi:type="dcterms:W3CDTF">2015-01-19T03:47:59Z</dcterms:modified>
</cp:coreProperties>
</file>