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2" r:id="rId3"/>
    <p:sldId id="257" r:id="rId4"/>
    <p:sldId id="258" r:id="rId5"/>
    <p:sldId id="260" r:id="rId6"/>
    <p:sldId id="293" r:id="rId7"/>
    <p:sldId id="261" r:id="rId8"/>
    <p:sldId id="289" r:id="rId9"/>
    <p:sldId id="262" r:id="rId10"/>
    <p:sldId id="263" r:id="rId11"/>
    <p:sldId id="264" r:id="rId12"/>
    <p:sldId id="265" r:id="rId13"/>
    <p:sldId id="266" r:id="rId14"/>
    <p:sldId id="268" r:id="rId15"/>
    <p:sldId id="269" r:id="rId16"/>
    <p:sldId id="270" r:id="rId17"/>
    <p:sldId id="273" r:id="rId18"/>
    <p:sldId id="275" r:id="rId19"/>
    <p:sldId id="276" r:id="rId20"/>
    <p:sldId id="274" r:id="rId21"/>
    <p:sldId id="282" r:id="rId22"/>
    <p:sldId id="277" r:id="rId23"/>
    <p:sldId id="272" r:id="rId24"/>
    <p:sldId id="278" r:id="rId25"/>
    <p:sldId id="283" r:id="rId26"/>
    <p:sldId id="291" r:id="rId27"/>
    <p:sldId id="279" r:id="rId28"/>
    <p:sldId id="280" r:id="rId29"/>
    <p:sldId id="281" r:id="rId30"/>
    <p:sldId id="290" r:id="rId31"/>
    <p:sldId id="285" r:id="rId32"/>
    <p:sldId id="286" r:id="rId33"/>
    <p:sldId id="287" r:id="rId34"/>
    <p:sldId id="27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20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F7281-FA76-4E81-BB1C-0B2A67DFA057}" type="datetimeFigureOut">
              <a:rPr lang="en-US" smtClean="0"/>
              <a:pPr/>
              <a:t>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D20DE-3E36-423B-83EA-DCED2FFAC22C}" type="slidenum">
              <a:rPr lang="en-US" smtClean="0"/>
              <a:pPr/>
              <a:t>‹#›</a:t>
            </a:fld>
            <a:endParaRPr lang="en-US"/>
          </a:p>
        </p:txBody>
      </p:sp>
    </p:spTree>
    <p:extLst>
      <p:ext uri="{BB962C8B-B14F-4D97-AF65-F5344CB8AC3E}">
        <p14:creationId xmlns="" xmlns:p14="http://schemas.microsoft.com/office/powerpoint/2010/main" val="420556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D50E9-29BF-4A3C-9B51-3D212652E94A}" type="slidenum">
              <a:rPr lang="en-US"/>
              <a:pPr/>
              <a:t>32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t>The Frank Starling Law of the Heart states that * the more cardiac muscle is stretched within its physiological limits, the more forcibly it will contract. *</a:t>
            </a:r>
          </a:p>
          <a:p>
            <a:r>
              <a:rPr lang="en-US"/>
              <a:t>This characteristic of cardiac muscle might be compared to a rubber band. The more you stretch the rubber band, the greater the force that is generated upon release. However if the rubber band is stretched too far, it may break. * With respect to the heart’s ability to pump blood, increasing volumes of blood in the ventricles increasingly stretch the ventricular myocardium, generating greater force. * The greater the force, the greater the volume of blood that is pumped out of the ventricle, up to the physiological limits of the myocardium. *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2CFD2-8A53-47E5-A997-86423CE4BC6B}" type="slidenum">
              <a:rPr lang="en-US"/>
              <a:pPr/>
              <a:t>33</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dirty="0"/>
              <a:t>To illustrate this in a more graphic way, * increasing the volume of blood flowing into the ventricles, will increasingly stretch the myocardium. * * This will result in a corresponding  increase in the force generated by the myocardium * to increase the volume of blood * that will be pumped out of  the ventricles.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sng" dirty="0" smtClean="0"/>
              <a:t>Anatomy and Physiology of Cardiovascular and Respiratory System </a:t>
            </a:r>
            <a:endParaRPr lang="en-US" u="sng" dirty="0"/>
          </a:p>
        </p:txBody>
      </p:sp>
      <p:sp>
        <p:nvSpPr>
          <p:cNvPr id="3" name="Subtitle 2"/>
          <p:cNvSpPr>
            <a:spLocks noGrp="1"/>
          </p:cNvSpPr>
          <p:nvPr>
            <p:ph type="subTitle" idx="1"/>
          </p:nvPr>
        </p:nvSpPr>
        <p:spPr/>
        <p:txBody>
          <a:bodyPr>
            <a:normAutofit lnSpcReduction="10000"/>
          </a:bodyPr>
          <a:lstStyle/>
          <a:p>
            <a:r>
              <a:rPr lang="en-US" dirty="0" smtClean="0">
                <a:solidFill>
                  <a:schemeClr val="tx1"/>
                </a:solidFill>
              </a:rPr>
              <a:t>By </a:t>
            </a:r>
          </a:p>
          <a:p>
            <a:r>
              <a:rPr lang="en-US" sz="3600" dirty="0" smtClean="0">
                <a:solidFill>
                  <a:schemeClr val="tx1"/>
                </a:solidFill>
              </a:rPr>
              <a:t>MUHAMMAD RAMZAN</a:t>
            </a:r>
          </a:p>
          <a:p>
            <a:r>
              <a:rPr lang="en-US" sz="3600" dirty="0" smtClean="0">
                <a:solidFill>
                  <a:schemeClr val="tx1"/>
                </a:solidFill>
              </a:rPr>
              <a:t>ASSISTANT PROFESSOR</a:t>
            </a:r>
          </a:p>
          <a:p>
            <a:endParaRPr lang="en-US" dirty="0" smtClean="0">
              <a:solidFill>
                <a:schemeClr val="tx1"/>
              </a:solidFill>
            </a:endParaRPr>
          </a:p>
          <a:p>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Respiration is the act of breathing:</a:t>
            </a:r>
          </a:p>
          <a:p>
            <a:r>
              <a:rPr lang="en-US" dirty="0" smtClean="0"/>
              <a:t>inhaling (inspiration) - taking in oxygen </a:t>
            </a:r>
          </a:p>
          <a:p>
            <a:r>
              <a:rPr lang="en-US" dirty="0" smtClean="0"/>
              <a:t>exhaling (expiration) - giving off carbon dioxide </a:t>
            </a:r>
          </a:p>
          <a:p>
            <a:endParaRPr lang="en-US" dirty="0"/>
          </a:p>
        </p:txBody>
      </p:sp>
      <p:sp>
        <p:nvSpPr>
          <p:cNvPr id="2" name="Title 1"/>
          <p:cNvSpPr>
            <a:spLocks noGrp="1"/>
          </p:cNvSpPr>
          <p:nvPr>
            <p:ph type="title"/>
          </p:nvPr>
        </p:nvSpPr>
        <p:spPr/>
        <p:txBody>
          <a:bodyPr>
            <a:normAutofit fontScale="90000"/>
          </a:bodyPr>
          <a:lstStyle/>
          <a:p>
            <a:r>
              <a:rPr lang="en-US" b="1" u="sng" dirty="0"/>
              <a:t>R</a:t>
            </a:r>
            <a:r>
              <a:rPr lang="en-US" b="1" u="sng" dirty="0" smtClean="0"/>
              <a:t>espiration</a:t>
            </a:r>
            <a:r>
              <a:rPr lang="en-US" b="1" dirty="0" smtClean="0"/>
              <a:t/>
            </a:r>
            <a:br>
              <a:rPr lang="en-US" b="1"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t>The respiratory system is made up of the organs involved in breathing and consists of the:</a:t>
            </a:r>
          </a:p>
          <a:p>
            <a:r>
              <a:rPr lang="en-US" dirty="0" smtClean="0"/>
              <a:t>nose </a:t>
            </a:r>
          </a:p>
          <a:p>
            <a:r>
              <a:rPr lang="en-US" dirty="0" smtClean="0"/>
              <a:t>pharynx </a:t>
            </a:r>
          </a:p>
          <a:p>
            <a:r>
              <a:rPr lang="en-US" dirty="0" smtClean="0"/>
              <a:t>larynx </a:t>
            </a:r>
          </a:p>
          <a:p>
            <a:r>
              <a:rPr lang="en-US" dirty="0" smtClean="0"/>
              <a:t>trachea </a:t>
            </a:r>
          </a:p>
          <a:p>
            <a:r>
              <a:rPr lang="en-US" dirty="0" smtClean="0"/>
              <a:t>bronchi </a:t>
            </a:r>
          </a:p>
          <a:p>
            <a:r>
              <a:rPr lang="en-US" dirty="0" smtClean="0"/>
              <a:t>lungs </a:t>
            </a:r>
          </a:p>
          <a:p>
            <a:endParaRPr lang="en-US" dirty="0"/>
          </a:p>
        </p:txBody>
      </p:sp>
      <p:sp>
        <p:nvSpPr>
          <p:cNvPr id="2" name="Title 1"/>
          <p:cNvSpPr>
            <a:spLocks noGrp="1"/>
          </p:cNvSpPr>
          <p:nvPr>
            <p:ph type="title"/>
          </p:nvPr>
        </p:nvSpPr>
        <p:spPr/>
        <p:txBody>
          <a:bodyPr/>
          <a:lstStyle/>
          <a:p>
            <a:r>
              <a:rPr lang="en-US" b="1" u="sng" dirty="0" smtClean="0"/>
              <a:t>Respiratory system</a:t>
            </a:r>
            <a:endParaRPr lang="en-US"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nose </a:t>
            </a:r>
          </a:p>
          <a:p>
            <a:r>
              <a:rPr lang="en-US" dirty="0" smtClean="0"/>
              <a:t>nasal cavity </a:t>
            </a:r>
          </a:p>
          <a:p>
            <a:r>
              <a:rPr lang="en-US" dirty="0" err="1" smtClean="0"/>
              <a:t>ethmoidal</a:t>
            </a:r>
            <a:r>
              <a:rPr lang="en-US" dirty="0" smtClean="0"/>
              <a:t> air cells </a:t>
            </a:r>
          </a:p>
          <a:p>
            <a:r>
              <a:rPr lang="en-US" dirty="0" smtClean="0"/>
              <a:t>frontal sinuses </a:t>
            </a:r>
          </a:p>
          <a:p>
            <a:r>
              <a:rPr lang="en-US" dirty="0" smtClean="0"/>
              <a:t>maxillary sinus </a:t>
            </a:r>
          </a:p>
          <a:p>
            <a:r>
              <a:rPr lang="en-US" dirty="0" smtClean="0"/>
              <a:t>larynx </a:t>
            </a:r>
          </a:p>
          <a:p>
            <a:r>
              <a:rPr lang="en-US" dirty="0" smtClean="0"/>
              <a:t>trachea </a:t>
            </a:r>
          </a:p>
          <a:p>
            <a:endParaRPr lang="en-US" dirty="0"/>
          </a:p>
        </p:txBody>
      </p:sp>
      <p:sp>
        <p:nvSpPr>
          <p:cNvPr id="2" name="Title 1"/>
          <p:cNvSpPr>
            <a:spLocks noGrp="1"/>
          </p:cNvSpPr>
          <p:nvPr>
            <p:ph type="title"/>
          </p:nvPr>
        </p:nvSpPr>
        <p:spPr/>
        <p:txBody>
          <a:bodyPr>
            <a:normAutofit/>
          </a:bodyPr>
          <a:lstStyle/>
          <a:p>
            <a:r>
              <a:rPr lang="en-US" b="1" u="sng" dirty="0"/>
              <a:t>U</a:t>
            </a:r>
            <a:r>
              <a:rPr lang="en-US" b="1" u="sng" dirty="0" smtClean="0"/>
              <a:t>pper respiratory tract</a:t>
            </a:r>
            <a:endParaRPr lang="en-US" b="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lungs </a:t>
            </a:r>
          </a:p>
          <a:p>
            <a:r>
              <a:rPr lang="en-US" dirty="0" smtClean="0"/>
              <a:t>bronchi </a:t>
            </a:r>
          </a:p>
          <a:p>
            <a:r>
              <a:rPr lang="en-US" dirty="0" smtClean="0"/>
              <a:t>alveoli </a:t>
            </a:r>
          </a:p>
          <a:p>
            <a:pPr>
              <a:buNone/>
            </a:pPr>
            <a:endParaRPr lang="en-US" dirty="0"/>
          </a:p>
        </p:txBody>
      </p:sp>
      <p:sp>
        <p:nvSpPr>
          <p:cNvPr id="2" name="Title 1"/>
          <p:cNvSpPr>
            <a:spLocks noGrp="1"/>
          </p:cNvSpPr>
          <p:nvPr>
            <p:ph type="title"/>
          </p:nvPr>
        </p:nvSpPr>
        <p:spPr>
          <a:xfrm>
            <a:off x="457200" y="685800"/>
            <a:ext cx="8229600" cy="1143000"/>
          </a:xfrm>
        </p:spPr>
        <p:txBody>
          <a:bodyPr>
            <a:normAutofit fontScale="90000"/>
          </a:bodyPr>
          <a:lstStyle/>
          <a:p>
            <a:r>
              <a:rPr lang="en-US" b="1" dirty="0"/>
              <a:t>L</a:t>
            </a:r>
            <a:r>
              <a:rPr lang="en-US" b="1" dirty="0" smtClean="0"/>
              <a:t>ower respiratory tract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419600" cy="5516563"/>
          </a:xfrm>
        </p:spPr>
        <p:txBody>
          <a:bodyPr>
            <a:normAutofit lnSpcReduction="10000"/>
          </a:bodyPr>
          <a:lstStyle/>
          <a:p>
            <a:pPr marL="0" indent="0">
              <a:buNone/>
            </a:pPr>
            <a:r>
              <a:rPr lang="en-US" dirty="0" smtClean="0"/>
              <a:t>The lungs are separated from each other by the </a:t>
            </a:r>
            <a:r>
              <a:rPr lang="en-US" b="1" dirty="0" err="1" smtClean="0"/>
              <a:t>mediastinum</a:t>
            </a:r>
            <a:r>
              <a:rPr lang="en-US" dirty="0" smtClean="0"/>
              <a:t>, an area that contains the following:</a:t>
            </a:r>
          </a:p>
          <a:p>
            <a:r>
              <a:rPr lang="en-US" dirty="0" smtClean="0"/>
              <a:t>heart and its large vessels </a:t>
            </a:r>
          </a:p>
          <a:p>
            <a:r>
              <a:rPr lang="en-US" dirty="0" smtClean="0"/>
              <a:t>trachea (windpipe) </a:t>
            </a:r>
          </a:p>
          <a:p>
            <a:r>
              <a:rPr lang="en-US" dirty="0" smtClean="0"/>
              <a:t>esophagus </a:t>
            </a:r>
          </a:p>
          <a:p>
            <a:r>
              <a:rPr lang="en-US" dirty="0" smtClean="0"/>
              <a:t>thymus </a:t>
            </a:r>
          </a:p>
          <a:p>
            <a:r>
              <a:rPr lang="en-US" dirty="0" smtClean="0"/>
              <a:t>lymph nodes </a:t>
            </a:r>
          </a:p>
          <a:p>
            <a:endParaRPr lang="en-US" dirty="0"/>
          </a:p>
        </p:txBody>
      </p:sp>
      <p:pic>
        <p:nvPicPr>
          <p:cNvPr id="1026" name="Picture 2" descr="Picture of the Human Lung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1999" y="1219200"/>
            <a:ext cx="4053181" cy="3810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Anatomy</a:t>
            </a:r>
            <a:endParaRPr lang="en-US" u="sng"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right lung has three sections, called </a:t>
            </a:r>
            <a:r>
              <a:rPr lang="en-US" b="1" dirty="0" smtClean="0"/>
              <a:t>lobes</a:t>
            </a:r>
            <a:r>
              <a:rPr lang="en-US" dirty="0" smtClean="0"/>
              <a:t>. The left lung has two lobes. When we breathe, the air:</a:t>
            </a:r>
          </a:p>
          <a:p>
            <a:endParaRPr lang="en-US" dirty="0" smtClean="0"/>
          </a:p>
          <a:p>
            <a:r>
              <a:rPr lang="en-US" dirty="0" smtClean="0"/>
              <a:t>enters the body through the nose or the mouth</a:t>
            </a:r>
            <a:br>
              <a:rPr lang="en-US" dirty="0" smtClean="0"/>
            </a:br>
            <a:r>
              <a:rPr lang="en-US" dirty="0" smtClean="0"/>
              <a:t/>
            </a:r>
            <a:br>
              <a:rPr lang="en-US" dirty="0" smtClean="0"/>
            </a:br>
            <a:endParaRPr lang="en-US" dirty="0" smtClean="0"/>
          </a:p>
          <a:p>
            <a:r>
              <a:rPr lang="en-US" dirty="0" smtClean="0"/>
              <a:t>travels down the throat through the </a:t>
            </a:r>
            <a:r>
              <a:rPr lang="en-US" b="1" dirty="0" smtClean="0"/>
              <a:t>larynx</a:t>
            </a:r>
            <a:r>
              <a:rPr lang="en-US" dirty="0" smtClean="0"/>
              <a:t> (voice box) and </a:t>
            </a:r>
            <a:r>
              <a:rPr lang="en-US" b="1" dirty="0" smtClean="0"/>
              <a:t>trachea </a:t>
            </a:r>
            <a:r>
              <a:rPr lang="en-US" dirty="0" smtClean="0"/>
              <a:t>(windpipe)</a:t>
            </a:r>
            <a:br>
              <a:rPr lang="en-US" dirty="0" smtClean="0"/>
            </a:br>
            <a:r>
              <a:rPr lang="en-US" dirty="0" smtClean="0"/>
              <a:t/>
            </a:r>
            <a:br>
              <a:rPr lang="en-US" dirty="0" smtClean="0"/>
            </a:br>
            <a:endParaRPr lang="en-US" dirty="0" smtClean="0"/>
          </a:p>
          <a:p>
            <a:r>
              <a:rPr lang="en-US" dirty="0" smtClean="0"/>
              <a:t>goes into the lungs through tubes called main-stem </a:t>
            </a:r>
            <a:r>
              <a:rPr lang="en-US" b="1" dirty="0" smtClean="0"/>
              <a:t>bronchi</a:t>
            </a:r>
            <a:r>
              <a:rPr lang="en-US" dirty="0" smtClean="0"/>
              <a:t>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smtClean="0"/>
          </a:p>
          <a:p>
            <a:pPr lvl="1"/>
            <a:r>
              <a:rPr lang="en-US" dirty="0" smtClean="0"/>
              <a:t>one main-stem bronchus leads to the right lung and one to the left lung</a:t>
            </a:r>
            <a:br>
              <a:rPr lang="en-US" dirty="0" smtClean="0"/>
            </a:br>
            <a:r>
              <a:rPr lang="en-US" dirty="0" smtClean="0"/>
              <a:t/>
            </a:r>
            <a:br>
              <a:rPr lang="en-US" dirty="0" smtClean="0"/>
            </a:br>
            <a:endParaRPr lang="en-US" dirty="0" smtClean="0"/>
          </a:p>
          <a:p>
            <a:pPr lvl="1"/>
            <a:r>
              <a:rPr lang="en-US" dirty="0" smtClean="0"/>
              <a:t>in the lungs, the main-stem bronchi divide into </a:t>
            </a:r>
            <a:r>
              <a:rPr lang="en-US" b="1" dirty="0" smtClean="0"/>
              <a:t>smaller bronchi</a:t>
            </a:r>
            <a:r>
              <a:rPr lang="en-US" dirty="0" smtClean="0"/>
              <a:t/>
            </a:r>
            <a:br>
              <a:rPr lang="en-US" dirty="0" smtClean="0"/>
            </a:br>
            <a:r>
              <a:rPr lang="en-US" dirty="0" smtClean="0"/>
              <a:t/>
            </a:r>
            <a:br>
              <a:rPr lang="en-US" dirty="0" smtClean="0"/>
            </a:br>
            <a:endParaRPr lang="en-US" dirty="0" smtClean="0"/>
          </a:p>
          <a:p>
            <a:pPr lvl="1"/>
            <a:r>
              <a:rPr lang="en-US" dirty="0" smtClean="0"/>
              <a:t>and then into even smaller tubes called </a:t>
            </a:r>
            <a:r>
              <a:rPr lang="en-US" b="1" dirty="0" smtClean="0"/>
              <a:t>bronchioles</a:t>
            </a:r>
            <a:r>
              <a:rPr lang="en-US" dirty="0" smtClean="0"/>
              <a:t> </a:t>
            </a:r>
            <a:br>
              <a:rPr lang="en-US" dirty="0" smtClean="0"/>
            </a:br>
            <a:r>
              <a:rPr lang="en-US" dirty="0" smtClean="0"/>
              <a:t/>
            </a:r>
            <a:br>
              <a:rPr lang="en-US" dirty="0" smtClean="0"/>
            </a:br>
            <a:endParaRPr lang="en-US" dirty="0" smtClean="0"/>
          </a:p>
          <a:p>
            <a:pPr lvl="1"/>
            <a:r>
              <a:rPr lang="en-US" dirty="0" smtClean="0"/>
              <a:t>bronchioles end in tiny air sacs called </a:t>
            </a:r>
            <a:r>
              <a:rPr lang="en-US" b="1" dirty="0" smtClean="0"/>
              <a:t>alveoli</a:t>
            </a:r>
            <a:r>
              <a:rPr lang="en-US" dirty="0" smtClean="0"/>
              <a:t> </a:t>
            </a:r>
          </a:p>
          <a:p>
            <a:pPr marL="0" indent="0">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Respiration</a:t>
            </a:r>
            <a:endParaRPr lang="en-US" u="sng" dirty="0"/>
          </a:p>
        </p:txBody>
      </p:sp>
      <p:sp>
        <p:nvSpPr>
          <p:cNvPr id="53251" name="Rectangle 3"/>
          <p:cNvSpPr>
            <a:spLocks noGrp="1" noChangeArrowheads="1"/>
          </p:cNvSpPr>
          <p:nvPr>
            <p:ph idx="1"/>
          </p:nvPr>
        </p:nvSpPr>
        <p:spPr/>
        <p:txBody>
          <a:bodyPr>
            <a:normAutofit fontScale="85000" lnSpcReduction="20000"/>
          </a:bodyPr>
          <a:lstStyle/>
          <a:p>
            <a:pPr>
              <a:lnSpc>
                <a:spcPct val="90000"/>
              </a:lnSpc>
            </a:pPr>
            <a:r>
              <a:rPr lang="en-US" sz="2000" dirty="0"/>
              <a:t>Inspiration</a:t>
            </a:r>
          </a:p>
          <a:p>
            <a:pPr lvl="1">
              <a:lnSpc>
                <a:spcPct val="90000"/>
              </a:lnSpc>
            </a:pPr>
            <a:r>
              <a:rPr lang="en-US" sz="2000" dirty="0"/>
              <a:t>Active process – by muscular action</a:t>
            </a:r>
          </a:p>
          <a:p>
            <a:pPr lvl="2">
              <a:lnSpc>
                <a:spcPct val="90000"/>
              </a:lnSpc>
            </a:pPr>
            <a:r>
              <a:rPr lang="en-US" sz="2000" dirty="0"/>
              <a:t>Contraction of diaphragm</a:t>
            </a:r>
          </a:p>
          <a:p>
            <a:pPr lvl="3">
              <a:lnSpc>
                <a:spcPct val="90000"/>
              </a:lnSpc>
            </a:pPr>
            <a:r>
              <a:rPr lang="en-US" dirty="0"/>
              <a:t>Increase in vertical diameter</a:t>
            </a:r>
          </a:p>
          <a:p>
            <a:pPr lvl="2">
              <a:lnSpc>
                <a:spcPct val="90000"/>
              </a:lnSpc>
            </a:pPr>
            <a:r>
              <a:rPr lang="en-US" sz="2000" dirty="0"/>
              <a:t>Contraction of intercostals muscles</a:t>
            </a:r>
          </a:p>
          <a:p>
            <a:pPr lvl="3">
              <a:lnSpc>
                <a:spcPct val="90000"/>
              </a:lnSpc>
            </a:pPr>
            <a:r>
              <a:rPr lang="en-US" dirty="0"/>
              <a:t>Elevation of ribs and sternum</a:t>
            </a:r>
          </a:p>
          <a:p>
            <a:pPr lvl="3">
              <a:lnSpc>
                <a:spcPct val="90000"/>
              </a:lnSpc>
            </a:pPr>
            <a:r>
              <a:rPr lang="en-US" dirty="0"/>
              <a:t>Increase in </a:t>
            </a:r>
            <a:r>
              <a:rPr lang="en-US" dirty="0" err="1"/>
              <a:t>antero</a:t>
            </a:r>
            <a:r>
              <a:rPr lang="en-US" dirty="0"/>
              <a:t>-posterior and transverse diameter</a:t>
            </a:r>
          </a:p>
          <a:p>
            <a:pPr lvl="2">
              <a:lnSpc>
                <a:spcPct val="90000"/>
              </a:lnSpc>
            </a:pPr>
            <a:r>
              <a:rPr lang="en-US" sz="2000" dirty="0"/>
              <a:t>Expansion of lungs due to negative pressure</a:t>
            </a:r>
          </a:p>
          <a:p>
            <a:pPr lvl="3">
              <a:lnSpc>
                <a:spcPct val="90000"/>
              </a:lnSpc>
            </a:pPr>
            <a:r>
              <a:rPr lang="en-US" dirty="0"/>
              <a:t>Air drawn inwards</a:t>
            </a:r>
          </a:p>
          <a:p>
            <a:pPr>
              <a:lnSpc>
                <a:spcPct val="90000"/>
              </a:lnSpc>
            </a:pPr>
            <a:r>
              <a:rPr lang="en-US" sz="2000" dirty="0"/>
              <a:t>Expiration </a:t>
            </a:r>
          </a:p>
          <a:p>
            <a:pPr lvl="1">
              <a:lnSpc>
                <a:spcPct val="90000"/>
              </a:lnSpc>
            </a:pPr>
            <a:r>
              <a:rPr lang="en-US" sz="2000" dirty="0"/>
              <a:t>Passive process</a:t>
            </a:r>
          </a:p>
          <a:p>
            <a:pPr lvl="1">
              <a:lnSpc>
                <a:spcPct val="90000"/>
              </a:lnSpc>
            </a:pPr>
            <a:r>
              <a:rPr lang="en-US" sz="2000" dirty="0"/>
              <a:t>Elastic recoil of the lungs due to Relaxation of diaphragm and inter costal muscle.</a:t>
            </a:r>
          </a:p>
          <a:p>
            <a:pPr lvl="1">
              <a:lnSpc>
                <a:spcPct val="90000"/>
              </a:lnSpc>
            </a:pPr>
            <a:r>
              <a:rPr lang="en-US" sz="2000" dirty="0"/>
              <a:t>Positive pressure created in </a:t>
            </a:r>
            <a:r>
              <a:rPr lang="en-US" sz="2000" dirty="0" smtClean="0"/>
              <a:t>lungs</a:t>
            </a:r>
          </a:p>
          <a:p>
            <a:pPr lvl="1">
              <a:lnSpc>
                <a:spcPct val="90000"/>
              </a:lnSpc>
            </a:pPr>
            <a:r>
              <a:rPr lang="en-US" sz="2000" dirty="0" smtClean="0"/>
              <a:t>Internal </a:t>
            </a:r>
            <a:r>
              <a:rPr lang="en-US" sz="2000" dirty="0" err="1" smtClean="0"/>
              <a:t>intercoastals</a:t>
            </a:r>
            <a:r>
              <a:rPr lang="en-US" sz="2000" dirty="0" smtClean="0"/>
              <a:t>, rectus </a:t>
            </a:r>
            <a:r>
              <a:rPr lang="en-US" sz="2000" dirty="0" err="1" smtClean="0"/>
              <a:t>abdominus</a:t>
            </a:r>
            <a:r>
              <a:rPr lang="en-US" sz="2000" dirty="0" smtClean="0"/>
              <a:t>, transverse </a:t>
            </a:r>
            <a:r>
              <a:rPr lang="en-US" sz="2000" dirty="0" err="1" smtClean="0"/>
              <a:t>abdominus</a:t>
            </a:r>
            <a:r>
              <a:rPr lang="en-US" sz="2000" dirty="0" smtClean="0"/>
              <a:t>, internal and external oblique.</a:t>
            </a:r>
            <a:endParaRPr lang="en-US" sz="2000" dirty="0"/>
          </a:p>
          <a:p>
            <a:pPr lvl="1">
              <a:lnSpc>
                <a:spcPct val="90000"/>
              </a:lnSpc>
              <a:buFontTx/>
              <a:buNone/>
            </a:pPr>
            <a:endParaRPr lang="en-US" sz="2000" dirty="0"/>
          </a:p>
          <a:p>
            <a:pPr>
              <a:lnSpc>
                <a:spcPct val="90000"/>
              </a:lnSpc>
            </a:pPr>
            <a:r>
              <a:rPr lang="en-US" sz="2000" dirty="0"/>
              <a:t>Control of Respiration</a:t>
            </a:r>
          </a:p>
          <a:p>
            <a:pPr lvl="1">
              <a:lnSpc>
                <a:spcPct val="90000"/>
              </a:lnSpc>
            </a:pPr>
            <a:r>
              <a:rPr lang="en-US" sz="2000" dirty="0"/>
              <a:t>Control of Inspiration and Expiration by medulla oblongata</a:t>
            </a:r>
          </a:p>
          <a:p>
            <a:pPr lvl="1">
              <a:lnSpc>
                <a:spcPct val="90000"/>
              </a:lnSpc>
            </a:pP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u="sng" dirty="0"/>
              <a:t>Lung Volumes</a:t>
            </a:r>
          </a:p>
        </p:txBody>
      </p:sp>
      <p:sp>
        <p:nvSpPr>
          <p:cNvPr id="21507" name="Rectangle 3"/>
          <p:cNvSpPr>
            <a:spLocks noGrp="1" noChangeArrowheads="1"/>
          </p:cNvSpPr>
          <p:nvPr>
            <p:ph type="body" idx="1"/>
          </p:nvPr>
        </p:nvSpPr>
        <p:spPr>
          <a:xfrm>
            <a:off x="457200" y="1676400"/>
            <a:ext cx="8229600" cy="4724400"/>
          </a:xfrm>
        </p:spPr>
        <p:txBody>
          <a:bodyPr>
            <a:normAutofit fontScale="92500" lnSpcReduction="10000"/>
          </a:bodyPr>
          <a:lstStyle/>
          <a:p>
            <a:pPr>
              <a:lnSpc>
                <a:spcPct val="90000"/>
              </a:lnSpc>
            </a:pPr>
            <a:r>
              <a:rPr lang="en-US" sz="2800" dirty="0"/>
              <a:t>The volume of air normally exhaled or inhaled with each breath during quiet breathing is called </a:t>
            </a:r>
            <a:r>
              <a:rPr lang="en-US" sz="2800" dirty="0" smtClean="0"/>
              <a:t>TIDAL VOLUME. (500ml)</a:t>
            </a:r>
            <a:endParaRPr lang="en-US" sz="2800" dirty="0"/>
          </a:p>
          <a:p>
            <a:pPr>
              <a:lnSpc>
                <a:spcPct val="90000"/>
              </a:lnSpc>
            </a:pPr>
            <a:r>
              <a:rPr lang="en-US" sz="2800" dirty="0"/>
              <a:t>The additional volume of air that can be taken into the lungs beyond the normal tidal inhalation is called </a:t>
            </a:r>
            <a:r>
              <a:rPr lang="en-US" sz="2800" dirty="0" smtClean="0"/>
              <a:t>INSPIRATORY RESERVE VOLUME (3000ml)</a:t>
            </a:r>
            <a:endParaRPr lang="en-US" sz="2800" dirty="0"/>
          </a:p>
          <a:p>
            <a:pPr>
              <a:lnSpc>
                <a:spcPct val="90000"/>
              </a:lnSpc>
            </a:pPr>
            <a:r>
              <a:rPr lang="en-US" sz="2800" dirty="0"/>
              <a:t>The additional volume of air that can be let out beyond the normal tidal exhalation is called </a:t>
            </a:r>
            <a:r>
              <a:rPr lang="en-US" sz="2800" dirty="0" smtClean="0"/>
              <a:t>EXPIRATORY RESERVE VOLUME (1100)</a:t>
            </a:r>
            <a:endParaRPr lang="en-US" sz="2800" dirty="0"/>
          </a:p>
          <a:p>
            <a:pPr>
              <a:lnSpc>
                <a:spcPct val="90000"/>
              </a:lnSpc>
            </a:pPr>
            <a:endParaRPr lang="en-US" sz="2800" dirty="0"/>
          </a:p>
          <a:p>
            <a:pPr>
              <a:lnSpc>
                <a:spcPct val="90000"/>
              </a:lnSpc>
            </a:pPr>
            <a:r>
              <a:rPr lang="en-US" sz="2800" dirty="0"/>
              <a:t>The volume of air that remains in the lungs after a forceful expiratory effort is called </a:t>
            </a:r>
            <a:r>
              <a:rPr lang="en-US" sz="2800" dirty="0" smtClean="0"/>
              <a:t>RESIDUAL VOLUME (1200ml)</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u="sng" dirty="0"/>
              <a:t>Lung Capacities</a:t>
            </a:r>
          </a:p>
        </p:txBody>
      </p:sp>
      <p:sp>
        <p:nvSpPr>
          <p:cNvPr id="22531" name="Rectangle 3"/>
          <p:cNvSpPr>
            <a:spLocks noGrp="1" noChangeArrowheads="1"/>
          </p:cNvSpPr>
          <p:nvPr>
            <p:ph type="body" idx="1"/>
          </p:nvPr>
        </p:nvSpPr>
        <p:spPr>
          <a:xfrm>
            <a:off x="457200" y="1905000"/>
            <a:ext cx="8229600" cy="4343400"/>
          </a:xfrm>
        </p:spPr>
        <p:txBody>
          <a:bodyPr>
            <a:normAutofit lnSpcReduction="10000"/>
          </a:bodyPr>
          <a:lstStyle/>
          <a:p>
            <a:pPr>
              <a:lnSpc>
                <a:spcPct val="90000"/>
              </a:lnSpc>
            </a:pPr>
            <a:r>
              <a:rPr lang="en-US" sz="2800" dirty="0"/>
              <a:t>The </a:t>
            </a:r>
            <a:r>
              <a:rPr lang="en-US" sz="2800" dirty="0" smtClean="0"/>
              <a:t>INSPIRATORY CAPACITY  </a:t>
            </a:r>
            <a:r>
              <a:rPr lang="en-US" sz="2800" dirty="0"/>
              <a:t>is the maximum amount of air that can be inhaled after a normal tidal exhalation </a:t>
            </a:r>
            <a:r>
              <a:rPr lang="en-US" sz="2800" dirty="0" smtClean="0"/>
              <a:t>(TV </a:t>
            </a:r>
            <a:r>
              <a:rPr lang="en-US" sz="2800" dirty="0"/>
              <a:t>+ IRV</a:t>
            </a:r>
            <a:r>
              <a:rPr lang="en-US" sz="2800" dirty="0" smtClean="0"/>
              <a:t>) (3500ml)</a:t>
            </a:r>
            <a:endParaRPr lang="en-US" sz="2800" dirty="0"/>
          </a:p>
          <a:p>
            <a:pPr>
              <a:lnSpc>
                <a:spcPct val="90000"/>
              </a:lnSpc>
            </a:pPr>
            <a:r>
              <a:rPr lang="en-US" sz="2800" dirty="0" smtClean="0"/>
              <a:t>FUNCTIONAL RESIDUAL CAPACITY </a:t>
            </a:r>
            <a:r>
              <a:rPr lang="en-US" sz="2800" dirty="0"/>
              <a:t>is the amount of air remaining in the lungs at the end of normal tidal exhalation (ERV +RV</a:t>
            </a:r>
            <a:r>
              <a:rPr lang="en-US" sz="2800" dirty="0" smtClean="0"/>
              <a:t>) (2300ml)</a:t>
            </a:r>
            <a:endParaRPr lang="en-US" sz="2800" dirty="0"/>
          </a:p>
          <a:p>
            <a:pPr>
              <a:lnSpc>
                <a:spcPct val="90000"/>
              </a:lnSpc>
            </a:pPr>
            <a:r>
              <a:rPr lang="en-US" sz="2800" dirty="0" smtClean="0"/>
              <a:t>VITAL CPACITY </a:t>
            </a:r>
            <a:r>
              <a:rPr lang="en-US" sz="2800" dirty="0"/>
              <a:t>is the maximum amount of air that can b e exhaled, following a maximum inhalation (</a:t>
            </a:r>
            <a:r>
              <a:rPr lang="en-US" sz="2800" dirty="0" smtClean="0"/>
              <a:t>IRV+TV+ERV) (4600ml)</a:t>
            </a:r>
            <a:endParaRPr lang="en-US" sz="2800" dirty="0"/>
          </a:p>
          <a:p>
            <a:pPr>
              <a:lnSpc>
                <a:spcPct val="90000"/>
              </a:lnSpc>
            </a:pPr>
            <a:r>
              <a:rPr lang="en-US" sz="2800" dirty="0" smtClean="0"/>
              <a:t>TOTAL LUNG CAPACITY </a:t>
            </a:r>
            <a:r>
              <a:rPr lang="en-US" sz="2800" dirty="0"/>
              <a:t>is the sum of all the pulmonary </a:t>
            </a:r>
            <a:r>
              <a:rPr lang="en-US" sz="2800" dirty="0" smtClean="0"/>
              <a:t>volumes  (5800ml)</a:t>
            </a:r>
            <a:endParaRPr lang="en-US" sz="2800" dirty="0"/>
          </a:p>
          <a:p>
            <a:pPr>
              <a:lnSpc>
                <a:spcPct val="90000"/>
              </a:lnSpc>
              <a:buFontTx/>
              <a:buNone/>
            </a:pP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Cardiovascular System</a:t>
            </a:r>
            <a:endParaRPr lang="en-US" b="1" u="sng" dirty="0"/>
          </a:p>
        </p:txBody>
      </p:sp>
      <p:sp>
        <p:nvSpPr>
          <p:cNvPr id="3" name="Content Placeholder 2"/>
          <p:cNvSpPr>
            <a:spLocks noGrp="1"/>
          </p:cNvSpPr>
          <p:nvPr>
            <p:ph idx="1"/>
          </p:nvPr>
        </p:nvSpPr>
        <p:spPr/>
        <p:txBody>
          <a:bodyPr/>
          <a:lstStyle/>
          <a:p>
            <a:pPr marL="0" indent="0">
              <a:buNone/>
            </a:pPr>
            <a:r>
              <a:rPr lang="en-US" dirty="0" smtClean="0"/>
              <a:t>3 components:</a:t>
            </a:r>
          </a:p>
          <a:p>
            <a:r>
              <a:rPr lang="en-US" dirty="0" smtClean="0"/>
              <a:t>Heart</a:t>
            </a:r>
          </a:p>
          <a:p>
            <a:r>
              <a:rPr lang="en-US" dirty="0" smtClean="0"/>
              <a:t>Blood vessels</a:t>
            </a:r>
          </a:p>
          <a:p>
            <a:r>
              <a:rPr lang="en-US" dirty="0" smtClean="0"/>
              <a:t>Blood </a:t>
            </a:r>
            <a:endParaRPr lang="en-US" dirty="0"/>
          </a:p>
        </p:txBody>
      </p:sp>
    </p:spTree>
    <p:extLst>
      <p:ext uri="{BB962C8B-B14F-4D97-AF65-F5344CB8AC3E}">
        <p14:creationId xmlns="" xmlns:p14="http://schemas.microsoft.com/office/powerpoint/2010/main" val="774539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457200" y="381000"/>
            <a:ext cx="8229600" cy="5745163"/>
          </a:xfrm>
        </p:spPr>
        <p:txBody>
          <a:bodyPr>
            <a:normAutofit/>
          </a:bodyPr>
          <a:lstStyle/>
          <a:p>
            <a:pPr marL="0" indent="0">
              <a:buNone/>
            </a:pPr>
            <a:r>
              <a:rPr lang="en-US" u="sng" dirty="0" smtClean="0"/>
              <a:t>Pulmonary Volumes:</a:t>
            </a:r>
          </a:p>
          <a:p>
            <a:r>
              <a:rPr lang="en-US" dirty="0" smtClean="0"/>
              <a:t>Tidal volume 500ml</a:t>
            </a:r>
          </a:p>
          <a:p>
            <a:r>
              <a:rPr lang="en-US" dirty="0" smtClean="0"/>
              <a:t>Inspiratory reserve volume 3000ml</a:t>
            </a:r>
          </a:p>
          <a:p>
            <a:r>
              <a:rPr lang="en-US" dirty="0" smtClean="0"/>
              <a:t>Expiratory reserve volume 1100ml</a:t>
            </a:r>
          </a:p>
          <a:p>
            <a:r>
              <a:rPr lang="en-US" dirty="0" smtClean="0"/>
              <a:t>Residual volume 1200ml</a:t>
            </a:r>
          </a:p>
          <a:p>
            <a:pPr marL="0" indent="0">
              <a:buNone/>
            </a:pPr>
            <a:r>
              <a:rPr lang="en-US" u="sng" dirty="0" smtClean="0"/>
              <a:t>Pulmonary capacities:</a:t>
            </a:r>
            <a:endParaRPr lang="en-US" u="sng" dirty="0"/>
          </a:p>
          <a:p>
            <a:pPr lvl="1"/>
            <a:r>
              <a:rPr lang="en-US" dirty="0"/>
              <a:t>Inspiratory reserve capacity : 3500ml</a:t>
            </a:r>
          </a:p>
          <a:p>
            <a:pPr lvl="1"/>
            <a:r>
              <a:rPr lang="en-US" dirty="0" smtClean="0"/>
              <a:t>Vital </a:t>
            </a:r>
            <a:r>
              <a:rPr lang="en-US" dirty="0"/>
              <a:t>capacity : </a:t>
            </a:r>
            <a:r>
              <a:rPr lang="en-US" dirty="0" smtClean="0"/>
              <a:t>4600ml</a:t>
            </a:r>
          </a:p>
          <a:p>
            <a:pPr lvl="1"/>
            <a:r>
              <a:rPr lang="en-US" dirty="0" smtClean="0"/>
              <a:t>Functional residual capacity : 2300ml</a:t>
            </a:r>
            <a:endParaRPr lang="en-US" dirty="0"/>
          </a:p>
          <a:p>
            <a:pPr lvl="1"/>
            <a:r>
              <a:rPr lang="en-US" dirty="0" smtClean="0"/>
              <a:t>Total </a:t>
            </a:r>
            <a:r>
              <a:rPr lang="en-US" dirty="0"/>
              <a:t>lung capacity : </a:t>
            </a:r>
            <a:r>
              <a:rPr lang="en-US" dirty="0" smtClean="0"/>
              <a:t>6000ml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WDHLON.jpg"/>
          <p:cNvPicPr>
            <a:picLocks noGrp="1" noChangeAspect="1"/>
          </p:cNvPicPr>
          <p:nvPr>
            <p:ph idx="1"/>
          </p:nvPr>
        </p:nvPicPr>
        <p:blipFill>
          <a:blip r:embed="rId2" cstate="print"/>
          <a:stretch>
            <a:fillRect/>
          </a:stretch>
        </p:blipFill>
        <p:spPr>
          <a:xfrm>
            <a:off x="304800" y="152400"/>
            <a:ext cx="8305800" cy="6705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u="sng" dirty="0"/>
              <a:t>Dead Spaces</a:t>
            </a:r>
          </a:p>
        </p:txBody>
      </p:sp>
      <p:sp>
        <p:nvSpPr>
          <p:cNvPr id="23555" name="Rectangle 3"/>
          <p:cNvSpPr>
            <a:spLocks noGrp="1" noChangeArrowheads="1"/>
          </p:cNvSpPr>
          <p:nvPr>
            <p:ph type="body" idx="1"/>
          </p:nvPr>
        </p:nvSpPr>
        <p:spPr/>
        <p:txBody>
          <a:bodyPr>
            <a:normAutofit fontScale="92500"/>
          </a:bodyPr>
          <a:lstStyle/>
          <a:p>
            <a:r>
              <a:rPr lang="en-US" dirty="0" smtClean="0"/>
              <a:t>Some of the air the person breathes never reaches the gas exchange areas but simply fills respiratory passages where gas exchange does not occur, such as the nose, pharynx, and trachea.</a:t>
            </a:r>
          </a:p>
          <a:p>
            <a:r>
              <a:rPr lang="en-US" dirty="0" smtClean="0"/>
              <a:t>This air is called dead space air because it is not useful for gas exchange.</a:t>
            </a:r>
          </a:p>
          <a:p>
            <a:r>
              <a:rPr lang="en-US" dirty="0" smtClean="0"/>
              <a:t>The normal dead space air in a young adult man is about 150ml. This increases slightly with age.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Ventilation</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Exchange of air between the lungs and the ambient air</a:t>
            </a:r>
          </a:p>
          <a:p>
            <a:r>
              <a:rPr lang="en-US" dirty="0" smtClean="0"/>
              <a:t>Tidal volume is 500ml</a:t>
            </a:r>
          </a:p>
          <a:p>
            <a:r>
              <a:rPr lang="en-US" dirty="0" smtClean="0"/>
              <a:t>Breathing frequency 15</a:t>
            </a:r>
            <a:r>
              <a:rPr lang="en-US" baseline="30000" dirty="0" smtClean="0"/>
              <a:t>th</a:t>
            </a:r>
            <a:r>
              <a:rPr lang="en-US" dirty="0" smtClean="0"/>
              <a:t> breaths/ min</a:t>
            </a:r>
          </a:p>
          <a:p>
            <a:r>
              <a:rPr lang="en-US" dirty="0" smtClean="0"/>
              <a:t>Total ventilation 7500ml/min</a:t>
            </a:r>
          </a:p>
          <a:p>
            <a:r>
              <a:rPr lang="en-US" dirty="0" smtClean="0"/>
              <a:t>Anatomical dead space 150ml</a:t>
            </a:r>
          </a:p>
          <a:p>
            <a:r>
              <a:rPr lang="en-US" dirty="0" smtClean="0"/>
              <a:t>Total ventilation 5250ml/min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457200"/>
            <a:ext cx="8229600" cy="609600"/>
          </a:xfrm>
        </p:spPr>
        <p:txBody>
          <a:bodyPr/>
          <a:lstStyle/>
          <a:p>
            <a:r>
              <a:rPr lang="en-US"/>
              <a:t>Analysis of gases in respiration                  </a:t>
            </a:r>
          </a:p>
        </p:txBody>
      </p:sp>
      <p:sp>
        <p:nvSpPr>
          <p:cNvPr id="56324" name="Text Box 4"/>
          <p:cNvSpPr txBox="1">
            <a:spLocks noChangeArrowheads="1"/>
          </p:cNvSpPr>
          <p:nvPr/>
        </p:nvSpPr>
        <p:spPr bwMode="auto">
          <a:xfrm>
            <a:off x="914400" y="1219200"/>
            <a:ext cx="7253288" cy="1373188"/>
          </a:xfrm>
          <a:prstGeom prst="rect">
            <a:avLst/>
          </a:prstGeom>
          <a:noFill/>
          <a:ln w="9525">
            <a:noFill/>
            <a:miter lim="800000"/>
            <a:headEnd/>
            <a:tailEnd/>
          </a:ln>
          <a:effectLst/>
        </p:spPr>
        <p:txBody>
          <a:bodyPr wrap="none">
            <a:spAutoFit/>
          </a:bodyPr>
          <a:lstStyle/>
          <a:p>
            <a:r>
              <a:rPr lang="en-US" sz="2800"/>
              <a:t>			O</a:t>
            </a:r>
            <a:r>
              <a:rPr lang="en-US" sz="2800" baseline="-25000"/>
              <a:t>2</a:t>
            </a:r>
            <a:r>
              <a:rPr lang="en-US" sz="2800"/>
              <a:t>		N</a:t>
            </a:r>
            <a:r>
              <a:rPr lang="en-US" sz="2800" baseline="-25000"/>
              <a:t>2</a:t>
            </a:r>
            <a:r>
              <a:rPr lang="en-US" sz="2800"/>
              <a:t>		CO</a:t>
            </a:r>
            <a:r>
              <a:rPr lang="en-US" sz="2800" baseline="-25000"/>
              <a:t>2</a:t>
            </a:r>
          </a:p>
          <a:p>
            <a:r>
              <a:rPr lang="en-US" sz="2800"/>
              <a:t>Inspired air		21%		79%		-</a:t>
            </a:r>
          </a:p>
          <a:p>
            <a:r>
              <a:rPr lang="en-US" sz="2800"/>
              <a:t>Exhaled air		16%		79%		5%</a:t>
            </a:r>
          </a:p>
        </p:txBody>
      </p:sp>
      <p:sp>
        <p:nvSpPr>
          <p:cNvPr id="56325" name="Rectangle 5"/>
          <p:cNvSpPr>
            <a:spLocks noChangeArrowheads="1"/>
          </p:cNvSpPr>
          <p:nvPr/>
        </p:nvSpPr>
        <p:spPr bwMode="auto">
          <a:xfrm>
            <a:off x="457200" y="2971800"/>
            <a:ext cx="8229600" cy="609600"/>
          </a:xfrm>
          <a:prstGeom prst="rect">
            <a:avLst/>
          </a:prstGeom>
          <a:noFill/>
          <a:ln w="9525">
            <a:noFill/>
            <a:miter lim="800000"/>
            <a:headEnd/>
            <a:tailEnd/>
          </a:ln>
          <a:effectLst/>
        </p:spPr>
        <p:txBody>
          <a:bodyPr/>
          <a:lstStyle/>
          <a:p>
            <a:pPr lvl="1">
              <a:spcBef>
                <a:spcPct val="20000"/>
              </a:spcBef>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Lung Compliance </a:t>
            </a:r>
            <a:endParaRPr lang="en-US" b="1" u="sng" dirty="0"/>
          </a:p>
        </p:txBody>
      </p:sp>
      <p:sp>
        <p:nvSpPr>
          <p:cNvPr id="3" name="Content Placeholder 2"/>
          <p:cNvSpPr>
            <a:spLocks noGrp="1"/>
          </p:cNvSpPr>
          <p:nvPr>
            <p:ph idx="1"/>
          </p:nvPr>
        </p:nvSpPr>
        <p:spPr/>
        <p:txBody>
          <a:bodyPr/>
          <a:lstStyle/>
          <a:p>
            <a:pPr marL="0" indent="0">
              <a:buNone/>
            </a:pPr>
            <a:r>
              <a:rPr lang="en-US" dirty="0" smtClean="0"/>
              <a:t>The extent to which the lungs will expand for each unit increase in </a:t>
            </a:r>
            <a:r>
              <a:rPr lang="en-US" dirty="0" err="1" smtClean="0"/>
              <a:t>transpulmonary</a:t>
            </a:r>
            <a:r>
              <a:rPr lang="en-US" dirty="0" smtClean="0"/>
              <a:t> pressure is called the lung compliance.</a:t>
            </a:r>
          </a:p>
          <a:p>
            <a:pPr marL="0" indent="0">
              <a:buNone/>
            </a:pPr>
            <a:r>
              <a:rPr lang="en-US" dirty="0" smtClean="0"/>
              <a:t>(</a:t>
            </a:r>
            <a:r>
              <a:rPr lang="en-US" dirty="0" err="1" smtClean="0"/>
              <a:t>transpulmonary</a:t>
            </a:r>
            <a:r>
              <a:rPr lang="en-US" dirty="0" smtClean="0"/>
              <a:t> pressure: difference between alveolar pressure and pleural pressure)</a:t>
            </a:r>
            <a:endParaRPr lang="en-US" dirty="0"/>
          </a:p>
          <a:p>
            <a:r>
              <a:rPr lang="en-US" dirty="0" smtClean="0"/>
              <a:t>Lung compliance: </a:t>
            </a:r>
            <a:r>
              <a:rPr lang="en-US" dirty="0" err="1" smtClean="0"/>
              <a:t>expandibility</a:t>
            </a:r>
            <a:r>
              <a:rPr lang="en-US" dirty="0" smtClean="0"/>
              <a:t> of lungs</a:t>
            </a:r>
          </a:p>
          <a:p>
            <a:r>
              <a:rPr lang="en-US" dirty="0" smtClean="0"/>
              <a:t>Lung elastic recoil: tends to collapse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Surface Tension</a:t>
            </a:r>
            <a:endParaRPr lang="en-US" b="1" u="sng" dirty="0"/>
          </a:p>
        </p:txBody>
      </p:sp>
      <p:sp>
        <p:nvSpPr>
          <p:cNvPr id="3" name="Content Placeholder 2"/>
          <p:cNvSpPr>
            <a:spLocks noGrp="1"/>
          </p:cNvSpPr>
          <p:nvPr>
            <p:ph idx="1"/>
          </p:nvPr>
        </p:nvSpPr>
        <p:spPr/>
        <p:txBody>
          <a:bodyPr>
            <a:normAutofit fontScale="92500"/>
          </a:bodyPr>
          <a:lstStyle/>
          <a:p>
            <a:r>
              <a:rPr lang="en-US" dirty="0" smtClean="0"/>
              <a:t>Surfactant is fluid present in alveoli excreted by alveolar type 2 epithelial cells.</a:t>
            </a:r>
          </a:p>
          <a:p>
            <a:r>
              <a:rPr lang="en-US" dirty="0" smtClean="0"/>
              <a:t> is a complex mixture of several phospholipids, proteins and ions.</a:t>
            </a:r>
          </a:p>
          <a:p>
            <a:r>
              <a:rPr lang="en-US" dirty="0" smtClean="0"/>
              <a:t>The most important components are phospholipid </a:t>
            </a:r>
            <a:r>
              <a:rPr lang="en-US" dirty="0" err="1" smtClean="0"/>
              <a:t>dipalmitoyl</a:t>
            </a:r>
            <a:r>
              <a:rPr lang="en-US" dirty="0" smtClean="0"/>
              <a:t> </a:t>
            </a:r>
            <a:r>
              <a:rPr lang="en-US" dirty="0" err="1" smtClean="0"/>
              <a:t>phosphatidyl</a:t>
            </a:r>
            <a:r>
              <a:rPr lang="en-US" dirty="0" smtClean="0"/>
              <a:t> choline, surfactant </a:t>
            </a:r>
            <a:r>
              <a:rPr lang="en-US" dirty="0" err="1" smtClean="0"/>
              <a:t>apoproteins</a:t>
            </a:r>
            <a:r>
              <a:rPr lang="en-US" dirty="0" smtClean="0"/>
              <a:t> and calcium ions.</a:t>
            </a:r>
          </a:p>
          <a:p>
            <a:r>
              <a:rPr lang="en-US" dirty="0" smtClean="0"/>
              <a:t>Increases lung compliance, prevents collapse of alveoli and decreases the work of breathing.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u="sng" dirty="0"/>
              <a:t>Diffusion</a:t>
            </a:r>
            <a:r>
              <a:rPr lang="en-US" dirty="0"/>
              <a:t> </a:t>
            </a:r>
          </a:p>
        </p:txBody>
      </p:sp>
      <p:sp>
        <p:nvSpPr>
          <p:cNvPr id="29699" name="Rectangle 3"/>
          <p:cNvSpPr>
            <a:spLocks noGrp="1" noChangeArrowheads="1"/>
          </p:cNvSpPr>
          <p:nvPr>
            <p:ph type="body" idx="1"/>
          </p:nvPr>
        </p:nvSpPr>
        <p:spPr/>
        <p:txBody>
          <a:bodyPr/>
          <a:lstStyle/>
          <a:p>
            <a:pPr>
              <a:lnSpc>
                <a:spcPct val="80000"/>
              </a:lnSpc>
            </a:pPr>
            <a:r>
              <a:rPr lang="en-US" sz="2800" dirty="0"/>
              <a:t>The passive tendency of molecules to move from an area of high concentration to an area of lower concentration</a:t>
            </a:r>
          </a:p>
          <a:p>
            <a:pPr>
              <a:lnSpc>
                <a:spcPct val="80000"/>
              </a:lnSpc>
            </a:pPr>
            <a:r>
              <a:rPr lang="en-US" sz="2800" dirty="0"/>
              <a:t>Responsible for the passage of oxygen and carbon dioxide between the alveoli and  pulmonary capillary </a:t>
            </a:r>
            <a:r>
              <a:rPr lang="en-US" sz="2800" dirty="0" smtClean="0"/>
              <a:t>blood. </a:t>
            </a: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u="sng" dirty="0"/>
              <a:t>Oxygen Transport</a:t>
            </a:r>
          </a:p>
        </p:txBody>
      </p:sp>
      <p:sp>
        <p:nvSpPr>
          <p:cNvPr id="30723" name="Rectangle 3"/>
          <p:cNvSpPr>
            <a:spLocks noGrp="1" noChangeArrowheads="1"/>
          </p:cNvSpPr>
          <p:nvPr>
            <p:ph type="body" idx="1"/>
          </p:nvPr>
        </p:nvSpPr>
        <p:spPr/>
        <p:txBody>
          <a:bodyPr/>
          <a:lstStyle/>
          <a:p>
            <a:pPr marL="0" indent="0">
              <a:buNone/>
            </a:pPr>
            <a:r>
              <a:rPr lang="en-US" dirty="0"/>
              <a:t>Oxygen diffuses through the pulmonary alveolar capillary membrane and is then carried to the tissues in two forms:</a:t>
            </a:r>
          </a:p>
          <a:p>
            <a:pPr marL="609600" indent="-609600">
              <a:buFontTx/>
              <a:buAutoNum type="arabicPeriod"/>
            </a:pPr>
            <a:r>
              <a:rPr lang="en-US" dirty="0"/>
              <a:t>Physically dissolve in  plasma</a:t>
            </a:r>
          </a:p>
          <a:p>
            <a:pPr marL="609600" indent="-609600">
              <a:buFontTx/>
              <a:buAutoNum type="arabicPeriod"/>
            </a:pPr>
            <a:r>
              <a:rPr lang="en-US" dirty="0"/>
              <a:t>Chemically bound to hemoglobin</a:t>
            </a:r>
          </a:p>
          <a:p>
            <a:pPr marL="609600" indent="-609600">
              <a:buFontTx/>
              <a:buAutoNum type="arabicPeriod"/>
            </a:pPr>
            <a:endParaRPr lang="en-US" dirty="0"/>
          </a:p>
          <a:p>
            <a:pPr marL="609600" indent="-609600">
              <a:buFontTx/>
              <a:buAutoNum type="arabicPeriod"/>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u="sng" dirty="0"/>
              <a:t>Carbon Dioxide Transport</a:t>
            </a:r>
          </a:p>
        </p:txBody>
      </p:sp>
      <p:sp>
        <p:nvSpPr>
          <p:cNvPr id="31747" name="Rectangle 3"/>
          <p:cNvSpPr>
            <a:spLocks noGrp="1" noChangeArrowheads="1"/>
          </p:cNvSpPr>
          <p:nvPr>
            <p:ph type="body" idx="1"/>
          </p:nvPr>
        </p:nvSpPr>
        <p:spPr/>
        <p:txBody>
          <a:bodyPr/>
          <a:lstStyle/>
          <a:p>
            <a:pPr marL="0" indent="0">
              <a:buNone/>
            </a:pPr>
            <a:r>
              <a:rPr lang="en-US" dirty="0"/>
              <a:t>Carbon dioxide diffuses through the tissue capillary membrane and is often </a:t>
            </a:r>
            <a:r>
              <a:rPr lang="en-US" dirty="0" smtClean="0"/>
              <a:t>carried </a:t>
            </a:r>
            <a:r>
              <a:rPr lang="en-US" dirty="0"/>
              <a:t>to the lungs in three forms:</a:t>
            </a:r>
          </a:p>
          <a:p>
            <a:pPr marL="609600" indent="-609600">
              <a:buFontTx/>
              <a:buAutoNum type="arabicPeriod"/>
            </a:pPr>
            <a:r>
              <a:rPr lang="en-US" dirty="0"/>
              <a:t>Physically dissolved</a:t>
            </a:r>
          </a:p>
          <a:p>
            <a:pPr marL="609600" indent="-609600">
              <a:buFontTx/>
              <a:buAutoNum type="arabicPeriod"/>
            </a:pPr>
            <a:r>
              <a:rPr lang="en-US" dirty="0"/>
              <a:t>Bound to proteins as </a:t>
            </a:r>
            <a:r>
              <a:rPr lang="en-US" dirty="0" err="1"/>
              <a:t>carbamino</a:t>
            </a:r>
            <a:r>
              <a:rPr lang="en-US" dirty="0"/>
              <a:t> compounds</a:t>
            </a:r>
          </a:p>
          <a:p>
            <a:pPr marL="609600" indent="-609600">
              <a:buFontTx/>
              <a:buAutoNum type="arabicPeriod"/>
            </a:pPr>
            <a:r>
              <a:rPr lang="en-US" dirty="0"/>
              <a:t>In </a:t>
            </a:r>
            <a:r>
              <a:rPr lang="en-US" dirty="0" smtClean="0"/>
              <a:t>bicarbonate form</a:t>
            </a:r>
            <a:endParaRPr lang="en-US" dirty="0"/>
          </a:p>
          <a:p>
            <a:pPr marL="609600" indent="-609600">
              <a:buFontTx/>
              <a:buAutoNum type="arabicPeriod"/>
            </a:pPr>
            <a:endParaRPr lang="en-US" dirty="0"/>
          </a:p>
          <a:p>
            <a:pPr marL="609600" indent="-609600">
              <a:buFontTx/>
              <a:buAutoNum type="arabicPeriod"/>
            </a:pPr>
            <a:endParaRPr lang="en-US" dirty="0"/>
          </a:p>
          <a:p>
            <a:pPr marL="609600" indent="-609600">
              <a:buFontTx/>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8_torso.jpg"/>
          <p:cNvPicPr>
            <a:picLocks noGrp="1" noChangeAspect="1"/>
          </p:cNvPicPr>
          <p:nvPr>
            <p:ph idx="1"/>
          </p:nvPr>
        </p:nvPicPr>
        <p:blipFill>
          <a:blip r:embed="rId2" cstate="print"/>
          <a:stretch>
            <a:fillRect/>
          </a:stretch>
        </p:blipFill>
        <p:spPr>
          <a:xfrm>
            <a:off x="1600200" y="1524000"/>
            <a:ext cx="5791200" cy="4167981"/>
          </a:xfrm>
        </p:spPr>
      </p:pic>
      <p:sp>
        <p:nvSpPr>
          <p:cNvPr id="2" name="Title 1"/>
          <p:cNvSpPr>
            <a:spLocks noGrp="1"/>
          </p:cNvSpPr>
          <p:nvPr>
            <p:ph type="title"/>
          </p:nvPr>
        </p:nvSpPr>
        <p:spPr/>
        <p:txBody>
          <a:bodyPr/>
          <a:lstStyle/>
          <a:p>
            <a:r>
              <a:rPr lang="en-US" b="1" u="sng" dirty="0" smtClean="0"/>
              <a:t>Anatomy of the Heart </a:t>
            </a:r>
            <a:endParaRPr lang="en-US" b="1"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Ventilation -Perfusion</a:t>
            </a:r>
            <a:endParaRPr lang="en-US" u="sng" dirty="0"/>
          </a:p>
        </p:txBody>
      </p:sp>
      <p:sp>
        <p:nvSpPr>
          <p:cNvPr id="3" name="Content Placeholder 2"/>
          <p:cNvSpPr>
            <a:spLocks noGrp="1"/>
          </p:cNvSpPr>
          <p:nvPr>
            <p:ph idx="1"/>
          </p:nvPr>
        </p:nvSpPr>
        <p:spPr/>
        <p:txBody>
          <a:bodyPr/>
          <a:lstStyle/>
          <a:p>
            <a:pPr marL="0" indent="0">
              <a:buNone/>
            </a:pPr>
            <a:r>
              <a:rPr lang="en-US" dirty="0" smtClean="0"/>
              <a:t>Three criteria must be satisfied</a:t>
            </a:r>
          </a:p>
          <a:p>
            <a:r>
              <a:rPr lang="en-US" dirty="0" smtClean="0"/>
              <a:t>Alveoli must be ventilated,</a:t>
            </a:r>
          </a:p>
          <a:p>
            <a:r>
              <a:rPr lang="en-US" dirty="0" smtClean="0"/>
              <a:t>Perfused, and</a:t>
            </a:r>
          </a:p>
          <a:p>
            <a:r>
              <a:rPr lang="en-US" dirty="0" smtClean="0"/>
              <a:t>Ventilation must match perfusion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a:t>Cardiac Output (CO) and Reserve</a:t>
            </a:r>
          </a:p>
        </p:txBody>
      </p:sp>
      <p:sp>
        <p:nvSpPr>
          <p:cNvPr id="528387" name="Rectangle 3"/>
          <p:cNvSpPr>
            <a:spLocks noGrp="1" noChangeArrowheads="1"/>
          </p:cNvSpPr>
          <p:nvPr>
            <p:ph type="body" idx="1"/>
          </p:nvPr>
        </p:nvSpPr>
        <p:spPr/>
        <p:txBody>
          <a:bodyPr/>
          <a:lstStyle/>
          <a:p>
            <a:r>
              <a:rPr lang="en-US" b="1">
                <a:solidFill>
                  <a:srgbClr val="6666CC"/>
                </a:solidFill>
              </a:rPr>
              <a:t>Cardiac Output</a:t>
            </a:r>
            <a:r>
              <a:rPr lang="en-US">
                <a:solidFill>
                  <a:srgbClr val="000000"/>
                </a:solidFill>
              </a:rPr>
              <a:t> is the </a:t>
            </a:r>
            <a:r>
              <a:rPr lang="en-US">
                <a:solidFill>
                  <a:srgbClr val="6666CC"/>
                </a:solidFill>
              </a:rPr>
              <a:t>amount of blood pumped by each ventricle in one minute</a:t>
            </a:r>
          </a:p>
          <a:p>
            <a:pPr lvl="1"/>
            <a:r>
              <a:rPr lang="en-US">
                <a:solidFill>
                  <a:srgbClr val="000000"/>
                </a:solidFill>
              </a:rPr>
              <a:t>CO is the product of heart rate (HR) and stroke volume (SV)</a:t>
            </a:r>
          </a:p>
          <a:p>
            <a:pPr lvl="2"/>
            <a:r>
              <a:rPr lang="en-US">
                <a:solidFill>
                  <a:srgbClr val="000000"/>
                </a:solidFill>
              </a:rPr>
              <a:t>HR is the number of heart beats per minute</a:t>
            </a:r>
          </a:p>
          <a:p>
            <a:pPr lvl="2"/>
            <a:r>
              <a:rPr lang="en-US">
                <a:solidFill>
                  <a:srgbClr val="000000"/>
                </a:solidFill>
              </a:rPr>
              <a:t>SV is the amount of blood pumped out by a ventricle with each beat</a:t>
            </a:r>
          </a:p>
          <a:p>
            <a:r>
              <a:rPr lang="en-US" b="1">
                <a:solidFill>
                  <a:srgbClr val="6666CC"/>
                </a:solidFill>
              </a:rPr>
              <a:t>Cardiac reserve</a:t>
            </a:r>
            <a:r>
              <a:rPr lang="en-US"/>
              <a:t> is the </a:t>
            </a:r>
            <a:r>
              <a:rPr lang="en-US">
                <a:solidFill>
                  <a:srgbClr val="6666CC"/>
                </a:solidFill>
              </a:rPr>
              <a:t>difference between resting and maximal CO</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4800" y="228600"/>
            <a:ext cx="8458200" cy="838200"/>
          </a:xfrm>
        </p:spPr>
        <p:txBody>
          <a:bodyPr/>
          <a:lstStyle/>
          <a:p>
            <a:r>
              <a:rPr lang="en-US" b="1" u="sng"/>
              <a:t>Frank Starling Law of the Heart</a:t>
            </a:r>
          </a:p>
        </p:txBody>
      </p:sp>
      <p:sp>
        <p:nvSpPr>
          <p:cNvPr id="61443" name="Rectangle 3"/>
          <p:cNvSpPr>
            <a:spLocks noGrp="1" noChangeArrowheads="1"/>
          </p:cNvSpPr>
          <p:nvPr>
            <p:ph type="body" idx="1"/>
          </p:nvPr>
        </p:nvSpPr>
        <p:spPr>
          <a:xfrm>
            <a:off x="685800" y="1295400"/>
            <a:ext cx="7848600" cy="5105400"/>
          </a:xfrm>
        </p:spPr>
        <p:txBody>
          <a:bodyPr/>
          <a:lstStyle/>
          <a:p>
            <a:r>
              <a:rPr lang="en-US"/>
              <a:t>The more cardiac muscle is stretched within physiological limits, the more forcibly it will contract.</a:t>
            </a:r>
          </a:p>
          <a:p>
            <a:r>
              <a:rPr lang="en-US"/>
              <a:t>Rubber band analogy</a:t>
            </a:r>
          </a:p>
          <a:p>
            <a:r>
              <a:rPr lang="en-US"/>
              <a:t>Increasing volumes of blood in ventricles increase the stretch &amp; thus the force generated by ventricular wall contraction.</a:t>
            </a:r>
          </a:p>
          <a:p>
            <a:r>
              <a:rPr lang="en-US"/>
              <a:t>Greater stretch means more blood volume is pumped out, up to physical limits.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4800" y="228600"/>
            <a:ext cx="8458200" cy="838200"/>
          </a:xfrm>
        </p:spPr>
        <p:txBody>
          <a:bodyPr/>
          <a:lstStyle/>
          <a:p>
            <a:r>
              <a:rPr lang="en-US" b="1" u="sng"/>
              <a:t>Frank Starling Law of the Heart</a:t>
            </a:r>
          </a:p>
        </p:txBody>
      </p:sp>
      <p:pic>
        <p:nvPicPr>
          <p:cNvPr id="64517" name="Picture 5" descr="F:\A&amp;P2 U5\ha5lf1921a_aPreload.jpg"/>
          <p:cNvPicPr>
            <a:picLocks noChangeAspect="1" noChangeArrowheads="1"/>
          </p:cNvPicPr>
          <p:nvPr/>
        </p:nvPicPr>
        <p:blipFill>
          <a:blip r:embed="rId3" cstate="print"/>
          <a:srcRect/>
          <a:stretch>
            <a:fillRect/>
          </a:stretch>
        </p:blipFill>
        <p:spPr bwMode="auto">
          <a:xfrm>
            <a:off x="914400" y="1524000"/>
            <a:ext cx="3379788" cy="3810000"/>
          </a:xfrm>
          <a:prstGeom prst="rect">
            <a:avLst/>
          </a:prstGeom>
          <a:noFill/>
        </p:spPr>
      </p:pic>
      <p:sp>
        <p:nvSpPr>
          <p:cNvPr id="64518" name="Text Box 6"/>
          <p:cNvSpPr txBox="1">
            <a:spLocks noChangeArrowheads="1"/>
          </p:cNvSpPr>
          <p:nvPr/>
        </p:nvSpPr>
        <p:spPr bwMode="auto">
          <a:xfrm>
            <a:off x="0" y="5715000"/>
            <a:ext cx="4648200" cy="822325"/>
          </a:xfrm>
          <a:prstGeom prst="rect">
            <a:avLst/>
          </a:prstGeom>
          <a:noFill/>
          <a:ln w="9525">
            <a:noFill/>
            <a:miter lim="800000"/>
            <a:headEnd/>
            <a:tailEnd/>
          </a:ln>
          <a:effectLst/>
        </p:spPr>
        <p:txBody>
          <a:bodyPr>
            <a:spAutoFit/>
          </a:bodyPr>
          <a:lstStyle/>
          <a:p>
            <a:pPr algn="l">
              <a:spcBef>
                <a:spcPct val="50000"/>
              </a:spcBef>
            </a:pPr>
            <a:r>
              <a:rPr lang="en-US" b="1"/>
              <a:t>Increased blood volume = increased stretch of myocardium</a:t>
            </a:r>
          </a:p>
        </p:txBody>
      </p:sp>
      <p:sp>
        <p:nvSpPr>
          <p:cNvPr id="64519" name="Text Box 7"/>
          <p:cNvSpPr txBox="1">
            <a:spLocks noChangeArrowheads="1"/>
          </p:cNvSpPr>
          <p:nvPr/>
        </p:nvSpPr>
        <p:spPr bwMode="auto">
          <a:xfrm>
            <a:off x="4343400" y="3124200"/>
            <a:ext cx="838200" cy="701675"/>
          </a:xfrm>
          <a:prstGeom prst="rect">
            <a:avLst/>
          </a:prstGeom>
          <a:noFill/>
          <a:ln w="9525">
            <a:noFill/>
            <a:miter lim="800000"/>
            <a:headEnd/>
            <a:tailEnd/>
          </a:ln>
          <a:effectLst/>
        </p:spPr>
        <p:txBody>
          <a:bodyPr>
            <a:spAutoFit/>
          </a:bodyPr>
          <a:lstStyle/>
          <a:p>
            <a:pPr algn="l">
              <a:spcBef>
                <a:spcPct val="50000"/>
              </a:spcBef>
            </a:pPr>
            <a:r>
              <a:rPr lang="en-US" sz="4000" b="1"/>
              <a:t>=</a:t>
            </a:r>
            <a:endParaRPr lang="en-US"/>
          </a:p>
        </p:txBody>
      </p:sp>
      <p:pic>
        <p:nvPicPr>
          <p:cNvPr id="64520" name="Picture 8" descr="F:\A&amp;P2 U5\ha5lf1921b_aafterload.jpg"/>
          <p:cNvPicPr>
            <a:picLocks noChangeAspect="1" noChangeArrowheads="1"/>
          </p:cNvPicPr>
          <p:nvPr/>
        </p:nvPicPr>
        <p:blipFill>
          <a:blip r:embed="rId4" cstate="print"/>
          <a:srcRect/>
          <a:stretch>
            <a:fillRect/>
          </a:stretch>
        </p:blipFill>
        <p:spPr bwMode="auto">
          <a:xfrm>
            <a:off x="5106988" y="1371600"/>
            <a:ext cx="3046412" cy="3886200"/>
          </a:xfrm>
          <a:prstGeom prst="rect">
            <a:avLst/>
          </a:prstGeom>
          <a:noFill/>
        </p:spPr>
      </p:pic>
      <p:sp>
        <p:nvSpPr>
          <p:cNvPr id="64522" name="Text Box 10"/>
          <p:cNvSpPr txBox="1">
            <a:spLocks noChangeArrowheads="1"/>
          </p:cNvSpPr>
          <p:nvPr/>
        </p:nvSpPr>
        <p:spPr bwMode="auto">
          <a:xfrm>
            <a:off x="4724400" y="5715000"/>
            <a:ext cx="4191000" cy="822325"/>
          </a:xfrm>
          <a:prstGeom prst="rect">
            <a:avLst/>
          </a:prstGeom>
          <a:noFill/>
          <a:ln w="9525">
            <a:noFill/>
            <a:miter lim="800000"/>
            <a:headEnd/>
            <a:tailEnd/>
          </a:ln>
          <a:effectLst/>
        </p:spPr>
        <p:txBody>
          <a:bodyPr>
            <a:spAutoFit/>
          </a:bodyPr>
          <a:lstStyle/>
          <a:p>
            <a:pPr algn="l">
              <a:spcBef>
                <a:spcPct val="50000"/>
              </a:spcBef>
            </a:pPr>
            <a:r>
              <a:rPr lang="en-US" b="1"/>
              <a:t>Increased force to pump blood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p:cTn id="7" dur="500" fill="hold"/>
                                        <p:tgtEl>
                                          <p:spTgt spid="64517"/>
                                        </p:tgtEl>
                                        <p:attrNameLst>
                                          <p:attrName>ppt_x</p:attrName>
                                        </p:attrNameLst>
                                      </p:cBhvr>
                                      <p:tavLst>
                                        <p:tav tm="0">
                                          <p:val>
                                            <p:strVal val="#ppt_x"/>
                                          </p:val>
                                        </p:tav>
                                        <p:tav tm="100000">
                                          <p:val>
                                            <p:strVal val="#ppt_x"/>
                                          </p:val>
                                        </p:tav>
                                      </p:tavLst>
                                    </p:anim>
                                    <p:anim calcmode="lin" valueType="num">
                                      <p:cBhvr>
                                        <p:cTn id="8" dur="500" fill="hold"/>
                                        <p:tgtEl>
                                          <p:spTgt spid="64517"/>
                                        </p:tgtEl>
                                        <p:attrNameLst>
                                          <p:attrName>ppt_y</p:attrName>
                                        </p:attrNameLst>
                                      </p:cBhvr>
                                      <p:tavLst>
                                        <p:tav tm="0">
                                          <p:val>
                                            <p:strVal val="#ppt_y-#ppt_h/2"/>
                                          </p:val>
                                        </p:tav>
                                        <p:tav tm="100000">
                                          <p:val>
                                            <p:strVal val="#ppt_y"/>
                                          </p:val>
                                        </p:tav>
                                      </p:tavLst>
                                    </p:anim>
                                    <p:anim calcmode="lin" valueType="num">
                                      <p:cBhvr>
                                        <p:cTn id="9" dur="500" fill="hold"/>
                                        <p:tgtEl>
                                          <p:spTgt spid="64517"/>
                                        </p:tgtEl>
                                        <p:attrNameLst>
                                          <p:attrName>ppt_w</p:attrName>
                                        </p:attrNameLst>
                                      </p:cBhvr>
                                      <p:tavLst>
                                        <p:tav tm="0">
                                          <p:val>
                                            <p:strVal val="#ppt_w"/>
                                          </p:val>
                                        </p:tav>
                                        <p:tav tm="100000">
                                          <p:val>
                                            <p:strVal val="#ppt_w"/>
                                          </p:val>
                                        </p:tav>
                                      </p:tavLst>
                                    </p:anim>
                                    <p:anim calcmode="lin" valueType="num">
                                      <p:cBhvr>
                                        <p:cTn id="10" dur="500" fill="hold"/>
                                        <p:tgtEl>
                                          <p:spTgt spid="6451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64518"/>
                                        </p:tgtEl>
                                        <p:attrNameLst>
                                          <p:attrName>style.visibility</p:attrName>
                                        </p:attrNameLst>
                                      </p:cBhvr>
                                      <p:to>
                                        <p:strVal val="visible"/>
                                      </p:to>
                                    </p:set>
                                    <p:anim calcmode="lin" valueType="num">
                                      <p:cBhvr additive="base">
                                        <p:cTn id="15" dur="5000" fill="hold"/>
                                        <p:tgtEl>
                                          <p:spTgt spid="64518"/>
                                        </p:tgtEl>
                                        <p:attrNameLst>
                                          <p:attrName>ppt_x</p:attrName>
                                        </p:attrNameLst>
                                      </p:cBhvr>
                                      <p:tavLst>
                                        <p:tav tm="0">
                                          <p:val>
                                            <p:strVal val="#ppt_x"/>
                                          </p:val>
                                        </p:tav>
                                        <p:tav tm="100000">
                                          <p:val>
                                            <p:strVal val="#ppt_x"/>
                                          </p:val>
                                        </p:tav>
                                      </p:tavLst>
                                    </p:anim>
                                    <p:anim calcmode="lin" valueType="num">
                                      <p:cBhvr additive="base">
                                        <p:cTn id="16" dur="5000" fill="hold"/>
                                        <p:tgtEl>
                                          <p:spTgt spid="645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4519"/>
                                        </p:tgtEl>
                                        <p:attrNameLst>
                                          <p:attrName>style.visibility</p:attrName>
                                        </p:attrNameLst>
                                      </p:cBhvr>
                                      <p:to>
                                        <p:strVal val="visible"/>
                                      </p:to>
                                    </p:set>
                                    <p:anim calcmode="lin" valueType="num">
                                      <p:cBhvr>
                                        <p:cTn id="21" dur="1000" fill="hold"/>
                                        <p:tgtEl>
                                          <p:spTgt spid="64519"/>
                                        </p:tgtEl>
                                        <p:attrNameLst>
                                          <p:attrName>ppt_w</p:attrName>
                                        </p:attrNameLst>
                                      </p:cBhvr>
                                      <p:tavLst>
                                        <p:tav tm="0">
                                          <p:val>
                                            <p:fltVal val="0"/>
                                          </p:val>
                                        </p:tav>
                                        <p:tav tm="100000">
                                          <p:val>
                                            <p:strVal val="#ppt_w"/>
                                          </p:val>
                                        </p:tav>
                                      </p:tavLst>
                                    </p:anim>
                                    <p:anim calcmode="lin" valueType="num">
                                      <p:cBhvr>
                                        <p:cTn id="22" dur="1000" fill="hold"/>
                                        <p:tgtEl>
                                          <p:spTgt spid="64519"/>
                                        </p:tgtEl>
                                        <p:attrNameLst>
                                          <p:attrName>ppt_h</p:attrName>
                                        </p:attrNameLst>
                                      </p:cBhvr>
                                      <p:tavLst>
                                        <p:tav tm="0">
                                          <p:val>
                                            <p:fltVal val="0"/>
                                          </p:val>
                                        </p:tav>
                                        <p:tav tm="100000">
                                          <p:val>
                                            <p:strVal val="#ppt_h"/>
                                          </p:val>
                                        </p:tav>
                                      </p:tavLst>
                                    </p:anim>
                                    <p:anim calcmode="lin" valueType="num">
                                      <p:cBhvr>
                                        <p:cTn id="23" dur="1000" fill="hold"/>
                                        <p:tgtEl>
                                          <p:spTgt spid="6451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45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4520"/>
                                        </p:tgtEl>
                                        <p:attrNameLst>
                                          <p:attrName>style.visibility</p:attrName>
                                        </p:attrNameLst>
                                      </p:cBhvr>
                                      <p:to>
                                        <p:strVal val="visible"/>
                                      </p:to>
                                    </p:set>
                                    <p:animEffect transition="in" filter="wipe(down)">
                                      <p:cBhvr>
                                        <p:cTn id="29" dur="500"/>
                                        <p:tgtEl>
                                          <p:spTgt spid="64520"/>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64522"/>
                                        </p:tgtEl>
                                        <p:attrNameLst>
                                          <p:attrName>style.visibility</p:attrName>
                                        </p:attrNameLst>
                                      </p:cBhvr>
                                      <p:to>
                                        <p:strVal val="visible"/>
                                      </p:to>
                                    </p:set>
                                    <p:anim calcmode="lin" valueType="num">
                                      <p:cBhvr additive="base">
                                        <p:cTn id="34" dur="5000" fill="hold"/>
                                        <p:tgtEl>
                                          <p:spTgt spid="64522"/>
                                        </p:tgtEl>
                                        <p:attrNameLst>
                                          <p:attrName>ppt_x</p:attrName>
                                        </p:attrNameLst>
                                      </p:cBhvr>
                                      <p:tavLst>
                                        <p:tav tm="0">
                                          <p:val>
                                            <p:strVal val="#ppt_x"/>
                                          </p:val>
                                        </p:tav>
                                        <p:tav tm="100000">
                                          <p:val>
                                            <p:strVal val="#ppt_x"/>
                                          </p:val>
                                        </p:tav>
                                      </p:tavLst>
                                    </p:anim>
                                    <p:anim calcmode="lin" valueType="num">
                                      <p:cBhvr additive="base">
                                        <p:cTn id="35" dur="5000" fill="hold"/>
                                        <p:tgtEl>
                                          <p:spTgt spid="645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utoUpdateAnimBg="0"/>
      <p:bldP spid="64519" grpId="0" autoUpdateAnimBg="0"/>
      <p:bldP spid="6452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Thanks </a:t>
            </a:r>
            <a:endParaRPr lang="en-US"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_crosslg.jpg"/>
          <p:cNvPicPr>
            <a:picLocks noGrp="1" noChangeAspect="1"/>
          </p:cNvPicPr>
          <p:nvPr>
            <p:ph idx="1"/>
          </p:nvPr>
        </p:nvPicPr>
        <p:blipFill>
          <a:blip r:embed="rId2" cstate="print"/>
          <a:stretch>
            <a:fillRect/>
          </a:stretch>
        </p:blipFill>
        <p:spPr>
          <a:xfrm>
            <a:off x="990601" y="228600"/>
            <a:ext cx="71628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29227"/>
            <a:ext cx="8229600" cy="1113773"/>
          </a:xfrm>
        </p:spPr>
        <p:txBody>
          <a:bodyPr>
            <a:normAutofit fontScale="90000"/>
          </a:bodyPr>
          <a:lstStyle/>
          <a:p>
            <a:pPr eaLnBrk="1" hangingPunct="1">
              <a:defRPr/>
            </a:pPr>
            <a:r>
              <a:rPr lang="en-US" b="1" u="sng" dirty="0" smtClean="0"/>
              <a:t>Circulation</a:t>
            </a:r>
            <a:br>
              <a:rPr lang="en-US" b="1" u="sng" dirty="0" smtClean="0"/>
            </a:br>
            <a:r>
              <a:rPr lang="en-US" b="1" u="sng" dirty="0" smtClean="0"/>
              <a:t>Review</a:t>
            </a:r>
          </a:p>
        </p:txBody>
      </p:sp>
      <p:pic>
        <p:nvPicPr>
          <p:cNvPr id="5124" name="Picture 5" descr="14-01OverviewCardiovasc_L.jpg"/>
          <p:cNvPicPr>
            <a:picLocks noChangeAspect="1" noChangeArrowheads="1"/>
          </p:cNvPicPr>
          <p:nvPr/>
        </p:nvPicPr>
        <p:blipFill>
          <a:blip r:embed="rId2" cstate="print"/>
          <a:srcRect/>
          <a:stretch>
            <a:fillRect/>
          </a:stretch>
        </p:blipFill>
        <p:spPr bwMode="auto">
          <a:xfrm>
            <a:off x="1752600" y="1143000"/>
            <a:ext cx="5580062" cy="5715000"/>
          </a:xfrm>
          <a:prstGeom prst="rect">
            <a:avLst/>
          </a:prstGeom>
          <a:noFill/>
          <a:ln w="9525">
            <a:noFill/>
            <a:miter lim="800000"/>
            <a:headEnd/>
            <a:tailEnd/>
          </a:ln>
        </p:spPr>
      </p:pic>
      <p:sp>
        <p:nvSpPr>
          <p:cNvPr id="5" name="Content Placeholder 4"/>
          <p:cNvSpPr>
            <a:spLocks noGrp="1"/>
          </p:cNvSpPr>
          <p:nvPr>
            <p:ph idx="1"/>
          </p:nvPr>
        </p:nvSpPr>
        <p:spPr>
          <a:xfrm>
            <a:off x="457200" y="2057400"/>
            <a:ext cx="8229600" cy="4068763"/>
          </a:xfrm>
        </p:spPr>
        <p:txBody>
          <a:bodyPr/>
          <a:lstStyle/>
          <a:p>
            <a:pPr marL="0" indent="0">
              <a:buNone/>
            </a:pPr>
            <a:r>
              <a:rPr lang="en-US" dirty="0"/>
              <a:t> </a:t>
            </a:r>
            <a:r>
              <a:rPr lang="en-US" dirty="0" smtClean="0"/>
              <a:t>   </a:t>
            </a:r>
          </a:p>
          <a:p>
            <a:pPr marL="0" indent="0">
              <a:buNone/>
            </a:pP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Cardiac cycle</a:t>
            </a:r>
            <a:endParaRPr lang="en-US" b="1" u="sng" dirty="0"/>
          </a:p>
        </p:txBody>
      </p:sp>
      <p:sp>
        <p:nvSpPr>
          <p:cNvPr id="3" name="Content Placeholder 2"/>
          <p:cNvSpPr>
            <a:spLocks noGrp="1"/>
          </p:cNvSpPr>
          <p:nvPr>
            <p:ph idx="1"/>
          </p:nvPr>
        </p:nvSpPr>
        <p:spPr/>
        <p:txBody>
          <a:bodyPr/>
          <a:lstStyle/>
          <a:p>
            <a:pPr marL="0" indent="0">
              <a:buNone/>
            </a:pPr>
            <a:r>
              <a:rPr lang="en-US" dirty="0"/>
              <a:t> </a:t>
            </a:r>
            <a:r>
              <a:rPr lang="en-US" dirty="0" smtClean="0"/>
              <a:t> </a:t>
            </a:r>
            <a:endParaRPr lang="en-US" dirty="0"/>
          </a:p>
        </p:txBody>
      </p:sp>
      <p:pic>
        <p:nvPicPr>
          <p:cNvPr id="4" name="Picture 3" descr="figure_14_24_0_labeled"/>
          <p:cNvPicPr>
            <a:picLocks noChangeAspect="1" noChangeArrowheads="1"/>
          </p:cNvPicPr>
          <p:nvPr/>
        </p:nvPicPr>
        <p:blipFill>
          <a:blip r:embed="rId2">
            <a:extLst>
              <a:ext uri="{28A0092B-C50C-407E-A947-70E740481C1C}">
                <a14:useLocalDpi xmlns="" xmlns:a14="http://schemas.microsoft.com/office/drawing/2010/main" val="0"/>
              </a:ext>
            </a:extLst>
          </a:blip>
          <a:srcRect t="1563" r="781" b="4514"/>
          <a:stretch>
            <a:fillRect/>
          </a:stretch>
        </p:blipFill>
        <p:spPr bwMode="auto">
          <a:xfrm>
            <a:off x="609600" y="1346548"/>
            <a:ext cx="8001000" cy="50680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9578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Chapter 18, Cardiovascular System </a:t>
            </a:r>
          </a:p>
        </p:txBody>
      </p:sp>
      <p:sp>
        <p:nvSpPr>
          <p:cNvPr id="6" name="Slide Number Placeholder 5"/>
          <p:cNvSpPr>
            <a:spLocks noGrp="1"/>
          </p:cNvSpPr>
          <p:nvPr>
            <p:ph type="sldNum" sz="quarter" idx="12"/>
          </p:nvPr>
        </p:nvSpPr>
        <p:spPr/>
        <p:txBody>
          <a:bodyPr/>
          <a:lstStyle/>
          <a:p>
            <a:fld id="{810EBC5A-D118-46FD-9649-73A1C39F4357}" type="slidenum">
              <a:rPr lang="en-US"/>
              <a:pPr/>
              <a:t>7</a:t>
            </a:fld>
            <a:endParaRPr lang="en-US"/>
          </a:p>
        </p:txBody>
      </p:sp>
      <p:sp>
        <p:nvSpPr>
          <p:cNvPr id="517122" name="Rectangle 2"/>
          <p:cNvSpPr>
            <a:spLocks noGrp="1" noChangeArrowheads="1"/>
          </p:cNvSpPr>
          <p:nvPr>
            <p:ph type="title"/>
          </p:nvPr>
        </p:nvSpPr>
        <p:spPr/>
        <p:txBody>
          <a:bodyPr>
            <a:normAutofit/>
          </a:bodyPr>
          <a:lstStyle/>
          <a:p>
            <a:r>
              <a:rPr lang="en-US" u="sng" dirty="0"/>
              <a:t>The Conduction system</a:t>
            </a:r>
          </a:p>
        </p:txBody>
      </p:sp>
      <p:sp>
        <p:nvSpPr>
          <p:cNvPr id="517123"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a:t>Figure 18.14a</a:t>
            </a:r>
          </a:p>
        </p:txBody>
      </p:sp>
      <p:pic>
        <p:nvPicPr>
          <p:cNvPr id="517124" name="Picture 4"/>
          <p:cNvPicPr>
            <a:picLocks noChangeAspect="1" noChangeArrowheads="1"/>
          </p:cNvPicPr>
          <p:nvPr/>
        </p:nvPicPr>
        <p:blipFill>
          <a:blip r:embed="rId2" cstate="print"/>
          <a:srcRect/>
          <a:stretch>
            <a:fillRect/>
          </a:stretch>
        </p:blipFill>
        <p:spPr bwMode="auto">
          <a:xfrm>
            <a:off x="533400" y="1524000"/>
            <a:ext cx="8229600" cy="49784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b="1" u="sng" dirty="0"/>
              <a:t>Heart Excitation Related to ECG</a:t>
            </a:r>
          </a:p>
        </p:txBody>
      </p:sp>
      <p:pic>
        <p:nvPicPr>
          <p:cNvPr id="518148" name="Picture 4"/>
          <p:cNvPicPr>
            <a:picLocks noChangeAspect="1" noChangeArrowheads="1"/>
          </p:cNvPicPr>
          <p:nvPr/>
        </p:nvPicPr>
        <p:blipFill>
          <a:blip r:embed="rId2" cstate="print"/>
          <a:srcRect/>
          <a:stretch>
            <a:fillRect/>
          </a:stretch>
        </p:blipFill>
        <p:spPr bwMode="auto">
          <a:xfrm>
            <a:off x="228600" y="2085975"/>
            <a:ext cx="8610600" cy="303688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spiratory-system.jpg"/>
          <p:cNvPicPr>
            <a:picLocks noGrp="1" noChangeAspect="1"/>
          </p:cNvPicPr>
          <p:nvPr>
            <p:ph idx="1"/>
          </p:nvPr>
        </p:nvPicPr>
        <p:blipFill>
          <a:blip r:embed="rId2" cstate="print"/>
          <a:stretch>
            <a:fillRect/>
          </a:stretch>
        </p:blipFill>
        <p:spPr>
          <a:xfrm>
            <a:off x="1330751" y="1481138"/>
            <a:ext cx="6482498" cy="4525962"/>
          </a:xfrm>
        </p:spPr>
      </p:pic>
      <p:sp>
        <p:nvSpPr>
          <p:cNvPr id="2" name="Title 1"/>
          <p:cNvSpPr>
            <a:spLocks noGrp="1"/>
          </p:cNvSpPr>
          <p:nvPr>
            <p:ph type="title"/>
          </p:nvPr>
        </p:nvSpPr>
        <p:spPr>
          <a:xfrm>
            <a:off x="533400" y="274638"/>
            <a:ext cx="8153400" cy="792162"/>
          </a:xfrm>
        </p:spPr>
        <p:txBody>
          <a:bodyPr>
            <a:normAutofit/>
          </a:bodyPr>
          <a:lstStyle/>
          <a:p>
            <a:r>
              <a:rPr lang="en-US" u="sng" dirty="0" smtClean="0"/>
              <a:t>Anatomy of Respiratory System</a:t>
            </a:r>
            <a:endParaRPr lang="en-US"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1199</Words>
  <Application>Microsoft Office PowerPoint</Application>
  <PresentationFormat>On-screen Show (4:3)</PresentationFormat>
  <Paragraphs>168</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Anatomy and Physiology of Cardiovascular and Respiratory System </vt:lpstr>
      <vt:lpstr>Cardiovascular System</vt:lpstr>
      <vt:lpstr>Anatomy of the Heart </vt:lpstr>
      <vt:lpstr>Slide 4</vt:lpstr>
      <vt:lpstr>Circulation Review</vt:lpstr>
      <vt:lpstr>Cardiac cycle</vt:lpstr>
      <vt:lpstr>The Conduction system</vt:lpstr>
      <vt:lpstr>Heart Excitation Related to ECG</vt:lpstr>
      <vt:lpstr>Anatomy of Respiratory System</vt:lpstr>
      <vt:lpstr>Respiration </vt:lpstr>
      <vt:lpstr>Respiratory system</vt:lpstr>
      <vt:lpstr>Upper respiratory tract</vt:lpstr>
      <vt:lpstr>Lower respiratory tract </vt:lpstr>
      <vt:lpstr>Slide 14</vt:lpstr>
      <vt:lpstr>Anatomy</vt:lpstr>
      <vt:lpstr>Slide 16</vt:lpstr>
      <vt:lpstr>Respiration</vt:lpstr>
      <vt:lpstr>Lung Volumes</vt:lpstr>
      <vt:lpstr>Lung Capacities</vt:lpstr>
      <vt:lpstr>Slide 20</vt:lpstr>
      <vt:lpstr>Slide 21</vt:lpstr>
      <vt:lpstr>Dead Spaces</vt:lpstr>
      <vt:lpstr>Ventilation </vt:lpstr>
      <vt:lpstr>Slide 24</vt:lpstr>
      <vt:lpstr>Lung Compliance </vt:lpstr>
      <vt:lpstr>Surface Tension</vt:lpstr>
      <vt:lpstr>Diffusion </vt:lpstr>
      <vt:lpstr>Oxygen Transport</vt:lpstr>
      <vt:lpstr>Carbon Dioxide Transport</vt:lpstr>
      <vt:lpstr>Ventilation -Perfusion</vt:lpstr>
      <vt:lpstr>Cardiac Output (CO) and Reserve</vt:lpstr>
      <vt:lpstr>Frank Starling Law of the Heart</vt:lpstr>
      <vt:lpstr>Frank Starling Law of the Heart</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Physiology of Cardiovascular and Respiratory System </dc:title>
  <dc:creator>Furqan</dc:creator>
  <cp:lastModifiedBy>DELL</cp:lastModifiedBy>
  <cp:revision>45</cp:revision>
  <dcterms:created xsi:type="dcterms:W3CDTF">2006-08-16T00:00:00Z</dcterms:created>
  <dcterms:modified xsi:type="dcterms:W3CDTF">2015-01-11T18:34:50Z</dcterms:modified>
</cp:coreProperties>
</file>