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67" r:id="rId5"/>
    <p:sldId id="261" r:id="rId6"/>
    <p:sldId id="268" r:id="rId7"/>
    <p:sldId id="269" r:id="rId8"/>
    <p:sldId id="262" r:id="rId9"/>
    <p:sldId id="263" r:id="rId10"/>
    <p:sldId id="272" r:id="rId11"/>
    <p:sldId id="264" r:id="rId12"/>
    <p:sldId id="271" r:id="rId13"/>
    <p:sldId id="265" r:id="rId14"/>
    <p:sldId id="270" r:id="rId15"/>
    <p:sldId id="260"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1" autoAdjust="0"/>
    <p:restoredTop sz="94622" autoAdjust="0"/>
  </p:normalViewPr>
  <p:slideViewPr>
    <p:cSldViewPr>
      <p:cViewPr varScale="1">
        <p:scale>
          <a:sx n="69" d="100"/>
          <a:sy n="69" d="100"/>
        </p:scale>
        <p:origin x="117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CBEB6C9-81BF-4E53-84A8-1CD25AE14A7C}" type="datetimeFigureOut">
              <a:rPr lang="en-US" smtClean="0"/>
              <a:t>5/2/2020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A11DDDA-86C0-4ABD-B991-867C7C1DDB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BEB6C9-81BF-4E53-84A8-1CD25AE14A7C}"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1DDDA-86C0-4ABD-B991-867C7C1DDB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1CBEB6C9-81BF-4E53-84A8-1CD25AE14A7C}" type="datetimeFigureOut">
              <a:rPr lang="en-US" smtClean="0"/>
              <a:t>5/2/2020</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A11DDDA-86C0-4ABD-B991-867C7C1DDB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BEB6C9-81BF-4E53-84A8-1CD25AE14A7C}"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1DDDA-86C0-4ABD-B991-867C7C1DDB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CBEB6C9-81BF-4E53-84A8-1CD25AE14A7C}" type="datetimeFigureOut">
              <a:rPr lang="en-US" smtClean="0"/>
              <a:t>5/2/2020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0A11DDDA-86C0-4ABD-B991-867C7C1DDB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BEB6C9-81BF-4E53-84A8-1CD25AE14A7C}"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DDDA-86C0-4ABD-B991-867C7C1DDB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CBEB6C9-81BF-4E53-84A8-1CD25AE14A7C}" type="datetimeFigureOut">
              <a:rPr lang="en-US" smtClean="0"/>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11DDDA-86C0-4ABD-B991-867C7C1DDB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BEB6C9-81BF-4E53-84A8-1CD25AE14A7C}" type="datetimeFigureOut">
              <a:rPr lang="en-US" smtClean="0"/>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1DDDA-86C0-4ABD-B991-867C7C1DDB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CBEB6C9-81BF-4E53-84A8-1CD25AE14A7C}" type="datetimeFigureOut">
              <a:rPr lang="en-US" smtClean="0"/>
              <a:t>5/2/2020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0A11DDDA-86C0-4ABD-B991-867C7C1DDB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BEB6C9-81BF-4E53-84A8-1CD25AE14A7C}"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DDDA-86C0-4ABD-B991-867C7C1DDB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1CBEB6C9-81BF-4E53-84A8-1CD25AE14A7C}"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DDDA-86C0-4ABD-B991-867C7C1DDB93}"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CBEB6C9-81BF-4E53-84A8-1CD25AE14A7C}" type="datetimeFigureOut">
              <a:rPr lang="en-US" smtClean="0"/>
              <a:t>5/2/2020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A11DDDA-86C0-4ABD-B991-867C7C1DDB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biologydictionary.net/cell-wall/" TargetMode="External"/><Relationship Id="rId2" Type="http://schemas.openxmlformats.org/officeDocument/2006/relationships/hyperlink" Target="https://biologydictionary.net/sister-chromatids/"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biologydictionary.net/plan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Cell_membrane" TargetMode="External"/><Relationship Id="rId3" Type="http://schemas.openxmlformats.org/officeDocument/2006/relationships/hyperlink" Target="https://en.wikipedia.org/wiki/Cytoplasm" TargetMode="External"/><Relationship Id="rId7" Type="http://schemas.openxmlformats.org/officeDocument/2006/relationships/hyperlink" Target="https://en.wikipedia.org/wiki/Cell_nucleus" TargetMode="External"/><Relationship Id="rId12" Type="http://schemas.openxmlformats.org/officeDocument/2006/relationships/hyperlink" Target="https://en.wikipedia.org/wiki/Microtubules" TargetMode="External"/><Relationship Id="rId2" Type="http://schemas.openxmlformats.org/officeDocument/2006/relationships/hyperlink" Target="https://en.wikipedia.org/wiki/Protein_filament" TargetMode="External"/><Relationship Id="rId1" Type="http://schemas.openxmlformats.org/officeDocument/2006/relationships/slideLayout" Target="../slideLayouts/slideLayout6.xml"/><Relationship Id="rId6" Type="http://schemas.openxmlformats.org/officeDocument/2006/relationships/hyperlink" Target="https://en.wikipedia.org/wiki/Archaea" TargetMode="External"/><Relationship Id="rId11" Type="http://schemas.openxmlformats.org/officeDocument/2006/relationships/hyperlink" Target="https://en.wikipedia.org/wiki/Intermediate_filaments" TargetMode="External"/><Relationship Id="rId5" Type="http://schemas.openxmlformats.org/officeDocument/2006/relationships/hyperlink" Target="https://en.wikipedia.org/wiki/Bacteria" TargetMode="External"/><Relationship Id="rId10" Type="http://schemas.openxmlformats.org/officeDocument/2006/relationships/hyperlink" Target="https://en.wikipedia.org/wiki/Microfilaments" TargetMode="External"/><Relationship Id="rId4" Type="http://schemas.openxmlformats.org/officeDocument/2006/relationships/hyperlink" Target="https://en.wikipedia.org/wiki/Cell_(biology)" TargetMode="External"/><Relationship Id="rId9" Type="http://schemas.openxmlformats.org/officeDocument/2006/relationships/hyperlink" Target="https://en.wikipedia.org/wiki/Eukaryot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iologydictionary.net/motility/" TargetMode="External"/><Relationship Id="rId2" Type="http://schemas.openxmlformats.org/officeDocument/2006/relationships/hyperlink" Target="https://biologydictionary.net/cytokinesi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304800"/>
            <a:ext cx="5105400" cy="5029200"/>
          </a:xfrm>
        </p:spPr>
        <p:txBody>
          <a:bodyPr/>
          <a:lstStyle/>
          <a:p>
            <a:pPr marL="571500" indent="-571500" algn="l">
              <a:buFont typeface="Wingdings" pitchFamily="2" charset="2"/>
              <a:buChar char="ü"/>
            </a:pPr>
            <a:r>
              <a:rPr lang="en-US" dirty="0" smtClean="0"/>
              <a:t>Outline:</a:t>
            </a:r>
            <a:br>
              <a:rPr lang="en-US" dirty="0" smtClean="0"/>
            </a:br>
            <a:r>
              <a:rPr lang="en-US" dirty="0" smtClean="0"/>
              <a:t/>
            </a:r>
            <a:br>
              <a:rPr lang="en-US" dirty="0" smtClean="0"/>
            </a:br>
            <a:r>
              <a:rPr lang="en-US" sz="2000" dirty="0" smtClean="0"/>
              <a:t>Definition of cytoskeleton.</a:t>
            </a:r>
            <a:br>
              <a:rPr lang="en-US" sz="2000" dirty="0" smtClean="0"/>
            </a:br>
            <a:r>
              <a:rPr lang="en-US" sz="2000" dirty="0" smtClean="0"/>
              <a:t>its explanation.</a:t>
            </a:r>
            <a:br>
              <a:rPr lang="en-US" sz="2000" dirty="0" smtClean="0"/>
            </a:br>
            <a:r>
              <a:rPr lang="en-US" sz="2000" dirty="0" smtClean="0"/>
              <a:t>structure of cytoskeleton.</a:t>
            </a:r>
            <a:br>
              <a:rPr lang="en-US" sz="2000" dirty="0" smtClean="0"/>
            </a:br>
            <a:r>
              <a:rPr lang="en-US" sz="2000" dirty="0" smtClean="0"/>
              <a:t>types of cytoskeleton.</a:t>
            </a:r>
            <a:br>
              <a:rPr lang="en-US" sz="2000" dirty="0" smtClean="0"/>
            </a:br>
            <a:r>
              <a:rPr lang="en-US" sz="2000" dirty="0" smtClean="0"/>
              <a:t>microfilaments.</a:t>
            </a:r>
            <a:br>
              <a:rPr lang="en-US" sz="2000" dirty="0" smtClean="0"/>
            </a:br>
            <a:r>
              <a:rPr lang="en-US" sz="2000" dirty="0" smtClean="0"/>
              <a:t>Intermediate filaments.</a:t>
            </a:r>
            <a:br>
              <a:rPr lang="en-US" sz="2000" dirty="0" smtClean="0"/>
            </a:br>
            <a:r>
              <a:rPr lang="en-US" sz="2000" dirty="0" smtClean="0"/>
              <a:t>Microtubules.</a:t>
            </a:r>
            <a:br>
              <a:rPr lang="en-US" sz="2000" dirty="0" smtClean="0"/>
            </a:br>
            <a:r>
              <a:rPr lang="en-US" sz="2000" dirty="0" smtClean="0"/>
              <a:t>functions of cytoskeleton.</a:t>
            </a:r>
            <a:endParaRPr lang="en-US" sz="2000" dirty="0"/>
          </a:p>
        </p:txBody>
      </p:sp>
    </p:spTree>
    <p:extLst>
      <p:ext uri="{BB962C8B-B14F-4D97-AF65-F5344CB8AC3E}">
        <p14:creationId xmlns:p14="http://schemas.microsoft.com/office/powerpoint/2010/main" val="3156835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720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u="sng" dirty="0" smtClean="0"/>
              <a:t>INTERMEDIATE FILAMENTS:</a:t>
            </a:r>
            <a:endParaRPr lang="en-US" sz="2800" i="1" u="sng" dirty="0"/>
          </a:p>
        </p:txBody>
      </p:sp>
      <p:sp>
        <p:nvSpPr>
          <p:cNvPr id="3" name="Content Placeholder 2"/>
          <p:cNvSpPr>
            <a:spLocks noGrp="1"/>
          </p:cNvSpPr>
          <p:nvPr>
            <p:ph idx="1"/>
          </p:nvPr>
        </p:nvSpPr>
        <p:spPr/>
        <p:txBody>
          <a:bodyPr>
            <a:normAutofit lnSpcReduction="10000"/>
          </a:bodyPr>
          <a:lstStyle/>
          <a:p>
            <a:pPr marL="0" indent="0">
              <a:buNone/>
            </a:pPr>
            <a:r>
              <a:rPr lang="en-US" sz="2000" dirty="0" smtClean="0"/>
              <a:t>Intermediate </a:t>
            </a:r>
            <a:r>
              <a:rPr lang="en-US" sz="2000" dirty="0"/>
              <a:t>filaments are about 8-12 </a:t>
            </a:r>
            <a:endParaRPr lang="en-US" sz="2000" dirty="0" smtClean="0"/>
          </a:p>
          <a:p>
            <a:pPr marL="0" indent="0">
              <a:buNone/>
            </a:pPr>
            <a:r>
              <a:rPr lang="en-US" sz="2000" dirty="0" smtClean="0"/>
              <a:t>nm wide</a:t>
            </a:r>
            <a:r>
              <a:rPr lang="en-US" sz="2000" dirty="0"/>
              <a:t>; </a:t>
            </a:r>
            <a:r>
              <a:rPr lang="en-US" sz="2000" dirty="0" smtClean="0"/>
              <a:t>they </a:t>
            </a:r>
            <a:r>
              <a:rPr lang="en-US" sz="2000" dirty="0"/>
              <a:t>are called intermediate </a:t>
            </a:r>
            <a:endParaRPr lang="en-US" sz="2000" dirty="0" smtClean="0"/>
          </a:p>
          <a:p>
            <a:pPr marL="0" indent="0">
              <a:buNone/>
            </a:pPr>
            <a:r>
              <a:rPr lang="en-US" sz="2000" dirty="0" smtClean="0"/>
              <a:t>because they </a:t>
            </a:r>
            <a:r>
              <a:rPr lang="en-US" sz="2000" dirty="0"/>
              <a:t>are in-between the size </a:t>
            </a:r>
            <a:endParaRPr lang="en-US" sz="2000" dirty="0" smtClean="0"/>
          </a:p>
          <a:p>
            <a:pPr marL="0" indent="0">
              <a:buNone/>
            </a:pPr>
            <a:r>
              <a:rPr lang="en-US" sz="2000" dirty="0" smtClean="0"/>
              <a:t>of microfilament sand </a:t>
            </a:r>
            <a:r>
              <a:rPr lang="en-US" sz="2000" dirty="0"/>
              <a:t>microtubules. </a:t>
            </a:r>
            <a:endParaRPr lang="en-US" sz="2000" dirty="0" smtClean="0"/>
          </a:p>
          <a:p>
            <a:pPr marL="0" indent="0">
              <a:buNone/>
            </a:pPr>
            <a:r>
              <a:rPr lang="en-US" sz="2000" dirty="0" smtClean="0"/>
              <a:t>Intermediate </a:t>
            </a:r>
            <a:r>
              <a:rPr lang="en-US" sz="2000" dirty="0"/>
              <a:t>filaments </a:t>
            </a:r>
            <a:r>
              <a:rPr lang="en-US" sz="2000" dirty="0" smtClean="0"/>
              <a:t>are made </a:t>
            </a:r>
            <a:r>
              <a:rPr lang="en-US" sz="2000" dirty="0"/>
              <a:t>of different proteins such as </a:t>
            </a:r>
            <a:r>
              <a:rPr lang="en-US" sz="2000" dirty="0" smtClean="0"/>
              <a:t>keratin. </a:t>
            </a:r>
          </a:p>
          <a:p>
            <a:pPr marL="0" indent="0">
              <a:buNone/>
            </a:pPr>
            <a:endParaRPr lang="en-US" sz="2400" dirty="0" smtClean="0"/>
          </a:p>
          <a:p>
            <a:pPr>
              <a:buFont typeface="Wingdings" pitchFamily="2" charset="2"/>
              <a:buChar char="ü"/>
            </a:pPr>
            <a:r>
              <a:rPr lang="en-US" dirty="0" smtClean="0"/>
              <a:t>Intermediate filaments have many functions:</a:t>
            </a:r>
          </a:p>
          <a:p>
            <a:pPr marL="514350" indent="-514350">
              <a:buFont typeface="+mj-lt"/>
              <a:buAutoNum type="arabicPeriod"/>
            </a:pPr>
            <a:r>
              <a:rPr lang="en-US" dirty="0" smtClean="0"/>
              <a:t>The </a:t>
            </a:r>
            <a:r>
              <a:rPr lang="en-US" dirty="0"/>
              <a:t>intermediate filaments in the cytoplasm maintain the </a:t>
            </a:r>
            <a:r>
              <a:rPr lang="en-US" dirty="0">
                <a:solidFill>
                  <a:schemeClr val="accent4">
                    <a:lumMod val="60000"/>
                    <a:lumOff val="40000"/>
                  </a:schemeClr>
                </a:solidFill>
              </a:rPr>
              <a:t>cell’s </a:t>
            </a:r>
            <a:r>
              <a:rPr lang="en-US" dirty="0" smtClean="0">
                <a:solidFill>
                  <a:schemeClr val="accent4">
                    <a:lumMod val="60000"/>
                    <a:lumOff val="40000"/>
                  </a:schemeClr>
                </a:solidFill>
              </a:rPr>
              <a:t>shape</a:t>
            </a:r>
            <a:r>
              <a:rPr lang="en-US" dirty="0">
                <a:solidFill>
                  <a:schemeClr val="accent4">
                    <a:lumMod val="60000"/>
                    <a:lumOff val="40000"/>
                  </a:schemeClr>
                </a:solidFill>
              </a:rPr>
              <a:t>.</a:t>
            </a:r>
            <a:endParaRPr lang="en-US" dirty="0" smtClean="0">
              <a:solidFill>
                <a:schemeClr val="accent4">
                  <a:lumMod val="60000"/>
                  <a:lumOff val="40000"/>
                </a:schemeClr>
              </a:solidFill>
            </a:endParaRPr>
          </a:p>
          <a:p>
            <a:pPr marL="514350" indent="-514350">
              <a:buFont typeface="+mj-lt"/>
              <a:buAutoNum type="arabicPeriod"/>
            </a:pPr>
            <a:r>
              <a:rPr lang="en-US" dirty="0" smtClean="0"/>
              <a:t>It  </a:t>
            </a:r>
            <a:r>
              <a:rPr lang="en-US" dirty="0">
                <a:solidFill>
                  <a:schemeClr val="accent4">
                    <a:lumMod val="60000"/>
                    <a:lumOff val="40000"/>
                  </a:schemeClr>
                </a:solidFill>
              </a:rPr>
              <a:t>bear </a:t>
            </a:r>
            <a:r>
              <a:rPr lang="en-US" dirty="0" smtClean="0">
                <a:solidFill>
                  <a:schemeClr val="accent4">
                    <a:lumMod val="60000"/>
                    <a:lumOff val="40000"/>
                  </a:schemeClr>
                </a:solidFill>
              </a:rPr>
              <a:t>tension</a:t>
            </a:r>
            <a:r>
              <a:rPr lang="en-US" dirty="0">
                <a:solidFill>
                  <a:schemeClr val="accent4">
                    <a:lumMod val="60000"/>
                    <a:lumOff val="40000"/>
                  </a:schemeClr>
                </a:solidFill>
              </a:rPr>
              <a:t>.</a:t>
            </a:r>
            <a:endParaRPr lang="en-US" dirty="0" smtClean="0">
              <a:solidFill>
                <a:schemeClr val="accent4">
                  <a:lumMod val="60000"/>
                  <a:lumOff val="40000"/>
                </a:schemeClr>
              </a:solidFill>
            </a:endParaRPr>
          </a:p>
          <a:p>
            <a:pPr marL="514350" indent="-514350">
              <a:buFont typeface="+mj-lt"/>
              <a:buAutoNum type="arabicPeriod"/>
            </a:pPr>
            <a:r>
              <a:rPr lang="en-US" dirty="0" smtClean="0"/>
              <a:t> </a:t>
            </a:r>
            <a:r>
              <a:rPr lang="en-US" dirty="0"/>
              <a:t>and </a:t>
            </a:r>
            <a:r>
              <a:rPr lang="en-US" dirty="0">
                <a:solidFill>
                  <a:schemeClr val="accent4">
                    <a:lumMod val="60000"/>
                    <a:lumOff val="40000"/>
                  </a:schemeClr>
                </a:solidFill>
              </a:rPr>
              <a:t>provide structural support </a:t>
            </a:r>
            <a:r>
              <a:rPr lang="en-US" dirty="0"/>
              <a:t>to the </a:t>
            </a:r>
            <a:r>
              <a:rPr lang="en-US" dirty="0" smtClean="0"/>
              <a:t>cell.</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0"/>
            <a:ext cx="4038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732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76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Microtubules:</a:t>
            </a:r>
            <a:endParaRPr lang="en-US" i="1" u="sng" dirty="0"/>
          </a:p>
        </p:txBody>
      </p:sp>
      <p:sp>
        <p:nvSpPr>
          <p:cNvPr id="3" name="Content Placeholder 2"/>
          <p:cNvSpPr>
            <a:spLocks noGrp="1"/>
          </p:cNvSpPr>
          <p:nvPr>
            <p:ph idx="1"/>
          </p:nvPr>
        </p:nvSpPr>
        <p:spPr/>
        <p:txBody>
          <a:bodyPr>
            <a:noAutofit/>
          </a:bodyPr>
          <a:lstStyle/>
          <a:p>
            <a:endParaRPr lang="en-US" sz="1800" dirty="0" smtClean="0"/>
          </a:p>
          <a:p>
            <a:pPr marL="0" indent="0">
              <a:buNone/>
            </a:pPr>
            <a:endParaRPr lang="en-US" sz="1800" dirty="0" smtClean="0"/>
          </a:p>
          <a:p>
            <a:pPr marL="0" indent="0">
              <a:buNone/>
            </a:pPr>
            <a:r>
              <a:rPr lang="en-US" sz="1800" dirty="0" smtClean="0"/>
              <a:t>Microtubules </a:t>
            </a:r>
            <a:r>
              <a:rPr lang="en-US" sz="1800" dirty="0"/>
              <a:t>are the largest of the cytoskeleton’s fibers at about 23 nm. They are hollow tubes made of alpha and beta tubulin. Microtubules form structures like flagella, which are “tails” that propel a cell forward. They are also found in structures like cilia, which are appendages that increase a cell’s surface area and in some cases allow the cell to move. </a:t>
            </a:r>
            <a:endParaRPr lang="en-US" sz="1800" dirty="0" smtClean="0"/>
          </a:p>
          <a:p>
            <a:pPr marL="0" indent="0">
              <a:buNone/>
            </a:pPr>
            <a:endParaRPr lang="en-US" sz="2000" dirty="0" smtClean="0"/>
          </a:p>
          <a:p>
            <a:pPr>
              <a:buFont typeface="Wingdings" pitchFamily="2" charset="2"/>
              <a:buChar char="ü"/>
            </a:pPr>
            <a:r>
              <a:rPr lang="en-US" sz="2000" dirty="0" smtClean="0"/>
              <a:t>Microtubules have many functions:</a:t>
            </a:r>
            <a:endParaRPr lang="en-US" sz="2000" dirty="0"/>
          </a:p>
          <a:p>
            <a:pPr>
              <a:buFont typeface="+mj-lt"/>
              <a:buAutoNum type="arabicPeriod"/>
            </a:pPr>
            <a:r>
              <a:rPr lang="en-US" sz="2000" dirty="0" smtClean="0"/>
              <a:t>Microtubules </a:t>
            </a:r>
            <a:r>
              <a:rPr lang="en-US" sz="2000" dirty="0"/>
              <a:t>are important in forming the spindle apparatus (or mitotic spindle), which separates </a:t>
            </a:r>
            <a:r>
              <a:rPr lang="en-US" sz="2000" u="sng" dirty="0">
                <a:hlinkClick r:id="rId2" tooltip="sister chromatids"/>
              </a:rPr>
              <a:t>sister chromatids</a:t>
            </a:r>
            <a:r>
              <a:rPr lang="en-US" sz="2000" dirty="0"/>
              <a:t> so that one copy can go to each daughter cell during cell division. </a:t>
            </a:r>
            <a:endParaRPr lang="en-US" sz="2000" dirty="0" smtClean="0"/>
          </a:p>
          <a:p>
            <a:pPr>
              <a:buFont typeface="+mj-lt"/>
              <a:buAutoNum type="arabicPeriod"/>
            </a:pPr>
            <a:r>
              <a:rPr lang="en-US" sz="2000" dirty="0" smtClean="0"/>
              <a:t>They </a:t>
            </a:r>
            <a:r>
              <a:rPr lang="en-US" sz="2000" dirty="0"/>
              <a:t>are also involved in transporting molecules within the cell and in the formation of the </a:t>
            </a:r>
            <a:r>
              <a:rPr lang="en-US" sz="2000" u="sng" dirty="0">
                <a:hlinkClick r:id="rId3" tooltip="cell wall"/>
              </a:rPr>
              <a:t>cell wall</a:t>
            </a:r>
            <a:r>
              <a:rPr lang="en-US" sz="2000" dirty="0"/>
              <a:t> in </a:t>
            </a:r>
            <a:r>
              <a:rPr lang="en-US" sz="2000" u="sng" dirty="0">
                <a:hlinkClick r:id="rId4" tooltip="plant"/>
              </a:rPr>
              <a:t>plant</a:t>
            </a:r>
            <a:r>
              <a:rPr lang="en-US" sz="2000" dirty="0"/>
              <a:t> cells.</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0"/>
            <a:ext cx="4953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909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49149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467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u="sng" dirty="0" smtClean="0"/>
              <a:t>Function of cytoskeleton</a:t>
            </a:r>
            <a:r>
              <a:rPr lang="en-US" dirty="0" smtClean="0"/>
              <a:t>:</a:t>
            </a:r>
            <a:endParaRPr lang="en-US" dirty="0"/>
          </a:p>
        </p:txBody>
      </p:sp>
      <p:sp>
        <p:nvSpPr>
          <p:cNvPr id="3" name="Text Placeholder 2"/>
          <p:cNvSpPr>
            <a:spLocks noGrp="1"/>
          </p:cNvSpPr>
          <p:nvPr>
            <p:ph type="body" idx="2"/>
          </p:nvPr>
        </p:nvSpPr>
        <p:spPr/>
        <p:txBody>
          <a:bodyPr/>
          <a:lstStyle/>
          <a:p>
            <a:r>
              <a:rPr lang="en-US" dirty="0"/>
              <a:t>The cytoskeleton has several functions. </a:t>
            </a:r>
          </a:p>
          <a:p>
            <a:endParaRPr lang="en-US" dirty="0"/>
          </a:p>
        </p:txBody>
      </p:sp>
      <p:sp>
        <p:nvSpPr>
          <p:cNvPr id="4" name="Content Placeholder 3"/>
          <p:cNvSpPr>
            <a:spLocks noGrp="1"/>
          </p:cNvSpPr>
          <p:nvPr>
            <p:ph sz="half" idx="1"/>
          </p:nvPr>
        </p:nvSpPr>
        <p:spPr>
          <a:xfrm>
            <a:off x="457200" y="1752600"/>
            <a:ext cx="7239000" cy="4752752"/>
          </a:xfrm>
        </p:spPr>
        <p:txBody>
          <a:bodyPr>
            <a:noAutofit/>
          </a:bodyPr>
          <a:lstStyle/>
          <a:p>
            <a:pPr marL="342900" indent="-342900">
              <a:buFont typeface="+mj-lt"/>
              <a:buAutoNum type="arabicPeriod"/>
            </a:pPr>
            <a:r>
              <a:rPr lang="en-US" sz="2000" b="1" i="1" u="sng" dirty="0" smtClean="0"/>
              <a:t>Cell shape :</a:t>
            </a:r>
          </a:p>
          <a:p>
            <a:pPr>
              <a:buFont typeface="Wingdings" pitchFamily="2" charset="2"/>
              <a:buChar char="Ø"/>
            </a:pPr>
            <a:endParaRPr lang="en-US" sz="1400" dirty="0"/>
          </a:p>
          <a:p>
            <a:pPr>
              <a:buFont typeface="Wingdings" pitchFamily="2" charset="2"/>
              <a:buChar char="Ø"/>
            </a:pPr>
            <a:r>
              <a:rPr lang="en-US" sz="1400" dirty="0" smtClean="0"/>
              <a:t>First</a:t>
            </a:r>
            <a:r>
              <a:rPr lang="en-US" sz="1400" dirty="0"/>
              <a:t>, it gives the cell shape. This is especially important in cells without cell walls, such as animal cells, that do not get their shape from a thick outer layer</a:t>
            </a:r>
            <a:r>
              <a:rPr lang="en-US" sz="1400" dirty="0" smtClean="0"/>
              <a:t>.</a:t>
            </a:r>
          </a:p>
          <a:p>
            <a:pPr>
              <a:buFont typeface="Wingdings" pitchFamily="2" charset="2"/>
              <a:buChar char="Ø"/>
            </a:pPr>
            <a:r>
              <a:rPr lang="en-US" sz="1400" dirty="0" smtClean="0"/>
              <a:t> </a:t>
            </a:r>
            <a:r>
              <a:rPr lang="en-US" sz="1400" dirty="0"/>
              <a:t>It can also give the cell movement</a:t>
            </a:r>
            <a:r>
              <a:rPr lang="en-US" sz="1400" dirty="0" smtClean="0"/>
              <a:t>.</a:t>
            </a:r>
          </a:p>
          <a:p>
            <a:pPr>
              <a:buFont typeface="Wingdings" pitchFamily="2" charset="2"/>
              <a:buChar char="Ø"/>
            </a:pPr>
            <a:r>
              <a:rPr lang="en-US" sz="1400" dirty="0" smtClean="0"/>
              <a:t>The </a:t>
            </a:r>
            <a:r>
              <a:rPr lang="en-US" sz="1400" dirty="0"/>
              <a:t>microfilaments and microtubules can disassemble, reassemble, and contract, allowing cells to crawl and migrate, and microtubules help form structures like cilia and flagella that allow for cell </a:t>
            </a:r>
            <a:r>
              <a:rPr lang="en-US" sz="1400" dirty="0" smtClean="0"/>
              <a:t>movement.</a:t>
            </a:r>
          </a:p>
          <a:p>
            <a:pPr>
              <a:buFont typeface="Wingdings" pitchFamily="2" charset="2"/>
              <a:buChar char="Ø"/>
            </a:pPr>
            <a:endParaRPr lang="en-US" sz="1400" dirty="0" smtClean="0"/>
          </a:p>
          <a:p>
            <a:pPr marL="0" indent="0">
              <a:buNone/>
            </a:pPr>
            <a:r>
              <a:rPr lang="en-US" sz="1800" b="1" i="1" dirty="0" smtClean="0">
                <a:solidFill>
                  <a:schemeClr val="accent2"/>
                </a:solidFill>
              </a:rPr>
              <a:t>2. </a:t>
            </a:r>
            <a:r>
              <a:rPr lang="en-US" sz="1800" b="1" i="1" u="sng" dirty="0" smtClean="0"/>
              <a:t>Cell organization:</a:t>
            </a:r>
          </a:p>
          <a:p>
            <a:pPr>
              <a:buFont typeface="Wingdings" pitchFamily="2" charset="2"/>
              <a:buChar char="Ø"/>
            </a:pPr>
            <a:endParaRPr lang="en-US" sz="1400" dirty="0" smtClean="0"/>
          </a:p>
          <a:p>
            <a:pPr>
              <a:buFont typeface="Wingdings" pitchFamily="2" charset="2"/>
              <a:buChar char="Ø"/>
            </a:pPr>
            <a:r>
              <a:rPr lang="en-US" sz="1400" dirty="0" smtClean="0"/>
              <a:t>The cytoskeleton organizes the cell and keeps the cell’s organelles in place, but it also aids in the movement of organelles throughout the cell.</a:t>
            </a:r>
          </a:p>
          <a:p>
            <a:pPr>
              <a:buFont typeface="Wingdings" pitchFamily="2" charset="2"/>
              <a:buChar char="Ø"/>
            </a:pPr>
            <a:r>
              <a:rPr lang="en-US" sz="1400" dirty="0" smtClean="0"/>
              <a:t> For example, during endocytosis when a cell engulfs a molecule, microfilaments pull the vesicle containing the engulfed particles into the cell. </a:t>
            </a:r>
          </a:p>
          <a:p>
            <a:pPr>
              <a:buFont typeface="Wingdings" pitchFamily="2" charset="2"/>
              <a:buChar char="Ø"/>
            </a:pPr>
            <a:r>
              <a:rPr lang="en-US" sz="1400" dirty="0" smtClean="0"/>
              <a:t>Similarly, the cytoskeleton helps move chromosomes during cell division.</a:t>
            </a:r>
          </a:p>
          <a:p>
            <a:pPr marL="0" indent="0">
              <a:buNone/>
            </a:pPr>
            <a:endParaRPr lang="en-US" sz="1400" dirty="0" smtClean="0"/>
          </a:p>
          <a:p>
            <a:pPr marL="0" indent="0">
              <a:buNone/>
            </a:pPr>
            <a:endParaRPr lang="en-US" sz="1400" dirty="0"/>
          </a:p>
        </p:txBody>
      </p:sp>
    </p:spTree>
    <p:extLst>
      <p:ext uri="{BB962C8B-B14F-4D97-AF65-F5344CB8AC3E}">
        <p14:creationId xmlns:p14="http://schemas.microsoft.com/office/powerpoint/2010/main" val="447699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pPr marL="0" indent="0">
              <a:buNone/>
            </a:pPr>
            <a:r>
              <a:rPr lang="en-US" sz="1800" dirty="0" smtClean="0">
                <a:solidFill>
                  <a:schemeClr val="accent2"/>
                </a:solidFill>
              </a:rPr>
              <a:t>3.</a:t>
            </a:r>
            <a:r>
              <a:rPr lang="en-US" sz="1800" dirty="0" smtClean="0"/>
              <a:t> </a:t>
            </a:r>
            <a:r>
              <a:rPr lang="en-US" sz="1800" b="1" i="1" u="sng" dirty="0" smtClean="0"/>
              <a:t>Frame building:</a:t>
            </a:r>
          </a:p>
          <a:p>
            <a:pPr>
              <a:buFont typeface="Wingdings" pitchFamily="2" charset="2"/>
              <a:buChar char="Ø"/>
            </a:pPr>
            <a:endParaRPr lang="en-US" sz="1400" dirty="0" smtClean="0"/>
          </a:p>
          <a:p>
            <a:pPr>
              <a:buFont typeface="Wingdings" pitchFamily="2" charset="2"/>
              <a:buChar char="Ø"/>
            </a:pPr>
            <a:r>
              <a:rPr lang="en-US" sz="1400" dirty="0" smtClean="0"/>
              <a:t>One </a:t>
            </a:r>
            <a:r>
              <a:rPr lang="en-US" sz="1400" dirty="0"/>
              <a:t>analogy for the cytoskeleton is the frame of a building. </a:t>
            </a:r>
          </a:p>
          <a:p>
            <a:pPr>
              <a:buFont typeface="Wingdings" pitchFamily="2" charset="2"/>
              <a:buChar char="Ø"/>
            </a:pPr>
            <a:endParaRPr lang="en-US" sz="1400" dirty="0" smtClean="0"/>
          </a:p>
          <a:p>
            <a:pPr>
              <a:buFont typeface="Wingdings" pitchFamily="2" charset="2"/>
              <a:buChar char="Ø"/>
            </a:pPr>
            <a:r>
              <a:rPr lang="en-US" sz="1400" dirty="0" smtClean="0"/>
              <a:t>Like </a:t>
            </a:r>
            <a:r>
              <a:rPr lang="en-US" sz="1400" dirty="0"/>
              <a:t>a building’s frame, the cytoskeleton is the “frame” of the cell, keeping structures in place, providing support, and giving the cell a definite shape.</a:t>
            </a:r>
          </a:p>
          <a:p>
            <a:pPr marL="0" indent="0">
              <a:buNone/>
            </a:pPr>
            <a:endParaRPr lang="en-US" sz="2000" b="1" i="1" u="sng" dirty="0" smtClean="0"/>
          </a:p>
          <a:p>
            <a:pPr marL="0" indent="0">
              <a:buNone/>
            </a:pPr>
            <a:endParaRPr lang="en-US" sz="2000" b="1" i="1" u="sng" dirty="0"/>
          </a:p>
        </p:txBody>
      </p:sp>
    </p:spTree>
    <p:extLst>
      <p:ext uri="{BB962C8B-B14F-4D97-AF65-F5344CB8AC3E}">
        <p14:creationId xmlns:p14="http://schemas.microsoft.com/office/powerpoint/2010/main" val="3730849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2400" i="1" u="sng" dirty="0" err="1" smtClean="0"/>
              <a:t>Defination</a:t>
            </a:r>
            <a:r>
              <a:rPr lang="en-US" sz="2400" dirty="0" smtClean="0"/>
              <a:t>:</a:t>
            </a:r>
            <a:br>
              <a:rPr lang="en-US" sz="2400" dirty="0" smtClean="0"/>
            </a:br>
            <a:r>
              <a:rPr lang="en-US" sz="2400" dirty="0"/>
              <a:t> </a:t>
            </a:r>
            <a:r>
              <a:rPr lang="en-US" sz="2400" dirty="0" smtClean="0"/>
              <a:t>       </a:t>
            </a:r>
            <a:r>
              <a:rPr lang="en-US" sz="2400" b="0" dirty="0">
                <a:solidFill>
                  <a:schemeClr val="accent6">
                    <a:lumMod val="75000"/>
                  </a:schemeClr>
                </a:solidFill>
              </a:rPr>
              <a:t>a microscopic network of protein filaments and tubules in the cytoplasm of many living cells, giving them shape and coherence.</a:t>
            </a:r>
            <a:r>
              <a:rPr lang="en-US" sz="2400" dirty="0" smtClean="0"/>
              <a:t/>
            </a:r>
            <a:br>
              <a:rPr lang="en-US" sz="2400" dirty="0" smtClean="0"/>
            </a:br>
            <a:r>
              <a:rPr lang="en-US" sz="2400" dirty="0"/>
              <a:t> </a:t>
            </a:r>
            <a:r>
              <a:rPr lang="en-US" sz="2400" dirty="0" smtClean="0"/>
              <a:t>    </a:t>
            </a:r>
            <a:endParaRPr lang="en-US" sz="2400"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429000"/>
            <a:ext cx="2590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429000"/>
            <a:ext cx="3352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574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Explanation:</a:t>
            </a:r>
            <a:endParaRPr lang="en-US" i="1" u="sng" dirty="0"/>
          </a:p>
        </p:txBody>
      </p:sp>
      <p:sp>
        <p:nvSpPr>
          <p:cNvPr id="3" name="Rectangle 2"/>
          <p:cNvSpPr/>
          <p:nvPr/>
        </p:nvSpPr>
        <p:spPr>
          <a:xfrm>
            <a:off x="685800" y="1676401"/>
            <a:ext cx="7162800" cy="4093428"/>
          </a:xfrm>
          <a:prstGeom prst="rect">
            <a:avLst/>
          </a:prstGeom>
        </p:spPr>
        <p:txBody>
          <a:bodyPr wrap="square">
            <a:spAutoFit/>
          </a:bodyPr>
          <a:lstStyle/>
          <a:p>
            <a:pPr marL="285750" indent="-285750">
              <a:buFont typeface="Wingdings" pitchFamily="2" charset="2"/>
              <a:buChar char="Ø"/>
            </a:pPr>
            <a:r>
              <a:rPr lang="en-US" sz="2000" dirty="0" smtClean="0"/>
              <a:t>The</a:t>
            </a:r>
            <a:r>
              <a:rPr lang="en-US" sz="2000" dirty="0"/>
              <a:t> cytoskeleton is a complex, dynamic network of interlinking </a:t>
            </a:r>
            <a:r>
              <a:rPr lang="en-US" sz="2000" dirty="0">
                <a:hlinkClick r:id="rId2" tooltip="Protein filament"/>
              </a:rPr>
              <a:t>protein filaments</a:t>
            </a:r>
            <a:r>
              <a:rPr lang="en-US" sz="2000" dirty="0"/>
              <a:t> present in the </a:t>
            </a:r>
            <a:r>
              <a:rPr lang="en-US" sz="2000" dirty="0">
                <a:hlinkClick r:id="rId3" tooltip="Cytoplasm"/>
              </a:rPr>
              <a:t>cytoplasm</a:t>
            </a:r>
            <a:r>
              <a:rPr lang="en-US" sz="2000" dirty="0"/>
              <a:t> of all </a:t>
            </a:r>
            <a:r>
              <a:rPr lang="en-US" sz="2000" dirty="0" smtClean="0">
                <a:hlinkClick r:id="rId4" tooltip="Cell (biology)"/>
              </a:rPr>
              <a:t>cells</a:t>
            </a:r>
            <a:r>
              <a:rPr lang="en-US" sz="2000" dirty="0" smtClean="0"/>
              <a:t> , including</a:t>
            </a:r>
            <a:r>
              <a:rPr lang="en-US" sz="2000" dirty="0"/>
              <a:t> </a:t>
            </a:r>
            <a:r>
              <a:rPr lang="en-US" sz="2000" dirty="0">
                <a:hlinkClick r:id="rId5" tooltip="Bacteria"/>
              </a:rPr>
              <a:t>bacteria</a:t>
            </a:r>
            <a:r>
              <a:rPr lang="en-US" sz="2000" dirty="0"/>
              <a:t> and </a:t>
            </a:r>
            <a:r>
              <a:rPr lang="en-US" sz="2000" dirty="0" err="1" smtClean="0">
                <a:hlinkClick r:id="rId6" tooltip="Archaea"/>
              </a:rPr>
              <a:t>archea</a:t>
            </a:r>
            <a:r>
              <a:rPr lang="en-US" sz="2000" dirty="0"/>
              <a:t>.</a:t>
            </a:r>
            <a:br>
              <a:rPr lang="en-US" sz="2000" dirty="0"/>
            </a:br>
            <a:endParaRPr lang="en-US" sz="2000" dirty="0" smtClean="0"/>
          </a:p>
          <a:p>
            <a:pPr marL="285750" indent="-285750">
              <a:buFont typeface="Wingdings" pitchFamily="2" charset="2"/>
              <a:buChar char="Ø"/>
            </a:pPr>
            <a:r>
              <a:rPr lang="en-US" sz="2000" dirty="0" smtClean="0"/>
              <a:t>It </a:t>
            </a:r>
            <a:r>
              <a:rPr lang="en-US" sz="2000" dirty="0"/>
              <a:t>extends from the </a:t>
            </a:r>
            <a:r>
              <a:rPr lang="en-US" sz="2000" dirty="0">
                <a:hlinkClick r:id="rId7" tooltip="Cell nucleus"/>
              </a:rPr>
              <a:t>cell nucleus</a:t>
            </a:r>
            <a:r>
              <a:rPr lang="en-US" sz="2000" dirty="0"/>
              <a:t> to the </a:t>
            </a:r>
            <a:r>
              <a:rPr lang="en-US" sz="2000" dirty="0">
                <a:hlinkClick r:id="rId8" tooltip="Cell membrane"/>
              </a:rPr>
              <a:t>cell membrane</a:t>
            </a:r>
            <a:r>
              <a:rPr lang="en-US" sz="2000" dirty="0"/>
              <a:t> and is composed of similar proteins in the various organisms.</a:t>
            </a:r>
            <a:br>
              <a:rPr lang="en-US" sz="2000" dirty="0"/>
            </a:br>
            <a:endParaRPr lang="en-US" sz="2000" dirty="0" smtClean="0"/>
          </a:p>
          <a:p>
            <a:pPr marL="285750" indent="-285750">
              <a:buFont typeface="Wingdings" pitchFamily="2" charset="2"/>
              <a:buChar char="Ø"/>
            </a:pPr>
            <a:r>
              <a:rPr lang="en-US" sz="2000" dirty="0" smtClean="0"/>
              <a:t>In</a:t>
            </a:r>
            <a:r>
              <a:rPr lang="en-US" sz="2000" dirty="0"/>
              <a:t> </a:t>
            </a:r>
            <a:r>
              <a:rPr lang="en-US" sz="2000" dirty="0">
                <a:hlinkClick r:id="rId9" tooltip="Eukaryotes"/>
              </a:rPr>
              <a:t>eukaryotes</a:t>
            </a:r>
            <a:r>
              <a:rPr lang="en-US" sz="2000" dirty="0"/>
              <a:t>, it is composed of three </a:t>
            </a:r>
            <a:r>
              <a:rPr lang="en-US" sz="2000" dirty="0" smtClean="0"/>
              <a:t>main components</a:t>
            </a:r>
            <a:r>
              <a:rPr lang="en-US" sz="2000" dirty="0"/>
              <a:t>, </a:t>
            </a:r>
            <a:r>
              <a:rPr lang="en-US" sz="2000" dirty="0">
                <a:hlinkClick r:id="rId10" tooltip="Microfilaments"/>
              </a:rPr>
              <a:t>microfilaments</a:t>
            </a:r>
            <a:r>
              <a:rPr lang="en-US" sz="2000" dirty="0"/>
              <a:t>, </a:t>
            </a:r>
            <a:r>
              <a:rPr lang="en-US" sz="2000" dirty="0" smtClean="0">
                <a:hlinkClick r:id="rId11" tooltip="Intermediate filaments"/>
              </a:rPr>
              <a:t>intermediate</a:t>
            </a:r>
            <a:r>
              <a:rPr lang="en-US" sz="2000" dirty="0">
                <a:hlinkClick r:id="rId11" tooltip="Intermediate filaments"/>
              </a:rPr>
              <a:t/>
            </a:r>
            <a:br>
              <a:rPr lang="en-US" sz="2000" dirty="0">
                <a:hlinkClick r:id="rId11" tooltip="Intermediate filaments"/>
              </a:rPr>
            </a:br>
            <a:endParaRPr lang="en-US" sz="2000" dirty="0" smtClean="0">
              <a:hlinkClick r:id="rId11" tooltip="Intermediate filaments"/>
            </a:endParaRPr>
          </a:p>
          <a:p>
            <a:pPr marL="285750" indent="-285750">
              <a:buFont typeface="Wingdings" pitchFamily="2" charset="2"/>
              <a:buChar char="Ø"/>
            </a:pPr>
            <a:r>
              <a:rPr lang="en-US" sz="2000" dirty="0" smtClean="0">
                <a:hlinkClick r:id="rId11" tooltip="Intermediate filaments"/>
              </a:rPr>
              <a:t>the </a:t>
            </a:r>
            <a:r>
              <a:rPr lang="en-US" sz="2000" dirty="0">
                <a:hlinkClick r:id="rId11" tooltip="Intermediate filaments"/>
              </a:rPr>
              <a:t>filaments</a:t>
            </a:r>
            <a:r>
              <a:rPr lang="en-US" sz="2000" dirty="0"/>
              <a:t> and </a:t>
            </a:r>
            <a:r>
              <a:rPr lang="en-US" sz="2000" dirty="0">
                <a:hlinkClick r:id="rId12" tooltip="Microtubules"/>
              </a:rPr>
              <a:t>microtubules</a:t>
            </a:r>
            <a:r>
              <a:rPr lang="en-US" sz="2000" dirty="0"/>
              <a:t>, and these are all capable of rapid growth or disassembly dependent on the cell's requirements.</a:t>
            </a:r>
          </a:p>
        </p:txBody>
      </p:sp>
    </p:spTree>
    <p:extLst>
      <p:ext uri="{BB962C8B-B14F-4D97-AF65-F5344CB8AC3E}">
        <p14:creationId xmlns:p14="http://schemas.microsoft.com/office/powerpoint/2010/main" val="1512226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8153400" cy="5632311"/>
          </a:xfrm>
          <a:prstGeom prst="rect">
            <a:avLst/>
          </a:prstGeom>
          <a:solidFill>
            <a:schemeClr val="bg1"/>
          </a:solidFill>
        </p:spPr>
        <p:txBody>
          <a:bodyPr wrap="square">
            <a:spAutoFit/>
          </a:bodyPr>
          <a:lstStyle/>
          <a:p>
            <a:r>
              <a:rPr lang="en-US" sz="2000" dirty="0" smtClean="0"/>
              <a:t>By definition, the cytoskeleton is composed of proteins that can form longitudinal arrays (fibres) in all organisms. These filament forming proteins have been classified into 4 classes.</a:t>
            </a:r>
          </a:p>
          <a:p>
            <a:pPr marL="285750" indent="-285750">
              <a:buFont typeface="Wingdings" pitchFamily="2" charset="2"/>
              <a:buChar char="§"/>
            </a:pPr>
            <a:r>
              <a:rPr lang="en-US" sz="2000" dirty="0" smtClean="0"/>
              <a:t> </a:t>
            </a:r>
            <a:r>
              <a:rPr lang="en-US" sz="2000" dirty="0"/>
              <a:t>Tubulin-like</a:t>
            </a:r>
            <a:r>
              <a:rPr lang="en-US" sz="2000" dirty="0" smtClean="0"/>
              <a:t>,</a:t>
            </a:r>
          </a:p>
          <a:p>
            <a:pPr marL="285750" indent="-285750">
              <a:buFont typeface="Wingdings" pitchFamily="2" charset="2"/>
              <a:buChar char="§"/>
            </a:pPr>
            <a:r>
              <a:rPr lang="en-US" sz="2000" dirty="0" smtClean="0"/>
              <a:t> </a:t>
            </a:r>
            <a:r>
              <a:rPr lang="en-US" sz="2000" dirty="0"/>
              <a:t>actin-like</a:t>
            </a:r>
            <a:r>
              <a:rPr lang="en-US" sz="2000" dirty="0" smtClean="0"/>
              <a:t>,</a:t>
            </a:r>
          </a:p>
          <a:p>
            <a:pPr marL="285750" indent="-285750">
              <a:buFont typeface="Wingdings" pitchFamily="2" charset="2"/>
              <a:buChar char="§"/>
            </a:pPr>
            <a:r>
              <a:rPr lang="en-US" sz="2000" dirty="0" smtClean="0"/>
              <a:t> </a:t>
            </a:r>
            <a:r>
              <a:rPr lang="en-US" sz="2000" dirty="0"/>
              <a:t>Walker A cytoskeletal </a:t>
            </a:r>
            <a:r>
              <a:rPr lang="en-US" sz="2000" dirty="0" smtClean="0"/>
              <a:t>ATPases </a:t>
            </a:r>
            <a:r>
              <a:rPr lang="en-US" sz="2000" dirty="0"/>
              <a:t>(WACA-proteins), </a:t>
            </a:r>
            <a:endParaRPr lang="en-US" sz="2000" dirty="0" smtClean="0"/>
          </a:p>
          <a:p>
            <a:pPr marL="285750" indent="-285750">
              <a:buFont typeface="Wingdings" pitchFamily="2" charset="2"/>
              <a:buChar char="§"/>
            </a:pPr>
            <a:r>
              <a:rPr lang="en-US" sz="2000" dirty="0" smtClean="0"/>
              <a:t>and </a:t>
            </a:r>
            <a:r>
              <a:rPr lang="en-US" sz="2000" dirty="0"/>
              <a:t>intermediate filaments</a:t>
            </a:r>
            <a:r>
              <a:rPr lang="en-US" sz="2000" dirty="0" smtClean="0"/>
              <a:t>.</a:t>
            </a:r>
          </a:p>
          <a:p>
            <a:endParaRPr lang="en-US" sz="2000" dirty="0"/>
          </a:p>
          <a:p>
            <a:pPr marL="285750" indent="-285750">
              <a:buFont typeface="Arial" pitchFamily="34" charset="0"/>
              <a:buChar char="•"/>
            </a:pPr>
            <a:r>
              <a:rPr lang="en-US" sz="2000" dirty="0" smtClean="0"/>
              <a:t>Tubulin-like </a:t>
            </a:r>
            <a:r>
              <a:rPr lang="en-US" sz="2000" dirty="0"/>
              <a:t>proteins are tubulin in eukaryotes and </a:t>
            </a:r>
            <a:r>
              <a:rPr lang="en-US" sz="2000" dirty="0" smtClean="0"/>
              <a:t>FtsZ , TubZ , RepX </a:t>
            </a:r>
            <a:r>
              <a:rPr lang="en-US" sz="2000" dirty="0"/>
              <a:t>in prokaryotes. </a:t>
            </a:r>
            <a:endParaRPr lang="en-US" sz="2000" dirty="0" smtClean="0"/>
          </a:p>
          <a:p>
            <a:pPr marL="285750" indent="-285750">
              <a:buFont typeface="Arial" pitchFamily="34" charset="0"/>
              <a:buChar char="•"/>
            </a:pPr>
            <a:r>
              <a:rPr lang="en-US" sz="2000" dirty="0" smtClean="0"/>
              <a:t>Actin-like </a:t>
            </a:r>
            <a:r>
              <a:rPr lang="en-US" sz="2000" dirty="0"/>
              <a:t>proteins are actin in eukaryotes and MreB, FtsA in prokaryotes. An example of a WACA-proteins, which are mostly found in prokaryotes, is MinD. </a:t>
            </a:r>
          </a:p>
          <a:p>
            <a:endParaRPr lang="en-US" sz="2000" dirty="0"/>
          </a:p>
          <a:p>
            <a:pPr marL="285750" indent="-285750">
              <a:buFont typeface="Wingdings" pitchFamily="2" charset="2"/>
              <a:buChar char="Ø"/>
            </a:pPr>
            <a:r>
              <a:rPr lang="en-US" sz="2000" dirty="0"/>
              <a:t>Cytoskeletal proteins are usually correlated </a:t>
            </a:r>
            <a:r>
              <a:rPr lang="en-US" sz="2000" dirty="0" smtClean="0"/>
              <a:t>with</a:t>
            </a:r>
          </a:p>
          <a:p>
            <a:pPr marL="285750" indent="-285750">
              <a:buFont typeface="Wingdings" pitchFamily="2" charset="2"/>
              <a:buChar char="§"/>
            </a:pPr>
            <a:r>
              <a:rPr lang="en-US" sz="2000" dirty="0" smtClean="0"/>
              <a:t> </a:t>
            </a:r>
            <a:r>
              <a:rPr lang="en-US" sz="2000" dirty="0"/>
              <a:t>cell shape</a:t>
            </a:r>
            <a:r>
              <a:rPr lang="en-US" sz="2000" dirty="0" smtClean="0"/>
              <a:t>,</a:t>
            </a:r>
          </a:p>
          <a:p>
            <a:pPr marL="285750" indent="-285750">
              <a:buFont typeface="Wingdings" pitchFamily="2" charset="2"/>
              <a:buChar char="§"/>
            </a:pPr>
            <a:r>
              <a:rPr lang="en-US" sz="2000" dirty="0" smtClean="0"/>
              <a:t> </a:t>
            </a:r>
            <a:r>
              <a:rPr lang="en-US" sz="2000" dirty="0"/>
              <a:t>DNA </a:t>
            </a:r>
            <a:r>
              <a:rPr lang="en-US" sz="2000" dirty="0" smtClean="0"/>
              <a:t>segregation</a:t>
            </a:r>
          </a:p>
          <a:p>
            <a:pPr marL="285750" indent="-285750">
              <a:buFont typeface="Wingdings" pitchFamily="2" charset="2"/>
              <a:buChar char="§"/>
            </a:pPr>
            <a:r>
              <a:rPr lang="en-US" sz="2000" dirty="0" smtClean="0"/>
              <a:t> and cell division in prokaryotes and eukaryotes. </a:t>
            </a:r>
            <a:endParaRPr lang="en-US" sz="2000" dirty="0"/>
          </a:p>
        </p:txBody>
      </p:sp>
    </p:spTree>
    <p:extLst>
      <p:ext uri="{BB962C8B-B14F-4D97-AF65-F5344CB8AC3E}">
        <p14:creationId xmlns:p14="http://schemas.microsoft.com/office/powerpoint/2010/main" val="1453192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u="sng" dirty="0" smtClean="0"/>
              <a:t> </a:t>
            </a:r>
            <a:br>
              <a:rPr lang="en-US" i="1" u="sng" dirty="0" smtClean="0"/>
            </a:br>
            <a:r>
              <a:rPr lang="en-US" i="1" u="sng" dirty="0" smtClean="0"/>
              <a:t>    </a:t>
            </a:r>
            <a:br>
              <a:rPr lang="en-US" i="1" u="sng" dirty="0" smtClean="0"/>
            </a:br>
            <a:r>
              <a:rPr lang="en-US" i="1" u="sng" dirty="0"/>
              <a:t/>
            </a:r>
            <a:br>
              <a:rPr lang="en-US" i="1" u="sng" dirty="0"/>
            </a:br>
            <a:r>
              <a:rPr lang="en-US" i="1" u="sng" dirty="0" smtClean="0"/>
              <a:t>structure of cytoskeleton:     </a:t>
            </a:r>
            <a:endParaRPr lang="en-US" i="1" u="sng"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1800" dirty="0" smtClean="0"/>
              <a:t>The </a:t>
            </a:r>
            <a:r>
              <a:rPr lang="en-US" sz="1800" dirty="0"/>
              <a:t>eukaryotic cytoskeleton consists of three types of filaments, which are elongated chains of proteins: microfilaments, intermediate filaments, and </a:t>
            </a:r>
            <a:r>
              <a:rPr lang="en-US" sz="1800" dirty="0" smtClean="0"/>
              <a:t>microtubules</a:t>
            </a:r>
          </a:p>
          <a:p>
            <a:pPr>
              <a:buFont typeface="Wingdings" pitchFamily="2" charset="2"/>
              <a:buChar char="Ø"/>
            </a:pPr>
            <a:endParaRPr lang="en-US" sz="1800" dirty="0"/>
          </a:p>
          <a:p>
            <a:pPr>
              <a:buFont typeface="Wingdings" pitchFamily="2" charset="2"/>
              <a:buChar char="Ø"/>
            </a:pPr>
            <a:endParaRPr lang="en-US" sz="1800" dirty="0" smtClean="0"/>
          </a:p>
          <a:p>
            <a:pPr>
              <a:buFont typeface="Wingdings" pitchFamily="2" charset="2"/>
              <a:buChar char="Ø"/>
            </a:pPr>
            <a:endParaRPr lang="en-US" sz="1800" dirty="0" smtClean="0"/>
          </a:p>
          <a:p>
            <a:pPr>
              <a:buFont typeface="Wingdings" pitchFamily="2" charset="2"/>
              <a:buChar char="Ø"/>
            </a:pPr>
            <a:endParaRPr lang="en-US" sz="1800" dirty="0"/>
          </a:p>
          <a:p>
            <a:pPr>
              <a:buFont typeface="Wingdings" pitchFamily="2" charset="2"/>
              <a:buChar char="Ø"/>
            </a:pPr>
            <a:r>
              <a:rPr lang="en-US" sz="1800" dirty="0"/>
              <a:t>The microfilaments of this cell are shown </a:t>
            </a:r>
            <a:endParaRPr lang="en-US" sz="1800" dirty="0" smtClean="0"/>
          </a:p>
          <a:p>
            <a:pPr marL="0" indent="0" algn="just">
              <a:buNone/>
            </a:pPr>
            <a:r>
              <a:rPr lang="en-US" sz="1800" dirty="0" smtClean="0"/>
              <a:t>     in </a:t>
            </a:r>
            <a:r>
              <a:rPr lang="en-US" sz="1800" dirty="0"/>
              <a:t>red, while microtubules are shown </a:t>
            </a:r>
            <a:r>
              <a:rPr lang="en-US" sz="1800" dirty="0" smtClean="0"/>
              <a:t>in</a:t>
            </a:r>
          </a:p>
          <a:p>
            <a:pPr marL="0" indent="0" algn="just">
              <a:buNone/>
            </a:pPr>
            <a:r>
              <a:rPr lang="en-US" sz="1800" dirty="0" smtClean="0"/>
              <a:t>      </a:t>
            </a:r>
            <a:r>
              <a:rPr lang="en-US" sz="1800" dirty="0"/>
              <a:t>green. The blue dots are nuclei.</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590745"/>
            <a:ext cx="2362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651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0536" y="609600"/>
            <a:ext cx="5867400" cy="5632311"/>
          </a:xfrm>
          <a:prstGeom prst="rect">
            <a:avLst/>
          </a:prstGeom>
          <a:solidFill>
            <a:schemeClr val="bg1"/>
          </a:solidFill>
        </p:spPr>
        <p:txBody>
          <a:bodyPr wrap="square">
            <a:spAutoFit/>
          </a:bodyPr>
          <a:lstStyle/>
          <a:p>
            <a:pPr marL="342900" indent="-342900">
              <a:buFont typeface="Wingdings" pitchFamily="2" charset="2"/>
              <a:buChar char="Ø"/>
            </a:pPr>
            <a:r>
              <a:rPr lang="en-US" sz="2000" i="1" u="sng" dirty="0" smtClean="0">
                <a:solidFill>
                  <a:schemeClr val="accent4">
                    <a:lumMod val="60000"/>
                    <a:lumOff val="40000"/>
                  </a:schemeClr>
                </a:solidFill>
              </a:rPr>
              <a:t>EUKARYOTIC CYTOSKELETON:</a:t>
            </a:r>
          </a:p>
          <a:p>
            <a:endParaRPr lang="en-US" sz="2000" dirty="0" smtClean="0"/>
          </a:p>
          <a:p>
            <a:pPr marL="342900" indent="-342900">
              <a:buFont typeface="Wingdings" pitchFamily="2" charset="2"/>
              <a:buChar char="§"/>
            </a:pPr>
            <a:r>
              <a:rPr lang="en-US" sz="2000" dirty="0" smtClean="0"/>
              <a:t>All </a:t>
            </a:r>
            <a:r>
              <a:rPr lang="en-US" sz="2000" dirty="0"/>
              <a:t>cells have a cytoskeleton</a:t>
            </a:r>
            <a:r>
              <a:rPr lang="en-US" sz="2000" dirty="0" smtClean="0"/>
              <a:t>,</a:t>
            </a:r>
          </a:p>
          <a:p>
            <a:r>
              <a:rPr lang="en-US" sz="2000" dirty="0" smtClean="0"/>
              <a:t> </a:t>
            </a:r>
            <a:r>
              <a:rPr lang="en-US" sz="2000" dirty="0"/>
              <a:t>but usually the cytoskeleton of eukaryotic cells is what is meant when discussing the cytoskeleton. Eukaryotic cells are complex cells that </a:t>
            </a:r>
            <a:r>
              <a:rPr lang="en-US" sz="2000" dirty="0" smtClean="0"/>
              <a:t>have</a:t>
            </a:r>
          </a:p>
          <a:p>
            <a:pPr marL="342900" indent="-342900">
              <a:buFont typeface="Wingdings" pitchFamily="2" charset="2"/>
              <a:buChar char="§"/>
            </a:pPr>
            <a:r>
              <a:rPr lang="en-US" sz="2000" dirty="0" smtClean="0"/>
              <a:t> </a:t>
            </a:r>
            <a:r>
              <a:rPr lang="en-US" sz="2000" dirty="0"/>
              <a:t>a nucleus and organelles. </a:t>
            </a:r>
            <a:endParaRPr lang="en-US" sz="2000" dirty="0" smtClean="0"/>
          </a:p>
          <a:p>
            <a:pPr marL="342900" indent="-342900">
              <a:buFont typeface="Wingdings" pitchFamily="2" charset="2"/>
              <a:buChar char="§"/>
            </a:pPr>
            <a:r>
              <a:rPr lang="en-US" sz="2000" dirty="0" smtClean="0"/>
              <a:t>Plants</a:t>
            </a:r>
            <a:r>
              <a:rPr lang="en-US" sz="2000" dirty="0"/>
              <a:t>, animals, fungi, and protists have eukaryotic cells</a:t>
            </a:r>
            <a:r>
              <a:rPr lang="en-US" sz="2000" dirty="0" smtClean="0"/>
              <a:t>.</a:t>
            </a:r>
          </a:p>
          <a:p>
            <a:endParaRPr lang="en-US" sz="2000" dirty="0" smtClean="0"/>
          </a:p>
          <a:p>
            <a:pPr marL="342900" indent="-342900">
              <a:buFont typeface="Wingdings" pitchFamily="2" charset="2"/>
              <a:buChar char="Ø"/>
            </a:pPr>
            <a:r>
              <a:rPr lang="en-US" sz="2000" i="1" u="sng" dirty="0" smtClean="0">
                <a:solidFill>
                  <a:schemeClr val="accent4">
                    <a:lumMod val="60000"/>
                    <a:lumOff val="40000"/>
                  </a:schemeClr>
                </a:solidFill>
              </a:rPr>
              <a:t>PROKARYOTIC CYTOSKELETON</a:t>
            </a:r>
            <a:r>
              <a:rPr lang="en-US" sz="2000" dirty="0" smtClean="0">
                <a:solidFill>
                  <a:schemeClr val="accent4">
                    <a:lumMod val="60000"/>
                    <a:lumOff val="40000"/>
                  </a:schemeClr>
                </a:solidFill>
              </a:rPr>
              <a:t>:</a:t>
            </a:r>
          </a:p>
          <a:p>
            <a:endParaRPr lang="en-US" sz="2000" dirty="0"/>
          </a:p>
          <a:p>
            <a:pPr marL="285750" indent="-285750">
              <a:buFont typeface="Wingdings" pitchFamily="2" charset="2"/>
              <a:buChar char="§"/>
            </a:pPr>
            <a:r>
              <a:rPr lang="en-US" sz="2000" dirty="0" smtClean="0"/>
              <a:t> </a:t>
            </a:r>
            <a:r>
              <a:rPr lang="en-US" sz="2000" dirty="0"/>
              <a:t>Prokaryotic cells are less complex</a:t>
            </a:r>
            <a:r>
              <a:rPr lang="en-US" sz="2000" dirty="0" smtClean="0"/>
              <a:t>,</a:t>
            </a:r>
          </a:p>
          <a:p>
            <a:pPr marL="285750" indent="-285750">
              <a:buFont typeface="Wingdings" pitchFamily="2" charset="2"/>
              <a:buChar char="§"/>
            </a:pPr>
            <a:r>
              <a:rPr lang="en-US" sz="2000" dirty="0" smtClean="0"/>
              <a:t> </a:t>
            </a:r>
            <a:r>
              <a:rPr lang="en-US" sz="2000" dirty="0"/>
              <a:t>with no true nucleus or organelles except ribosomes</a:t>
            </a:r>
            <a:r>
              <a:rPr lang="en-US" sz="2000" dirty="0" smtClean="0"/>
              <a:t>,</a:t>
            </a:r>
          </a:p>
          <a:p>
            <a:pPr marL="285750" indent="-285750">
              <a:buFont typeface="Wingdings" pitchFamily="2" charset="2"/>
              <a:buChar char="§"/>
            </a:pPr>
            <a:r>
              <a:rPr lang="en-US" sz="2000" dirty="0" smtClean="0"/>
              <a:t> </a:t>
            </a:r>
            <a:r>
              <a:rPr lang="en-US" sz="2000" dirty="0"/>
              <a:t>and they are found in the single-celled organisms bacteria and archaea. </a:t>
            </a:r>
          </a:p>
        </p:txBody>
      </p:sp>
    </p:spTree>
    <p:extLst>
      <p:ext uri="{BB962C8B-B14F-4D97-AF65-F5344CB8AC3E}">
        <p14:creationId xmlns:p14="http://schemas.microsoft.com/office/powerpoint/2010/main" val="189091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85838"/>
            <a:ext cx="731520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67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Types OF cytoskeleton:</a:t>
            </a:r>
            <a:endParaRPr lang="en-US" i="1" u="sng" dirty="0"/>
          </a:p>
        </p:txBody>
      </p:sp>
      <p:sp>
        <p:nvSpPr>
          <p:cNvPr id="3" name="Content Placeholder 2"/>
          <p:cNvSpPr>
            <a:spLocks noGrp="1"/>
          </p:cNvSpPr>
          <p:nvPr>
            <p:ph idx="1"/>
          </p:nvPr>
        </p:nvSpPr>
        <p:spPr/>
        <p:txBody>
          <a:bodyPr/>
          <a:lstStyle/>
          <a:p>
            <a:pPr marL="0" indent="0">
              <a:buNone/>
            </a:pPr>
            <a:r>
              <a:rPr lang="en-US" dirty="0" smtClean="0"/>
              <a:t>There are three types of cytoskeleton:</a:t>
            </a:r>
          </a:p>
          <a:p>
            <a:pPr>
              <a:buFont typeface="Wingdings" pitchFamily="2" charset="2"/>
              <a:buChar char="Ø"/>
            </a:pPr>
            <a:endParaRPr lang="en-US" dirty="0"/>
          </a:p>
          <a:p>
            <a:pPr>
              <a:buFont typeface="Wingdings" pitchFamily="2" charset="2"/>
              <a:buChar char="Ø"/>
            </a:pPr>
            <a:r>
              <a:rPr lang="en-US" dirty="0"/>
              <a:t>Microfilaments</a:t>
            </a:r>
          </a:p>
          <a:p>
            <a:pPr>
              <a:buFont typeface="Wingdings" pitchFamily="2" charset="2"/>
              <a:buChar char="Ø"/>
            </a:pPr>
            <a:endParaRPr lang="en-US" dirty="0" smtClean="0"/>
          </a:p>
          <a:p>
            <a:pPr>
              <a:buFont typeface="Wingdings" pitchFamily="2" charset="2"/>
              <a:buChar char="Ø"/>
            </a:pPr>
            <a:r>
              <a:rPr lang="en-US" dirty="0"/>
              <a:t>Intermediate Filaments</a:t>
            </a:r>
          </a:p>
          <a:p>
            <a:pPr>
              <a:buFont typeface="Wingdings" pitchFamily="2" charset="2"/>
              <a:buChar char="Ø"/>
            </a:pPr>
            <a:endParaRPr lang="en-US" dirty="0" smtClean="0"/>
          </a:p>
          <a:p>
            <a:pPr>
              <a:buFont typeface="Wingdings" pitchFamily="2" charset="2"/>
              <a:buChar char="Ø"/>
            </a:pPr>
            <a:r>
              <a:rPr lang="en-US" dirty="0"/>
              <a:t>Microtubules</a:t>
            </a:r>
          </a:p>
          <a:p>
            <a:pPr>
              <a:buFont typeface="Wingdings" pitchFamily="2" charset="2"/>
              <a:buChar char="Ø"/>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514600"/>
            <a:ext cx="333658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21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MICROFILAMENTS:</a:t>
            </a:r>
            <a:endParaRPr lang="en-US" i="1" u="sng" dirty="0"/>
          </a:p>
        </p:txBody>
      </p:sp>
      <p:sp>
        <p:nvSpPr>
          <p:cNvPr id="3" name="Content Placeholder 2"/>
          <p:cNvSpPr>
            <a:spLocks noGrp="1"/>
          </p:cNvSpPr>
          <p:nvPr>
            <p:ph idx="1"/>
          </p:nvPr>
        </p:nvSpPr>
        <p:spPr>
          <a:xfrm>
            <a:off x="457200" y="1905000"/>
            <a:ext cx="7239000" cy="4550736"/>
          </a:xfrm>
        </p:spPr>
        <p:txBody>
          <a:bodyPr>
            <a:normAutofit lnSpcReduction="10000"/>
          </a:bodyPr>
          <a:lstStyle/>
          <a:p>
            <a:endParaRPr lang="en-US" dirty="0" smtClean="0"/>
          </a:p>
          <a:p>
            <a:r>
              <a:rPr lang="en-US" dirty="0" smtClean="0"/>
              <a:t>Microfilaments </a:t>
            </a:r>
            <a:r>
              <a:rPr lang="en-US" dirty="0"/>
              <a:t>are also called actin filaments because they are mostly composed of the protein </a:t>
            </a:r>
            <a:r>
              <a:rPr lang="en-US" dirty="0" smtClean="0"/>
              <a:t>actin</a:t>
            </a:r>
            <a:r>
              <a:rPr lang="en-US" dirty="0"/>
              <a:t>.</a:t>
            </a:r>
            <a:r>
              <a:rPr lang="en-US" dirty="0" smtClean="0"/>
              <a:t> They </a:t>
            </a:r>
            <a:r>
              <a:rPr lang="en-US" dirty="0"/>
              <a:t>are about 7 nanometers </a:t>
            </a:r>
            <a:r>
              <a:rPr lang="en-US" dirty="0" smtClean="0"/>
              <a:t>thick</a:t>
            </a:r>
            <a:r>
              <a:rPr lang="en-US" dirty="0"/>
              <a:t>.</a:t>
            </a:r>
            <a:endParaRPr lang="en-US" dirty="0" smtClean="0"/>
          </a:p>
          <a:p>
            <a:pPr>
              <a:buFont typeface="Wingdings" pitchFamily="2" charset="2"/>
              <a:buChar char="ü"/>
            </a:pPr>
            <a:endParaRPr lang="en-US" dirty="0" smtClean="0"/>
          </a:p>
          <a:p>
            <a:pPr>
              <a:buFont typeface="Wingdings" pitchFamily="2" charset="2"/>
              <a:buChar char="ü"/>
            </a:pPr>
            <a:r>
              <a:rPr lang="en-US" dirty="0" smtClean="0"/>
              <a:t> </a:t>
            </a:r>
            <a:r>
              <a:rPr lang="en-US" dirty="0"/>
              <a:t>Microfilaments have many functions</a:t>
            </a:r>
            <a:r>
              <a:rPr lang="en-US" dirty="0" smtClean="0"/>
              <a:t>.</a:t>
            </a:r>
          </a:p>
          <a:p>
            <a:pPr marL="514350" indent="-514350">
              <a:buFont typeface="+mj-lt"/>
              <a:buAutoNum type="arabicPeriod"/>
            </a:pPr>
            <a:r>
              <a:rPr lang="en-US" dirty="0" smtClean="0"/>
              <a:t> </a:t>
            </a:r>
            <a:r>
              <a:rPr lang="en-US" dirty="0"/>
              <a:t>They aid in </a:t>
            </a:r>
            <a:r>
              <a:rPr lang="en-US" u="sng" dirty="0" smtClean="0">
                <a:hlinkClick r:id="rId2" tooltip="cytokinesis"/>
              </a:rPr>
              <a:t>cytokinesis</a:t>
            </a:r>
            <a:r>
              <a:rPr lang="en-US" u="sng" dirty="0" smtClean="0"/>
              <a:t>.</a:t>
            </a:r>
            <a:endParaRPr lang="en-US" dirty="0" smtClean="0"/>
          </a:p>
          <a:p>
            <a:pPr marL="514350" indent="-514350">
              <a:buFont typeface="+mj-lt"/>
              <a:buAutoNum type="arabicPeriod"/>
            </a:pPr>
            <a:r>
              <a:rPr lang="en-US" dirty="0" smtClean="0"/>
              <a:t>They </a:t>
            </a:r>
            <a:r>
              <a:rPr lang="en-US" dirty="0"/>
              <a:t>aid in cell </a:t>
            </a:r>
            <a:r>
              <a:rPr lang="en-US" u="sng" dirty="0" smtClean="0">
                <a:hlinkClick r:id="rId3" tooltip="motility"/>
              </a:rPr>
              <a:t>motility</a:t>
            </a:r>
            <a:r>
              <a:rPr lang="en-US" dirty="0" smtClean="0"/>
              <a:t>.</a:t>
            </a:r>
          </a:p>
          <a:p>
            <a:pPr marL="514350" indent="-514350">
              <a:buFont typeface="+mj-lt"/>
              <a:buAutoNum type="arabicPeriod"/>
            </a:pPr>
            <a:r>
              <a:rPr lang="en-US" dirty="0"/>
              <a:t>They are also involved in </a:t>
            </a:r>
            <a:r>
              <a:rPr lang="en-US" u="sng" dirty="0">
                <a:solidFill>
                  <a:schemeClr val="accent4">
                    <a:lumMod val="60000"/>
                    <a:lumOff val="40000"/>
                  </a:schemeClr>
                </a:solidFill>
              </a:rPr>
              <a:t>cytoplasmic </a:t>
            </a:r>
            <a:r>
              <a:rPr lang="en-US" u="sng" dirty="0" smtClean="0">
                <a:solidFill>
                  <a:schemeClr val="accent4">
                    <a:lumMod val="60000"/>
                    <a:lumOff val="40000"/>
                  </a:schemeClr>
                </a:solidFill>
              </a:rPr>
              <a:t>streaming</a:t>
            </a:r>
            <a:r>
              <a:rPr lang="en-US" u="sng" dirty="0">
                <a:solidFill>
                  <a:schemeClr val="accent4">
                    <a:lumMod val="60000"/>
                    <a:lumOff val="40000"/>
                  </a:schemeClr>
                </a:solidFill>
              </a:rPr>
              <a:t>.</a:t>
            </a:r>
            <a:endParaRPr lang="en-US" u="sng" dirty="0" smtClean="0">
              <a:solidFill>
                <a:schemeClr val="accent4">
                  <a:lumMod val="60000"/>
                  <a:lumOff val="40000"/>
                </a:schemeClr>
              </a:solidFill>
            </a:endParaRPr>
          </a:p>
          <a:p>
            <a:pPr marL="0" indent="0">
              <a:buNone/>
            </a:pP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21898"/>
            <a:ext cx="3048000" cy="167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0271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178</TotalTime>
  <Words>674</Words>
  <Application>Microsoft Office PowerPoint</Application>
  <PresentationFormat>On-screen Show (4:3)</PresentationFormat>
  <Paragraphs>95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Trebuchet MS</vt:lpstr>
      <vt:lpstr>Wingdings</vt:lpstr>
      <vt:lpstr>Wingdings 2</vt:lpstr>
      <vt:lpstr>Opulent</vt:lpstr>
      <vt:lpstr>Outline:  Definition of cytoskeleton. its explanation. structure of cytoskeleton. types of cytoskeleton. microfilaments. Intermediate filaments. Microtubules. functions of cytoskeleton.</vt:lpstr>
      <vt:lpstr>Defination:         a microscopic network of protein filaments and tubules in the cytoplasm of many living cells, giving them shape and coherence.      </vt:lpstr>
      <vt:lpstr>Explanation:</vt:lpstr>
      <vt:lpstr>PowerPoint Presentation</vt:lpstr>
      <vt:lpstr>        structure of cytoskeleton:     </vt:lpstr>
      <vt:lpstr>PowerPoint Presentation</vt:lpstr>
      <vt:lpstr>PowerPoint Presentation</vt:lpstr>
      <vt:lpstr>Types OF cytoskeleton:</vt:lpstr>
      <vt:lpstr>MICROFILAMENTS:</vt:lpstr>
      <vt:lpstr>PowerPoint Presentation</vt:lpstr>
      <vt:lpstr>INTERMEDIATE FILAMENTS:</vt:lpstr>
      <vt:lpstr>PowerPoint Presentation</vt:lpstr>
      <vt:lpstr>Microtubules:</vt:lpstr>
      <vt:lpstr>PowerPoint Presentation</vt:lpstr>
      <vt:lpstr>Function of cytoskeleton:</vt:lpstr>
      <vt:lpstr>FUNCTIONS…….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Cytoskeleton Types and functions</dc:title>
  <dc:creator>dell</dc:creator>
  <cp:lastModifiedBy>Shahid Iqbal</cp:lastModifiedBy>
  <cp:revision>23</cp:revision>
  <dcterms:created xsi:type="dcterms:W3CDTF">2020-04-12T11:45:11Z</dcterms:created>
  <dcterms:modified xsi:type="dcterms:W3CDTF">2020-05-02T05:43:27Z</dcterms:modified>
</cp:coreProperties>
</file>