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2"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69569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BB12527-9827-45EF-9FE7-8155D647B146}" type="datetimeFigureOut">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1889014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2260239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6582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1154837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12193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2587412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3377688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313301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2696856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12527-9827-45EF-9FE7-8155D647B1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2738797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B12527-9827-45EF-9FE7-8155D647B146}"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877661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B12527-9827-45EF-9FE7-8155D647B146}" type="datetimeFigureOut">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889214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B12527-9827-45EF-9FE7-8155D647B146}" type="datetimeFigureOut">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1445297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12527-9827-45EF-9FE7-8155D647B146}" type="datetimeFigureOut">
              <a:rPr lang="en-US" smtClean="0"/>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2431430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B12527-9827-45EF-9FE7-8155D647B146}"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88226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B12527-9827-45EF-9FE7-8155D647B146}"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249D6-9053-4831-BE65-D2855A8D2936}" type="slidenum">
              <a:rPr lang="en-US" smtClean="0"/>
              <a:t>‹#›</a:t>
            </a:fld>
            <a:endParaRPr lang="en-US"/>
          </a:p>
        </p:txBody>
      </p:sp>
    </p:spTree>
    <p:extLst>
      <p:ext uri="{BB962C8B-B14F-4D97-AF65-F5344CB8AC3E}">
        <p14:creationId xmlns:p14="http://schemas.microsoft.com/office/powerpoint/2010/main" val="24887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BB12527-9827-45EF-9FE7-8155D647B146}" type="datetimeFigureOut">
              <a:rPr lang="en-US" smtClean="0"/>
              <a:t>4/5/2020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9C249D6-9053-4831-BE65-D2855A8D2936}" type="slidenum">
              <a:rPr lang="en-US" smtClean="0"/>
              <a:t>‹#›</a:t>
            </a:fld>
            <a:endParaRPr lang="en-US"/>
          </a:p>
        </p:txBody>
      </p:sp>
    </p:spTree>
    <p:extLst>
      <p:ext uri="{BB962C8B-B14F-4D97-AF65-F5344CB8AC3E}">
        <p14:creationId xmlns:p14="http://schemas.microsoft.com/office/powerpoint/2010/main" val="33858803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ecurity-faqs.com/ebay-hacker-caught.html"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security-faqs.com/the-risks-of-peer-to-peer-file-sharing.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www.security-faqs.com/spyware-and-how-to-get-rid-of-it.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security-faqs.com/7-days-later-confikerc-wakes-up.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security-faqs.com/spam-what-is-it-and-why-is-it-still-here.html" TargetMode="External"/><Relationship Id="rId2" Type="http://schemas.openxmlformats.org/officeDocument/2006/relationships/hyperlink" Target="http://www.security-faqs.com/4-ways-to-spot-a-twitter-spammer.html"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www.security-faqs.com/protection-against-identity-theft.htm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Information Security </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Farhana</a:t>
            </a:r>
            <a:r>
              <a:rPr lang="en-US" dirty="0" smtClean="0"/>
              <a:t> </a:t>
            </a:r>
            <a:r>
              <a:rPr lang="en-US" dirty="0" err="1" smtClean="0"/>
              <a:t>Sharief</a:t>
            </a:r>
            <a:endParaRPr lang="en-US" dirty="0"/>
          </a:p>
        </p:txBody>
      </p:sp>
    </p:spTree>
    <p:extLst>
      <p:ext uri="{BB962C8B-B14F-4D97-AF65-F5344CB8AC3E}">
        <p14:creationId xmlns:p14="http://schemas.microsoft.com/office/powerpoint/2010/main" val="4144516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0" y="685800"/>
            <a:ext cx="11507789" cy="789709"/>
          </a:xfrm>
        </p:spPr>
        <p:txBody>
          <a:bodyPr>
            <a:normAutofit fontScale="90000"/>
          </a:bodyPr>
          <a:lstStyle/>
          <a:p>
            <a:r>
              <a:rPr lang="en-US" dirty="0" smtClean="0"/>
              <a:t>Common Internet Security Issues</a:t>
            </a:r>
            <a:endParaRPr lang="en-US" dirty="0"/>
          </a:p>
        </p:txBody>
      </p:sp>
      <p:sp>
        <p:nvSpPr>
          <p:cNvPr id="3" name="Subtitle 2"/>
          <p:cNvSpPr>
            <a:spLocks noGrp="1"/>
          </p:cNvSpPr>
          <p:nvPr>
            <p:ph type="subTitle" idx="1"/>
          </p:nvPr>
        </p:nvSpPr>
        <p:spPr>
          <a:xfrm>
            <a:off x="684212" y="1672936"/>
            <a:ext cx="6400800" cy="4118265"/>
          </a:xfrm>
        </p:spPr>
        <p:txBody>
          <a:bodyPr>
            <a:normAutofit fontScale="92500" lnSpcReduction="10000"/>
          </a:bodyPr>
          <a:lstStyle/>
          <a:p>
            <a:r>
              <a:rPr lang="en-US" b="1" dirty="0"/>
              <a:t>1. HACKERS</a:t>
            </a:r>
            <a:endParaRPr lang="en-US" dirty="0"/>
          </a:p>
          <a:p>
            <a:r>
              <a:rPr lang="en-US" dirty="0"/>
              <a:t>Hackers are people who attempt to breach or avoid online security measures for a number of reasons.</a:t>
            </a:r>
          </a:p>
          <a:p>
            <a:r>
              <a:rPr lang="en-US" dirty="0"/>
              <a:t>Their motives are, occasionally, honorable in that they merely wish to highlight shortfalls to corporations and other website owners so that they can tighten their security up.</a:t>
            </a:r>
          </a:p>
          <a:p>
            <a:r>
              <a:rPr lang="en-US" dirty="0"/>
              <a:t>Other</a:t>
            </a:r>
            <a:r>
              <a:rPr lang="en-US" dirty="0">
                <a:hlinkClick r:id="rId2" tooltip="ebay hacker caught"/>
              </a:rPr>
              <a:t> hackers</a:t>
            </a:r>
            <a:r>
              <a:rPr lang="en-US" dirty="0"/>
              <a:t> look to make financial gains by copying private information, whilst others are purely out to cause mischief.</a:t>
            </a:r>
          </a:p>
          <a:p>
            <a:r>
              <a:rPr lang="en-US" dirty="0"/>
              <a:t>Irrespective of the hacker’s reasons for doing what they do, they can pose a serious threat to your security.</a:t>
            </a:r>
          </a:p>
          <a:p>
            <a:endParaRPr lang="en-US" dirty="0"/>
          </a:p>
        </p:txBody>
      </p:sp>
    </p:spTree>
    <p:extLst>
      <p:ext uri="{BB962C8B-B14F-4D97-AF65-F5344CB8AC3E}">
        <p14:creationId xmlns:p14="http://schemas.microsoft.com/office/powerpoint/2010/main" val="2038027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0" y="685800"/>
            <a:ext cx="11507789" cy="789709"/>
          </a:xfrm>
        </p:spPr>
        <p:txBody>
          <a:bodyPr>
            <a:normAutofit fontScale="90000"/>
          </a:bodyPr>
          <a:lstStyle/>
          <a:p>
            <a:r>
              <a:rPr lang="en-US" dirty="0" smtClean="0"/>
              <a:t>Common Internet Security Issues</a:t>
            </a:r>
            <a:endParaRPr lang="en-US" dirty="0"/>
          </a:p>
        </p:txBody>
      </p:sp>
      <p:sp>
        <p:nvSpPr>
          <p:cNvPr id="3" name="Subtitle 2"/>
          <p:cNvSpPr>
            <a:spLocks noGrp="1"/>
          </p:cNvSpPr>
          <p:nvPr>
            <p:ph type="subTitle" idx="1"/>
          </p:nvPr>
        </p:nvSpPr>
        <p:spPr>
          <a:xfrm>
            <a:off x="684212" y="1672936"/>
            <a:ext cx="6400800" cy="4118265"/>
          </a:xfrm>
        </p:spPr>
        <p:txBody>
          <a:bodyPr>
            <a:normAutofit fontScale="85000" lnSpcReduction="20000"/>
          </a:bodyPr>
          <a:lstStyle/>
          <a:p>
            <a:r>
              <a:rPr lang="en-US" b="1" dirty="0"/>
              <a:t>2. VIRUSES</a:t>
            </a:r>
            <a:endParaRPr lang="en-US" dirty="0"/>
          </a:p>
          <a:p>
            <a:r>
              <a:rPr lang="en-US" dirty="0"/>
              <a:t>Computer viruses are programs which are designed in order to gain entry onto unsuspecting users’ computers.</a:t>
            </a:r>
          </a:p>
          <a:p>
            <a:r>
              <a:rPr lang="en-US" dirty="0"/>
              <a:t>Once they have gained a foothold within a computer system they will then attempt to duplicate themselves before spreading via email, networks and/or removable storage devices.</a:t>
            </a:r>
          </a:p>
          <a:p>
            <a:r>
              <a:rPr lang="en-US" dirty="0"/>
              <a:t>Typically, their remit is to corrupt or destroy data or otherwise damage the operation of the machine on which they reside.</a:t>
            </a:r>
          </a:p>
          <a:p>
            <a:r>
              <a:rPr lang="en-US" dirty="0"/>
              <a:t>Viruses can be acquired in many ways but some of the more popular ones are through email, </a:t>
            </a:r>
            <a:r>
              <a:rPr lang="en-US" dirty="0">
                <a:hlinkClick r:id="rId2" tooltip="the risks of file sharing"/>
              </a:rPr>
              <a:t>peer-to-peer downloading</a:t>
            </a:r>
            <a:r>
              <a:rPr lang="en-US" dirty="0"/>
              <a:t>, internet messaging services and downloading infected files found on the internet.</a:t>
            </a:r>
          </a:p>
          <a:p>
            <a:endParaRPr lang="en-US" dirty="0"/>
          </a:p>
        </p:txBody>
      </p:sp>
    </p:spTree>
    <p:extLst>
      <p:ext uri="{BB962C8B-B14F-4D97-AF65-F5344CB8AC3E}">
        <p14:creationId xmlns:p14="http://schemas.microsoft.com/office/powerpoint/2010/main" val="663612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0" y="685800"/>
            <a:ext cx="11507789" cy="789709"/>
          </a:xfrm>
        </p:spPr>
        <p:txBody>
          <a:bodyPr>
            <a:normAutofit fontScale="90000"/>
          </a:bodyPr>
          <a:lstStyle/>
          <a:p>
            <a:r>
              <a:rPr lang="en-US" dirty="0" smtClean="0"/>
              <a:t>Common Internet Security Issues</a:t>
            </a:r>
            <a:endParaRPr lang="en-US" dirty="0"/>
          </a:p>
        </p:txBody>
      </p:sp>
      <p:sp>
        <p:nvSpPr>
          <p:cNvPr id="3" name="Subtitle 2"/>
          <p:cNvSpPr>
            <a:spLocks noGrp="1"/>
          </p:cNvSpPr>
          <p:nvPr>
            <p:ph type="subTitle" idx="1"/>
          </p:nvPr>
        </p:nvSpPr>
        <p:spPr>
          <a:xfrm>
            <a:off x="684212" y="1672936"/>
            <a:ext cx="6400800" cy="4118265"/>
          </a:xfrm>
        </p:spPr>
        <p:txBody>
          <a:bodyPr>
            <a:normAutofit fontScale="92500"/>
          </a:bodyPr>
          <a:lstStyle/>
          <a:p>
            <a:r>
              <a:rPr lang="en-US" b="1" dirty="0"/>
              <a:t>3. SPYWARE</a:t>
            </a:r>
            <a:endParaRPr lang="en-US" dirty="0"/>
          </a:p>
          <a:p>
            <a:r>
              <a:rPr lang="en-US" dirty="0"/>
              <a:t>Spyware can prove to be a major annoyance as it’s goal is usually to collect personal information and browsing habits in order to deliver targeted advertising to you as you browse the web</a:t>
            </a:r>
          </a:p>
          <a:p>
            <a:r>
              <a:rPr lang="en-US" dirty="0">
                <a:hlinkClick r:id="rId2" tooltip="tips for getting rid of spyware"/>
              </a:rPr>
              <a:t>Spyware</a:t>
            </a:r>
            <a:r>
              <a:rPr lang="en-US" dirty="0"/>
              <a:t> is software and, like a virus, is often deceptively added to the user’s machine.</a:t>
            </a:r>
          </a:p>
          <a:p>
            <a:r>
              <a:rPr lang="en-US" dirty="0"/>
              <a:t>In addition to increasing the amount of advertising you are likely to see, or affecting the type of adverts served to you, it can also impact upon the performance of your computer by hogging resources.</a:t>
            </a:r>
            <a:endParaRPr lang="en-US" dirty="0"/>
          </a:p>
        </p:txBody>
      </p:sp>
    </p:spTree>
    <p:extLst>
      <p:ext uri="{BB962C8B-B14F-4D97-AF65-F5344CB8AC3E}">
        <p14:creationId xmlns:p14="http://schemas.microsoft.com/office/powerpoint/2010/main" val="2967800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0" y="685800"/>
            <a:ext cx="11507789" cy="789709"/>
          </a:xfrm>
        </p:spPr>
        <p:txBody>
          <a:bodyPr>
            <a:normAutofit fontScale="90000"/>
          </a:bodyPr>
          <a:lstStyle/>
          <a:p>
            <a:r>
              <a:rPr lang="en-US" dirty="0" smtClean="0"/>
              <a:t>Common Internet Security Issues</a:t>
            </a:r>
            <a:endParaRPr lang="en-US" dirty="0"/>
          </a:p>
        </p:txBody>
      </p:sp>
      <p:sp>
        <p:nvSpPr>
          <p:cNvPr id="3" name="Subtitle 2"/>
          <p:cNvSpPr>
            <a:spLocks noGrp="1"/>
          </p:cNvSpPr>
          <p:nvPr>
            <p:ph type="subTitle" idx="1"/>
          </p:nvPr>
        </p:nvSpPr>
        <p:spPr>
          <a:xfrm>
            <a:off x="684212" y="1672936"/>
            <a:ext cx="6400800" cy="4118265"/>
          </a:xfrm>
        </p:spPr>
        <p:txBody>
          <a:bodyPr>
            <a:normAutofit lnSpcReduction="10000"/>
          </a:bodyPr>
          <a:lstStyle/>
          <a:p>
            <a:r>
              <a:rPr lang="en-US" b="1" dirty="0"/>
              <a:t>4. WORMS</a:t>
            </a:r>
            <a:endParaRPr lang="en-US" dirty="0"/>
          </a:p>
          <a:p>
            <a:r>
              <a:rPr lang="en-US" dirty="0"/>
              <a:t>A worm is a self-replicating program which will attempt to spread itself around your network, either via routers, the internet or by email.</a:t>
            </a:r>
          </a:p>
          <a:p>
            <a:r>
              <a:rPr lang="en-US" dirty="0"/>
              <a:t>Unlike a virus, a </a:t>
            </a:r>
            <a:r>
              <a:rPr lang="en-US" dirty="0">
                <a:hlinkClick r:id="rId2" tooltip="the dreaded confiker worm"/>
              </a:rPr>
              <a:t>worm</a:t>
            </a:r>
            <a:r>
              <a:rPr lang="en-US" dirty="0"/>
              <a:t> does not need to attach itself to another program in order to spread.</a:t>
            </a:r>
          </a:p>
          <a:p>
            <a:r>
              <a:rPr lang="en-US" dirty="0"/>
              <a:t>While a virus has to attach itself to an existing program, a worm does not – it can replicate and spread on its own.</a:t>
            </a:r>
          </a:p>
          <a:p>
            <a:r>
              <a:rPr lang="en-US" dirty="0"/>
              <a:t>Worms too can cause disruption to computer systems because of the excessive amount of bandwidth that they sometimes use.</a:t>
            </a:r>
          </a:p>
        </p:txBody>
      </p:sp>
    </p:spTree>
    <p:extLst>
      <p:ext uri="{BB962C8B-B14F-4D97-AF65-F5344CB8AC3E}">
        <p14:creationId xmlns:p14="http://schemas.microsoft.com/office/powerpoint/2010/main" val="1843022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0" y="685800"/>
            <a:ext cx="11507789" cy="789709"/>
          </a:xfrm>
        </p:spPr>
        <p:txBody>
          <a:bodyPr>
            <a:normAutofit fontScale="90000"/>
          </a:bodyPr>
          <a:lstStyle/>
          <a:p>
            <a:r>
              <a:rPr lang="en-US" dirty="0" smtClean="0"/>
              <a:t>Common Internet Security Issues</a:t>
            </a:r>
            <a:endParaRPr lang="en-US" dirty="0"/>
          </a:p>
        </p:txBody>
      </p:sp>
      <p:sp>
        <p:nvSpPr>
          <p:cNvPr id="3" name="Subtitle 2"/>
          <p:cNvSpPr>
            <a:spLocks noGrp="1"/>
          </p:cNvSpPr>
          <p:nvPr>
            <p:ph type="subTitle" idx="1"/>
          </p:nvPr>
        </p:nvSpPr>
        <p:spPr>
          <a:xfrm>
            <a:off x="684212" y="1672936"/>
            <a:ext cx="6400800" cy="4118265"/>
          </a:xfrm>
        </p:spPr>
        <p:txBody>
          <a:bodyPr>
            <a:normAutofit fontScale="92500"/>
          </a:bodyPr>
          <a:lstStyle/>
          <a:p>
            <a:r>
              <a:rPr lang="en-US" b="1" dirty="0"/>
              <a:t>5. PHISHING</a:t>
            </a:r>
            <a:endParaRPr lang="en-US" dirty="0"/>
          </a:p>
          <a:p>
            <a:r>
              <a:rPr lang="en-US" dirty="0"/>
              <a:t>In some respects, phishing is a confidence trick, designed by would-be thieves in order to part unsuspecting computer users from their most precious personal and/or financial information.</a:t>
            </a:r>
          </a:p>
          <a:p>
            <a:r>
              <a:rPr lang="en-US" dirty="0"/>
              <a:t>Traditionally, phishing attempts looked to acquire data such as bank account details, social security numbers, and credit card numbers, either for direct financial gain or to facilitate identity theft (</a:t>
            </a:r>
            <a:r>
              <a:rPr lang="en-US" i="1" dirty="0"/>
              <a:t>more on that below</a:t>
            </a:r>
            <a:r>
              <a:rPr lang="en-US" dirty="0"/>
              <a:t>).</a:t>
            </a:r>
          </a:p>
          <a:p>
            <a:r>
              <a:rPr lang="en-US" dirty="0"/>
              <a:t>Over the last few years, however, other forms of data and information have become valuable too.</a:t>
            </a:r>
          </a:p>
        </p:txBody>
      </p:sp>
    </p:spTree>
    <p:extLst>
      <p:ext uri="{BB962C8B-B14F-4D97-AF65-F5344CB8AC3E}">
        <p14:creationId xmlns:p14="http://schemas.microsoft.com/office/powerpoint/2010/main" val="1825637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0" y="685800"/>
            <a:ext cx="11507789" cy="789709"/>
          </a:xfrm>
        </p:spPr>
        <p:txBody>
          <a:bodyPr>
            <a:normAutofit fontScale="90000"/>
          </a:bodyPr>
          <a:lstStyle/>
          <a:p>
            <a:r>
              <a:rPr lang="en-US" dirty="0" smtClean="0"/>
              <a:t>Common Internet Security Issues</a:t>
            </a:r>
            <a:endParaRPr lang="en-US" dirty="0"/>
          </a:p>
        </p:txBody>
      </p:sp>
      <p:sp>
        <p:nvSpPr>
          <p:cNvPr id="3" name="Subtitle 2"/>
          <p:cNvSpPr>
            <a:spLocks noGrp="1"/>
          </p:cNvSpPr>
          <p:nvPr>
            <p:ph type="subTitle" idx="1"/>
          </p:nvPr>
        </p:nvSpPr>
        <p:spPr>
          <a:xfrm>
            <a:off x="684212" y="1672936"/>
            <a:ext cx="6400800" cy="4118265"/>
          </a:xfrm>
        </p:spPr>
        <p:txBody>
          <a:bodyPr>
            <a:normAutofit lnSpcReduction="10000"/>
          </a:bodyPr>
          <a:lstStyle/>
          <a:p>
            <a:pPr algn="just"/>
            <a:r>
              <a:rPr lang="en-US" b="1" dirty="0" smtClean="0"/>
              <a:t>6. </a:t>
            </a:r>
            <a:r>
              <a:rPr lang="en-US" dirty="0" smtClean="0"/>
              <a:t>Spam </a:t>
            </a:r>
            <a:r>
              <a:rPr lang="en-US" dirty="0"/>
              <a:t>is any form of unsolicited message, be it email, private forum message or even </a:t>
            </a:r>
            <a:r>
              <a:rPr lang="en-US" u="sng" dirty="0">
                <a:hlinkClick r:id="rId2" tooltip="Twitter spam"/>
              </a:rPr>
              <a:t>Tweet</a:t>
            </a:r>
            <a:r>
              <a:rPr lang="en-US" dirty="0"/>
              <a:t>.</a:t>
            </a:r>
          </a:p>
          <a:p>
            <a:pPr algn="just"/>
            <a:r>
              <a:rPr lang="en-US" dirty="0"/>
              <a:t>Those behind spam know that the response rate to their rubbish will be incredibly low.</a:t>
            </a:r>
          </a:p>
          <a:p>
            <a:pPr algn="just"/>
            <a:r>
              <a:rPr lang="en-US" dirty="0"/>
              <a:t>They continue, however, because they can send many thousands of spam messages out every hour of the day at next to no cost.</a:t>
            </a:r>
          </a:p>
          <a:p>
            <a:pPr algn="just"/>
            <a:r>
              <a:rPr lang="en-US" dirty="0"/>
              <a:t>Therefore, even an incredibly tiny response rate can lead to huge profits for the spammers.</a:t>
            </a:r>
          </a:p>
          <a:p>
            <a:pPr algn="just"/>
            <a:r>
              <a:rPr lang="en-US" u="sng" dirty="0">
                <a:hlinkClick r:id="rId3" tooltip="Why does spam exist?"/>
              </a:rPr>
              <a:t>Spam messages</a:t>
            </a:r>
            <a:r>
              <a:rPr lang="en-US" dirty="0"/>
              <a:t> don’t usually pose any threat to your security but can be incredibly annoying and distracting.</a:t>
            </a:r>
          </a:p>
        </p:txBody>
      </p:sp>
    </p:spTree>
    <p:extLst>
      <p:ext uri="{BB962C8B-B14F-4D97-AF65-F5344CB8AC3E}">
        <p14:creationId xmlns:p14="http://schemas.microsoft.com/office/powerpoint/2010/main" val="3841901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0" y="685800"/>
            <a:ext cx="11507789" cy="789709"/>
          </a:xfrm>
        </p:spPr>
        <p:txBody>
          <a:bodyPr>
            <a:normAutofit fontScale="90000"/>
          </a:bodyPr>
          <a:lstStyle/>
          <a:p>
            <a:r>
              <a:rPr lang="en-US" dirty="0" smtClean="0"/>
              <a:t>Common Internet Security Issues</a:t>
            </a:r>
            <a:endParaRPr lang="en-US" dirty="0"/>
          </a:p>
        </p:txBody>
      </p:sp>
      <p:sp>
        <p:nvSpPr>
          <p:cNvPr id="3" name="Subtitle 2"/>
          <p:cNvSpPr>
            <a:spLocks noGrp="1"/>
          </p:cNvSpPr>
          <p:nvPr>
            <p:ph type="subTitle" idx="1"/>
          </p:nvPr>
        </p:nvSpPr>
        <p:spPr>
          <a:xfrm>
            <a:off x="684212" y="1672936"/>
            <a:ext cx="6400800" cy="4118265"/>
          </a:xfrm>
        </p:spPr>
        <p:txBody>
          <a:bodyPr>
            <a:normAutofit fontScale="77500" lnSpcReduction="20000"/>
          </a:bodyPr>
          <a:lstStyle/>
          <a:p>
            <a:r>
              <a:rPr lang="en-US" b="1" dirty="0"/>
              <a:t>7. IDENTITY THEFT</a:t>
            </a:r>
            <a:endParaRPr lang="en-US" dirty="0"/>
          </a:p>
          <a:p>
            <a:r>
              <a:rPr lang="en-US" dirty="0">
                <a:hlinkClick r:id="rId2" tooltip="14 ways to protect yourself from identity theft"/>
              </a:rPr>
              <a:t>Identity theft</a:t>
            </a:r>
            <a:r>
              <a:rPr lang="en-US" dirty="0"/>
              <a:t> is a growing problem, both online and off.</a:t>
            </a:r>
          </a:p>
          <a:p>
            <a:r>
              <a:rPr lang="en-US" dirty="0"/>
              <a:t>This crime can seriously damage a victim’s finances for many years.</a:t>
            </a:r>
          </a:p>
          <a:p>
            <a:r>
              <a:rPr lang="en-US" dirty="0"/>
              <a:t>Identity thieves acquire information about someone through a variety of means of which the </a:t>
            </a:r>
            <a:r>
              <a:rPr lang="en-US" dirty="0" err="1"/>
              <a:t>favourite</a:t>
            </a:r>
            <a:r>
              <a:rPr lang="en-US" dirty="0"/>
              <a:t> is phishing.</a:t>
            </a:r>
          </a:p>
          <a:p>
            <a:r>
              <a:rPr lang="en-US" dirty="0"/>
              <a:t>If they can get personal data, such as names, dates of birth, social security numbers, </a:t>
            </a:r>
            <a:r>
              <a:rPr lang="en-US" dirty="0" err="1"/>
              <a:t>etc</a:t>
            </a:r>
            <a:r>
              <a:rPr lang="en-US" dirty="0"/>
              <a:t>, then they can quite literally steal the identity of the owner of that information.</a:t>
            </a:r>
          </a:p>
          <a:p>
            <a:r>
              <a:rPr lang="en-US" dirty="0"/>
              <a:t>That fake identity can then be utilized in a variety of other crimes, such as credit card fraud, bank fraud and a whole host of other financial misbehaviors, all of which will be blamed upon the victim who will then have an incredibly hard job of clearing their name, recovering the money they have lost and then repairing their credit file.</a:t>
            </a:r>
          </a:p>
        </p:txBody>
      </p:sp>
    </p:spTree>
    <p:extLst>
      <p:ext uri="{BB962C8B-B14F-4D97-AF65-F5344CB8AC3E}">
        <p14:creationId xmlns:p14="http://schemas.microsoft.com/office/powerpoint/2010/main" val="2760288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312" y="601132"/>
            <a:ext cx="8534400" cy="1507067"/>
          </a:xfrm>
        </p:spPr>
        <p:txBody>
          <a:bodyPr/>
          <a:lstStyle/>
          <a:p>
            <a:r>
              <a:rPr lang="en-US" dirty="0" smtClean="0"/>
              <a:t>How to fix Internet Problems</a:t>
            </a:r>
            <a:endParaRPr lang="en-US" dirty="0"/>
          </a:p>
        </p:txBody>
      </p:sp>
      <p:sp>
        <p:nvSpPr>
          <p:cNvPr id="3" name="Content Placeholder 2"/>
          <p:cNvSpPr>
            <a:spLocks noGrp="1"/>
          </p:cNvSpPr>
          <p:nvPr>
            <p:ph idx="1"/>
          </p:nvPr>
        </p:nvSpPr>
        <p:spPr>
          <a:xfrm>
            <a:off x="684212" y="1745673"/>
            <a:ext cx="8534400" cy="3449781"/>
          </a:xfrm>
        </p:spPr>
        <p:txBody>
          <a:bodyPr>
            <a:normAutofit lnSpcReduction="10000"/>
          </a:bodyPr>
          <a:lstStyle/>
          <a:p>
            <a:pPr marL="0" indent="0">
              <a:buNone/>
            </a:pPr>
            <a:r>
              <a:rPr lang="en-US" dirty="0" smtClean="0"/>
              <a:t>Manage Browser’s Cache</a:t>
            </a:r>
          </a:p>
          <a:p>
            <a:pPr marL="0" indent="0">
              <a:buNone/>
            </a:pPr>
            <a:r>
              <a:rPr lang="en-US" dirty="0" smtClean="0"/>
              <a:t>Clear your google search history</a:t>
            </a:r>
          </a:p>
          <a:p>
            <a:pPr marL="0" indent="0">
              <a:buNone/>
            </a:pPr>
            <a:r>
              <a:rPr lang="en-US" dirty="0" smtClean="0"/>
              <a:t>Stop ads and spam</a:t>
            </a:r>
          </a:p>
          <a:p>
            <a:pPr marL="0" indent="0">
              <a:buNone/>
            </a:pPr>
            <a:r>
              <a:rPr lang="en-US" dirty="0" smtClean="0"/>
              <a:t>Avoid Bugs</a:t>
            </a:r>
          </a:p>
          <a:p>
            <a:pPr marL="0" indent="0">
              <a:buNone/>
            </a:pPr>
            <a:r>
              <a:rPr lang="en-US" dirty="0" smtClean="0"/>
              <a:t>Restrict Certain sites</a:t>
            </a:r>
          </a:p>
          <a:p>
            <a:pPr marL="0" indent="0">
              <a:buNone/>
            </a:pPr>
            <a:r>
              <a:rPr lang="en-US" dirty="0" smtClean="0"/>
              <a:t>Speed up your connection</a:t>
            </a:r>
          </a:p>
          <a:p>
            <a:pPr marL="0" indent="0">
              <a:buNone/>
            </a:pPr>
            <a:r>
              <a:rPr lang="en-US" dirty="0" smtClean="0"/>
              <a:t>Secure your wireless network</a:t>
            </a:r>
          </a:p>
          <a:p>
            <a:pPr marL="0" indent="0">
              <a:buNone/>
            </a:pPr>
            <a:r>
              <a:rPr lang="en-US" dirty="0" smtClean="0"/>
              <a:t>Avoid compulsory registration and login</a:t>
            </a:r>
            <a:endParaRPr lang="en-US" dirty="0"/>
          </a:p>
        </p:txBody>
      </p:sp>
    </p:spTree>
    <p:extLst>
      <p:ext uri="{BB962C8B-B14F-4D97-AF65-F5344CB8AC3E}">
        <p14:creationId xmlns:p14="http://schemas.microsoft.com/office/powerpoint/2010/main" val="1922957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841665"/>
          </a:xfrm>
        </p:spPr>
        <p:txBody>
          <a:bodyPr/>
          <a:lstStyle/>
          <a:p>
            <a:r>
              <a:rPr lang="en-US" dirty="0" smtClean="0"/>
              <a:t>Information Security </a:t>
            </a:r>
            <a:endParaRPr lang="en-US" dirty="0"/>
          </a:p>
        </p:txBody>
      </p:sp>
      <p:sp>
        <p:nvSpPr>
          <p:cNvPr id="3" name="Subtitle 2"/>
          <p:cNvSpPr>
            <a:spLocks noGrp="1"/>
          </p:cNvSpPr>
          <p:nvPr>
            <p:ph type="subTitle" idx="1"/>
          </p:nvPr>
        </p:nvSpPr>
        <p:spPr>
          <a:xfrm>
            <a:off x="684212" y="1818409"/>
            <a:ext cx="6400800" cy="3972791"/>
          </a:xfrm>
        </p:spPr>
        <p:txBody>
          <a:bodyPr/>
          <a:lstStyle/>
          <a:p>
            <a:r>
              <a:rPr lang="en-US" dirty="0"/>
              <a:t>Information  security, sometimes shortened to InfoSec, is the practice of defending information from unauthorized access, use, disclosure, disruption, modification, inspection, recording or destruction. It is a general term that can be used regardless of the form the day may take (e.g. </a:t>
            </a:r>
            <a:r>
              <a:rPr lang="en-US" dirty="0" err="1"/>
              <a:t>electrnic</a:t>
            </a:r>
            <a:r>
              <a:rPr lang="en-US" dirty="0"/>
              <a:t> or physical).</a:t>
            </a:r>
          </a:p>
          <a:p>
            <a:endParaRPr lang="en-US" dirty="0"/>
          </a:p>
        </p:txBody>
      </p:sp>
    </p:spTree>
    <p:extLst>
      <p:ext uri="{BB962C8B-B14F-4D97-AF65-F5344CB8AC3E}">
        <p14:creationId xmlns:p14="http://schemas.microsoft.com/office/powerpoint/2010/main" val="49421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758537"/>
          </a:xfrm>
        </p:spPr>
        <p:txBody>
          <a:bodyPr>
            <a:normAutofit fontScale="90000"/>
          </a:bodyPr>
          <a:lstStyle/>
          <a:p>
            <a:r>
              <a:rPr lang="en-US" dirty="0" smtClean="0"/>
              <a:t>CIA Principles</a:t>
            </a:r>
            <a:endParaRPr lang="en-US" dirty="0"/>
          </a:p>
        </p:txBody>
      </p:sp>
      <p:sp>
        <p:nvSpPr>
          <p:cNvPr id="3" name="Subtitle 2"/>
          <p:cNvSpPr>
            <a:spLocks noGrp="1"/>
          </p:cNvSpPr>
          <p:nvPr>
            <p:ph type="subTitle" idx="1"/>
          </p:nvPr>
        </p:nvSpPr>
        <p:spPr>
          <a:xfrm>
            <a:off x="684212" y="1683327"/>
            <a:ext cx="6400800" cy="4107873"/>
          </a:xfrm>
        </p:spPr>
        <p:txBody>
          <a:bodyPr/>
          <a:lstStyle/>
          <a:p>
            <a:pPr lvl="0"/>
            <a:r>
              <a:rPr lang="en-US" dirty="0"/>
              <a:t>Confidentiality</a:t>
            </a:r>
          </a:p>
          <a:p>
            <a:pPr lvl="0"/>
            <a:r>
              <a:rPr lang="en-US" dirty="0"/>
              <a:t>Integrity</a:t>
            </a:r>
          </a:p>
          <a:p>
            <a:pPr lvl="0"/>
            <a:r>
              <a:rPr lang="en-US" dirty="0"/>
              <a:t>Availability</a:t>
            </a:r>
          </a:p>
          <a:p>
            <a:endParaRPr lang="en-US" dirty="0"/>
          </a:p>
        </p:txBody>
      </p:sp>
      <p:pic>
        <p:nvPicPr>
          <p:cNvPr id="4" name="Picture 3"/>
          <p:cNvPicPr>
            <a:picLocks noChangeAspect="1"/>
          </p:cNvPicPr>
          <p:nvPr/>
        </p:nvPicPr>
        <p:blipFill>
          <a:blip r:embed="rId2"/>
          <a:stretch>
            <a:fillRect/>
          </a:stretch>
        </p:blipFill>
        <p:spPr>
          <a:xfrm>
            <a:off x="897514" y="3319462"/>
            <a:ext cx="5076825" cy="2047875"/>
          </a:xfrm>
          <a:prstGeom prst="rect">
            <a:avLst/>
          </a:prstGeom>
        </p:spPr>
      </p:pic>
    </p:spTree>
    <p:extLst>
      <p:ext uri="{BB962C8B-B14F-4D97-AF65-F5344CB8AC3E}">
        <p14:creationId xmlns:p14="http://schemas.microsoft.com/office/powerpoint/2010/main" val="30341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955965"/>
          </a:xfrm>
        </p:spPr>
        <p:txBody>
          <a:bodyPr/>
          <a:lstStyle/>
          <a:p>
            <a:r>
              <a:rPr lang="en-US" dirty="0" smtClean="0"/>
              <a:t>Security Threats</a:t>
            </a:r>
            <a:endParaRPr lang="en-US" dirty="0"/>
          </a:p>
        </p:txBody>
      </p:sp>
      <p:sp>
        <p:nvSpPr>
          <p:cNvPr id="3" name="Subtitle 2"/>
          <p:cNvSpPr>
            <a:spLocks noGrp="1"/>
          </p:cNvSpPr>
          <p:nvPr>
            <p:ph type="subTitle" idx="1"/>
          </p:nvPr>
        </p:nvSpPr>
        <p:spPr>
          <a:xfrm>
            <a:off x="684212" y="1735283"/>
            <a:ext cx="6400800" cy="4055918"/>
          </a:xfrm>
        </p:spPr>
        <p:txBody>
          <a:bodyPr/>
          <a:lstStyle/>
          <a:p>
            <a:pPr marL="342900" indent="-342900">
              <a:buFont typeface="Arial" panose="020B0604020202020204" pitchFamily="34" charset="0"/>
              <a:buChar char="•"/>
            </a:pPr>
            <a:r>
              <a:rPr lang="en-US" dirty="0" smtClean="0"/>
              <a:t>Destruction</a:t>
            </a:r>
          </a:p>
          <a:p>
            <a:pPr marL="342900" indent="-342900">
              <a:buFont typeface="Arial" panose="020B0604020202020204" pitchFamily="34" charset="0"/>
              <a:buChar char="•"/>
            </a:pPr>
            <a:r>
              <a:rPr lang="en-US" dirty="0" smtClean="0"/>
              <a:t>Disclosure</a:t>
            </a:r>
          </a:p>
          <a:p>
            <a:pPr marL="342900" indent="-342900">
              <a:buFont typeface="Arial" panose="020B0604020202020204" pitchFamily="34" charset="0"/>
              <a:buChar char="•"/>
            </a:pPr>
            <a:r>
              <a:rPr lang="en-US" dirty="0" smtClean="0"/>
              <a:t>Modification of data</a:t>
            </a:r>
          </a:p>
          <a:p>
            <a:pPr marL="342900" indent="-342900">
              <a:buFont typeface="Arial" panose="020B0604020202020204" pitchFamily="34" charset="0"/>
              <a:buChar char="•"/>
            </a:pPr>
            <a:r>
              <a:rPr lang="en-US" dirty="0" smtClean="0"/>
              <a:t>Denial of Services</a:t>
            </a:r>
            <a:endParaRPr lang="en-US" dirty="0"/>
          </a:p>
        </p:txBody>
      </p:sp>
    </p:spTree>
    <p:extLst>
      <p:ext uri="{BB962C8B-B14F-4D97-AF65-F5344CB8AC3E}">
        <p14:creationId xmlns:p14="http://schemas.microsoft.com/office/powerpoint/2010/main" val="3993666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1007919"/>
          </a:xfrm>
        </p:spPr>
        <p:txBody>
          <a:bodyPr/>
          <a:lstStyle/>
          <a:p>
            <a:r>
              <a:rPr lang="en-US" dirty="0" smtClean="0"/>
              <a:t>Confidentiality</a:t>
            </a:r>
            <a:endParaRPr lang="en-US" dirty="0"/>
          </a:p>
        </p:txBody>
      </p:sp>
      <p:sp>
        <p:nvSpPr>
          <p:cNvPr id="3" name="Subtitle 2"/>
          <p:cNvSpPr>
            <a:spLocks noGrp="1"/>
          </p:cNvSpPr>
          <p:nvPr>
            <p:ph type="subTitle" idx="1"/>
          </p:nvPr>
        </p:nvSpPr>
        <p:spPr>
          <a:xfrm>
            <a:off x="684212" y="1839191"/>
            <a:ext cx="6400800" cy="3952009"/>
          </a:xfrm>
        </p:spPr>
        <p:txBody>
          <a:bodyPr/>
          <a:lstStyle/>
          <a:p>
            <a:r>
              <a:rPr lang="en-US" dirty="0" smtClean="0"/>
              <a:t>Confidentiality is the term used to prevent the disclosure of information to unauthorized individuals or systems.</a:t>
            </a:r>
          </a:p>
          <a:p>
            <a:r>
              <a:rPr lang="en-US" dirty="0" smtClean="0"/>
              <a:t>Data should be kept secret. The owner of the data has to decide who can only access the data and who can’t.</a:t>
            </a:r>
            <a:endParaRPr lang="en-US" dirty="0"/>
          </a:p>
        </p:txBody>
      </p:sp>
    </p:spTree>
    <p:extLst>
      <p:ext uri="{BB962C8B-B14F-4D97-AF65-F5344CB8AC3E}">
        <p14:creationId xmlns:p14="http://schemas.microsoft.com/office/powerpoint/2010/main" val="299100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1007919"/>
          </a:xfrm>
        </p:spPr>
        <p:txBody>
          <a:bodyPr/>
          <a:lstStyle/>
          <a:p>
            <a:r>
              <a:rPr lang="en-US" dirty="0" smtClean="0"/>
              <a:t>Integrity </a:t>
            </a:r>
            <a:endParaRPr lang="en-US" dirty="0"/>
          </a:p>
        </p:txBody>
      </p:sp>
      <p:sp>
        <p:nvSpPr>
          <p:cNvPr id="3" name="Subtitle 2"/>
          <p:cNvSpPr>
            <a:spLocks noGrp="1"/>
          </p:cNvSpPr>
          <p:nvPr>
            <p:ph type="subTitle" idx="1"/>
          </p:nvPr>
        </p:nvSpPr>
        <p:spPr>
          <a:xfrm>
            <a:off x="684212" y="1839191"/>
            <a:ext cx="6400800" cy="3952009"/>
          </a:xfrm>
        </p:spPr>
        <p:txBody>
          <a:bodyPr/>
          <a:lstStyle/>
          <a:p>
            <a:r>
              <a:rPr lang="en-US" dirty="0" smtClean="0"/>
              <a:t>It means that data can’t be modified undetectably. </a:t>
            </a:r>
          </a:p>
          <a:p>
            <a:r>
              <a:rPr lang="en-US" dirty="0" smtClean="0"/>
              <a:t>Unauthorized persons should not modify the data without owner’s permission. Not only modification, they should not remove the data and add the false data</a:t>
            </a:r>
            <a:endParaRPr lang="en-US" dirty="0"/>
          </a:p>
        </p:txBody>
      </p:sp>
    </p:spTree>
    <p:extLst>
      <p:ext uri="{BB962C8B-B14F-4D97-AF65-F5344CB8AC3E}">
        <p14:creationId xmlns:p14="http://schemas.microsoft.com/office/powerpoint/2010/main" val="412762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1007919"/>
          </a:xfrm>
        </p:spPr>
        <p:txBody>
          <a:bodyPr/>
          <a:lstStyle/>
          <a:p>
            <a:r>
              <a:rPr lang="en-US" dirty="0" smtClean="0"/>
              <a:t>Availability </a:t>
            </a:r>
            <a:endParaRPr lang="en-US" dirty="0"/>
          </a:p>
        </p:txBody>
      </p:sp>
      <p:sp>
        <p:nvSpPr>
          <p:cNvPr id="3" name="Subtitle 2"/>
          <p:cNvSpPr>
            <a:spLocks noGrp="1"/>
          </p:cNvSpPr>
          <p:nvPr>
            <p:ph type="subTitle" idx="1"/>
          </p:nvPr>
        </p:nvSpPr>
        <p:spPr>
          <a:xfrm>
            <a:off x="684212" y="1839191"/>
            <a:ext cx="6400800" cy="3952009"/>
          </a:xfrm>
        </p:spPr>
        <p:txBody>
          <a:bodyPr/>
          <a:lstStyle/>
          <a:p>
            <a:r>
              <a:rPr lang="en-US" dirty="0" smtClean="0"/>
              <a:t>The ability of infrastructure to function according to business expectations during its specified time of operation </a:t>
            </a:r>
            <a:endParaRPr lang="en-US" dirty="0"/>
          </a:p>
        </p:txBody>
      </p:sp>
    </p:spTree>
    <p:extLst>
      <p:ext uri="{BB962C8B-B14F-4D97-AF65-F5344CB8AC3E}">
        <p14:creationId xmlns:p14="http://schemas.microsoft.com/office/powerpoint/2010/main" val="128668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295" y="656997"/>
            <a:ext cx="8385278" cy="584775"/>
          </a:xfrm>
          <a:prstGeom prst="rect">
            <a:avLst/>
          </a:prstGeom>
        </p:spPr>
        <p:txBody>
          <a:bodyPr wrap="square">
            <a:spAutoFit/>
          </a:bodyPr>
          <a:lstStyle/>
          <a:p>
            <a:r>
              <a:rPr lang="en-US" sz="3200" dirty="0" smtClean="0"/>
              <a:t>Goals with corresponding threat to them </a:t>
            </a:r>
            <a:endParaRPr lang="en-US" sz="3200" dirty="0"/>
          </a:p>
        </p:txBody>
      </p:sp>
      <p:pic>
        <p:nvPicPr>
          <p:cNvPr id="3" name="Picture 2"/>
          <p:cNvPicPr>
            <a:picLocks noChangeAspect="1"/>
          </p:cNvPicPr>
          <p:nvPr/>
        </p:nvPicPr>
        <p:blipFill>
          <a:blip r:embed="rId2"/>
          <a:stretch>
            <a:fillRect/>
          </a:stretch>
        </p:blipFill>
        <p:spPr>
          <a:xfrm>
            <a:off x="2432771" y="1640898"/>
            <a:ext cx="5019675" cy="1809750"/>
          </a:xfrm>
          <a:prstGeom prst="rect">
            <a:avLst/>
          </a:prstGeom>
        </p:spPr>
      </p:pic>
    </p:spTree>
    <p:extLst>
      <p:ext uri="{BB962C8B-B14F-4D97-AF65-F5344CB8AC3E}">
        <p14:creationId xmlns:p14="http://schemas.microsoft.com/office/powerpoint/2010/main" val="813915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9644352" cy="1122219"/>
          </a:xfrm>
        </p:spPr>
        <p:txBody>
          <a:bodyPr/>
          <a:lstStyle/>
          <a:p>
            <a:r>
              <a:rPr lang="en-US" dirty="0" smtClean="0"/>
              <a:t>Security in different aspects</a:t>
            </a:r>
            <a:endParaRPr lang="en-US" dirty="0"/>
          </a:p>
        </p:txBody>
      </p:sp>
      <p:sp>
        <p:nvSpPr>
          <p:cNvPr id="3" name="Subtitle 2"/>
          <p:cNvSpPr>
            <a:spLocks noGrp="1"/>
          </p:cNvSpPr>
          <p:nvPr>
            <p:ph type="subTitle" idx="1"/>
          </p:nvPr>
        </p:nvSpPr>
        <p:spPr>
          <a:xfrm>
            <a:off x="684212" y="2296391"/>
            <a:ext cx="6400800" cy="3494810"/>
          </a:xfrm>
        </p:spPr>
        <p:txBody>
          <a:bodyPr/>
          <a:lstStyle/>
          <a:p>
            <a:r>
              <a:rPr lang="en-US" dirty="0" smtClean="0"/>
              <a:t>Data Security</a:t>
            </a:r>
          </a:p>
          <a:p>
            <a:r>
              <a:rPr lang="en-US" dirty="0" smtClean="0"/>
              <a:t>Computer Security</a:t>
            </a:r>
          </a:p>
          <a:p>
            <a:r>
              <a:rPr lang="en-US" dirty="0" smtClean="0"/>
              <a:t>Network Security </a:t>
            </a:r>
            <a:endParaRPr lang="en-US" dirty="0"/>
          </a:p>
        </p:txBody>
      </p:sp>
    </p:spTree>
    <p:extLst>
      <p:ext uri="{BB962C8B-B14F-4D97-AF65-F5344CB8AC3E}">
        <p14:creationId xmlns:p14="http://schemas.microsoft.com/office/powerpoint/2010/main" val="352369786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155</TotalTime>
  <Words>596</Words>
  <Application>Microsoft Office PowerPoint</Application>
  <PresentationFormat>Widescreen</PresentationFormat>
  <Paragraphs>76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Slice</vt:lpstr>
      <vt:lpstr>Information Security </vt:lpstr>
      <vt:lpstr>Information Security </vt:lpstr>
      <vt:lpstr>CIA Principles</vt:lpstr>
      <vt:lpstr>Security Threats</vt:lpstr>
      <vt:lpstr>Confidentiality</vt:lpstr>
      <vt:lpstr>Integrity </vt:lpstr>
      <vt:lpstr>Availability </vt:lpstr>
      <vt:lpstr>PowerPoint Presentation</vt:lpstr>
      <vt:lpstr>Security in different aspects</vt:lpstr>
      <vt:lpstr>Common Internet Security Issues</vt:lpstr>
      <vt:lpstr>Common Internet Security Issues</vt:lpstr>
      <vt:lpstr>Common Internet Security Issues</vt:lpstr>
      <vt:lpstr>Common Internet Security Issues</vt:lpstr>
      <vt:lpstr>Common Internet Security Issues</vt:lpstr>
      <vt:lpstr>Common Internet Security Issues</vt:lpstr>
      <vt:lpstr>Common Internet Security Issues</vt:lpstr>
      <vt:lpstr>How to fix Internet Problems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Security </dc:title>
  <dc:creator>hp</dc:creator>
  <cp:lastModifiedBy>hp</cp:lastModifiedBy>
  <cp:revision>2</cp:revision>
  <dcterms:created xsi:type="dcterms:W3CDTF">2020-04-06T02:22:29Z</dcterms:created>
  <dcterms:modified xsi:type="dcterms:W3CDTF">2020-04-06T04:58:26Z</dcterms:modified>
</cp:coreProperties>
</file>