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F90A35A-C5DC-4FDB-9846-0213A6B208B5}">
          <p14:sldIdLst>
            <p14:sldId id="256"/>
            <p14:sldId id="257"/>
            <p14:sldId id="258"/>
            <p14:sldId id="259"/>
            <p14:sldId id="260"/>
            <p14:sldId id="261"/>
            <p14:sldId id="262"/>
            <p14:sldId id="263"/>
            <p14:sldId id="264"/>
            <p14:sldId id="265"/>
            <p14:sldId id="266"/>
            <p14:sldId id="267"/>
            <p14:sldId id="268"/>
          </p14:sldIdLst>
        </p14:section>
        <p14:section name="Untitled Section" id="{EE8983B3-C64B-4501-9A22-D80DCDA08999}">
          <p14:sldIdLst>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660"/>
  </p:normalViewPr>
  <p:slideViewPr>
    <p:cSldViewPr snapToGrid="0">
      <p:cViewPr varScale="1">
        <p:scale>
          <a:sx n="69" d="100"/>
          <a:sy n="69" d="100"/>
        </p:scale>
        <p:origin x="7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3/25/2020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3/25/2020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3/25/2020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3/25/2020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3/25/2020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3/25/2020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195BD-9EAD-40E4-9B2E-CFD6B7058A9C}"/>
              </a:ext>
            </a:extLst>
          </p:cNvPr>
          <p:cNvSpPr>
            <a:spLocks noGrp="1"/>
          </p:cNvSpPr>
          <p:nvPr>
            <p:ph type="ctrTitle"/>
          </p:nvPr>
        </p:nvSpPr>
        <p:spPr/>
        <p:txBody>
          <a:bodyPr/>
          <a:lstStyle/>
          <a:p>
            <a:r>
              <a:rPr lang="en-US" sz="4800" dirty="0"/>
              <a:t>CHAPTER 4</a:t>
            </a:r>
            <a:br>
              <a:rPr lang="en-US" dirty="0"/>
            </a:br>
            <a:endParaRPr lang="en-US" dirty="0"/>
          </a:p>
        </p:txBody>
      </p:sp>
      <p:sp>
        <p:nvSpPr>
          <p:cNvPr id="3" name="Subtitle 2">
            <a:extLst>
              <a:ext uri="{FF2B5EF4-FFF2-40B4-BE49-F238E27FC236}">
                <a16:creationId xmlns:a16="http://schemas.microsoft.com/office/drawing/2014/main" id="{3CDD5B6F-604C-42B3-970C-4C1A5ACBA5A5}"/>
              </a:ext>
            </a:extLst>
          </p:cNvPr>
          <p:cNvSpPr>
            <a:spLocks noGrp="1"/>
          </p:cNvSpPr>
          <p:nvPr>
            <p:ph type="subTitle" idx="1"/>
          </p:nvPr>
        </p:nvSpPr>
        <p:spPr/>
        <p:txBody>
          <a:bodyPr>
            <a:normAutofit/>
          </a:bodyPr>
          <a:lstStyle/>
          <a:p>
            <a:r>
              <a:rPr lang="en-US" sz="2400" dirty="0"/>
              <a:t>DATABASE MANAGEMENT SYSTEMS</a:t>
            </a:r>
          </a:p>
        </p:txBody>
      </p:sp>
    </p:spTree>
    <p:extLst>
      <p:ext uri="{BB962C8B-B14F-4D97-AF65-F5344CB8AC3E}">
        <p14:creationId xmlns:p14="http://schemas.microsoft.com/office/powerpoint/2010/main" val="2528124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CD2D5-90A2-49BD-96D1-911BB1E6817C}"/>
              </a:ext>
            </a:extLst>
          </p:cNvPr>
          <p:cNvSpPr>
            <a:spLocks noGrp="1"/>
          </p:cNvSpPr>
          <p:nvPr>
            <p:ph type="title"/>
          </p:nvPr>
        </p:nvSpPr>
        <p:spPr/>
        <p:txBody>
          <a:bodyPr/>
          <a:lstStyle/>
          <a:p>
            <a:r>
              <a:rPr lang="en-US" dirty="0"/>
              <a:t>Key Fields</a:t>
            </a:r>
            <a:br>
              <a:rPr lang="en-US" dirty="0"/>
            </a:br>
            <a:endParaRPr lang="en-US" dirty="0"/>
          </a:p>
        </p:txBody>
      </p:sp>
      <p:sp>
        <p:nvSpPr>
          <p:cNvPr id="3" name="Content Placeholder 2">
            <a:extLst>
              <a:ext uri="{FF2B5EF4-FFF2-40B4-BE49-F238E27FC236}">
                <a16:creationId xmlns:a16="http://schemas.microsoft.com/office/drawing/2014/main" id="{B2A48BDA-42E0-4205-98B3-DFDCCA65609D}"/>
              </a:ext>
            </a:extLst>
          </p:cNvPr>
          <p:cNvSpPr>
            <a:spLocks noGrp="1"/>
          </p:cNvSpPr>
          <p:nvPr>
            <p:ph idx="1"/>
          </p:nvPr>
        </p:nvSpPr>
        <p:spPr/>
        <p:txBody>
          <a:bodyPr>
            <a:noAutofit/>
          </a:bodyPr>
          <a:lstStyle/>
          <a:p>
            <a:pPr marL="0" indent="0">
              <a:buNone/>
            </a:pPr>
            <a:r>
              <a:rPr lang="en-US" sz="2400" dirty="0"/>
              <a:t>• Table 4.3 depicts values in the BOOK table and illustrates the concept of a key</a:t>
            </a:r>
          </a:p>
          <a:p>
            <a:pPr marL="0" indent="0">
              <a:buNone/>
            </a:pPr>
            <a:r>
              <a:rPr lang="en-US" sz="2400" dirty="0"/>
              <a:t>• The </a:t>
            </a:r>
            <a:r>
              <a:rPr lang="en-US" sz="2400" b="1" dirty="0"/>
              <a:t>key </a:t>
            </a:r>
            <a:r>
              <a:rPr lang="en-US" sz="2400" dirty="0"/>
              <a:t>in a table is a field (or combination of fields) which contains a value that uniquely identifies each record in the table</a:t>
            </a:r>
          </a:p>
          <a:p>
            <a:pPr marL="0" indent="0">
              <a:buNone/>
            </a:pPr>
            <a:r>
              <a:rPr lang="en-US" sz="2400" dirty="0"/>
              <a:t>• A single field often serves as a key for a table.</a:t>
            </a:r>
          </a:p>
          <a:p>
            <a:pPr marL="0" indent="0">
              <a:buNone/>
            </a:pPr>
            <a:r>
              <a:rPr lang="en-US" sz="2400" dirty="0"/>
              <a:t>• Distinguishing between two or three rows is not enough, key values must be unique for the entire table</a:t>
            </a:r>
          </a:p>
          <a:p>
            <a:pPr marL="0" indent="0">
              <a:buNone/>
            </a:pPr>
            <a:r>
              <a:rPr lang="en-US" sz="2400" dirty="0"/>
              <a:t>• A </a:t>
            </a:r>
            <a:r>
              <a:rPr lang="en-US" sz="2400" b="1" dirty="0"/>
              <a:t>candidate key </a:t>
            </a:r>
            <a:r>
              <a:rPr lang="en-US" sz="2400" dirty="0"/>
              <a:t>is a field that uniquely identifies each table row but was not chosen to be the key</a:t>
            </a:r>
          </a:p>
        </p:txBody>
      </p:sp>
    </p:spTree>
    <p:extLst>
      <p:ext uri="{BB962C8B-B14F-4D97-AF65-F5344CB8AC3E}">
        <p14:creationId xmlns:p14="http://schemas.microsoft.com/office/powerpoint/2010/main" val="1387492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E4AB160-90D1-471A-A76D-8DF88F88AAF3}"/>
              </a:ext>
            </a:extLst>
          </p:cNvPr>
          <p:cNvPicPr>
            <a:picLocks noGrp="1" noChangeAspect="1"/>
          </p:cNvPicPr>
          <p:nvPr>
            <p:ph idx="1"/>
          </p:nvPr>
        </p:nvPicPr>
        <p:blipFill rotWithShape="1">
          <a:blip r:embed="rId2"/>
          <a:srcRect t="7850"/>
          <a:stretch/>
        </p:blipFill>
        <p:spPr>
          <a:xfrm>
            <a:off x="4862945" y="639716"/>
            <a:ext cx="7010401" cy="5922193"/>
          </a:xfrm>
          <a:prstGeom prst="rect">
            <a:avLst/>
          </a:prstGeom>
        </p:spPr>
      </p:pic>
      <p:sp>
        <p:nvSpPr>
          <p:cNvPr id="5" name="Title 1">
            <a:extLst>
              <a:ext uri="{FF2B5EF4-FFF2-40B4-BE49-F238E27FC236}">
                <a16:creationId xmlns:a16="http://schemas.microsoft.com/office/drawing/2014/main" id="{8372D758-0B17-4C01-9D4B-A081010F2A7E}"/>
              </a:ext>
            </a:extLst>
          </p:cNvPr>
          <p:cNvSpPr>
            <a:spLocks noGrp="1"/>
          </p:cNvSpPr>
          <p:nvPr>
            <p:ph type="title"/>
          </p:nvPr>
        </p:nvSpPr>
        <p:spPr>
          <a:xfrm>
            <a:off x="646111" y="452718"/>
            <a:ext cx="9404723" cy="1085137"/>
          </a:xfrm>
        </p:spPr>
        <p:txBody>
          <a:bodyPr/>
          <a:lstStyle/>
          <a:p>
            <a:r>
              <a:rPr lang="en-US" dirty="0"/>
              <a:t>Table 4.3</a:t>
            </a:r>
          </a:p>
        </p:txBody>
      </p:sp>
    </p:spTree>
    <p:extLst>
      <p:ext uri="{BB962C8B-B14F-4D97-AF65-F5344CB8AC3E}">
        <p14:creationId xmlns:p14="http://schemas.microsoft.com/office/powerpoint/2010/main" val="2903425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2EE52-380C-4CD8-A1A5-94FD02A8B840}"/>
              </a:ext>
            </a:extLst>
          </p:cNvPr>
          <p:cNvSpPr>
            <a:spLocks noGrp="1"/>
          </p:cNvSpPr>
          <p:nvPr>
            <p:ph type="title"/>
          </p:nvPr>
        </p:nvSpPr>
        <p:spPr/>
        <p:txBody>
          <a:bodyPr/>
          <a:lstStyle/>
          <a:p>
            <a:r>
              <a:rPr lang="en-US" dirty="0"/>
              <a:t>Key Fields (cont.)</a:t>
            </a:r>
            <a:br>
              <a:rPr lang="en-US" dirty="0"/>
            </a:br>
            <a:endParaRPr lang="en-US" dirty="0"/>
          </a:p>
        </p:txBody>
      </p:sp>
      <p:sp>
        <p:nvSpPr>
          <p:cNvPr id="3" name="Content Placeholder 2">
            <a:extLst>
              <a:ext uri="{FF2B5EF4-FFF2-40B4-BE49-F238E27FC236}">
                <a16:creationId xmlns:a16="http://schemas.microsoft.com/office/drawing/2014/main" id="{72AD0C1A-1FC3-476D-813E-626356CBF553}"/>
              </a:ext>
            </a:extLst>
          </p:cNvPr>
          <p:cNvSpPr>
            <a:spLocks noGrp="1"/>
          </p:cNvSpPr>
          <p:nvPr>
            <p:ph idx="1"/>
          </p:nvPr>
        </p:nvSpPr>
        <p:spPr/>
        <p:txBody>
          <a:bodyPr>
            <a:normAutofit/>
          </a:bodyPr>
          <a:lstStyle/>
          <a:p>
            <a:pPr marL="0" indent="0">
              <a:buNone/>
            </a:pPr>
            <a:r>
              <a:rPr lang="en-US" sz="2400" dirty="0"/>
              <a:t>• Some tables require the values of two or more fields to uniquely identify each row in the table</a:t>
            </a:r>
          </a:p>
          <a:p>
            <a:pPr marL="0" indent="0">
              <a:buNone/>
            </a:pPr>
            <a:r>
              <a:rPr lang="en-US" sz="2400" dirty="0"/>
              <a:t>• An example would be when courses have projects</a:t>
            </a:r>
          </a:p>
          <a:p>
            <a:pPr marL="0" indent="0">
              <a:buNone/>
            </a:pPr>
            <a:r>
              <a:rPr lang="en-US" sz="2400" dirty="0"/>
              <a:t>• Table 4.4 shows projects but note that no single data field value uniquely identifies each row</a:t>
            </a:r>
          </a:p>
          <a:p>
            <a:pPr marL="0" indent="0">
              <a:buNone/>
            </a:pPr>
            <a:r>
              <a:rPr lang="en-US" sz="2400" dirty="0"/>
              <a:t>• Values in the </a:t>
            </a:r>
            <a:r>
              <a:rPr lang="en-US" sz="2400" i="1" dirty="0"/>
              <a:t>Code </a:t>
            </a:r>
            <a:r>
              <a:rPr lang="en-US" sz="2400" dirty="0"/>
              <a:t>field column repeat between rows. So do field values in all other columns</a:t>
            </a:r>
          </a:p>
          <a:p>
            <a:pPr marL="0" indent="0">
              <a:buNone/>
            </a:pPr>
            <a:r>
              <a:rPr lang="en-US" sz="2400" dirty="0"/>
              <a:t>• The combined values in the </a:t>
            </a:r>
            <a:r>
              <a:rPr lang="en-US" sz="2400" i="1" dirty="0"/>
              <a:t>Code </a:t>
            </a:r>
            <a:r>
              <a:rPr lang="en-US" sz="2400" dirty="0"/>
              <a:t>and </a:t>
            </a:r>
            <a:r>
              <a:rPr lang="en-US" sz="2400" i="1" dirty="0"/>
              <a:t>Number </a:t>
            </a:r>
            <a:r>
              <a:rPr lang="en-US" sz="2400" dirty="0"/>
              <a:t>fields, however, do form a unique value</a:t>
            </a:r>
          </a:p>
        </p:txBody>
      </p:sp>
    </p:spTree>
    <p:extLst>
      <p:ext uri="{BB962C8B-B14F-4D97-AF65-F5344CB8AC3E}">
        <p14:creationId xmlns:p14="http://schemas.microsoft.com/office/powerpoint/2010/main" val="2350999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C742E-732B-4393-ADAA-E7D60657CF65}"/>
              </a:ext>
            </a:extLst>
          </p:cNvPr>
          <p:cNvSpPr>
            <a:spLocks noGrp="1"/>
          </p:cNvSpPr>
          <p:nvPr>
            <p:ph type="title"/>
          </p:nvPr>
        </p:nvSpPr>
        <p:spPr>
          <a:xfrm>
            <a:off x="646111" y="452718"/>
            <a:ext cx="9404723" cy="1057427"/>
          </a:xfrm>
        </p:spPr>
        <p:txBody>
          <a:bodyPr/>
          <a:lstStyle/>
          <a:p>
            <a:r>
              <a:rPr lang="en-US" dirty="0"/>
              <a:t>Relating Tables</a:t>
            </a:r>
          </a:p>
        </p:txBody>
      </p:sp>
      <p:sp>
        <p:nvSpPr>
          <p:cNvPr id="3" name="Content Placeholder 2">
            <a:extLst>
              <a:ext uri="{FF2B5EF4-FFF2-40B4-BE49-F238E27FC236}">
                <a16:creationId xmlns:a16="http://schemas.microsoft.com/office/drawing/2014/main" id="{DEE835C1-D3DA-48A3-85D7-69E7F2D2B82F}"/>
              </a:ext>
            </a:extLst>
          </p:cNvPr>
          <p:cNvSpPr>
            <a:spLocks noGrp="1"/>
          </p:cNvSpPr>
          <p:nvPr>
            <p:ph idx="1"/>
          </p:nvPr>
        </p:nvSpPr>
        <p:spPr>
          <a:xfrm>
            <a:off x="1103312" y="1510146"/>
            <a:ext cx="8946541" cy="4738254"/>
          </a:xfrm>
        </p:spPr>
        <p:txBody>
          <a:bodyPr>
            <a:normAutofit/>
          </a:bodyPr>
          <a:lstStyle/>
          <a:p>
            <a:pPr marL="0" indent="0">
              <a:buNone/>
            </a:pPr>
            <a:r>
              <a:rPr lang="en-US" sz="2400" dirty="0"/>
              <a:t>• Sometimes it may be necessary to join tables that originally stand alone</a:t>
            </a:r>
          </a:p>
          <a:p>
            <a:pPr marL="0" indent="0">
              <a:buNone/>
            </a:pPr>
            <a:r>
              <a:rPr lang="en-US" sz="2400" dirty="0"/>
              <a:t>• Consider Table 4.5, the DEPARTMENT table. It shows the six departments offering the courses in the COURSE table</a:t>
            </a:r>
          </a:p>
          <a:p>
            <a:pPr marL="0" indent="0">
              <a:buNone/>
            </a:pPr>
            <a:r>
              <a:rPr lang="en-US" sz="2400" dirty="0"/>
              <a:t>• Note that the tables have no column in common.</a:t>
            </a:r>
          </a:p>
          <a:p>
            <a:pPr marL="0" indent="0">
              <a:buNone/>
            </a:pPr>
            <a:r>
              <a:rPr lang="en-US" sz="2400" dirty="0"/>
              <a:t>• You might be able to guess which department offered each course based upon the values in the </a:t>
            </a:r>
            <a:r>
              <a:rPr lang="en-US" sz="2400" i="1" dirty="0"/>
              <a:t>Abbreviation </a:t>
            </a:r>
            <a:r>
              <a:rPr lang="en-US" sz="2400" dirty="0"/>
              <a:t>field but a computer needs an exact match, not a guess</a:t>
            </a:r>
          </a:p>
          <a:p>
            <a:pPr marL="0" indent="0">
              <a:buNone/>
            </a:pPr>
            <a:r>
              <a:rPr lang="en-US" sz="2400" dirty="0"/>
              <a:t>• Table 4.6 depicts the COURSE table with the </a:t>
            </a:r>
            <a:r>
              <a:rPr lang="en-US" sz="2400" i="1" dirty="0"/>
              <a:t>Abbreviation </a:t>
            </a:r>
            <a:r>
              <a:rPr lang="en-US" sz="2400" dirty="0"/>
              <a:t>added</a:t>
            </a:r>
          </a:p>
        </p:txBody>
      </p:sp>
    </p:spTree>
    <p:extLst>
      <p:ext uri="{BB962C8B-B14F-4D97-AF65-F5344CB8AC3E}">
        <p14:creationId xmlns:p14="http://schemas.microsoft.com/office/powerpoint/2010/main" val="4113269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00FED39-ECA0-400F-B3E7-65F197029EE4}"/>
              </a:ext>
            </a:extLst>
          </p:cNvPr>
          <p:cNvPicPr>
            <a:picLocks noGrp="1" noChangeAspect="1"/>
          </p:cNvPicPr>
          <p:nvPr>
            <p:ph idx="1"/>
          </p:nvPr>
        </p:nvPicPr>
        <p:blipFill rotWithShape="1">
          <a:blip r:embed="rId2"/>
          <a:srcRect t="11491"/>
          <a:stretch/>
        </p:blipFill>
        <p:spPr>
          <a:xfrm>
            <a:off x="1091166" y="1731820"/>
            <a:ext cx="10009668" cy="4376236"/>
          </a:xfrm>
          <a:prstGeom prst="rect">
            <a:avLst/>
          </a:prstGeom>
        </p:spPr>
      </p:pic>
      <p:sp>
        <p:nvSpPr>
          <p:cNvPr id="5" name="Title 1">
            <a:extLst>
              <a:ext uri="{FF2B5EF4-FFF2-40B4-BE49-F238E27FC236}">
                <a16:creationId xmlns:a16="http://schemas.microsoft.com/office/drawing/2014/main" id="{D3608D5B-8788-4C58-BFEE-5673808BF65B}"/>
              </a:ext>
            </a:extLst>
          </p:cNvPr>
          <p:cNvSpPr>
            <a:spLocks noGrp="1"/>
          </p:cNvSpPr>
          <p:nvPr>
            <p:ph type="title"/>
          </p:nvPr>
        </p:nvSpPr>
        <p:spPr>
          <a:xfrm>
            <a:off x="646111" y="452718"/>
            <a:ext cx="9404723" cy="1085137"/>
          </a:xfrm>
        </p:spPr>
        <p:txBody>
          <a:bodyPr/>
          <a:lstStyle/>
          <a:p>
            <a:r>
              <a:rPr lang="en-US" dirty="0"/>
              <a:t>Table 4.4</a:t>
            </a:r>
          </a:p>
        </p:txBody>
      </p:sp>
    </p:spTree>
    <p:extLst>
      <p:ext uri="{BB962C8B-B14F-4D97-AF65-F5344CB8AC3E}">
        <p14:creationId xmlns:p14="http://schemas.microsoft.com/office/powerpoint/2010/main" val="4250853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3CA9121-C0D0-4AC5-ABDC-365290D45B5B}"/>
              </a:ext>
            </a:extLst>
          </p:cNvPr>
          <p:cNvPicPr>
            <a:picLocks noGrp="1" noChangeAspect="1"/>
          </p:cNvPicPr>
          <p:nvPr>
            <p:ph idx="1"/>
          </p:nvPr>
        </p:nvPicPr>
        <p:blipFill rotWithShape="1">
          <a:blip r:embed="rId2"/>
          <a:srcRect t="17739"/>
          <a:stretch/>
        </p:blipFill>
        <p:spPr>
          <a:xfrm>
            <a:off x="588527" y="2757487"/>
            <a:ext cx="11014946" cy="2260519"/>
          </a:xfrm>
          <a:prstGeom prst="rect">
            <a:avLst/>
          </a:prstGeom>
        </p:spPr>
      </p:pic>
      <p:sp>
        <p:nvSpPr>
          <p:cNvPr id="4" name="Title 1">
            <a:extLst>
              <a:ext uri="{FF2B5EF4-FFF2-40B4-BE49-F238E27FC236}">
                <a16:creationId xmlns:a16="http://schemas.microsoft.com/office/drawing/2014/main" id="{BC3FE434-19C0-4272-A143-4E0E7F7D1CA2}"/>
              </a:ext>
            </a:extLst>
          </p:cNvPr>
          <p:cNvSpPr>
            <a:spLocks noGrp="1"/>
          </p:cNvSpPr>
          <p:nvPr>
            <p:ph type="title"/>
          </p:nvPr>
        </p:nvSpPr>
        <p:spPr>
          <a:xfrm>
            <a:off x="646111" y="452718"/>
            <a:ext cx="9404723" cy="1085137"/>
          </a:xfrm>
        </p:spPr>
        <p:txBody>
          <a:bodyPr/>
          <a:lstStyle/>
          <a:p>
            <a:r>
              <a:rPr lang="en-US" dirty="0"/>
              <a:t>Table 4.5</a:t>
            </a:r>
          </a:p>
        </p:txBody>
      </p:sp>
    </p:spTree>
    <p:extLst>
      <p:ext uri="{BB962C8B-B14F-4D97-AF65-F5344CB8AC3E}">
        <p14:creationId xmlns:p14="http://schemas.microsoft.com/office/powerpoint/2010/main" val="1694020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4CBD8EE-A799-48E8-9DD1-584417BD4C03}"/>
              </a:ext>
            </a:extLst>
          </p:cNvPr>
          <p:cNvPicPr>
            <a:picLocks noGrp="1" noChangeAspect="1"/>
          </p:cNvPicPr>
          <p:nvPr>
            <p:ph idx="1"/>
          </p:nvPr>
        </p:nvPicPr>
        <p:blipFill rotWithShape="1">
          <a:blip r:embed="rId2"/>
          <a:srcRect t="16678"/>
          <a:stretch/>
        </p:blipFill>
        <p:spPr>
          <a:xfrm>
            <a:off x="1208890" y="2701636"/>
            <a:ext cx="9989408" cy="2076479"/>
          </a:xfrm>
          <a:prstGeom prst="rect">
            <a:avLst/>
          </a:prstGeom>
        </p:spPr>
      </p:pic>
      <p:sp>
        <p:nvSpPr>
          <p:cNvPr id="4" name="Title 1">
            <a:extLst>
              <a:ext uri="{FF2B5EF4-FFF2-40B4-BE49-F238E27FC236}">
                <a16:creationId xmlns:a16="http://schemas.microsoft.com/office/drawing/2014/main" id="{59E95516-8A67-4360-88CA-68066DA090F2}"/>
              </a:ext>
            </a:extLst>
          </p:cNvPr>
          <p:cNvSpPr>
            <a:spLocks noGrp="1"/>
          </p:cNvSpPr>
          <p:nvPr>
            <p:ph type="title"/>
          </p:nvPr>
        </p:nvSpPr>
        <p:spPr>
          <a:xfrm>
            <a:off x="646111" y="452718"/>
            <a:ext cx="9404723" cy="1085137"/>
          </a:xfrm>
        </p:spPr>
        <p:txBody>
          <a:bodyPr/>
          <a:lstStyle/>
          <a:p>
            <a:r>
              <a:rPr lang="en-US" dirty="0"/>
              <a:t>Table 4.5</a:t>
            </a:r>
          </a:p>
        </p:txBody>
      </p:sp>
    </p:spTree>
    <p:extLst>
      <p:ext uri="{BB962C8B-B14F-4D97-AF65-F5344CB8AC3E}">
        <p14:creationId xmlns:p14="http://schemas.microsoft.com/office/powerpoint/2010/main" val="3257750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980CF6C-3919-4659-8BEB-9627E6412ABE}"/>
              </a:ext>
            </a:extLst>
          </p:cNvPr>
          <p:cNvPicPr>
            <a:picLocks noGrp="1" noChangeAspect="1"/>
          </p:cNvPicPr>
          <p:nvPr>
            <p:ph idx="1"/>
          </p:nvPr>
        </p:nvPicPr>
        <p:blipFill rotWithShape="1">
          <a:blip r:embed="rId2"/>
          <a:srcRect t="8534"/>
          <a:stretch/>
        </p:blipFill>
        <p:spPr>
          <a:xfrm>
            <a:off x="1753538" y="1537855"/>
            <a:ext cx="8951319" cy="5024717"/>
          </a:xfrm>
          <a:prstGeom prst="rect">
            <a:avLst/>
          </a:prstGeom>
        </p:spPr>
      </p:pic>
      <p:sp>
        <p:nvSpPr>
          <p:cNvPr id="5" name="Title 1">
            <a:extLst>
              <a:ext uri="{FF2B5EF4-FFF2-40B4-BE49-F238E27FC236}">
                <a16:creationId xmlns:a16="http://schemas.microsoft.com/office/drawing/2014/main" id="{7593D5BF-AD86-4D45-86F5-B3DA64A379FC}"/>
              </a:ext>
            </a:extLst>
          </p:cNvPr>
          <p:cNvSpPr>
            <a:spLocks noGrp="1"/>
          </p:cNvSpPr>
          <p:nvPr>
            <p:ph type="title"/>
          </p:nvPr>
        </p:nvSpPr>
        <p:spPr>
          <a:xfrm>
            <a:off x="646111" y="452718"/>
            <a:ext cx="9404723" cy="1085137"/>
          </a:xfrm>
        </p:spPr>
        <p:txBody>
          <a:bodyPr/>
          <a:lstStyle/>
          <a:p>
            <a:r>
              <a:rPr lang="en-US" sz="3200" dirty="0"/>
              <a:t>Table 4.6 The Hierarchical structure between DEPARTMENT and COURSE tables</a:t>
            </a:r>
          </a:p>
        </p:txBody>
      </p:sp>
    </p:spTree>
    <p:extLst>
      <p:ext uri="{BB962C8B-B14F-4D97-AF65-F5344CB8AC3E}">
        <p14:creationId xmlns:p14="http://schemas.microsoft.com/office/powerpoint/2010/main" val="3639565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CD93-F848-4C53-A842-B7F4C4D06B6B}"/>
              </a:ext>
            </a:extLst>
          </p:cNvPr>
          <p:cNvSpPr>
            <a:spLocks noGrp="1"/>
          </p:cNvSpPr>
          <p:nvPr>
            <p:ph type="title"/>
          </p:nvPr>
        </p:nvSpPr>
        <p:spPr>
          <a:xfrm>
            <a:off x="646111" y="425009"/>
            <a:ext cx="9404723" cy="1071282"/>
          </a:xfrm>
        </p:spPr>
        <p:txBody>
          <a:bodyPr/>
          <a:lstStyle/>
          <a:p>
            <a:r>
              <a:rPr lang="en-US" b="1" dirty="0"/>
              <a:t>DATABASE STRUCTURES</a:t>
            </a:r>
            <a:br>
              <a:rPr lang="en-US" b="1" dirty="0"/>
            </a:br>
            <a:endParaRPr lang="en-US" dirty="0"/>
          </a:p>
        </p:txBody>
      </p:sp>
      <p:sp>
        <p:nvSpPr>
          <p:cNvPr id="3" name="Content Placeholder 2">
            <a:extLst>
              <a:ext uri="{FF2B5EF4-FFF2-40B4-BE49-F238E27FC236}">
                <a16:creationId xmlns:a16="http://schemas.microsoft.com/office/drawing/2014/main" id="{B9BF87CD-6C28-45EB-8EA0-5A02B55DDEF6}"/>
              </a:ext>
            </a:extLst>
          </p:cNvPr>
          <p:cNvSpPr>
            <a:spLocks noGrp="1"/>
          </p:cNvSpPr>
          <p:nvPr>
            <p:ph idx="1"/>
          </p:nvPr>
        </p:nvSpPr>
        <p:spPr>
          <a:xfrm>
            <a:off x="1103312" y="1343892"/>
            <a:ext cx="9404723" cy="4904508"/>
          </a:xfrm>
        </p:spPr>
        <p:txBody>
          <a:bodyPr>
            <a:normAutofit/>
          </a:bodyPr>
          <a:lstStyle/>
          <a:p>
            <a:pPr marL="0" indent="0">
              <a:buNone/>
            </a:pPr>
            <a:r>
              <a:rPr lang="en-US" sz="2200" dirty="0"/>
              <a:t>• Database structures are ways of organizing data in order to make data processing more efficient</a:t>
            </a:r>
          </a:p>
          <a:p>
            <a:pPr marL="0" indent="0">
              <a:buNone/>
            </a:pPr>
            <a:r>
              <a:rPr lang="en-US" sz="2200" dirty="0"/>
              <a:t>• The structure is then implemented via a </a:t>
            </a:r>
            <a:r>
              <a:rPr lang="en-US" sz="2200" b="1" dirty="0"/>
              <a:t>database management system (DBMS) </a:t>
            </a:r>
            <a:r>
              <a:rPr lang="en-US" sz="2200" dirty="0"/>
              <a:t>which is a software application that:</a:t>
            </a:r>
          </a:p>
          <a:p>
            <a:pPr marL="0" indent="0">
              <a:buNone/>
            </a:pPr>
            <a:r>
              <a:rPr lang="en-US" sz="2200" dirty="0"/>
              <a:t>– stores the structure of the database;</a:t>
            </a:r>
          </a:p>
          <a:p>
            <a:pPr marL="0" indent="0">
              <a:buNone/>
            </a:pPr>
            <a:r>
              <a:rPr lang="en-US" sz="2200" dirty="0"/>
              <a:t>– stores the data itself;</a:t>
            </a:r>
          </a:p>
          <a:p>
            <a:pPr marL="0" indent="0">
              <a:buNone/>
            </a:pPr>
            <a:r>
              <a:rPr lang="en-US" sz="2200" dirty="0"/>
              <a:t>– stores the relationships among data in the database; and</a:t>
            </a:r>
          </a:p>
          <a:p>
            <a:pPr marL="0" indent="0">
              <a:buNone/>
            </a:pPr>
            <a:r>
              <a:rPr lang="en-US" sz="2200" dirty="0"/>
              <a:t>– forms and reports pertaining to the database including the data field description </a:t>
            </a:r>
          </a:p>
          <a:p>
            <a:pPr marL="0" indent="0">
              <a:buNone/>
            </a:pPr>
            <a:r>
              <a:rPr lang="en-US" sz="2200" dirty="0"/>
              <a:t>• Because it contains the data field definitions, the database controlled by a DBMS is called a “self-describing set of related data”</a:t>
            </a:r>
          </a:p>
        </p:txBody>
      </p:sp>
    </p:spTree>
    <p:extLst>
      <p:ext uri="{BB962C8B-B14F-4D97-AF65-F5344CB8AC3E}">
        <p14:creationId xmlns:p14="http://schemas.microsoft.com/office/powerpoint/2010/main" val="2518297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5A342-8D10-497D-9584-6AF4D414FB5B}"/>
              </a:ext>
            </a:extLst>
          </p:cNvPr>
          <p:cNvSpPr>
            <a:spLocks noGrp="1"/>
          </p:cNvSpPr>
          <p:nvPr>
            <p:ph type="title"/>
          </p:nvPr>
        </p:nvSpPr>
        <p:spPr>
          <a:xfrm>
            <a:off x="646111" y="452718"/>
            <a:ext cx="9404723" cy="1195973"/>
          </a:xfrm>
        </p:spPr>
        <p:txBody>
          <a:bodyPr/>
          <a:lstStyle/>
          <a:p>
            <a:r>
              <a:rPr lang="en-US" dirty="0"/>
              <a:t>Hierarchical Database Structures</a:t>
            </a:r>
            <a:br>
              <a:rPr lang="en-US" dirty="0"/>
            </a:br>
            <a:endParaRPr lang="en-US" dirty="0"/>
          </a:p>
        </p:txBody>
      </p:sp>
      <p:sp>
        <p:nvSpPr>
          <p:cNvPr id="3" name="Content Placeholder 2">
            <a:extLst>
              <a:ext uri="{FF2B5EF4-FFF2-40B4-BE49-F238E27FC236}">
                <a16:creationId xmlns:a16="http://schemas.microsoft.com/office/drawing/2014/main" id="{4813C0D7-23AB-4A27-8014-6ABF5E53C035}"/>
              </a:ext>
            </a:extLst>
          </p:cNvPr>
          <p:cNvSpPr>
            <a:spLocks noGrp="1"/>
          </p:cNvSpPr>
          <p:nvPr>
            <p:ph idx="1"/>
          </p:nvPr>
        </p:nvSpPr>
        <p:spPr/>
        <p:txBody>
          <a:bodyPr>
            <a:normAutofit/>
          </a:bodyPr>
          <a:lstStyle/>
          <a:p>
            <a:pPr marL="0" indent="0">
              <a:buNone/>
            </a:pPr>
            <a:r>
              <a:rPr lang="en-US" sz="2400" dirty="0"/>
              <a:t>• The hierarchical structure is formed </a:t>
            </a:r>
            <a:r>
              <a:rPr lang="en-US" sz="2400" dirty="0">
                <a:solidFill>
                  <a:srgbClr val="FF0000"/>
                </a:solidFill>
              </a:rPr>
              <a:t>by data groups, subgroups, and further subgroups</a:t>
            </a:r>
          </a:p>
          <a:p>
            <a:pPr marL="0" indent="0">
              <a:buNone/>
            </a:pPr>
            <a:r>
              <a:rPr lang="en-US" sz="2400" dirty="0"/>
              <a:t>• Figure 4.2 shows navigation from the DEPARTMENT table to the COURSE table using a hierarchical database structure</a:t>
            </a:r>
          </a:p>
        </p:txBody>
      </p:sp>
    </p:spTree>
    <p:extLst>
      <p:ext uri="{BB962C8B-B14F-4D97-AF65-F5344CB8AC3E}">
        <p14:creationId xmlns:p14="http://schemas.microsoft.com/office/powerpoint/2010/main" val="378861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DD7F6-A848-4470-82AB-7A84EAAF65C6}"/>
              </a:ext>
            </a:extLst>
          </p:cNvPr>
          <p:cNvSpPr>
            <a:spLocks noGrp="1"/>
          </p:cNvSpPr>
          <p:nvPr>
            <p:ph type="title"/>
          </p:nvPr>
        </p:nvSpPr>
        <p:spPr/>
        <p:txBody>
          <a:bodyPr/>
          <a:lstStyle/>
          <a:p>
            <a:r>
              <a:rPr lang="en-US" dirty="0"/>
              <a:t>Introduction</a:t>
            </a:r>
            <a:br>
              <a:rPr lang="en-US" dirty="0"/>
            </a:br>
            <a:endParaRPr lang="en-US" dirty="0"/>
          </a:p>
        </p:txBody>
      </p:sp>
      <p:sp>
        <p:nvSpPr>
          <p:cNvPr id="3" name="Content Placeholder 2">
            <a:extLst>
              <a:ext uri="{FF2B5EF4-FFF2-40B4-BE49-F238E27FC236}">
                <a16:creationId xmlns:a16="http://schemas.microsoft.com/office/drawing/2014/main" id="{97256585-BB1A-4C6A-881A-D90C3038A1BE}"/>
              </a:ext>
            </a:extLst>
          </p:cNvPr>
          <p:cNvSpPr>
            <a:spLocks noGrp="1"/>
          </p:cNvSpPr>
          <p:nvPr>
            <p:ph idx="1"/>
          </p:nvPr>
        </p:nvSpPr>
        <p:spPr/>
        <p:txBody>
          <a:bodyPr>
            <a:normAutofit/>
          </a:bodyPr>
          <a:lstStyle/>
          <a:p>
            <a:r>
              <a:rPr lang="en-US" sz="2400" dirty="0"/>
              <a:t>Database management systems organize the large volume of data that firms use in their everyday business activities</a:t>
            </a:r>
          </a:p>
          <a:p>
            <a:r>
              <a:rPr lang="en-US" sz="2400" dirty="0"/>
              <a:t>The data organization must also allow managers to find specific data easily and quickly for decision making</a:t>
            </a:r>
          </a:p>
          <a:p>
            <a:r>
              <a:rPr lang="en-US" sz="2400" dirty="0"/>
              <a:t>The increased importance of databases as resources supporting decision making has required managers to learn more about database design and use</a:t>
            </a:r>
          </a:p>
        </p:txBody>
      </p:sp>
    </p:spTree>
    <p:extLst>
      <p:ext uri="{BB962C8B-B14F-4D97-AF65-F5344CB8AC3E}">
        <p14:creationId xmlns:p14="http://schemas.microsoft.com/office/powerpoint/2010/main" val="4076804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0B86F-91E0-41D0-A771-8E22406DC65E}"/>
              </a:ext>
            </a:extLst>
          </p:cNvPr>
          <p:cNvSpPr>
            <a:spLocks noGrp="1"/>
          </p:cNvSpPr>
          <p:nvPr>
            <p:ph type="title"/>
          </p:nvPr>
        </p:nvSpPr>
        <p:spPr/>
        <p:txBody>
          <a:bodyPr/>
          <a:lstStyle/>
          <a:p>
            <a:r>
              <a:rPr lang="en-US" dirty="0"/>
              <a:t>Figure 4.2</a:t>
            </a:r>
          </a:p>
        </p:txBody>
      </p:sp>
      <p:pic>
        <p:nvPicPr>
          <p:cNvPr id="4" name="Content Placeholder 3">
            <a:extLst>
              <a:ext uri="{FF2B5EF4-FFF2-40B4-BE49-F238E27FC236}">
                <a16:creationId xmlns:a16="http://schemas.microsoft.com/office/drawing/2014/main" id="{A1500B2C-3856-45F8-859C-3B76D617082D}"/>
              </a:ext>
            </a:extLst>
          </p:cNvPr>
          <p:cNvPicPr>
            <a:picLocks noGrp="1" noChangeAspect="1"/>
          </p:cNvPicPr>
          <p:nvPr>
            <p:ph idx="1"/>
          </p:nvPr>
        </p:nvPicPr>
        <p:blipFill rotWithShape="1">
          <a:blip r:embed="rId2"/>
          <a:srcRect t="10681"/>
          <a:stretch/>
        </p:blipFill>
        <p:spPr>
          <a:xfrm>
            <a:off x="1108910" y="1645429"/>
            <a:ext cx="9750992" cy="4552034"/>
          </a:xfrm>
          <a:prstGeom prst="rect">
            <a:avLst/>
          </a:prstGeom>
        </p:spPr>
      </p:pic>
    </p:spTree>
    <p:extLst>
      <p:ext uri="{BB962C8B-B14F-4D97-AF65-F5344CB8AC3E}">
        <p14:creationId xmlns:p14="http://schemas.microsoft.com/office/powerpoint/2010/main" val="3956984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6E947-DA84-4669-86BF-66CD5FBFBB67}"/>
              </a:ext>
            </a:extLst>
          </p:cNvPr>
          <p:cNvSpPr>
            <a:spLocks noGrp="1"/>
          </p:cNvSpPr>
          <p:nvPr>
            <p:ph type="title"/>
          </p:nvPr>
        </p:nvSpPr>
        <p:spPr>
          <a:xfrm>
            <a:off x="646111" y="452718"/>
            <a:ext cx="9404723" cy="988155"/>
          </a:xfrm>
        </p:spPr>
        <p:txBody>
          <a:bodyPr/>
          <a:lstStyle/>
          <a:p>
            <a:r>
              <a:rPr lang="en-US" dirty="0"/>
              <a:t>Network Database Structures</a:t>
            </a:r>
            <a:br>
              <a:rPr lang="en-US" dirty="0"/>
            </a:br>
            <a:endParaRPr lang="en-US" dirty="0"/>
          </a:p>
        </p:txBody>
      </p:sp>
      <p:sp>
        <p:nvSpPr>
          <p:cNvPr id="3" name="Content Placeholder 2">
            <a:extLst>
              <a:ext uri="{FF2B5EF4-FFF2-40B4-BE49-F238E27FC236}">
                <a16:creationId xmlns:a16="http://schemas.microsoft.com/office/drawing/2014/main" id="{7EA1A50A-1285-43BB-B3E0-98C808CFF688}"/>
              </a:ext>
            </a:extLst>
          </p:cNvPr>
          <p:cNvSpPr>
            <a:spLocks noGrp="1"/>
          </p:cNvSpPr>
          <p:nvPr>
            <p:ph idx="1"/>
          </p:nvPr>
        </p:nvSpPr>
        <p:spPr>
          <a:xfrm>
            <a:off x="1103312" y="1440874"/>
            <a:ext cx="9273743" cy="4807526"/>
          </a:xfrm>
        </p:spPr>
        <p:txBody>
          <a:bodyPr>
            <a:normAutofit/>
          </a:bodyPr>
          <a:lstStyle/>
          <a:p>
            <a:pPr marL="0" indent="0">
              <a:buNone/>
            </a:pPr>
            <a:r>
              <a:rPr lang="en-US" sz="2400" dirty="0"/>
              <a:t>• Network database structures were developed to allow </a:t>
            </a:r>
            <a:r>
              <a:rPr lang="en-US" sz="2400" dirty="0">
                <a:solidFill>
                  <a:srgbClr val="FF0000"/>
                </a:solidFill>
              </a:rPr>
              <a:t>retrieval of specific records</a:t>
            </a:r>
          </a:p>
          <a:p>
            <a:pPr marL="0" indent="0">
              <a:buNone/>
            </a:pPr>
            <a:r>
              <a:rPr lang="en-US" sz="2400" dirty="0"/>
              <a:t>• They allow any given record to </a:t>
            </a:r>
            <a:r>
              <a:rPr lang="en-US" sz="2400" dirty="0">
                <a:solidFill>
                  <a:srgbClr val="FF0000"/>
                </a:solidFill>
              </a:rPr>
              <a:t>point to any other record </a:t>
            </a:r>
            <a:r>
              <a:rPr lang="en-US" sz="2400" dirty="0"/>
              <a:t>in the database</a:t>
            </a:r>
          </a:p>
          <a:p>
            <a:pPr marL="0" indent="0">
              <a:buNone/>
            </a:pPr>
            <a:r>
              <a:rPr lang="en-US" sz="2400" dirty="0"/>
              <a:t>• Networks solve the problem of having to </a:t>
            </a:r>
            <a:r>
              <a:rPr lang="en-US" sz="2400" dirty="0">
                <a:solidFill>
                  <a:srgbClr val="FF0000"/>
                </a:solidFill>
              </a:rPr>
              <a:t>backtrack </a:t>
            </a:r>
            <a:r>
              <a:rPr lang="en-US" sz="2400" dirty="0"/>
              <a:t>all the way to a joining “branch” of the database</a:t>
            </a:r>
          </a:p>
          <a:p>
            <a:pPr marL="0" indent="0">
              <a:buNone/>
            </a:pPr>
            <a:r>
              <a:rPr lang="en-US" sz="2400" dirty="0"/>
              <a:t>• However, this wide range of possible connections is also the </a:t>
            </a:r>
            <a:r>
              <a:rPr lang="en-US" sz="2400" dirty="0">
                <a:solidFill>
                  <a:srgbClr val="FF0000"/>
                </a:solidFill>
              </a:rPr>
              <a:t>weakness of applying network structures </a:t>
            </a:r>
            <a:r>
              <a:rPr lang="en-US" sz="2400" dirty="0"/>
              <a:t>to practical problems since it was just too complex to allow every record to point to every other record</a:t>
            </a:r>
          </a:p>
        </p:txBody>
      </p:sp>
    </p:spTree>
    <p:extLst>
      <p:ext uri="{BB962C8B-B14F-4D97-AF65-F5344CB8AC3E}">
        <p14:creationId xmlns:p14="http://schemas.microsoft.com/office/powerpoint/2010/main" val="222738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C9722-8F2B-49D6-A950-C1AE92064A7F}"/>
              </a:ext>
            </a:extLst>
          </p:cNvPr>
          <p:cNvSpPr>
            <a:spLocks noGrp="1"/>
          </p:cNvSpPr>
          <p:nvPr>
            <p:ph type="title"/>
          </p:nvPr>
        </p:nvSpPr>
        <p:spPr>
          <a:xfrm>
            <a:off x="646111" y="452718"/>
            <a:ext cx="9404723" cy="918882"/>
          </a:xfrm>
        </p:spPr>
        <p:txBody>
          <a:bodyPr/>
          <a:lstStyle/>
          <a:p>
            <a:r>
              <a:rPr lang="en-US" dirty="0"/>
              <a:t>Relational Database Structures</a:t>
            </a:r>
            <a:br>
              <a:rPr lang="en-US" dirty="0"/>
            </a:br>
            <a:endParaRPr lang="en-US" dirty="0"/>
          </a:p>
        </p:txBody>
      </p:sp>
      <p:sp>
        <p:nvSpPr>
          <p:cNvPr id="3" name="Content Placeholder 2">
            <a:extLst>
              <a:ext uri="{FF2B5EF4-FFF2-40B4-BE49-F238E27FC236}">
                <a16:creationId xmlns:a16="http://schemas.microsoft.com/office/drawing/2014/main" id="{69296A3F-AFCB-41CB-8F4C-18CB55AB4387}"/>
              </a:ext>
            </a:extLst>
          </p:cNvPr>
          <p:cNvSpPr>
            <a:spLocks noGrp="1"/>
          </p:cNvSpPr>
          <p:nvPr>
            <p:ph idx="1"/>
          </p:nvPr>
        </p:nvSpPr>
        <p:spPr>
          <a:xfrm>
            <a:off x="1103312" y="1371600"/>
            <a:ext cx="9758652" cy="4876799"/>
          </a:xfrm>
        </p:spPr>
        <p:txBody>
          <a:bodyPr>
            <a:normAutofit/>
          </a:bodyPr>
          <a:lstStyle/>
          <a:p>
            <a:pPr marL="0" indent="0">
              <a:buNone/>
            </a:pPr>
            <a:r>
              <a:rPr lang="en-US" sz="2400" dirty="0"/>
              <a:t>• The breakthrough came from basic research conducted independently by </a:t>
            </a:r>
            <a:r>
              <a:rPr lang="en-US" sz="2400" dirty="0">
                <a:solidFill>
                  <a:srgbClr val="FF0000"/>
                </a:solidFill>
              </a:rPr>
              <a:t>C. J. Date and E. F. Codd</a:t>
            </a:r>
            <a:r>
              <a:rPr lang="en-US" sz="2400" dirty="0"/>
              <a:t> using relational algebra</a:t>
            </a:r>
          </a:p>
          <a:p>
            <a:pPr marL="0" indent="0">
              <a:buNone/>
            </a:pPr>
            <a:r>
              <a:rPr lang="en-US" sz="2400" dirty="0"/>
              <a:t>• They were able to show that relational databases created out of a series of </a:t>
            </a:r>
            <a:r>
              <a:rPr lang="en-US" sz="2400" dirty="0">
                <a:solidFill>
                  <a:srgbClr val="FF0000"/>
                </a:solidFill>
              </a:rPr>
              <a:t>interrelated tables </a:t>
            </a:r>
            <a:r>
              <a:rPr lang="en-US" sz="2400" dirty="0"/>
              <a:t>were, in fact, far </a:t>
            </a:r>
            <a:r>
              <a:rPr lang="en-US" sz="2400" dirty="0">
                <a:solidFill>
                  <a:srgbClr val="FF0000"/>
                </a:solidFill>
              </a:rPr>
              <a:t>more flexible and versatile than either the hierarchical or network database structures</a:t>
            </a:r>
          </a:p>
          <a:p>
            <a:pPr marL="0" indent="0">
              <a:buNone/>
            </a:pPr>
            <a:r>
              <a:rPr lang="en-US" sz="2400" dirty="0"/>
              <a:t>• Whereas the hierarchical and network database structures rely on </a:t>
            </a:r>
            <a:r>
              <a:rPr lang="en-US" sz="2400" b="1" dirty="0"/>
              <a:t>physical relationships </a:t>
            </a:r>
            <a:r>
              <a:rPr lang="en-US" sz="2400" dirty="0"/>
              <a:t>in the form of storage addresses, relational database structures use </a:t>
            </a:r>
            <a:r>
              <a:rPr lang="en-US" sz="2400" b="1" dirty="0"/>
              <a:t>implicit relationships </a:t>
            </a:r>
            <a:r>
              <a:rPr lang="en-US" sz="2400" dirty="0"/>
              <a:t>that can be implied from the data (see Figure 4.3)</a:t>
            </a:r>
          </a:p>
        </p:txBody>
      </p:sp>
    </p:spTree>
    <p:extLst>
      <p:ext uri="{BB962C8B-B14F-4D97-AF65-F5344CB8AC3E}">
        <p14:creationId xmlns:p14="http://schemas.microsoft.com/office/powerpoint/2010/main" val="1490747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2BB65-E8FC-485E-8CB2-7BA1DD900593}"/>
              </a:ext>
            </a:extLst>
          </p:cNvPr>
          <p:cNvSpPr>
            <a:spLocks noGrp="1"/>
          </p:cNvSpPr>
          <p:nvPr>
            <p:ph type="title"/>
          </p:nvPr>
        </p:nvSpPr>
        <p:spPr>
          <a:xfrm>
            <a:off x="646111" y="452718"/>
            <a:ext cx="11213380" cy="1400530"/>
          </a:xfrm>
        </p:spPr>
        <p:txBody>
          <a:bodyPr/>
          <a:lstStyle/>
          <a:p>
            <a:r>
              <a:rPr lang="en-US" sz="3200" dirty="0"/>
              <a:t>Figure 4.3 Adding a table FACULTY Is beyond the ability of Hierarchical Database Structure</a:t>
            </a:r>
          </a:p>
        </p:txBody>
      </p:sp>
      <p:pic>
        <p:nvPicPr>
          <p:cNvPr id="4" name="Content Placeholder 3">
            <a:extLst>
              <a:ext uri="{FF2B5EF4-FFF2-40B4-BE49-F238E27FC236}">
                <a16:creationId xmlns:a16="http://schemas.microsoft.com/office/drawing/2014/main" id="{8900C6B9-CAF2-48BA-A87E-F02A331FE124}"/>
              </a:ext>
            </a:extLst>
          </p:cNvPr>
          <p:cNvPicPr>
            <a:picLocks noGrp="1" noChangeAspect="1"/>
          </p:cNvPicPr>
          <p:nvPr>
            <p:ph idx="1"/>
          </p:nvPr>
        </p:nvPicPr>
        <p:blipFill rotWithShape="1">
          <a:blip r:embed="rId2"/>
          <a:srcRect t="11269"/>
          <a:stretch/>
        </p:blipFill>
        <p:spPr>
          <a:xfrm>
            <a:off x="1908134" y="1995054"/>
            <a:ext cx="8375731" cy="4236530"/>
          </a:xfrm>
          <a:prstGeom prst="rect">
            <a:avLst/>
          </a:prstGeom>
        </p:spPr>
      </p:pic>
    </p:spTree>
    <p:extLst>
      <p:ext uri="{BB962C8B-B14F-4D97-AF65-F5344CB8AC3E}">
        <p14:creationId xmlns:p14="http://schemas.microsoft.com/office/powerpoint/2010/main" val="3928066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6F97E-5C6D-4951-AF27-85519DCDBD71}"/>
              </a:ext>
            </a:extLst>
          </p:cNvPr>
          <p:cNvSpPr>
            <a:spLocks noGrp="1"/>
          </p:cNvSpPr>
          <p:nvPr>
            <p:ph type="title"/>
          </p:nvPr>
        </p:nvSpPr>
        <p:spPr>
          <a:xfrm>
            <a:off x="646111" y="452718"/>
            <a:ext cx="10312834" cy="1400530"/>
          </a:xfrm>
        </p:spPr>
        <p:txBody>
          <a:bodyPr/>
          <a:lstStyle/>
          <a:p>
            <a:r>
              <a:rPr lang="en-US" b="1" dirty="0"/>
              <a:t>A RELATIONAL DATABASE EXAMPLE</a:t>
            </a:r>
            <a:br>
              <a:rPr lang="en-US" b="1" dirty="0"/>
            </a:br>
            <a:endParaRPr lang="en-US" dirty="0"/>
          </a:p>
        </p:txBody>
      </p:sp>
      <p:sp>
        <p:nvSpPr>
          <p:cNvPr id="3" name="Content Placeholder 2">
            <a:extLst>
              <a:ext uri="{FF2B5EF4-FFF2-40B4-BE49-F238E27FC236}">
                <a16:creationId xmlns:a16="http://schemas.microsoft.com/office/drawing/2014/main" id="{88F513FB-5834-445C-B59C-E977732EA1DD}"/>
              </a:ext>
            </a:extLst>
          </p:cNvPr>
          <p:cNvSpPr>
            <a:spLocks noGrp="1"/>
          </p:cNvSpPr>
          <p:nvPr>
            <p:ph idx="1"/>
          </p:nvPr>
        </p:nvSpPr>
        <p:spPr>
          <a:xfrm>
            <a:off x="1103312" y="2052918"/>
            <a:ext cx="9855633" cy="4195481"/>
          </a:xfrm>
        </p:spPr>
        <p:txBody>
          <a:bodyPr>
            <a:normAutofit/>
          </a:bodyPr>
          <a:lstStyle/>
          <a:p>
            <a:pPr marL="0" indent="0">
              <a:buNone/>
            </a:pPr>
            <a:r>
              <a:rPr lang="en-US" sz="2400" dirty="0"/>
              <a:t>• A database named </a:t>
            </a:r>
            <a:r>
              <a:rPr lang="en-US" sz="2400" b="1" i="1" dirty="0"/>
              <a:t>Schedule </a:t>
            </a:r>
            <a:r>
              <a:rPr lang="en-US" sz="2400" dirty="0"/>
              <a:t>has been created from tables used earlier in the chapter and some others</a:t>
            </a:r>
          </a:p>
          <a:p>
            <a:pPr marL="0" indent="0">
              <a:buNone/>
            </a:pPr>
            <a:r>
              <a:rPr lang="en-US" sz="2400" dirty="0"/>
              <a:t>• The database is implemented in Microsoft Access 2002 (also known as Access XP).</a:t>
            </a:r>
          </a:p>
          <a:p>
            <a:pPr marL="0" indent="0">
              <a:buNone/>
            </a:pPr>
            <a:r>
              <a:rPr lang="en-US" sz="2400" dirty="0"/>
              <a:t>• </a:t>
            </a:r>
            <a:r>
              <a:rPr lang="en-US" sz="2400" dirty="0">
                <a:solidFill>
                  <a:srgbClr val="FF0000"/>
                </a:solidFill>
              </a:rPr>
              <a:t>Databases break </a:t>
            </a:r>
            <a:r>
              <a:rPr lang="en-US" sz="2400" dirty="0"/>
              <a:t>information into </a:t>
            </a:r>
            <a:r>
              <a:rPr lang="en-US" sz="2400" dirty="0">
                <a:solidFill>
                  <a:srgbClr val="FF0000"/>
                </a:solidFill>
              </a:rPr>
              <a:t>multiple tables </a:t>
            </a:r>
            <a:r>
              <a:rPr lang="en-US" sz="2400" dirty="0"/>
              <a:t>because if information were stored in a single table, </a:t>
            </a:r>
            <a:r>
              <a:rPr lang="en-US" sz="2400" dirty="0">
                <a:solidFill>
                  <a:srgbClr val="FF0000"/>
                </a:solidFill>
              </a:rPr>
              <a:t>many data field values would be duplicated</a:t>
            </a:r>
          </a:p>
        </p:txBody>
      </p:sp>
    </p:spTree>
    <p:extLst>
      <p:ext uri="{BB962C8B-B14F-4D97-AF65-F5344CB8AC3E}">
        <p14:creationId xmlns:p14="http://schemas.microsoft.com/office/powerpoint/2010/main" val="3610712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7C43F-6DCD-4648-9E16-E3A1629A78DA}"/>
              </a:ext>
            </a:extLst>
          </p:cNvPr>
          <p:cNvSpPr>
            <a:spLocks noGrp="1"/>
          </p:cNvSpPr>
          <p:nvPr>
            <p:ph type="title"/>
          </p:nvPr>
        </p:nvSpPr>
        <p:spPr>
          <a:xfrm>
            <a:off x="646111" y="452718"/>
            <a:ext cx="9404723" cy="1002009"/>
          </a:xfrm>
        </p:spPr>
        <p:txBody>
          <a:bodyPr/>
          <a:lstStyle/>
          <a:p>
            <a:r>
              <a:rPr lang="en-US" dirty="0"/>
              <a:t>The </a:t>
            </a:r>
            <a:r>
              <a:rPr lang="en-US" i="1" dirty="0"/>
              <a:t>Schedule </a:t>
            </a:r>
            <a:r>
              <a:rPr lang="en-US" dirty="0"/>
              <a:t>Database</a:t>
            </a:r>
            <a:br>
              <a:rPr lang="en-US" dirty="0"/>
            </a:br>
            <a:endParaRPr lang="en-US" dirty="0"/>
          </a:p>
        </p:txBody>
      </p:sp>
      <p:sp>
        <p:nvSpPr>
          <p:cNvPr id="3" name="Content Placeholder 2">
            <a:extLst>
              <a:ext uri="{FF2B5EF4-FFF2-40B4-BE49-F238E27FC236}">
                <a16:creationId xmlns:a16="http://schemas.microsoft.com/office/drawing/2014/main" id="{38B1927F-DDC9-4C43-B3B6-8BC2A94542F3}"/>
              </a:ext>
            </a:extLst>
          </p:cNvPr>
          <p:cNvSpPr>
            <a:spLocks noGrp="1"/>
          </p:cNvSpPr>
          <p:nvPr>
            <p:ph idx="1"/>
          </p:nvPr>
        </p:nvSpPr>
        <p:spPr>
          <a:xfrm>
            <a:off x="1103312" y="2052918"/>
            <a:ext cx="9606252" cy="4195481"/>
          </a:xfrm>
        </p:spPr>
        <p:txBody>
          <a:bodyPr>
            <a:normAutofit/>
          </a:bodyPr>
          <a:lstStyle/>
          <a:p>
            <a:pPr marL="0" indent="0">
              <a:buNone/>
            </a:pPr>
            <a:r>
              <a:rPr lang="en-US" dirty="0"/>
              <a:t>• The example is implemented on Microsoft Access DBMS but would be similar on any relational DBMS product</a:t>
            </a:r>
          </a:p>
          <a:p>
            <a:pPr marL="0" indent="0">
              <a:buNone/>
            </a:pPr>
            <a:r>
              <a:rPr lang="en-US" dirty="0"/>
              <a:t>• The COURSE table in Access (Figure 4.4) is a list of data field values. The table itself had to be defined in Access before values were entered into the data fields</a:t>
            </a:r>
          </a:p>
          <a:p>
            <a:pPr marL="0" indent="0">
              <a:buNone/>
            </a:pPr>
            <a:r>
              <a:rPr lang="en-US" dirty="0"/>
              <a:t>• Figure 4.5 shows the definition of the </a:t>
            </a:r>
            <a:r>
              <a:rPr lang="en-US" i="1" dirty="0"/>
              <a:t>Code </a:t>
            </a:r>
            <a:r>
              <a:rPr lang="en-US" dirty="0"/>
              <a:t>field</a:t>
            </a:r>
          </a:p>
          <a:p>
            <a:pPr marL="0" indent="0">
              <a:buNone/>
            </a:pPr>
            <a:r>
              <a:rPr lang="en-US" dirty="0"/>
              <a:t>• Figure 4.6 illustrates that </a:t>
            </a:r>
            <a:r>
              <a:rPr lang="en-US" i="1" dirty="0"/>
              <a:t>Abbreviation </a:t>
            </a:r>
            <a:r>
              <a:rPr lang="en-US" dirty="0"/>
              <a:t>field values will be looked up from a list of values in the DEPARTMENT table</a:t>
            </a:r>
          </a:p>
          <a:p>
            <a:pPr marL="0" indent="0">
              <a:buNone/>
            </a:pPr>
            <a:r>
              <a:rPr lang="en-US" dirty="0"/>
              <a:t>• Table 4.7 shows a single table of course and department fields before they were separated into different tables</a:t>
            </a:r>
          </a:p>
        </p:txBody>
      </p:sp>
    </p:spTree>
    <p:extLst>
      <p:ext uri="{BB962C8B-B14F-4D97-AF65-F5344CB8AC3E}">
        <p14:creationId xmlns:p14="http://schemas.microsoft.com/office/powerpoint/2010/main" val="2533703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03AAF-8A2F-4FE2-A2A4-AA088AD60D0D}"/>
              </a:ext>
            </a:extLst>
          </p:cNvPr>
          <p:cNvSpPr>
            <a:spLocks noGrp="1"/>
          </p:cNvSpPr>
          <p:nvPr>
            <p:ph type="title"/>
          </p:nvPr>
        </p:nvSpPr>
        <p:spPr>
          <a:xfrm>
            <a:off x="646111" y="452718"/>
            <a:ext cx="10395962" cy="1400530"/>
          </a:xfrm>
        </p:spPr>
        <p:txBody>
          <a:bodyPr/>
          <a:lstStyle/>
          <a:p>
            <a:r>
              <a:rPr lang="en-US" dirty="0"/>
              <a:t>Figure 4.4 The COURSE table in Access</a:t>
            </a:r>
          </a:p>
        </p:txBody>
      </p:sp>
      <p:pic>
        <p:nvPicPr>
          <p:cNvPr id="4" name="Content Placeholder 3">
            <a:extLst>
              <a:ext uri="{FF2B5EF4-FFF2-40B4-BE49-F238E27FC236}">
                <a16:creationId xmlns:a16="http://schemas.microsoft.com/office/drawing/2014/main" id="{3F33CEF3-6289-4649-BAE7-F9E4AF316CB6}"/>
              </a:ext>
            </a:extLst>
          </p:cNvPr>
          <p:cNvPicPr>
            <a:picLocks noGrp="1" noChangeAspect="1"/>
          </p:cNvPicPr>
          <p:nvPr>
            <p:ph idx="1"/>
          </p:nvPr>
        </p:nvPicPr>
        <p:blipFill rotWithShape="1">
          <a:blip r:embed="rId2"/>
          <a:srcRect t="13817"/>
          <a:stretch/>
        </p:blipFill>
        <p:spPr>
          <a:xfrm>
            <a:off x="2504598" y="1620982"/>
            <a:ext cx="7182803" cy="4571261"/>
          </a:xfrm>
          <a:prstGeom prst="rect">
            <a:avLst/>
          </a:prstGeom>
        </p:spPr>
      </p:pic>
    </p:spTree>
    <p:extLst>
      <p:ext uri="{BB962C8B-B14F-4D97-AF65-F5344CB8AC3E}">
        <p14:creationId xmlns:p14="http://schemas.microsoft.com/office/powerpoint/2010/main" val="3763611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06461-4905-4928-9F96-D044E87CA047}"/>
              </a:ext>
            </a:extLst>
          </p:cNvPr>
          <p:cNvSpPr>
            <a:spLocks noGrp="1"/>
          </p:cNvSpPr>
          <p:nvPr>
            <p:ph type="title"/>
          </p:nvPr>
        </p:nvSpPr>
        <p:spPr>
          <a:xfrm>
            <a:off x="646111" y="425009"/>
            <a:ext cx="9404723" cy="1400530"/>
          </a:xfrm>
        </p:spPr>
        <p:txBody>
          <a:bodyPr/>
          <a:lstStyle/>
          <a:p>
            <a:r>
              <a:rPr lang="en-US" dirty="0"/>
              <a:t>Figure 4.5 Defining the Code Field in the COURSE table</a:t>
            </a:r>
          </a:p>
        </p:txBody>
      </p:sp>
      <p:pic>
        <p:nvPicPr>
          <p:cNvPr id="4" name="Content Placeholder 3">
            <a:extLst>
              <a:ext uri="{FF2B5EF4-FFF2-40B4-BE49-F238E27FC236}">
                <a16:creationId xmlns:a16="http://schemas.microsoft.com/office/drawing/2014/main" id="{D6D847FE-45F9-46CA-8F65-A3A686ACE104}"/>
              </a:ext>
            </a:extLst>
          </p:cNvPr>
          <p:cNvPicPr>
            <a:picLocks noGrp="1" noChangeAspect="1"/>
          </p:cNvPicPr>
          <p:nvPr>
            <p:ph idx="1"/>
          </p:nvPr>
        </p:nvPicPr>
        <p:blipFill rotWithShape="1">
          <a:blip r:embed="rId2"/>
          <a:srcRect t="10845"/>
          <a:stretch/>
        </p:blipFill>
        <p:spPr>
          <a:xfrm>
            <a:off x="2978727" y="1830273"/>
            <a:ext cx="7072107" cy="4915552"/>
          </a:xfrm>
          <a:prstGeom prst="rect">
            <a:avLst/>
          </a:prstGeom>
        </p:spPr>
      </p:pic>
    </p:spTree>
    <p:extLst>
      <p:ext uri="{BB962C8B-B14F-4D97-AF65-F5344CB8AC3E}">
        <p14:creationId xmlns:p14="http://schemas.microsoft.com/office/powerpoint/2010/main" val="2945496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B7E9C-0B6F-4092-BCE5-CC40F4D30699}"/>
              </a:ext>
            </a:extLst>
          </p:cNvPr>
          <p:cNvSpPr>
            <a:spLocks noGrp="1"/>
          </p:cNvSpPr>
          <p:nvPr>
            <p:ph type="title"/>
          </p:nvPr>
        </p:nvSpPr>
        <p:spPr/>
        <p:txBody>
          <a:bodyPr/>
          <a:lstStyle/>
          <a:p>
            <a:r>
              <a:rPr lang="en-US" dirty="0"/>
              <a:t>Figure 4.6 Look-up Values</a:t>
            </a:r>
          </a:p>
        </p:txBody>
      </p:sp>
      <p:pic>
        <p:nvPicPr>
          <p:cNvPr id="4" name="Content Placeholder 3">
            <a:extLst>
              <a:ext uri="{FF2B5EF4-FFF2-40B4-BE49-F238E27FC236}">
                <a16:creationId xmlns:a16="http://schemas.microsoft.com/office/drawing/2014/main" id="{5CF8EB7B-29BC-4CCB-AF9E-582F4AB0C6EB}"/>
              </a:ext>
            </a:extLst>
          </p:cNvPr>
          <p:cNvPicPr>
            <a:picLocks noGrp="1" noChangeAspect="1"/>
          </p:cNvPicPr>
          <p:nvPr>
            <p:ph idx="1"/>
          </p:nvPr>
        </p:nvPicPr>
        <p:blipFill rotWithShape="1">
          <a:blip r:embed="rId2"/>
          <a:srcRect t="9194"/>
          <a:stretch/>
        </p:blipFill>
        <p:spPr>
          <a:xfrm>
            <a:off x="3521526" y="1853248"/>
            <a:ext cx="6750474" cy="4778887"/>
          </a:xfrm>
          <a:prstGeom prst="rect">
            <a:avLst/>
          </a:prstGeom>
        </p:spPr>
      </p:pic>
    </p:spTree>
    <p:extLst>
      <p:ext uri="{BB962C8B-B14F-4D97-AF65-F5344CB8AC3E}">
        <p14:creationId xmlns:p14="http://schemas.microsoft.com/office/powerpoint/2010/main" val="939801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07F3C-FAB9-41C5-BE66-41BED81F740C}"/>
              </a:ext>
            </a:extLst>
          </p:cNvPr>
          <p:cNvSpPr>
            <a:spLocks noGrp="1"/>
          </p:cNvSpPr>
          <p:nvPr>
            <p:ph type="title"/>
          </p:nvPr>
        </p:nvSpPr>
        <p:spPr>
          <a:xfrm>
            <a:off x="646111" y="452718"/>
            <a:ext cx="9404723" cy="835755"/>
          </a:xfrm>
        </p:spPr>
        <p:txBody>
          <a:bodyPr/>
          <a:lstStyle/>
          <a:p>
            <a:r>
              <a:rPr lang="en-US" dirty="0"/>
              <a:t>Table 4.7</a:t>
            </a:r>
          </a:p>
        </p:txBody>
      </p:sp>
      <p:pic>
        <p:nvPicPr>
          <p:cNvPr id="4" name="Content Placeholder 3">
            <a:extLst>
              <a:ext uri="{FF2B5EF4-FFF2-40B4-BE49-F238E27FC236}">
                <a16:creationId xmlns:a16="http://schemas.microsoft.com/office/drawing/2014/main" id="{4FB52614-92D9-495F-A9A6-F29BF1E45EF1}"/>
              </a:ext>
            </a:extLst>
          </p:cNvPr>
          <p:cNvPicPr>
            <a:picLocks noGrp="1" noChangeAspect="1"/>
          </p:cNvPicPr>
          <p:nvPr>
            <p:ph idx="1"/>
          </p:nvPr>
        </p:nvPicPr>
        <p:blipFill rotWithShape="1">
          <a:blip r:embed="rId2"/>
          <a:srcRect t="6223"/>
          <a:stretch/>
        </p:blipFill>
        <p:spPr>
          <a:xfrm>
            <a:off x="3083275" y="662777"/>
            <a:ext cx="8114070" cy="6026378"/>
          </a:xfrm>
          <a:prstGeom prst="rect">
            <a:avLst/>
          </a:prstGeom>
        </p:spPr>
      </p:pic>
    </p:spTree>
    <p:extLst>
      <p:ext uri="{BB962C8B-B14F-4D97-AF65-F5344CB8AC3E}">
        <p14:creationId xmlns:p14="http://schemas.microsoft.com/office/powerpoint/2010/main" val="2898456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F224-896C-4AFD-B69C-07ADBF8891DB}"/>
              </a:ext>
            </a:extLst>
          </p:cNvPr>
          <p:cNvSpPr>
            <a:spLocks noGrp="1"/>
          </p:cNvSpPr>
          <p:nvPr>
            <p:ph type="title"/>
          </p:nvPr>
        </p:nvSpPr>
        <p:spPr>
          <a:xfrm>
            <a:off x="646111" y="452718"/>
            <a:ext cx="9404723" cy="946591"/>
          </a:xfrm>
        </p:spPr>
        <p:txBody>
          <a:bodyPr/>
          <a:lstStyle/>
          <a:p>
            <a:r>
              <a:rPr lang="en-US" b="1" dirty="0"/>
              <a:t>DATA ORGANIZATION</a:t>
            </a:r>
            <a:endParaRPr lang="en-US" dirty="0"/>
          </a:p>
        </p:txBody>
      </p:sp>
      <p:sp>
        <p:nvSpPr>
          <p:cNvPr id="3" name="Content Placeholder 2">
            <a:extLst>
              <a:ext uri="{FF2B5EF4-FFF2-40B4-BE49-F238E27FC236}">
                <a16:creationId xmlns:a16="http://schemas.microsoft.com/office/drawing/2014/main" id="{5180A9D9-2B4C-4161-9946-16C705D8FD6D}"/>
              </a:ext>
            </a:extLst>
          </p:cNvPr>
          <p:cNvSpPr>
            <a:spLocks noGrp="1"/>
          </p:cNvSpPr>
          <p:nvPr>
            <p:ph idx="1"/>
          </p:nvPr>
        </p:nvSpPr>
        <p:spPr>
          <a:xfrm>
            <a:off x="1103312" y="1399310"/>
            <a:ext cx="8946541" cy="4849090"/>
          </a:xfrm>
        </p:spPr>
        <p:txBody>
          <a:bodyPr>
            <a:noAutofit/>
          </a:bodyPr>
          <a:lstStyle/>
          <a:p>
            <a:r>
              <a:rPr lang="en-US" sz="2400" dirty="0"/>
              <a:t>Firms need very large amounts of data stored in their computer-based information systems simply because they conduct so many business transactions</a:t>
            </a:r>
          </a:p>
          <a:p>
            <a:r>
              <a:rPr lang="en-US" sz="2400" dirty="0"/>
              <a:t>So much data exists that it would be useless for business decision making without an effective and efficient manner for organizing the data</a:t>
            </a:r>
          </a:p>
          <a:p>
            <a:r>
              <a:rPr lang="en-US" sz="2400" dirty="0"/>
              <a:t>In order to use the data and avoid chaos, the “data” concept has to be broken down and reduced to smaller concepts</a:t>
            </a:r>
          </a:p>
          <a:p>
            <a:r>
              <a:rPr lang="en-US" sz="2400" dirty="0"/>
              <a:t>These smaller concepts of data form the building blocks that can be combined to reproduce the original data in an organized, accessible format</a:t>
            </a:r>
          </a:p>
        </p:txBody>
      </p:sp>
    </p:spTree>
    <p:extLst>
      <p:ext uri="{BB962C8B-B14F-4D97-AF65-F5344CB8AC3E}">
        <p14:creationId xmlns:p14="http://schemas.microsoft.com/office/powerpoint/2010/main" val="2533700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E5686-EFF8-4BBD-B35A-B04DA1213BDC}"/>
              </a:ext>
            </a:extLst>
          </p:cNvPr>
          <p:cNvSpPr>
            <a:spLocks noGrp="1"/>
          </p:cNvSpPr>
          <p:nvPr>
            <p:ph type="title"/>
          </p:nvPr>
        </p:nvSpPr>
        <p:spPr/>
        <p:txBody>
          <a:bodyPr/>
          <a:lstStyle/>
          <a:p>
            <a:r>
              <a:rPr lang="en-US" dirty="0"/>
              <a:t>Figure 4.7 Access View of Tables, Fields, and their Relationships</a:t>
            </a:r>
          </a:p>
        </p:txBody>
      </p:sp>
      <p:pic>
        <p:nvPicPr>
          <p:cNvPr id="4" name="Content Placeholder 3">
            <a:extLst>
              <a:ext uri="{FF2B5EF4-FFF2-40B4-BE49-F238E27FC236}">
                <a16:creationId xmlns:a16="http://schemas.microsoft.com/office/drawing/2014/main" id="{FCC77F9C-9186-4520-8D6C-9F14ADB8F1A7}"/>
              </a:ext>
            </a:extLst>
          </p:cNvPr>
          <p:cNvPicPr>
            <a:picLocks noGrp="1" noChangeAspect="1"/>
          </p:cNvPicPr>
          <p:nvPr>
            <p:ph idx="1"/>
          </p:nvPr>
        </p:nvPicPr>
        <p:blipFill rotWithShape="1">
          <a:blip r:embed="rId2"/>
          <a:srcRect t="17515"/>
          <a:stretch/>
        </p:blipFill>
        <p:spPr>
          <a:xfrm>
            <a:off x="274754" y="2636845"/>
            <a:ext cx="10755799" cy="3629892"/>
          </a:xfrm>
          <a:prstGeom prst="rect">
            <a:avLst/>
          </a:prstGeom>
        </p:spPr>
      </p:pic>
    </p:spTree>
    <p:extLst>
      <p:ext uri="{BB962C8B-B14F-4D97-AF65-F5344CB8AC3E}">
        <p14:creationId xmlns:p14="http://schemas.microsoft.com/office/powerpoint/2010/main" val="823614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5E203-F12A-48F0-8A5A-6160D9B1E028}"/>
              </a:ext>
            </a:extLst>
          </p:cNvPr>
          <p:cNvSpPr>
            <a:spLocks noGrp="1"/>
          </p:cNvSpPr>
          <p:nvPr>
            <p:ph type="title"/>
          </p:nvPr>
        </p:nvSpPr>
        <p:spPr>
          <a:xfrm>
            <a:off x="646111" y="452718"/>
            <a:ext cx="9404723" cy="821900"/>
          </a:xfrm>
        </p:spPr>
        <p:txBody>
          <a:bodyPr/>
          <a:lstStyle/>
          <a:p>
            <a:r>
              <a:rPr lang="en-US" dirty="0"/>
              <a:t>The Database Concept</a:t>
            </a:r>
            <a:br>
              <a:rPr lang="en-US" dirty="0"/>
            </a:br>
            <a:endParaRPr lang="en-US" dirty="0"/>
          </a:p>
        </p:txBody>
      </p:sp>
      <p:sp>
        <p:nvSpPr>
          <p:cNvPr id="3" name="Content Placeholder 2">
            <a:extLst>
              <a:ext uri="{FF2B5EF4-FFF2-40B4-BE49-F238E27FC236}">
                <a16:creationId xmlns:a16="http://schemas.microsoft.com/office/drawing/2014/main" id="{3F60CE0E-BA01-4754-A60D-D488FC57DBF1}"/>
              </a:ext>
            </a:extLst>
          </p:cNvPr>
          <p:cNvSpPr>
            <a:spLocks noGrp="1"/>
          </p:cNvSpPr>
          <p:nvPr>
            <p:ph idx="1"/>
          </p:nvPr>
        </p:nvSpPr>
        <p:spPr>
          <a:xfrm>
            <a:off x="1103312" y="1274618"/>
            <a:ext cx="9592397" cy="4973781"/>
          </a:xfrm>
        </p:spPr>
        <p:txBody>
          <a:bodyPr>
            <a:normAutofit/>
          </a:bodyPr>
          <a:lstStyle/>
          <a:p>
            <a:pPr marL="0" indent="0">
              <a:buNone/>
            </a:pPr>
            <a:r>
              <a:rPr lang="en-US" sz="2400" dirty="0"/>
              <a:t>• The logical integration of records across multiple physical locations is called the </a:t>
            </a:r>
            <a:r>
              <a:rPr lang="en-US" sz="2400" b="1" dirty="0"/>
              <a:t>database concept. </a:t>
            </a:r>
            <a:r>
              <a:rPr lang="en-US" sz="2400" dirty="0">
                <a:solidFill>
                  <a:srgbClr val="FF0000"/>
                </a:solidFill>
              </a:rPr>
              <a:t>It is not dependent on the user's perception of logical location</a:t>
            </a:r>
          </a:p>
          <a:p>
            <a:pPr marL="0" indent="0">
              <a:buNone/>
            </a:pPr>
            <a:r>
              <a:rPr lang="en-US" sz="2400" dirty="0"/>
              <a:t>• </a:t>
            </a:r>
            <a:r>
              <a:rPr lang="en-US" sz="2400" dirty="0">
                <a:solidFill>
                  <a:srgbClr val="FF0000"/>
                </a:solidFill>
              </a:rPr>
              <a:t>Two primary goals </a:t>
            </a:r>
            <a:r>
              <a:rPr lang="en-US" sz="2400" dirty="0"/>
              <a:t>of the database concept are to </a:t>
            </a:r>
            <a:r>
              <a:rPr lang="en-US" sz="2400" dirty="0">
                <a:solidFill>
                  <a:srgbClr val="FF0000"/>
                </a:solidFill>
              </a:rPr>
              <a:t>minimize data redundancy </a:t>
            </a:r>
            <a:r>
              <a:rPr lang="en-US" sz="2400" dirty="0"/>
              <a:t>and to </a:t>
            </a:r>
            <a:r>
              <a:rPr lang="en-US" sz="2400" dirty="0">
                <a:solidFill>
                  <a:srgbClr val="FF0000"/>
                </a:solidFill>
              </a:rPr>
              <a:t>achieve data independence</a:t>
            </a:r>
          </a:p>
          <a:p>
            <a:pPr marL="0" indent="0">
              <a:buNone/>
            </a:pPr>
            <a:r>
              <a:rPr lang="en-US" sz="2400" dirty="0"/>
              <a:t>• </a:t>
            </a:r>
            <a:r>
              <a:rPr lang="en-US" sz="2400" b="1" dirty="0"/>
              <a:t>Data independence </a:t>
            </a:r>
            <a:r>
              <a:rPr lang="en-US" sz="2400" dirty="0"/>
              <a:t>means placing the data specifications in tables and dictionaries that are physically separate from the programs</a:t>
            </a:r>
          </a:p>
          <a:p>
            <a:pPr marL="0" indent="0">
              <a:buNone/>
            </a:pPr>
            <a:r>
              <a:rPr lang="en-US" sz="2400" dirty="0"/>
              <a:t>• </a:t>
            </a:r>
            <a:r>
              <a:rPr lang="en-US" sz="2400" b="1" dirty="0"/>
              <a:t>Data dictionary </a:t>
            </a:r>
            <a:r>
              <a:rPr lang="en-US" sz="2400" dirty="0"/>
              <a:t>refers to the definition of data stored within the database and controlled by the DBMS</a:t>
            </a:r>
          </a:p>
        </p:txBody>
      </p:sp>
    </p:spTree>
    <p:extLst>
      <p:ext uri="{BB962C8B-B14F-4D97-AF65-F5344CB8AC3E}">
        <p14:creationId xmlns:p14="http://schemas.microsoft.com/office/powerpoint/2010/main" val="3839534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FC9F4-3E0E-4CDE-B8B3-AB599ABD8770}"/>
              </a:ext>
            </a:extLst>
          </p:cNvPr>
          <p:cNvSpPr>
            <a:spLocks noGrp="1"/>
          </p:cNvSpPr>
          <p:nvPr>
            <p:ph type="title"/>
          </p:nvPr>
        </p:nvSpPr>
        <p:spPr/>
        <p:txBody>
          <a:bodyPr/>
          <a:lstStyle/>
          <a:p>
            <a:r>
              <a:rPr lang="en-US" b="1" dirty="0"/>
              <a:t>CREATING A DATABASE</a:t>
            </a:r>
            <a:br>
              <a:rPr lang="en-US" b="1" dirty="0"/>
            </a:br>
            <a:endParaRPr lang="en-US" dirty="0"/>
          </a:p>
        </p:txBody>
      </p:sp>
      <p:sp>
        <p:nvSpPr>
          <p:cNvPr id="3" name="Content Placeholder 2">
            <a:extLst>
              <a:ext uri="{FF2B5EF4-FFF2-40B4-BE49-F238E27FC236}">
                <a16:creationId xmlns:a16="http://schemas.microsoft.com/office/drawing/2014/main" id="{8702BEFA-6047-4B8F-94C4-220B1E468110}"/>
              </a:ext>
            </a:extLst>
          </p:cNvPr>
          <p:cNvSpPr>
            <a:spLocks noGrp="1"/>
          </p:cNvSpPr>
          <p:nvPr>
            <p:ph idx="1"/>
          </p:nvPr>
        </p:nvSpPr>
        <p:spPr/>
        <p:txBody>
          <a:bodyPr>
            <a:normAutofit/>
          </a:bodyPr>
          <a:lstStyle/>
          <a:p>
            <a:pPr marL="0" indent="0">
              <a:buNone/>
            </a:pPr>
            <a:r>
              <a:rPr lang="en-US" sz="2400" dirty="0"/>
              <a:t>• In the conceptual model you:</a:t>
            </a:r>
          </a:p>
          <a:p>
            <a:pPr marL="0" indent="0">
              <a:buNone/>
            </a:pPr>
            <a:r>
              <a:rPr lang="en-US" sz="2400" dirty="0"/>
              <a:t>–Determine the data that you need</a:t>
            </a:r>
          </a:p>
          <a:p>
            <a:pPr marL="0" indent="0">
              <a:buNone/>
            </a:pPr>
            <a:r>
              <a:rPr lang="en-US" sz="2400" dirty="0"/>
              <a:t>–Describe the data</a:t>
            </a:r>
          </a:p>
          <a:p>
            <a:pPr marL="0" indent="0">
              <a:buNone/>
            </a:pPr>
            <a:r>
              <a:rPr lang="en-US" sz="2400" dirty="0"/>
              <a:t>–Enter the data into the database</a:t>
            </a:r>
          </a:p>
        </p:txBody>
      </p:sp>
    </p:spTree>
    <p:extLst>
      <p:ext uri="{BB962C8B-B14F-4D97-AF65-F5344CB8AC3E}">
        <p14:creationId xmlns:p14="http://schemas.microsoft.com/office/powerpoint/2010/main" val="26502288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DB3C0-56F6-4324-8D00-139091C5C6DE}"/>
              </a:ext>
            </a:extLst>
          </p:cNvPr>
          <p:cNvSpPr>
            <a:spLocks noGrp="1"/>
          </p:cNvSpPr>
          <p:nvPr>
            <p:ph type="title"/>
          </p:nvPr>
        </p:nvSpPr>
        <p:spPr/>
        <p:txBody>
          <a:bodyPr/>
          <a:lstStyle/>
          <a:p>
            <a:r>
              <a:rPr lang="en-US" sz="4400" b="1" dirty="0"/>
              <a:t>Determine the Data Needs</a:t>
            </a:r>
            <a:br>
              <a:rPr lang="en-US" sz="4400" b="1" dirty="0"/>
            </a:br>
            <a:br>
              <a:rPr lang="en-US" b="1" dirty="0"/>
            </a:br>
            <a:endParaRPr lang="en-US" dirty="0"/>
          </a:p>
        </p:txBody>
      </p:sp>
      <p:sp>
        <p:nvSpPr>
          <p:cNvPr id="3" name="Content Placeholder 2">
            <a:extLst>
              <a:ext uri="{FF2B5EF4-FFF2-40B4-BE49-F238E27FC236}">
                <a16:creationId xmlns:a16="http://schemas.microsoft.com/office/drawing/2014/main" id="{316FC99E-1E48-4C7C-B9E8-4A040E87FC0A}"/>
              </a:ext>
            </a:extLst>
          </p:cNvPr>
          <p:cNvSpPr>
            <a:spLocks noGrp="1"/>
          </p:cNvSpPr>
          <p:nvPr>
            <p:ph idx="1"/>
          </p:nvPr>
        </p:nvSpPr>
        <p:spPr>
          <a:xfrm>
            <a:off x="1103312" y="1343892"/>
            <a:ext cx="9287597" cy="4904508"/>
          </a:xfrm>
        </p:spPr>
        <p:txBody>
          <a:bodyPr>
            <a:noAutofit/>
          </a:bodyPr>
          <a:lstStyle/>
          <a:p>
            <a:pPr marL="0" indent="0">
              <a:buNone/>
            </a:pPr>
            <a:r>
              <a:rPr lang="en-US" dirty="0"/>
              <a:t>The two main approaches to determine data needs are:</a:t>
            </a:r>
          </a:p>
          <a:p>
            <a:pPr marL="0" indent="0">
              <a:buNone/>
            </a:pPr>
            <a:r>
              <a:rPr lang="en-US" dirty="0"/>
              <a:t>• The Process-Oriented Approach:</a:t>
            </a:r>
          </a:p>
          <a:p>
            <a:pPr marL="0" indent="0">
              <a:buNone/>
            </a:pPr>
            <a:r>
              <a:rPr lang="en-US" dirty="0"/>
              <a:t>– 1. The </a:t>
            </a:r>
            <a:r>
              <a:rPr lang="en-US" i="1" dirty="0">
                <a:solidFill>
                  <a:srgbClr val="FF0000"/>
                </a:solidFill>
              </a:rPr>
              <a:t>problem </a:t>
            </a:r>
            <a:r>
              <a:rPr lang="en-US" dirty="0">
                <a:solidFill>
                  <a:srgbClr val="FF0000"/>
                </a:solidFill>
              </a:rPr>
              <a:t>is defined</a:t>
            </a:r>
          </a:p>
          <a:p>
            <a:pPr marL="0" indent="0">
              <a:buNone/>
            </a:pPr>
            <a:r>
              <a:rPr lang="en-US" dirty="0"/>
              <a:t>– 2. The </a:t>
            </a:r>
            <a:r>
              <a:rPr lang="en-US" i="1" dirty="0">
                <a:solidFill>
                  <a:srgbClr val="FF0000"/>
                </a:solidFill>
              </a:rPr>
              <a:t>decisions </a:t>
            </a:r>
            <a:r>
              <a:rPr lang="en-US" dirty="0">
                <a:solidFill>
                  <a:srgbClr val="FF0000"/>
                </a:solidFill>
              </a:rPr>
              <a:t>required </a:t>
            </a:r>
            <a:r>
              <a:rPr lang="en-US" dirty="0"/>
              <a:t>to solve the problem are identified</a:t>
            </a:r>
          </a:p>
          <a:p>
            <a:pPr marL="0" indent="0">
              <a:buNone/>
            </a:pPr>
            <a:r>
              <a:rPr lang="en-US" dirty="0"/>
              <a:t>– 3. For each decision the required </a:t>
            </a:r>
            <a:r>
              <a:rPr lang="en-US" i="1" dirty="0">
                <a:solidFill>
                  <a:srgbClr val="FF0000"/>
                </a:solidFill>
              </a:rPr>
              <a:t>information </a:t>
            </a:r>
            <a:r>
              <a:rPr lang="en-US" dirty="0">
                <a:solidFill>
                  <a:srgbClr val="FF0000"/>
                </a:solidFill>
              </a:rPr>
              <a:t>is described</a:t>
            </a:r>
          </a:p>
          <a:p>
            <a:pPr marL="0" indent="0">
              <a:buNone/>
            </a:pPr>
            <a:r>
              <a:rPr lang="en-US" dirty="0"/>
              <a:t>– 4. The </a:t>
            </a:r>
            <a:r>
              <a:rPr lang="en-US" i="1" dirty="0">
                <a:solidFill>
                  <a:srgbClr val="FF0000"/>
                </a:solidFill>
              </a:rPr>
              <a:t>processing</a:t>
            </a:r>
            <a:r>
              <a:rPr lang="en-US" i="1" dirty="0"/>
              <a:t> </a:t>
            </a:r>
            <a:r>
              <a:rPr lang="en-US" dirty="0"/>
              <a:t>necessary to produce the information is determined</a:t>
            </a:r>
          </a:p>
          <a:p>
            <a:pPr marL="0" indent="0">
              <a:buNone/>
            </a:pPr>
            <a:r>
              <a:rPr lang="en-US" dirty="0"/>
              <a:t>– 5. The </a:t>
            </a:r>
            <a:r>
              <a:rPr lang="en-US" i="1" dirty="0">
                <a:solidFill>
                  <a:srgbClr val="FF0000"/>
                </a:solidFill>
              </a:rPr>
              <a:t>data</a:t>
            </a:r>
            <a:r>
              <a:rPr lang="en-US" i="1" dirty="0"/>
              <a:t> </a:t>
            </a:r>
            <a:r>
              <a:rPr lang="en-US" dirty="0"/>
              <a:t>required by the processing is specified</a:t>
            </a:r>
          </a:p>
          <a:p>
            <a:pPr marL="0" indent="0">
              <a:buNone/>
            </a:pPr>
            <a:r>
              <a:rPr lang="en-US" dirty="0"/>
              <a:t>• The Enterprise Modeling Approach</a:t>
            </a:r>
          </a:p>
          <a:p>
            <a:pPr marL="0" indent="0">
              <a:buNone/>
            </a:pPr>
            <a:r>
              <a:rPr lang="en-US" dirty="0">
                <a:solidFill>
                  <a:srgbClr val="FF0000"/>
                </a:solidFill>
              </a:rPr>
              <a:t>– the firm’s entire data needs are determined and then stored in the database</a:t>
            </a:r>
          </a:p>
          <a:p>
            <a:pPr marL="0" indent="0">
              <a:buNone/>
            </a:pPr>
            <a:r>
              <a:rPr lang="en-US" dirty="0"/>
              <a:t>• The </a:t>
            </a:r>
            <a:r>
              <a:rPr lang="en-US" b="1" dirty="0"/>
              <a:t>enterprise data model </a:t>
            </a:r>
            <a:r>
              <a:rPr lang="en-US" dirty="0"/>
              <a:t>is shown in Figure 4.8</a:t>
            </a:r>
          </a:p>
        </p:txBody>
      </p:sp>
    </p:spTree>
    <p:extLst>
      <p:ext uri="{BB962C8B-B14F-4D97-AF65-F5344CB8AC3E}">
        <p14:creationId xmlns:p14="http://schemas.microsoft.com/office/powerpoint/2010/main" val="789670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F40A2-D06F-4C57-ABC8-16955E43D92D}"/>
              </a:ext>
            </a:extLst>
          </p:cNvPr>
          <p:cNvSpPr>
            <a:spLocks noGrp="1"/>
          </p:cNvSpPr>
          <p:nvPr>
            <p:ph type="title"/>
          </p:nvPr>
        </p:nvSpPr>
        <p:spPr>
          <a:xfrm>
            <a:off x="646111" y="452718"/>
            <a:ext cx="10146580" cy="1400530"/>
          </a:xfrm>
        </p:spPr>
        <p:txBody>
          <a:bodyPr/>
          <a:lstStyle/>
          <a:p>
            <a:r>
              <a:rPr lang="en-US" dirty="0"/>
              <a:t>Figure 4.8 creating an Enterprise Data Model</a:t>
            </a:r>
          </a:p>
        </p:txBody>
      </p:sp>
      <p:pic>
        <p:nvPicPr>
          <p:cNvPr id="4" name="Content Placeholder 3">
            <a:extLst>
              <a:ext uri="{FF2B5EF4-FFF2-40B4-BE49-F238E27FC236}">
                <a16:creationId xmlns:a16="http://schemas.microsoft.com/office/drawing/2014/main" id="{4073F75B-471C-4579-A3A1-7F18CBF035F7}"/>
              </a:ext>
            </a:extLst>
          </p:cNvPr>
          <p:cNvPicPr>
            <a:picLocks noGrp="1" noChangeAspect="1"/>
          </p:cNvPicPr>
          <p:nvPr>
            <p:ph idx="1"/>
          </p:nvPr>
        </p:nvPicPr>
        <p:blipFill rotWithShape="1">
          <a:blip r:embed="rId2">
            <a:lum bright="-20000" contrast="40000"/>
          </a:blip>
          <a:srcRect t="10185"/>
          <a:stretch/>
        </p:blipFill>
        <p:spPr>
          <a:xfrm>
            <a:off x="4229815" y="1152983"/>
            <a:ext cx="4235313" cy="5371672"/>
          </a:xfrm>
          <a:prstGeom prst="rect">
            <a:avLst/>
          </a:prstGeom>
        </p:spPr>
      </p:pic>
    </p:spTree>
    <p:extLst>
      <p:ext uri="{BB962C8B-B14F-4D97-AF65-F5344CB8AC3E}">
        <p14:creationId xmlns:p14="http://schemas.microsoft.com/office/powerpoint/2010/main" val="884132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54F7D-413F-409F-A9DA-937793926720}"/>
              </a:ext>
            </a:extLst>
          </p:cNvPr>
          <p:cNvSpPr>
            <a:spLocks noGrp="1"/>
          </p:cNvSpPr>
          <p:nvPr>
            <p:ph type="title"/>
          </p:nvPr>
        </p:nvSpPr>
        <p:spPr/>
        <p:txBody>
          <a:bodyPr/>
          <a:lstStyle/>
          <a:p>
            <a:r>
              <a:rPr lang="en-US" dirty="0"/>
              <a:t>Data Modeling Techniques</a:t>
            </a:r>
            <a:br>
              <a:rPr lang="en-US" dirty="0"/>
            </a:br>
            <a:endParaRPr lang="en-US" dirty="0"/>
          </a:p>
        </p:txBody>
      </p:sp>
      <p:sp>
        <p:nvSpPr>
          <p:cNvPr id="3" name="Content Placeholder 2">
            <a:extLst>
              <a:ext uri="{FF2B5EF4-FFF2-40B4-BE49-F238E27FC236}">
                <a16:creationId xmlns:a16="http://schemas.microsoft.com/office/drawing/2014/main" id="{6BBDA296-3B19-4A3C-8FF6-DB68D304DE56}"/>
              </a:ext>
            </a:extLst>
          </p:cNvPr>
          <p:cNvSpPr>
            <a:spLocks noGrp="1"/>
          </p:cNvSpPr>
          <p:nvPr>
            <p:ph idx="1"/>
          </p:nvPr>
        </p:nvSpPr>
        <p:spPr>
          <a:xfrm>
            <a:off x="1103312" y="1316182"/>
            <a:ext cx="8946541" cy="4932217"/>
          </a:xfrm>
        </p:spPr>
        <p:txBody>
          <a:bodyPr>
            <a:noAutofit/>
          </a:bodyPr>
          <a:lstStyle/>
          <a:p>
            <a:pPr marL="0" indent="0">
              <a:buNone/>
            </a:pPr>
            <a:r>
              <a:rPr lang="en-US" sz="2400" dirty="0"/>
              <a:t>• Modeling the firm's data needs is supported by techniques that:</a:t>
            </a:r>
          </a:p>
          <a:p>
            <a:pPr marL="0" indent="0">
              <a:buNone/>
            </a:pPr>
            <a:r>
              <a:rPr lang="en-US" sz="2400" dirty="0"/>
              <a:t>• Describe the </a:t>
            </a:r>
            <a:r>
              <a:rPr lang="en-US" sz="2400" dirty="0">
                <a:solidFill>
                  <a:srgbClr val="FF0000"/>
                </a:solidFill>
              </a:rPr>
              <a:t>data</a:t>
            </a:r>
          </a:p>
          <a:p>
            <a:pPr marL="0" indent="0">
              <a:buNone/>
            </a:pPr>
            <a:r>
              <a:rPr lang="en-US" sz="2400" dirty="0"/>
              <a:t>• Describe how the </a:t>
            </a:r>
            <a:r>
              <a:rPr lang="en-US" sz="2400" dirty="0">
                <a:solidFill>
                  <a:srgbClr val="FF0000"/>
                </a:solidFill>
              </a:rPr>
              <a:t>data aggregates </a:t>
            </a:r>
            <a:r>
              <a:rPr lang="en-US" sz="2400" dirty="0"/>
              <a:t>into tables</a:t>
            </a:r>
          </a:p>
          <a:p>
            <a:pPr marL="0" indent="0">
              <a:buNone/>
            </a:pPr>
            <a:r>
              <a:rPr lang="en-US" sz="2400" dirty="0"/>
              <a:t>• Describe how </a:t>
            </a:r>
            <a:r>
              <a:rPr lang="en-US" sz="2400" dirty="0">
                <a:solidFill>
                  <a:srgbClr val="FF0000"/>
                </a:solidFill>
              </a:rPr>
              <a:t>tables relate to each other</a:t>
            </a:r>
          </a:p>
          <a:p>
            <a:pPr marL="0" indent="0">
              <a:buNone/>
            </a:pPr>
            <a:r>
              <a:rPr lang="en-US" sz="2400" dirty="0">
                <a:solidFill>
                  <a:srgbClr val="FF0000"/>
                </a:solidFill>
              </a:rPr>
              <a:t>• Entity-relationship diagrams </a:t>
            </a:r>
            <a:r>
              <a:rPr lang="en-US" sz="2400" dirty="0"/>
              <a:t>are used to describe relationships between conceptual collections of data so that their related records can be joined together</a:t>
            </a:r>
          </a:p>
          <a:p>
            <a:pPr marL="0" indent="0">
              <a:buNone/>
            </a:pPr>
            <a:r>
              <a:rPr lang="en-US" sz="2400" dirty="0">
                <a:solidFill>
                  <a:srgbClr val="FF0000"/>
                </a:solidFill>
              </a:rPr>
              <a:t>• Class diagrams </a:t>
            </a:r>
            <a:r>
              <a:rPr lang="en-US" sz="2400" dirty="0"/>
              <a:t>are used to describe both the data relationships and the actions that operate on the data in the relationships</a:t>
            </a:r>
          </a:p>
        </p:txBody>
      </p:sp>
    </p:spTree>
    <p:extLst>
      <p:ext uri="{BB962C8B-B14F-4D97-AF65-F5344CB8AC3E}">
        <p14:creationId xmlns:p14="http://schemas.microsoft.com/office/powerpoint/2010/main" val="1118182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DB443-84CE-4474-86AD-F7AA84AAAE29}"/>
              </a:ext>
            </a:extLst>
          </p:cNvPr>
          <p:cNvSpPr>
            <a:spLocks noGrp="1"/>
          </p:cNvSpPr>
          <p:nvPr>
            <p:ph type="title"/>
          </p:nvPr>
        </p:nvSpPr>
        <p:spPr/>
        <p:txBody>
          <a:bodyPr/>
          <a:lstStyle/>
          <a:p>
            <a:r>
              <a:rPr lang="en-US" dirty="0"/>
              <a:t>Entity-Relationship Diagrams</a:t>
            </a:r>
            <a:br>
              <a:rPr lang="en-US" dirty="0"/>
            </a:br>
            <a:endParaRPr lang="en-US" dirty="0"/>
          </a:p>
        </p:txBody>
      </p:sp>
      <p:sp>
        <p:nvSpPr>
          <p:cNvPr id="3" name="Content Placeholder 2">
            <a:extLst>
              <a:ext uri="{FF2B5EF4-FFF2-40B4-BE49-F238E27FC236}">
                <a16:creationId xmlns:a16="http://schemas.microsoft.com/office/drawing/2014/main" id="{93FDFA01-FCFD-4326-A977-20021AE6C060}"/>
              </a:ext>
            </a:extLst>
          </p:cNvPr>
          <p:cNvSpPr>
            <a:spLocks noGrp="1"/>
          </p:cNvSpPr>
          <p:nvPr>
            <p:ph idx="1"/>
          </p:nvPr>
        </p:nvSpPr>
        <p:spPr>
          <a:xfrm>
            <a:off x="1103312" y="1219200"/>
            <a:ext cx="10077306" cy="5500255"/>
          </a:xfrm>
        </p:spPr>
        <p:txBody>
          <a:bodyPr>
            <a:noAutofit/>
          </a:bodyPr>
          <a:lstStyle/>
          <a:p>
            <a:pPr marL="0" indent="0">
              <a:buNone/>
            </a:pPr>
            <a:r>
              <a:rPr lang="en-US" sz="2400" dirty="0"/>
              <a:t>• </a:t>
            </a:r>
            <a:r>
              <a:rPr lang="en-US" sz="2400" b="1" dirty="0"/>
              <a:t>ER Diagrams </a:t>
            </a:r>
            <a:r>
              <a:rPr lang="en-US" sz="2400" dirty="0"/>
              <a:t>deal with data in </a:t>
            </a:r>
            <a:r>
              <a:rPr lang="en-US" sz="2400" b="1" dirty="0"/>
              <a:t>entities </a:t>
            </a:r>
            <a:r>
              <a:rPr lang="en-US" sz="2400" dirty="0"/>
              <a:t>(conceptual collections of related data fields) and the relationships between entities</a:t>
            </a:r>
          </a:p>
          <a:p>
            <a:pPr marL="0" indent="0">
              <a:buNone/>
            </a:pPr>
            <a:r>
              <a:rPr lang="en-US" sz="2400" dirty="0"/>
              <a:t>• If we need to describe the data needed for a new information system to keep track of firms and their employees as well as their products, we can imagine that three separate data entities will exist: </a:t>
            </a:r>
            <a:r>
              <a:rPr lang="en-US" sz="2400" b="1" dirty="0"/>
              <a:t>firm</a:t>
            </a:r>
            <a:r>
              <a:rPr lang="en-US" sz="2400" dirty="0"/>
              <a:t>, </a:t>
            </a:r>
            <a:r>
              <a:rPr lang="en-US" sz="2400" b="1" dirty="0"/>
              <a:t>employee</a:t>
            </a:r>
            <a:r>
              <a:rPr lang="en-US" sz="2400" dirty="0"/>
              <a:t>, and </a:t>
            </a:r>
            <a:r>
              <a:rPr lang="en-US" sz="2400" b="1" dirty="0"/>
              <a:t>product </a:t>
            </a:r>
            <a:r>
              <a:rPr lang="en-US" sz="2400" dirty="0"/>
              <a:t>(Figure 4.9)</a:t>
            </a:r>
          </a:p>
          <a:p>
            <a:pPr marL="0" indent="0">
              <a:buNone/>
            </a:pPr>
            <a:r>
              <a:rPr lang="en-US" sz="2400" dirty="0"/>
              <a:t>• When</a:t>
            </a:r>
            <a:r>
              <a:rPr lang="en-US" sz="2400" dirty="0">
                <a:solidFill>
                  <a:srgbClr val="FF0000"/>
                </a:solidFill>
              </a:rPr>
              <a:t> firms hire employees, </a:t>
            </a:r>
            <a:r>
              <a:rPr lang="en-US" sz="2400" dirty="0"/>
              <a:t>however, there is an independent relationship between those two entities (Figure 4.10)</a:t>
            </a:r>
          </a:p>
          <a:p>
            <a:pPr marL="0" indent="0">
              <a:buNone/>
            </a:pPr>
            <a:r>
              <a:rPr lang="en-US" sz="2400" dirty="0"/>
              <a:t>• Figure 4.11 demonstrates how we specify that one record in the firm entity can be related to many records in the product entity and also that one record in the firm entity can relate to many records in the employee entity</a:t>
            </a:r>
          </a:p>
          <a:p>
            <a:pPr marL="0" indent="0">
              <a:buNone/>
            </a:pPr>
            <a:r>
              <a:rPr lang="en-US" sz="2400" dirty="0"/>
              <a:t>• Figure 4.12 is a “many-to-many” example</a:t>
            </a:r>
          </a:p>
        </p:txBody>
      </p:sp>
    </p:spTree>
    <p:extLst>
      <p:ext uri="{BB962C8B-B14F-4D97-AF65-F5344CB8AC3E}">
        <p14:creationId xmlns:p14="http://schemas.microsoft.com/office/powerpoint/2010/main" val="1983550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9C790-0181-4241-B91B-F9FC271772C2}"/>
              </a:ext>
            </a:extLst>
          </p:cNvPr>
          <p:cNvSpPr>
            <a:spLocks noGrp="1"/>
          </p:cNvSpPr>
          <p:nvPr>
            <p:ph type="title"/>
          </p:nvPr>
        </p:nvSpPr>
        <p:spPr/>
        <p:txBody>
          <a:bodyPr/>
          <a:lstStyle/>
          <a:p>
            <a:r>
              <a:rPr lang="en-US" dirty="0"/>
              <a:t>Figure 4.9 Entities</a:t>
            </a:r>
          </a:p>
        </p:txBody>
      </p:sp>
      <p:pic>
        <p:nvPicPr>
          <p:cNvPr id="4" name="Content Placeholder 3">
            <a:extLst>
              <a:ext uri="{FF2B5EF4-FFF2-40B4-BE49-F238E27FC236}">
                <a16:creationId xmlns:a16="http://schemas.microsoft.com/office/drawing/2014/main" id="{278589C5-8FB7-4999-9234-03CB9EAF77B7}"/>
              </a:ext>
            </a:extLst>
          </p:cNvPr>
          <p:cNvPicPr>
            <a:picLocks noGrp="1" noChangeAspect="1"/>
          </p:cNvPicPr>
          <p:nvPr>
            <p:ph idx="1"/>
          </p:nvPr>
        </p:nvPicPr>
        <p:blipFill rotWithShape="1">
          <a:blip r:embed="rId2">
            <a:lum bright="-20000" contrast="20000"/>
          </a:blip>
          <a:srcRect t="16507"/>
          <a:stretch/>
        </p:blipFill>
        <p:spPr>
          <a:xfrm>
            <a:off x="1243952" y="2354742"/>
            <a:ext cx="9404723" cy="3340007"/>
          </a:xfrm>
          <a:prstGeom prst="rect">
            <a:avLst/>
          </a:prstGeom>
        </p:spPr>
      </p:pic>
    </p:spTree>
    <p:extLst>
      <p:ext uri="{BB962C8B-B14F-4D97-AF65-F5344CB8AC3E}">
        <p14:creationId xmlns:p14="http://schemas.microsoft.com/office/powerpoint/2010/main" val="3200303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B5049-0613-404E-ACCC-42756B6F5A39}"/>
              </a:ext>
            </a:extLst>
          </p:cNvPr>
          <p:cNvSpPr>
            <a:spLocks noGrp="1"/>
          </p:cNvSpPr>
          <p:nvPr>
            <p:ph type="title"/>
          </p:nvPr>
        </p:nvSpPr>
        <p:spPr>
          <a:xfrm>
            <a:off x="646111" y="452718"/>
            <a:ext cx="9786362" cy="1400530"/>
          </a:xfrm>
        </p:spPr>
        <p:txBody>
          <a:bodyPr/>
          <a:lstStyle/>
          <a:p>
            <a:r>
              <a:rPr lang="en-US" dirty="0"/>
              <a:t>Figure 4.10 Entities and Relationships</a:t>
            </a:r>
          </a:p>
        </p:txBody>
      </p:sp>
      <p:pic>
        <p:nvPicPr>
          <p:cNvPr id="4" name="Content Placeholder 3">
            <a:extLst>
              <a:ext uri="{FF2B5EF4-FFF2-40B4-BE49-F238E27FC236}">
                <a16:creationId xmlns:a16="http://schemas.microsoft.com/office/drawing/2014/main" id="{7B9C7BF5-7FE5-4EC6-8B71-94FABD8CC3FE}"/>
              </a:ext>
            </a:extLst>
          </p:cNvPr>
          <p:cNvPicPr>
            <a:picLocks noGrp="1" noChangeAspect="1"/>
          </p:cNvPicPr>
          <p:nvPr>
            <p:ph idx="1"/>
          </p:nvPr>
        </p:nvPicPr>
        <p:blipFill rotWithShape="1">
          <a:blip r:embed="rId2">
            <a:lum bright="-20000" contrast="20000"/>
          </a:blip>
          <a:srcRect t="15907"/>
          <a:stretch/>
        </p:blipFill>
        <p:spPr>
          <a:xfrm>
            <a:off x="1521073" y="2355273"/>
            <a:ext cx="9356902" cy="3288009"/>
          </a:xfrm>
          <a:prstGeom prst="rect">
            <a:avLst/>
          </a:prstGeom>
        </p:spPr>
      </p:pic>
    </p:spTree>
    <p:extLst>
      <p:ext uri="{BB962C8B-B14F-4D97-AF65-F5344CB8AC3E}">
        <p14:creationId xmlns:p14="http://schemas.microsoft.com/office/powerpoint/2010/main" val="11350644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C7CBE-EF3A-40CC-A102-BD8C3D25D2B7}"/>
              </a:ext>
            </a:extLst>
          </p:cNvPr>
          <p:cNvSpPr>
            <a:spLocks noGrp="1"/>
          </p:cNvSpPr>
          <p:nvPr>
            <p:ph type="title"/>
          </p:nvPr>
        </p:nvSpPr>
        <p:spPr>
          <a:xfrm>
            <a:off x="646111" y="452718"/>
            <a:ext cx="10382107" cy="1400530"/>
          </a:xfrm>
        </p:spPr>
        <p:txBody>
          <a:bodyPr/>
          <a:lstStyle/>
          <a:p>
            <a:r>
              <a:rPr lang="en-US" dirty="0"/>
              <a:t>Figure 4.11 Entity-Relationship Diagram</a:t>
            </a:r>
          </a:p>
        </p:txBody>
      </p:sp>
      <p:pic>
        <p:nvPicPr>
          <p:cNvPr id="4" name="Content Placeholder 3">
            <a:extLst>
              <a:ext uri="{FF2B5EF4-FFF2-40B4-BE49-F238E27FC236}">
                <a16:creationId xmlns:a16="http://schemas.microsoft.com/office/drawing/2014/main" id="{4B0F6B8C-D22D-49B6-9526-C77EBB419F96}"/>
              </a:ext>
            </a:extLst>
          </p:cNvPr>
          <p:cNvPicPr>
            <a:picLocks noGrp="1" noChangeAspect="1"/>
          </p:cNvPicPr>
          <p:nvPr>
            <p:ph idx="1"/>
          </p:nvPr>
        </p:nvPicPr>
        <p:blipFill rotWithShape="1">
          <a:blip r:embed="rId2">
            <a:lum bright="-20000" contrast="20000"/>
          </a:blip>
          <a:srcRect t="15421"/>
          <a:stretch/>
        </p:blipFill>
        <p:spPr>
          <a:xfrm>
            <a:off x="1735123" y="2299855"/>
            <a:ext cx="9089102" cy="3634319"/>
          </a:xfrm>
          <a:prstGeom prst="rect">
            <a:avLst/>
          </a:prstGeom>
        </p:spPr>
      </p:pic>
    </p:spTree>
    <p:extLst>
      <p:ext uri="{BB962C8B-B14F-4D97-AF65-F5344CB8AC3E}">
        <p14:creationId xmlns:p14="http://schemas.microsoft.com/office/powerpoint/2010/main" val="487942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D37BB-8672-4B92-95DF-2BBB1A044AED}"/>
              </a:ext>
            </a:extLst>
          </p:cNvPr>
          <p:cNvSpPr>
            <a:spLocks noGrp="1"/>
          </p:cNvSpPr>
          <p:nvPr>
            <p:ph type="title"/>
          </p:nvPr>
        </p:nvSpPr>
        <p:spPr/>
        <p:txBody>
          <a:bodyPr/>
          <a:lstStyle/>
          <a:p>
            <a:r>
              <a:rPr lang="en-US" dirty="0"/>
              <a:t>The Data Hierarchy</a:t>
            </a:r>
            <a:br>
              <a:rPr lang="en-US" dirty="0"/>
            </a:br>
            <a:endParaRPr lang="en-US" dirty="0"/>
          </a:p>
        </p:txBody>
      </p:sp>
      <p:sp>
        <p:nvSpPr>
          <p:cNvPr id="3" name="Content Placeholder 2">
            <a:extLst>
              <a:ext uri="{FF2B5EF4-FFF2-40B4-BE49-F238E27FC236}">
                <a16:creationId xmlns:a16="http://schemas.microsoft.com/office/drawing/2014/main" id="{DA853648-53A1-4267-850A-7B28D54316D4}"/>
              </a:ext>
            </a:extLst>
          </p:cNvPr>
          <p:cNvSpPr>
            <a:spLocks noGrp="1"/>
          </p:cNvSpPr>
          <p:nvPr>
            <p:ph idx="1"/>
          </p:nvPr>
        </p:nvSpPr>
        <p:spPr>
          <a:xfrm>
            <a:off x="646112" y="1399310"/>
            <a:ext cx="10506798" cy="4849090"/>
          </a:xfrm>
        </p:spPr>
        <p:txBody>
          <a:bodyPr>
            <a:normAutofit/>
          </a:bodyPr>
          <a:lstStyle/>
          <a:p>
            <a:pPr marL="0" indent="0">
              <a:buNone/>
            </a:pPr>
            <a:r>
              <a:rPr lang="en-US" sz="2400" dirty="0"/>
              <a:t>• Business data is organized into a hierarchy of:</a:t>
            </a:r>
          </a:p>
          <a:p>
            <a:pPr marL="0" indent="0">
              <a:buNone/>
            </a:pPr>
            <a:r>
              <a:rPr lang="en-US" sz="2400" dirty="0"/>
              <a:t>– </a:t>
            </a:r>
            <a:r>
              <a:rPr lang="en-US" sz="2400" dirty="0">
                <a:solidFill>
                  <a:srgbClr val="00B0F0"/>
                </a:solidFill>
              </a:rPr>
              <a:t>data fields </a:t>
            </a:r>
            <a:r>
              <a:rPr lang="en-US" sz="2400" dirty="0"/>
              <a:t>that combine to form records; and</a:t>
            </a:r>
          </a:p>
          <a:p>
            <a:pPr marL="0" indent="0">
              <a:buNone/>
            </a:pPr>
            <a:r>
              <a:rPr lang="en-US" sz="2400" dirty="0"/>
              <a:t>– </a:t>
            </a:r>
            <a:r>
              <a:rPr lang="en-US" sz="2400" dirty="0">
                <a:solidFill>
                  <a:srgbClr val="00B0F0"/>
                </a:solidFill>
              </a:rPr>
              <a:t>records</a:t>
            </a:r>
            <a:r>
              <a:rPr lang="en-US" sz="2400" dirty="0"/>
              <a:t> that combine to form database files</a:t>
            </a:r>
          </a:p>
          <a:p>
            <a:pPr marL="0" indent="0">
              <a:buNone/>
            </a:pPr>
            <a:r>
              <a:rPr lang="en-US" sz="2400" dirty="0"/>
              <a:t>• A </a:t>
            </a:r>
            <a:r>
              <a:rPr lang="en-US" sz="2400" b="1" dirty="0"/>
              <a:t>data field </a:t>
            </a:r>
            <a:r>
              <a:rPr lang="en-US" sz="2400" dirty="0"/>
              <a:t>is the smallest unit of data representing the smallest amount of data that might be retrieved from a computer at a given time</a:t>
            </a:r>
          </a:p>
          <a:p>
            <a:pPr marL="0" indent="0">
              <a:buNone/>
            </a:pPr>
            <a:r>
              <a:rPr lang="en-US" sz="2400" dirty="0"/>
              <a:t>• A </a:t>
            </a:r>
            <a:r>
              <a:rPr lang="en-US" sz="2400" b="1" dirty="0"/>
              <a:t>record </a:t>
            </a:r>
            <a:r>
              <a:rPr lang="en-US" sz="2400" dirty="0"/>
              <a:t>is a collection of related data fields</a:t>
            </a:r>
          </a:p>
          <a:p>
            <a:pPr marL="0" indent="0">
              <a:buNone/>
            </a:pPr>
            <a:r>
              <a:rPr lang="en-US" sz="2400" dirty="0"/>
              <a:t>• A </a:t>
            </a:r>
            <a:r>
              <a:rPr lang="en-US" sz="2400" b="1" dirty="0"/>
              <a:t>file </a:t>
            </a:r>
            <a:r>
              <a:rPr lang="en-US" sz="2400" dirty="0"/>
              <a:t>is a collection of related records, such as a file of all records containing course codes and title fields</a:t>
            </a:r>
          </a:p>
          <a:p>
            <a:pPr marL="0" indent="0">
              <a:buNone/>
            </a:pPr>
            <a:r>
              <a:rPr lang="en-US" sz="2400" dirty="0"/>
              <a:t>• Table 4.1 shows an example of a database file</a:t>
            </a:r>
          </a:p>
        </p:txBody>
      </p:sp>
    </p:spTree>
    <p:extLst>
      <p:ext uri="{BB962C8B-B14F-4D97-AF65-F5344CB8AC3E}">
        <p14:creationId xmlns:p14="http://schemas.microsoft.com/office/powerpoint/2010/main" val="24938401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8BBC3-D0B8-4139-B892-069D338E9820}"/>
              </a:ext>
            </a:extLst>
          </p:cNvPr>
          <p:cNvSpPr>
            <a:spLocks noGrp="1"/>
          </p:cNvSpPr>
          <p:nvPr>
            <p:ph type="title"/>
          </p:nvPr>
        </p:nvSpPr>
        <p:spPr/>
        <p:txBody>
          <a:bodyPr/>
          <a:lstStyle/>
          <a:p>
            <a:r>
              <a:rPr lang="en-US" sz="2800" dirty="0"/>
              <a:t>Figure 4.12 Entity-Relationship Diagram with a Many-to-Many Relationship</a:t>
            </a:r>
          </a:p>
        </p:txBody>
      </p:sp>
      <p:pic>
        <p:nvPicPr>
          <p:cNvPr id="4" name="Content Placeholder 3">
            <a:extLst>
              <a:ext uri="{FF2B5EF4-FFF2-40B4-BE49-F238E27FC236}">
                <a16:creationId xmlns:a16="http://schemas.microsoft.com/office/drawing/2014/main" id="{7F5D5406-4695-42E2-9408-598DD854D2CB}"/>
              </a:ext>
            </a:extLst>
          </p:cNvPr>
          <p:cNvPicPr>
            <a:picLocks noGrp="1" noChangeAspect="1"/>
          </p:cNvPicPr>
          <p:nvPr>
            <p:ph idx="1"/>
          </p:nvPr>
        </p:nvPicPr>
        <p:blipFill rotWithShape="1">
          <a:blip r:embed="rId2">
            <a:lum bright="-20000" contrast="20000"/>
          </a:blip>
          <a:srcRect t="13355"/>
          <a:stretch/>
        </p:blipFill>
        <p:spPr>
          <a:xfrm>
            <a:off x="1257806" y="2105889"/>
            <a:ext cx="10144485" cy="4012825"/>
          </a:xfrm>
          <a:prstGeom prst="rect">
            <a:avLst/>
          </a:prstGeom>
        </p:spPr>
      </p:pic>
    </p:spTree>
    <p:extLst>
      <p:ext uri="{BB962C8B-B14F-4D97-AF65-F5344CB8AC3E}">
        <p14:creationId xmlns:p14="http://schemas.microsoft.com/office/powerpoint/2010/main" val="13726237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69446-A929-4CC0-90F2-8513E4CA95F5}"/>
              </a:ext>
            </a:extLst>
          </p:cNvPr>
          <p:cNvSpPr>
            <a:spLocks noGrp="1"/>
          </p:cNvSpPr>
          <p:nvPr>
            <p:ph type="title"/>
          </p:nvPr>
        </p:nvSpPr>
        <p:spPr/>
        <p:txBody>
          <a:bodyPr/>
          <a:lstStyle/>
          <a:p>
            <a:r>
              <a:rPr lang="en-US" dirty="0"/>
              <a:t>Class Diagrams</a:t>
            </a:r>
            <a:br>
              <a:rPr lang="en-US" dirty="0"/>
            </a:br>
            <a:endParaRPr lang="en-US" dirty="0"/>
          </a:p>
        </p:txBody>
      </p:sp>
      <p:sp>
        <p:nvSpPr>
          <p:cNvPr id="3" name="Content Placeholder 2">
            <a:extLst>
              <a:ext uri="{FF2B5EF4-FFF2-40B4-BE49-F238E27FC236}">
                <a16:creationId xmlns:a16="http://schemas.microsoft.com/office/drawing/2014/main" id="{C7D1A082-9625-432B-A8AE-45370495D569}"/>
              </a:ext>
            </a:extLst>
          </p:cNvPr>
          <p:cNvSpPr>
            <a:spLocks noGrp="1"/>
          </p:cNvSpPr>
          <p:nvPr>
            <p:ph idx="1"/>
          </p:nvPr>
        </p:nvSpPr>
        <p:spPr>
          <a:xfrm>
            <a:off x="646112" y="1468582"/>
            <a:ext cx="10354398" cy="4779817"/>
          </a:xfrm>
        </p:spPr>
        <p:txBody>
          <a:bodyPr>
            <a:normAutofit/>
          </a:bodyPr>
          <a:lstStyle/>
          <a:p>
            <a:pPr marL="0" indent="0">
              <a:buNone/>
            </a:pPr>
            <a:r>
              <a:rPr lang="en-US" sz="2400" dirty="0"/>
              <a:t>• When both the data used in an application and the actions associated with the data can be graphically represented they are called class diagrams and they are one of several object-oriented design models</a:t>
            </a:r>
          </a:p>
          <a:p>
            <a:pPr marL="0" indent="0">
              <a:buNone/>
            </a:pPr>
            <a:r>
              <a:rPr lang="en-US" sz="2400" dirty="0"/>
              <a:t>• </a:t>
            </a:r>
            <a:r>
              <a:rPr lang="en-US" sz="2400" b="1" dirty="0"/>
              <a:t>Class diagrams </a:t>
            </a:r>
            <a:r>
              <a:rPr lang="en-US" sz="2400" dirty="0"/>
              <a:t>consist of </a:t>
            </a:r>
            <a:r>
              <a:rPr lang="en-US" sz="2400" dirty="0">
                <a:solidFill>
                  <a:srgbClr val="FF0000"/>
                </a:solidFill>
              </a:rPr>
              <a:t>the named class, fields in the class, and actions (</a:t>
            </a:r>
            <a:r>
              <a:rPr lang="en-US" sz="2400" dirty="0"/>
              <a:t>sometimes referred to as methods) that act upon the class</a:t>
            </a:r>
          </a:p>
          <a:p>
            <a:pPr marL="0" indent="0">
              <a:buNone/>
            </a:pPr>
            <a:r>
              <a:rPr lang="en-US" sz="2400" dirty="0"/>
              <a:t>• The class diagram in Figure 4.13 illustrates the entity-relationship diagram we have just completed</a:t>
            </a:r>
          </a:p>
        </p:txBody>
      </p:sp>
    </p:spTree>
    <p:extLst>
      <p:ext uri="{BB962C8B-B14F-4D97-AF65-F5344CB8AC3E}">
        <p14:creationId xmlns:p14="http://schemas.microsoft.com/office/powerpoint/2010/main" val="8020205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3BED7-8860-4EFA-B3B8-EA919E6DC691}"/>
              </a:ext>
            </a:extLst>
          </p:cNvPr>
          <p:cNvSpPr>
            <a:spLocks noGrp="1"/>
          </p:cNvSpPr>
          <p:nvPr>
            <p:ph type="title"/>
          </p:nvPr>
        </p:nvSpPr>
        <p:spPr/>
        <p:txBody>
          <a:bodyPr/>
          <a:lstStyle/>
          <a:p>
            <a:r>
              <a:rPr lang="en-US" dirty="0"/>
              <a:t>Figure 4.13 Class Diagram</a:t>
            </a:r>
          </a:p>
        </p:txBody>
      </p:sp>
      <p:pic>
        <p:nvPicPr>
          <p:cNvPr id="4" name="Content Placeholder 3">
            <a:extLst>
              <a:ext uri="{FF2B5EF4-FFF2-40B4-BE49-F238E27FC236}">
                <a16:creationId xmlns:a16="http://schemas.microsoft.com/office/drawing/2014/main" id="{B5DC34DB-1595-42DE-8E04-09A89EF961EB}"/>
              </a:ext>
            </a:extLst>
          </p:cNvPr>
          <p:cNvPicPr>
            <a:picLocks noGrp="1" noChangeAspect="1"/>
          </p:cNvPicPr>
          <p:nvPr>
            <p:ph idx="1"/>
          </p:nvPr>
        </p:nvPicPr>
        <p:blipFill rotWithShape="1">
          <a:blip r:embed="rId2"/>
          <a:srcRect t="9194"/>
          <a:stretch/>
        </p:blipFill>
        <p:spPr>
          <a:xfrm>
            <a:off x="3546763" y="1441440"/>
            <a:ext cx="6774871" cy="5173384"/>
          </a:xfrm>
          <a:prstGeom prst="rect">
            <a:avLst/>
          </a:prstGeom>
        </p:spPr>
      </p:pic>
    </p:spTree>
    <p:extLst>
      <p:ext uri="{BB962C8B-B14F-4D97-AF65-F5344CB8AC3E}">
        <p14:creationId xmlns:p14="http://schemas.microsoft.com/office/powerpoint/2010/main" val="31531481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71A92-2C24-4C09-9C9C-CB09DA84CD1C}"/>
              </a:ext>
            </a:extLst>
          </p:cNvPr>
          <p:cNvSpPr>
            <a:spLocks noGrp="1"/>
          </p:cNvSpPr>
          <p:nvPr>
            <p:ph type="title"/>
          </p:nvPr>
        </p:nvSpPr>
        <p:spPr/>
        <p:txBody>
          <a:bodyPr/>
          <a:lstStyle/>
          <a:p>
            <a:r>
              <a:rPr lang="en-US" b="1" dirty="0"/>
              <a:t>USING THE DATABASE</a:t>
            </a:r>
            <a:br>
              <a:rPr lang="en-US" b="1" dirty="0"/>
            </a:br>
            <a:endParaRPr lang="en-US" dirty="0"/>
          </a:p>
        </p:txBody>
      </p:sp>
      <p:sp>
        <p:nvSpPr>
          <p:cNvPr id="3" name="Content Placeholder 2">
            <a:extLst>
              <a:ext uri="{FF2B5EF4-FFF2-40B4-BE49-F238E27FC236}">
                <a16:creationId xmlns:a16="http://schemas.microsoft.com/office/drawing/2014/main" id="{0CBA2D38-CBBF-46D6-B6A4-D79CF464503C}"/>
              </a:ext>
            </a:extLst>
          </p:cNvPr>
          <p:cNvSpPr>
            <a:spLocks noGrp="1"/>
          </p:cNvSpPr>
          <p:nvPr>
            <p:ph idx="1"/>
          </p:nvPr>
        </p:nvSpPr>
        <p:spPr/>
        <p:txBody>
          <a:bodyPr>
            <a:normAutofit/>
          </a:bodyPr>
          <a:lstStyle/>
          <a:p>
            <a:pPr marL="0" indent="0">
              <a:buNone/>
            </a:pPr>
            <a:r>
              <a:rPr lang="en-US" sz="2400" dirty="0"/>
              <a:t>• Consider a database on a personal computer</a:t>
            </a:r>
          </a:p>
          <a:p>
            <a:pPr marL="0" indent="0">
              <a:buNone/>
            </a:pPr>
            <a:r>
              <a:rPr lang="en-US" sz="2400" dirty="0"/>
              <a:t>• </a:t>
            </a:r>
            <a:r>
              <a:rPr lang="en-US" sz="2400" dirty="0">
                <a:solidFill>
                  <a:srgbClr val="FF0000"/>
                </a:solidFill>
              </a:rPr>
              <a:t>Forms, reports, and queries </a:t>
            </a:r>
            <a:r>
              <a:rPr lang="en-US" sz="2400" dirty="0"/>
              <a:t>are common methods for accessing the database held in a database management system</a:t>
            </a:r>
          </a:p>
          <a:p>
            <a:pPr marL="0" indent="0">
              <a:buNone/>
            </a:pPr>
            <a:r>
              <a:rPr lang="en-US" sz="2400" dirty="0"/>
              <a:t>• A </a:t>
            </a:r>
            <a:r>
              <a:rPr lang="en-US" sz="2400" dirty="0">
                <a:solidFill>
                  <a:srgbClr val="FF0000"/>
                </a:solidFill>
              </a:rPr>
              <a:t>query language is the means for asking questions </a:t>
            </a:r>
            <a:r>
              <a:rPr lang="en-US" sz="2400" dirty="0"/>
              <a:t>of the database</a:t>
            </a:r>
          </a:p>
          <a:p>
            <a:pPr marL="0" indent="0">
              <a:buNone/>
            </a:pPr>
            <a:r>
              <a:rPr lang="en-US" sz="2400" dirty="0"/>
              <a:t>• Many database management systems provide an easy-to-use interface for the user</a:t>
            </a:r>
          </a:p>
        </p:txBody>
      </p:sp>
    </p:spTree>
    <p:extLst>
      <p:ext uri="{BB962C8B-B14F-4D97-AF65-F5344CB8AC3E}">
        <p14:creationId xmlns:p14="http://schemas.microsoft.com/office/powerpoint/2010/main" val="4089582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772DC-18E7-4914-89B8-DDB3D26C607E}"/>
              </a:ext>
            </a:extLst>
          </p:cNvPr>
          <p:cNvSpPr>
            <a:spLocks noGrp="1"/>
          </p:cNvSpPr>
          <p:nvPr>
            <p:ph type="title"/>
          </p:nvPr>
        </p:nvSpPr>
        <p:spPr/>
        <p:txBody>
          <a:bodyPr/>
          <a:lstStyle/>
          <a:p>
            <a:r>
              <a:rPr lang="en-US" dirty="0"/>
              <a:t>Reports and Forms</a:t>
            </a:r>
            <a:br>
              <a:rPr lang="en-US" dirty="0"/>
            </a:br>
            <a:endParaRPr lang="en-US" dirty="0"/>
          </a:p>
        </p:txBody>
      </p:sp>
      <p:sp>
        <p:nvSpPr>
          <p:cNvPr id="3" name="Content Placeholder 2">
            <a:extLst>
              <a:ext uri="{FF2B5EF4-FFF2-40B4-BE49-F238E27FC236}">
                <a16:creationId xmlns:a16="http://schemas.microsoft.com/office/drawing/2014/main" id="{C247741A-3F18-494F-9504-560AF1867A0D}"/>
              </a:ext>
            </a:extLst>
          </p:cNvPr>
          <p:cNvSpPr>
            <a:spLocks noGrp="1"/>
          </p:cNvSpPr>
          <p:nvPr>
            <p:ph idx="1"/>
          </p:nvPr>
        </p:nvSpPr>
        <p:spPr>
          <a:xfrm>
            <a:off x="1103312" y="1510146"/>
            <a:ext cx="9661670" cy="4738254"/>
          </a:xfrm>
        </p:spPr>
        <p:txBody>
          <a:bodyPr>
            <a:noAutofit/>
          </a:bodyPr>
          <a:lstStyle/>
          <a:p>
            <a:pPr marL="0" indent="0">
              <a:buNone/>
            </a:pPr>
            <a:r>
              <a:rPr lang="en-US" sz="2400" dirty="0"/>
              <a:t>• </a:t>
            </a:r>
            <a:r>
              <a:rPr lang="en-US" sz="2400" dirty="0">
                <a:solidFill>
                  <a:srgbClr val="FF0000"/>
                </a:solidFill>
              </a:rPr>
              <a:t>The majority of users' interactions with databases are via reports and forms</a:t>
            </a:r>
          </a:p>
          <a:p>
            <a:pPr marL="0" indent="0">
              <a:buNone/>
            </a:pPr>
            <a:r>
              <a:rPr lang="en-US" sz="2400" dirty="0"/>
              <a:t>• Graphical user interfaces (GUIs) are provided by most database management software vendors to make the development of forms and reports easier</a:t>
            </a:r>
          </a:p>
          <a:p>
            <a:pPr marL="0" indent="0">
              <a:buNone/>
            </a:pPr>
            <a:r>
              <a:rPr lang="en-US" sz="2400" dirty="0">
                <a:solidFill>
                  <a:srgbClr val="FF0000"/>
                </a:solidFill>
              </a:rPr>
              <a:t>• The greatest difference between forms and reports is in their format</a:t>
            </a:r>
          </a:p>
          <a:p>
            <a:pPr marL="0" indent="0">
              <a:buNone/>
            </a:pPr>
            <a:r>
              <a:rPr lang="en-US" sz="2400" dirty="0"/>
              <a:t>• Figure 4.14 shows a form for entering courses into the database</a:t>
            </a:r>
          </a:p>
          <a:p>
            <a:pPr marL="0" indent="0">
              <a:buNone/>
            </a:pPr>
            <a:r>
              <a:rPr lang="en-US" sz="2400" dirty="0"/>
              <a:t>• Figure 4.15 illustrates a form and </a:t>
            </a:r>
            <a:r>
              <a:rPr lang="en-US" sz="2400" dirty="0" err="1"/>
              <a:t>subform</a:t>
            </a:r>
            <a:r>
              <a:rPr lang="en-US" sz="2400" dirty="0"/>
              <a:t> combination</a:t>
            </a:r>
          </a:p>
        </p:txBody>
      </p:sp>
    </p:spTree>
    <p:extLst>
      <p:ext uri="{BB962C8B-B14F-4D97-AF65-F5344CB8AC3E}">
        <p14:creationId xmlns:p14="http://schemas.microsoft.com/office/powerpoint/2010/main" val="36521951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E4992-ACA8-40F4-819F-87ECBD4D0A3F}"/>
              </a:ext>
            </a:extLst>
          </p:cNvPr>
          <p:cNvSpPr>
            <a:spLocks noGrp="1"/>
          </p:cNvSpPr>
          <p:nvPr>
            <p:ph type="title"/>
          </p:nvPr>
        </p:nvSpPr>
        <p:spPr/>
        <p:txBody>
          <a:bodyPr/>
          <a:lstStyle/>
          <a:p>
            <a:r>
              <a:rPr lang="en-US" sz="3200" dirty="0"/>
              <a:t>Figure 4.14 A data entry form for the course table</a:t>
            </a:r>
          </a:p>
        </p:txBody>
      </p:sp>
      <p:pic>
        <p:nvPicPr>
          <p:cNvPr id="4" name="Content Placeholder 3">
            <a:extLst>
              <a:ext uri="{FF2B5EF4-FFF2-40B4-BE49-F238E27FC236}">
                <a16:creationId xmlns:a16="http://schemas.microsoft.com/office/drawing/2014/main" id="{8B5AD64F-45D9-46BE-B097-526D882FC508}"/>
              </a:ext>
            </a:extLst>
          </p:cNvPr>
          <p:cNvPicPr>
            <a:picLocks noGrp="1" noChangeAspect="1"/>
          </p:cNvPicPr>
          <p:nvPr>
            <p:ph idx="1"/>
          </p:nvPr>
        </p:nvPicPr>
        <p:blipFill rotWithShape="1">
          <a:blip r:embed="rId2"/>
          <a:srcRect t="13294"/>
          <a:stretch/>
        </p:blipFill>
        <p:spPr>
          <a:xfrm>
            <a:off x="1950533" y="1853248"/>
            <a:ext cx="8871202" cy="4346388"/>
          </a:xfrm>
          <a:prstGeom prst="rect">
            <a:avLst/>
          </a:prstGeom>
        </p:spPr>
      </p:pic>
    </p:spTree>
    <p:extLst>
      <p:ext uri="{BB962C8B-B14F-4D97-AF65-F5344CB8AC3E}">
        <p14:creationId xmlns:p14="http://schemas.microsoft.com/office/powerpoint/2010/main" val="15824102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1366D-59FD-4032-AD4F-2C59C70C5581}"/>
              </a:ext>
            </a:extLst>
          </p:cNvPr>
          <p:cNvSpPr>
            <a:spLocks noGrp="1"/>
          </p:cNvSpPr>
          <p:nvPr>
            <p:ph type="title"/>
          </p:nvPr>
        </p:nvSpPr>
        <p:spPr/>
        <p:txBody>
          <a:bodyPr/>
          <a:lstStyle/>
          <a:p>
            <a:r>
              <a:rPr lang="en-US" sz="3200" dirty="0"/>
              <a:t>Figure 4.15 combined data entry form for the COURSE and PROJECT tables</a:t>
            </a:r>
          </a:p>
        </p:txBody>
      </p:sp>
      <p:pic>
        <p:nvPicPr>
          <p:cNvPr id="4" name="Content Placeholder 3">
            <a:extLst>
              <a:ext uri="{FF2B5EF4-FFF2-40B4-BE49-F238E27FC236}">
                <a16:creationId xmlns:a16="http://schemas.microsoft.com/office/drawing/2014/main" id="{66C24FFB-F995-485E-A2AA-6F39DD9C3346}"/>
              </a:ext>
            </a:extLst>
          </p:cNvPr>
          <p:cNvPicPr>
            <a:picLocks noGrp="1" noChangeAspect="1"/>
          </p:cNvPicPr>
          <p:nvPr>
            <p:ph idx="1"/>
          </p:nvPr>
        </p:nvPicPr>
        <p:blipFill rotWithShape="1">
          <a:blip r:embed="rId2"/>
          <a:srcRect t="15138"/>
          <a:stretch/>
        </p:blipFill>
        <p:spPr>
          <a:xfrm>
            <a:off x="1819615" y="1593273"/>
            <a:ext cx="8552770" cy="4562998"/>
          </a:xfrm>
          <a:prstGeom prst="rect">
            <a:avLst/>
          </a:prstGeom>
        </p:spPr>
      </p:pic>
    </p:spTree>
    <p:extLst>
      <p:ext uri="{BB962C8B-B14F-4D97-AF65-F5344CB8AC3E}">
        <p14:creationId xmlns:p14="http://schemas.microsoft.com/office/powerpoint/2010/main" val="30206805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3472E-AFFE-4DC3-B29B-D478C5B90FDE}"/>
              </a:ext>
            </a:extLst>
          </p:cNvPr>
          <p:cNvSpPr>
            <a:spLocks noGrp="1"/>
          </p:cNvSpPr>
          <p:nvPr>
            <p:ph type="title"/>
          </p:nvPr>
        </p:nvSpPr>
        <p:spPr>
          <a:xfrm>
            <a:off x="646111" y="425009"/>
            <a:ext cx="9404723" cy="946591"/>
          </a:xfrm>
        </p:spPr>
        <p:txBody>
          <a:bodyPr/>
          <a:lstStyle/>
          <a:p>
            <a:r>
              <a:rPr lang="en-US" dirty="0"/>
              <a:t>Reports and Forms (cont.)</a:t>
            </a:r>
            <a:br>
              <a:rPr lang="en-US" dirty="0"/>
            </a:br>
            <a:endParaRPr lang="en-US" dirty="0"/>
          </a:p>
        </p:txBody>
      </p:sp>
      <p:sp>
        <p:nvSpPr>
          <p:cNvPr id="3" name="Content Placeholder 2">
            <a:extLst>
              <a:ext uri="{FF2B5EF4-FFF2-40B4-BE49-F238E27FC236}">
                <a16:creationId xmlns:a16="http://schemas.microsoft.com/office/drawing/2014/main" id="{16D38865-BD46-4F90-9606-B6632ABC873F}"/>
              </a:ext>
            </a:extLst>
          </p:cNvPr>
          <p:cNvSpPr>
            <a:spLocks noGrp="1"/>
          </p:cNvSpPr>
          <p:nvPr>
            <p:ph idx="1"/>
          </p:nvPr>
        </p:nvSpPr>
        <p:spPr>
          <a:xfrm>
            <a:off x="1144875" y="1551710"/>
            <a:ext cx="10174288" cy="4710545"/>
          </a:xfrm>
        </p:spPr>
        <p:txBody>
          <a:bodyPr>
            <a:normAutofit/>
          </a:bodyPr>
          <a:lstStyle/>
          <a:p>
            <a:pPr marL="0" indent="0">
              <a:buNone/>
            </a:pPr>
            <a:r>
              <a:rPr lang="en-US" sz="2400" dirty="0"/>
              <a:t>• </a:t>
            </a:r>
            <a:r>
              <a:rPr lang="en-US" sz="2400" b="1" dirty="0"/>
              <a:t>Reports </a:t>
            </a:r>
            <a:r>
              <a:rPr lang="en-US" sz="2400" dirty="0"/>
              <a:t>are aggregated database data formatted in a manner that aids decision making</a:t>
            </a:r>
          </a:p>
          <a:p>
            <a:pPr marL="0" indent="0">
              <a:buNone/>
            </a:pPr>
            <a:r>
              <a:rPr lang="en-US" sz="2400" dirty="0"/>
              <a:t>• Figure 4.16 is a report that shows each department with a list of each course taught and projects required for the course</a:t>
            </a:r>
          </a:p>
          <a:p>
            <a:pPr marL="0" indent="0">
              <a:buNone/>
            </a:pPr>
            <a:r>
              <a:rPr lang="en-US" sz="2400" dirty="0"/>
              <a:t>• Figure 4.17 illustrates that the DEPARTMENT table relates down to the COURSE table which, in turn, relates down to the PROJECT table</a:t>
            </a:r>
          </a:p>
          <a:p>
            <a:pPr marL="0" indent="0">
              <a:buNone/>
            </a:pPr>
            <a:r>
              <a:rPr lang="en-US" sz="2400" dirty="0"/>
              <a:t>• Unless there was a related entry in the PROJECT table, no COURSE record was displayed. If no record from the COURSE table was used (for example, neither economics course had a project) then a DEPARTMENT record was not displayed</a:t>
            </a:r>
          </a:p>
        </p:txBody>
      </p:sp>
    </p:spTree>
    <p:extLst>
      <p:ext uri="{BB962C8B-B14F-4D97-AF65-F5344CB8AC3E}">
        <p14:creationId xmlns:p14="http://schemas.microsoft.com/office/powerpoint/2010/main" val="25076949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FCC0E-A75E-4C3A-9640-ECFA9B36B8CE}"/>
              </a:ext>
            </a:extLst>
          </p:cNvPr>
          <p:cNvSpPr>
            <a:spLocks noGrp="1"/>
          </p:cNvSpPr>
          <p:nvPr>
            <p:ph type="title"/>
          </p:nvPr>
        </p:nvSpPr>
        <p:spPr>
          <a:xfrm>
            <a:off x="188911" y="272608"/>
            <a:ext cx="9404723" cy="1400530"/>
          </a:xfrm>
        </p:spPr>
        <p:txBody>
          <a:bodyPr/>
          <a:lstStyle/>
          <a:p>
            <a:r>
              <a:rPr lang="en-US" sz="2400" dirty="0"/>
              <a:t>Figure 4.16 Report of departments showing courses offered and course project</a:t>
            </a:r>
          </a:p>
        </p:txBody>
      </p:sp>
      <p:pic>
        <p:nvPicPr>
          <p:cNvPr id="4" name="Content Placeholder 3">
            <a:extLst>
              <a:ext uri="{FF2B5EF4-FFF2-40B4-BE49-F238E27FC236}">
                <a16:creationId xmlns:a16="http://schemas.microsoft.com/office/drawing/2014/main" id="{0CCC345D-CB1E-4A9A-889E-0E45012F65C7}"/>
              </a:ext>
            </a:extLst>
          </p:cNvPr>
          <p:cNvPicPr>
            <a:picLocks noGrp="1" noChangeAspect="1"/>
          </p:cNvPicPr>
          <p:nvPr>
            <p:ph idx="1"/>
          </p:nvPr>
        </p:nvPicPr>
        <p:blipFill rotWithShape="1">
          <a:blip r:embed="rId2"/>
          <a:srcRect t="13487"/>
          <a:stretch/>
        </p:blipFill>
        <p:spPr>
          <a:xfrm>
            <a:off x="4073236" y="718699"/>
            <a:ext cx="7121238" cy="5988211"/>
          </a:xfrm>
          <a:prstGeom prst="rect">
            <a:avLst/>
          </a:prstGeom>
        </p:spPr>
      </p:pic>
    </p:spTree>
    <p:extLst>
      <p:ext uri="{BB962C8B-B14F-4D97-AF65-F5344CB8AC3E}">
        <p14:creationId xmlns:p14="http://schemas.microsoft.com/office/powerpoint/2010/main" val="38724250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BE17E-3063-4D55-91AA-AE57AD097CB3}"/>
              </a:ext>
            </a:extLst>
          </p:cNvPr>
          <p:cNvSpPr>
            <a:spLocks noGrp="1"/>
          </p:cNvSpPr>
          <p:nvPr>
            <p:ph type="title"/>
          </p:nvPr>
        </p:nvSpPr>
        <p:spPr>
          <a:xfrm>
            <a:off x="133492" y="189482"/>
            <a:ext cx="9404723" cy="752627"/>
          </a:xfrm>
        </p:spPr>
        <p:txBody>
          <a:bodyPr/>
          <a:lstStyle/>
          <a:p>
            <a:r>
              <a:rPr lang="en-US" sz="2400" dirty="0"/>
              <a:t>Figure 4.17 Reports of Departments and Courses alone</a:t>
            </a:r>
          </a:p>
        </p:txBody>
      </p:sp>
      <p:pic>
        <p:nvPicPr>
          <p:cNvPr id="4" name="Content Placeholder 3">
            <a:extLst>
              <a:ext uri="{FF2B5EF4-FFF2-40B4-BE49-F238E27FC236}">
                <a16:creationId xmlns:a16="http://schemas.microsoft.com/office/drawing/2014/main" id="{B36DF352-ED47-4A25-9146-709BB9B4303B}"/>
              </a:ext>
            </a:extLst>
          </p:cNvPr>
          <p:cNvPicPr>
            <a:picLocks noGrp="1" noChangeAspect="1"/>
          </p:cNvPicPr>
          <p:nvPr>
            <p:ph idx="1"/>
          </p:nvPr>
        </p:nvPicPr>
        <p:blipFill rotWithShape="1">
          <a:blip r:embed="rId2"/>
          <a:srcRect t="11913"/>
          <a:stretch/>
        </p:blipFill>
        <p:spPr>
          <a:xfrm>
            <a:off x="5694218" y="667840"/>
            <a:ext cx="6054436" cy="5869819"/>
          </a:xfrm>
          <a:prstGeom prst="rect">
            <a:avLst/>
          </a:prstGeom>
        </p:spPr>
      </p:pic>
    </p:spTree>
    <p:extLst>
      <p:ext uri="{BB962C8B-B14F-4D97-AF65-F5344CB8AC3E}">
        <p14:creationId xmlns:p14="http://schemas.microsoft.com/office/powerpoint/2010/main" val="4052592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883BC62-A172-4617-9390-F2469380D35D}"/>
              </a:ext>
            </a:extLst>
          </p:cNvPr>
          <p:cNvPicPr>
            <a:picLocks noGrp="1" noChangeAspect="1"/>
          </p:cNvPicPr>
          <p:nvPr>
            <p:ph idx="1"/>
          </p:nvPr>
        </p:nvPicPr>
        <p:blipFill rotWithShape="1">
          <a:blip r:embed="rId2">
            <a:duotone>
              <a:prstClr val="black"/>
              <a:schemeClr val="tx1">
                <a:lumMod val="75000"/>
                <a:tint val="45000"/>
                <a:satMod val="400000"/>
              </a:schemeClr>
            </a:duotone>
            <a:lum contrast="20000"/>
          </a:blip>
          <a:srcRect t="10012"/>
          <a:stretch/>
        </p:blipFill>
        <p:spPr>
          <a:xfrm>
            <a:off x="2743200" y="1306310"/>
            <a:ext cx="6858187" cy="5219180"/>
          </a:xfrm>
          <a:prstGeom prst="rect">
            <a:avLst/>
          </a:prstGeom>
        </p:spPr>
      </p:pic>
      <p:sp>
        <p:nvSpPr>
          <p:cNvPr id="6" name="Title 1">
            <a:extLst>
              <a:ext uri="{FF2B5EF4-FFF2-40B4-BE49-F238E27FC236}">
                <a16:creationId xmlns:a16="http://schemas.microsoft.com/office/drawing/2014/main" id="{A6D132E8-F21D-4A27-B88E-F4F5C664CC21}"/>
              </a:ext>
            </a:extLst>
          </p:cNvPr>
          <p:cNvSpPr>
            <a:spLocks noGrp="1"/>
          </p:cNvSpPr>
          <p:nvPr>
            <p:ph type="title"/>
          </p:nvPr>
        </p:nvSpPr>
        <p:spPr>
          <a:xfrm>
            <a:off x="756947" y="332510"/>
            <a:ext cx="9404723" cy="974300"/>
          </a:xfrm>
        </p:spPr>
        <p:txBody>
          <a:bodyPr/>
          <a:lstStyle/>
          <a:p>
            <a:r>
              <a:rPr lang="en-US" dirty="0"/>
              <a:t>Table 4.1</a:t>
            </a:r>
          </a:p>
        </p:txBody>
      </p:sp>
    </p:spTree>
    <p:extLst>
      <p:ext uri="{BB962C8B-B14F-4D97-AF65-F5344CB8AC3E}">
        <p14:creationId xmlns:p14="http://schemas.microsoft.com/office/powerpoint/2010/main" val="39038721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89C86-6A96-45F4-8535-20FFDB872DA0}"/>
              </a:ext>
            </a:extLst>
          </p:cNvPr>
          <p:cNvSpPr>
            <a:spLocks noGrp="1"/>
          </p:cNvSpPr>
          <p:nvPr>
            <p:ph type="title"/>
          </p:nvPr>
        </p:nvSpPr>
        <p:spPr/>
        <p:txBody>
          <a:bodyPr/>
          <a:lstStyle/>
          <a:p>
            <a:r>
              <a:rPr lang="en-US" dirty="0"/>
              <a:t>Query-by-Example</a:t>
            </a:r>
            <a:br>
              <a:rPr lang="en-US" dirty="0"/>
            </a:br>
            <a:endParaRPr lang="en-US" dirty="0"/>
          </a:p>
        </p:txBody>
      </p:sp>
      <p:sp>
        <p:nvSpPr>
          <p:cNvPr id="3" name="Content Placeholder 2">
            <a:extLst>
              <a:ext uri="{FF2B5EF4-FFF2-40B4-BE49-F238E27FC236}">
                <a16:creationId xmlns:a16="http://schemas.microsoft.com/office/drawing/2014/main" id="{A4689A9D-F7C0-4C1C-8E3C-A73AEE36CE34}"/>
              </a:ext>
            </a:extLst>
          </p:cNvPr>
          <p:cNvSpPr>
            <a:spLocks noGrp="1"/>
          </p:cNvSpPr>
          <p:nvPr>
            <p:ph idx="1"/>
          </p:nvPr>
        </p:nvSpPr>
        <p:spPr>
          <a:xfrm>
            <a:off x="1103312" y="1316182"/>
            <a:ext cx="10035743" cy="5209309"/>
          </a:xfrm>
        </p:spPr>
        <p:txBody>
          <a:bodyPr>
            <a:noAutofit/>
          </a:bodyPr>
          <a:lstStyle/>
          <a:p>
            <a:pPr marL="0" indent="0">
              <a:buNone/>
            </a:pPr>
            <a:r>
              <a:rPr lang="en-US" sz="2400" dirty="0"/>
              <a:t>• Some users wish to go beyond reports and forms to directly ask questions of the database</a:t>
            </a:r>
          </a:p>
          <a:p>
            <a:pPr marL="0" indent="0">
              <a:buNone/>
            </a:pPr>
            <a:r>
              <a:rPr lang="en-US" sz="2400" dirty="0"/>
              <a:t>• A </a:t>
            </a:r>
            <a:r>
              <a:rPr lang="en-US" sz="2400" b="1" dirty="0"/>
              <a:t>query </a:t>
            </a:r>
            <a:r>
              <a:rPr lang="en-US" sz="2400" dirty="0"/>
              <a:t>is a request for the database to display selected records and generally selects a limited number of data fields, then constrains the records to a set of criteria</a:t>
            </a:r>
          </a:p>
          <a:p>
            <a:pPr marL="0" indent="0">
              <a:buNone/>
            </a:pPr>
            <a:r>
              <a:rPr lang="en-US" sz="2400" dirty="0"/>
              <a:t>• Figure 4.18 represents how that query could be represented</a:t>
            </a:r>
          </a:p>
          <a:p>
            <a:pPr marL="0" indent="0">
              <a:buNone/>
            </a:pPr>
            <a:r>
              <a:rPr lang="en-US" sz="2400" dirty="0"/>
              <a:t>• The format is called </a:t>
            </a:r>
            <a:r>
              <a:rPr lang="en-US" sz="2400" b="1" dirty="0"/>
              <a:t>query-by-example (QBE) </a:t>
            </a:r>
            <a:r>
              <a:rPr lang="en-US" sz="2400" dirty="0"/>
              <a:t>because the DBMS software presents a standardized form that the user completes so that the system can generate a true query </a:t>
            </a:r>
          </a:p>
          <a:p>
            <a:pPr marL="0" indent="0">
              <a:buNone/>
            </a:pPr>
            <a:r>
              <a:rPr lang="en-US" sz="2400" dirty="0"/>
              <a:t>• The result of the query is the table in Figure 4.19</a:t>
            </a:r>
          </a:p>
        </p:txBody>
      </p:sp>
    </p:spTree>
    <p:extLst>
      <p:ext uri="{BB962C8B-B14F-4D97-AF65-F5344CB8AC3E}">
        <p14:creationId xmlns:p14="http://schemas.microsoft.com/office/powerpoint/2010/main" val="21310541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11F8-DB6F-463B-9906-1944F5A6501C}"/>
              </a:ext>
            </a:extLst>
          </p:cNvPr>
          <p:cNvSpPr>
            <a:spLocks noGrp="1"/>
          </p:cNvSpPr>
          <p:nvPr>
            <p:ph type="title"/>
          </p:nvPr>
        </p:nvSpPr>
        <p:spPr/>
        <p:txBody>
          <a:bodyPr/>
          <a:lstStyle/>
          <a:p>
            <a:r>
              <a:rPr lang="en-US" dirty="0"/>
              <a:t>Figure 4.18 Report of Department and courses alone</a:t>
            </a:r>
          </a:p>
        </p:txBody>
      </p:sp>
      <p:pic>
        <p:nvPicPr>
          <p:cNvPr id="4" name="Content Placeholder 3">
            <a:extLst>
              <a:ext uri="{FF2B5EF4-FFF2-40B4-BE49-F238E27FC236}">
                <a16:creationId xmlns:a16="http://schemas.microsoft.com/office/drawing/2014/main" id="{2884779A-8F70-4E58-93BD-57490FDED771}"/>
              </a:ext>
            </a:extLst>
          </p:cNvPr>
          <p:cNvPicPr>
            <a:picLocks noGrp="1" noChangeAspect="1"/>
          </p:cNvPicPr>
          <p:nvPr>
            <p:ph idx="1"/>
          </p:nvPr>
        </p:nvPicPr>
        <p:blipFill rotWithShape="1">
          <a:blip r:embed="rId2"/>
          <a:srcRect t="11506"/>
          <a:stretch/>
        </p:blipFill>
        <p:spPr>
          <a:xfrm>
            <a:off x="3985649" y="1853248"/>
            <a:ext cx="7666023" cy="4781159"/>
          </a:xfrm>
          <a:prstGeom prst="rect">
            <a:avLst/>
          </a:prstGeom>
        </p:spPr>
      </p:pic>
    </p:spTree>
    <p:extLst>
      <p:ext uri="{BB962C8B-B14F-4D97-AF65-F5344CB8AC3E}">
        <p14:creationId xmlns:p14="http://schemas.microsoft.com/office/powerpoint/2010/main" val="38133154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409E3-454A-4F07-A553-01AB269E0B2F}"/>
              </a:ext>
            </a:extLst>
          </p:cNvPr>
          <p:cNvSpPr>
            <a:spLocks noGrp="1"/>
          </p:cNvSpPr>
          <p:nvPr>
            <p:ph type="title"/>
          </p:nvPr>
        </p:nvSpPr>
        <p:spPr/>
        <p:txBody>
          <a:bodyPr/>
          <a:lstStyle/>
          <a:p>
            <a:r>
              <a:rPr lang="en-US" dirty="0"/>
              <a:t>Query-by-Example (cont.)</a:t>
            </a:r>
            <a:br>
              <a:rPr lang="en-US" dirty="0"/>
            </a:br>
            <a:endParaRPr lang="en-US" dirty="0"/>
          </a:p>
        </p:txBody>
      </p:sp>
      <p:sp>
        <p:nvSpPr>
          <p:cNvPr id="3" name="Content Placeholder 2">
            <a:extLst>
              <a:ext uri="{FF2B5EF4-FFF2-40B4-BE49-F238E27FC236}">
                <a16:creationId xmlns:a16="http://schemas.microsoft.com/office/drawing/2014/main" id="{48F42270-6E25-4D68-9413-203EF6042E1A}"/>
              </a:ext>
            </a:extLst>
          </p:cNvPr>
          <p:cNvSpPr>
            <a:spLocks noGrp="1"/>
          </p:cNvSpPr>
          <p:nvPr>
            <p:ph idx="1"/>
          </p:nvPr>
        </p:nvSpPr>
        <p:spPr>
          <a:xfrm>
            <a:off x="1103312" y="1468582"/>
            <a:ext cx="10174288" cy="4779817"/>
          </a:xfrm>
        </p:spPr>
        <p:txBody>
          <a:bodyPr>
            <a:noAutofit/>
          </a:bodyPr>
          <a:lstStyle/>
          <a:p>
            <a:pPr marL="0" indent="0">
              <a:buNone/>
            </a:pPr>
            <a:r>
              <a:rPr lang="en-US" sz="2400" dirty="0"/>
              <a:t>• </a:t>
            </a:r>
            <a:r>
              <a:rPr lang="en-US" sz="2400" b="1" dirty="0"/>
              <a:t>Structured query language (SQL) </a:t>
            </a:r>
            <a:r>
              <a:rPr lang="en-US" sz="2400" dirty="0"/>
              <a:t>is the code that relational database management systems use to perform their database tasks</a:t>
            </a:r>
          </a:p>
          <a:p>
            <a:pPr marL="0" indent="0">
              <a:buNone/>
            </a:pPr>
            <a:r>
              <a:rPr lang="en-US" sz="2400" dirty="0"/>
              <a:t>• While the user may see Figure 4.19 as the QBE, this is actually translated by database management system into the structured query language example shown in Figure 4.20</a:t>
            </a:r>
          </a:p>
          <a:p>
            <a:pPr marL="0" indent="0">
              <a:buNone/>
            </a:pPr>
            <a:r>
              <a:rPr lang="en-US" sz="2400" dirty="0"/>
              <a:t>• DBMS software contains graphical user interfaces and "wizard" programs to walk users through queries in a user friendly manner</a:t>
            </a:r>
          </a:p>
          <a:p>
            <a:pPr marL="0" indent="0">
              <a:buNone/>
            </a:pPr>
            <a:r>
              <a:rPr lang="en-US" sz="2400" dirty="0"/>
              <a:t>• </a:t>
            </a:r>
            <a:r>
              <a:rPr lang="en-US" sz="2400" b="1" dirty="0"/>
              <a:t>Online analytical processing (OLAP) </a:t>
            </a:r>
            <a:r>
              <a:rPr lang="en-US" sz="2400" dirty="0"/>
              <a:t>is another feature becoming more common in database management system software</a:t>
            </a:r>
          </a:p>
        </p:txBody>
      </p:sp>
    </p:spTree>
    <p:extLst>
      <p:ext uri="{BB962C8B-B14F-4D97-AF65-F5344CB8AC3E}">
        <p14:creationId xmlns:p14="http://schemas.microsoft.com/office/powerpoint/2010/main" val="24603134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C5A8E-DE33-4E19-BE5D-9900CFF339AE}"/>
              </a:ext>
            </a:extLst>
          </p:cNvPr>
          <p:cNvSpPr>
            <a:spLocks noGrp="1"/>
          </p:cNvSpPr>
          <p:nvPr>
            <p:ph type="title"/>
          </p:nvPr>
        </p:nvSpPr>
        <p:spPr/>
        <p:txBody>
          <a:bodyPr/>
          <a:lstStyle/>
          <a:p>
            <a:r>
              <a:rPr lang="en-US" sz="2400" dirty="0"/>
              <a:t>Figure 4.19 Results of the Query-by-Example, Figure 4.20 Structures query language code to find projects for the MIS 105 course</a:t>
            </a:r>
          </a:p>
        </p:txBody>
      </p:sp>
      <p:pic>
        <p:nvPicPr>
          <p:cNvPr id="4" name="Content Placeholder 3">
            <a:extLst>
              <a:ext uri="{FF2B5EF4-FFF2-40B4-BE49-F238E27FC236}">
                <a16:creationId xmlns:a16="http://schemas.microsoft.com/office/drawing/2014/main" id="{1713032F-514B-4194-85DA-A9D95B935737}"/>
              </a:ext>
            </a:extLst>
          </p:cNvPr>
          <p:cNvPicPr>
            <a:picLocks noGrp="1" noChangeAspect="1"/>
          </p:cNvPicPr>
          <p:nvPr>
            <p:ph idx="1"/>
          </p:nvPr>
        </p:nvPicPr>
        <p:blipFill rotWithShape="1">
          <a:blip r:embed="rId2"/>
          <a:srcRect t="26611"/>
          <a:stretch/>
        </p:blipFill>
        <p:spPr>
          <a:xfrm>
            <a:off x="2823369" y="1581325"/>
            <a:ext cx="8869867" cy="1412851"/>
          </a:xfrm>
          <a:prstGeom prst="rect">
            <a:avLst/>
          </a:prstGeom>
        </p:spPr>
      </p:pic>
      <p:pic>
        <p:nvPicPr>
          <p:cNvPr id="5" name="Picture 4">
            <a:extLst>
              <a:ext uri="{FF2B5EF4-FFF2-40B4-BE49-F238E27FC236}">
                <a16:creationId xmlns:a16="http://schemas.microsoft.com/office/drawing/2014/main" id="{5D0DFE2D-2DDC-4B27-93A2-58C6A1EE10CC}"/>
              </a:ext>
            </a:extLst>
          </p:cNvPr>
          <p:cNvPicPr>
            <a:picLocks noChangeAspect="1"/>
          </p:cNvPicPr>
          <p:nvPr/>
        </p:nvPicPr>
        <p:blipFill rotWithShape="1">
          <a:blip r:embed="rId3"/>
          <a:srcRect t="17749"/>
          <a:stretch/>
        </p:blipFill>
        <p:spPr>
          <a:xfrm>
            <a:off x="2637369" y="3274155"/>
            <a:ext cx="9055867" cy="3131127"/>
          </a:xfrm>
          <a:prstGeom prst="rect">
            <a:avLst/>
          </a:prstGeom>
        </p:spPr>
      </p:pic>
    </p:spTree>
    <p:extLst>
      <p:ext uri="{BB962C8B-B14F-4D97-AF65-F5344CB8AC3E}">
        <p14:creationId xmlns:p14="http://schemas.microsoft.com/office/powerpoint/2010/main" val="1692160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794C-99C9-447B-981A-765B4E644966}"/>
              </a:ext>
            </a:extLst>
          </p:cNvPr>
          <p:cNvSpPr>
            <a:spLocks noGrp="1"/>
          </p:cNvSpPr>
          <p:nvPr>
            <p:ph type="title"/>
          </p:nvPr>
        </p:nvSpPr>
        <p:spPr/>
        <p:txBody>
          <a:bodyPr/>
          <a:lstStyle/>
          <a:p>
            <a:r>
              <a:rPr lang="en-US" b="1" dirty="0"/>
              <a:t>MANAGING THE DATABASE</a:t>
            </a:r>
            <a:br>
              <a:rPr lang="en-US" b="1" dirty="0"/>
            </a:br>
            <a:endParaRPr lang="en-US" dirty="0"/>
          </a:p>
        </p:txBody>
      </p:sp>
      <p:sp>
        <p:nvSpPr>
          <p:cNvPr id="3" name="Content Placeholder 2">
            <a:extLst>
              <a:ext uri="{FF2B5EF4-FFF2-40B4-BE49-F238E27FC236}">
                <a16:creationId xmlns:a16="http://schemas.microsoft.com/office/drawing/2014/main" id="{A2CC795F-E2B1-49F9-BC9B-0B3D740A3153}"/>
              </a:ext>
            </a:extLst>
          </p:cNvPr>
          <p:cNvSpPr>
            <a:spLocks noGrp="1"/>
          </p:cNvSpPr>
          <p:nvPr>
            <p:ph idx="1"/>
          </p:nvPr>
        </p:nvSpPr>
        <p:spPr>
          <a:xfrm>
            <a:off x="1103312" y="2052918"/>
            <a:ext cx="9744797" cy="4195481"/>
          </a:xfrm>
        </p:spPr>
        <p:txBody>
          <a:bodyPr>
            <a:normAutofit/>
          </a:bodyPr>
          <a:lstStyle/>
          <a:p>
            <a:r>
              <a:rPr lang="en-US" sz="2400" dirty="0"/>
              <a:t>• Database management systems perform functions that most users never see</a:t>
            </a:r>
          </a:p>
          <a:p>
            <a:r>
              <a:rPr lang="en-US" sz="2400" dirty="0"/>
              <a:t>• The infrastructure is needed so that the database can be maintained and modified and also to assure its efficient operation</a:t>
            </a:r>
          </a:p>
        </p:txBody>
      </p:sp>
    </p:spTree>
    <p:extLst>
      <p:ext uri="{BB962C8B-B14F-4D97-AF65-F5344CB8AC3E}">
        <p14:creationId xmlns:p14="http://schemas.microsoft.com/office/powerpoint/2010/main" val="4360090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E8013-15D8-4297-9E1D-4F6BBEE14A6D}"/>
              </a:ext>
            </a:extLst>
          </p:cNvPr>
          <p:cNvSpPr>
            <a:spLocks noGrp="1"/>
          </p:cNvSpPr>
          <p:nvPr>
            <p:ph type="title"/>
          </p:nvPr>
        </p:nvSpPr>
        <p:spPr/>
        <p:txBody>
          <a:bodyPr/>
          <a:lstStyle/>
          <a:p>
            <a:r>
              <a:rPr lang="en-US" dirty="0"/>
              <a:t>Resources</a:t>
            </a:r>
            <a:br>
              <a:rPr lang="en-US" dirty="0"/>
            </a:br>
            <a:endParaRPr lang="en-US" dirty="0"/>
          </a:p>
        </p:txBody>
      </p:sp>
      <p:sp>
        <p:nvSpPr>
          <p:cNvPr id="3" name="Content Placeholder 2">
            <a:extLst>
              <a:ext uri="{FF2B5EF4-FFF2-40B4-BE49-F238E27FC236}">
                <a16:creationId xmlns:a16="http://schemas.microsoft.com/office/drawing/2014/main" id="{135EB0B5-C655-43C2-9F1A-64E1E1BB83D1}"/>
              </a:ext>
            </a:extLst>
          </p:cNvPr>
          <p:cNvSpPr>
            <a:spLocks noGrp="1"/>
          </p:cNvSpPr>
          <p:nvPr>
            <p:ph idx="1"/>
          </p:nvPr>
        </p:nvSpPr>
        <p:spPr>
          <a:xfrm>
            <a:off x="646111" y="2052918"/>
            <a:ext cx="11074833" cy="4195481"/>
          </a:xfrm>
        </p:spPr>
        <p:txBody>
          <a:bodyPr>
            <a:normAutofit/>
          </a:bodyPr>
          <a:lstStyle/>
          <a:p>
            <a:pPr marL="0" indent="0">
              <a:buNone/>
            </a:pPr>
            <a:r>
              <a:rPr lang="en-US" sz="2400" dirty="0"/>
              <a:t>• The </a:t>
            </a:r>
            <a:r>
              <a:rPr lang="en-US" sz="2400" b="1" dirty="0"/>
              <a:t>performance statistics processor </a:t>
            </a:r>
            <a:r>
              <a:rPr lang="en-US" sz="2400" dirty="0"/>
              <a:t>component of the DBMS maintains information that identifies what data is being used, who is using it, when it is being used, and so forth</a:t>
            </a:r>
          </a:p>
          <a:p>
            <a:pPr marL="0" indent="0">
              <a:buNone/>
            </a:pPr>
            <a:r>
              <a:rPr lang="en-US" sz="2400" dirty="0"/>
              <a:t>• As the database management system runs, it keeps a </a:t>
            </a:r>
            <a:r>
              <a:rPr lang="en-US" sz="2400" b="1" dirty="0"/>
              <a:t>transaction log </a:t>
            </a:r>
            <a:r>
              <a:rPr lang="en-US" sz="2400" dirty="0"/>
              <a:t>that notes every database action taken as well as the exact time the action was taken</a:t>
            </a:r>
          </a:p>
          <a:p>
            <a:pPr marL="0" indent="0">
              <a:buNone/>
            </a:pPr>
            <a:r>
              <a:rPr lang="en-US" sz="2400" dirty="0"/>
              <a:t>• A </a:t>
            </a:r>
            <a:r>
              <a:rPr lang="en-US" sz="2400" b="1" dirty="0"/>
              <a:t>backup </a:t>
            </a:r>
            <a:r>
              <a:rPr lang="en-US" sz="2400" dirty="0"/>
              <a:t>copy of the database is also made periodically</a:t>
            </a:r>
          </a:p>
        </p:txBody>
      </p:sp>
    </p:spTree>
    <p:extLst>
      <p:ext uri="{BB962C8B-B14F-4D97-AF65-F5344CB8AC3E}">
        <p14:creationId xmlns:p14="http://schemas.microsoft.com/office/powerpoint/2010/main" val="31313141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3ECC1-E8D9-4185-B70D-6AF3C444A6C2}"/>
              </a:ext>
            </a:extLst>
          </p:cNvPr>
          <p:cNvSpPr>
            <a:spLocks noGrp="1"/>
          </p:cNvSpPr>
          <p:nvPr>
            <p:ph type="title"/>
          </p:nvPr>
        </p:nvSpPr>
        <p:spPr/>
        <p:txBody>
          <a:bodyPr/>
          <a:lstStyle/>
          <a:p>
            <a:r>
              <a:rPr lang="en-US" dirty="0"/>
              <a:t>Database Personnel</a:t>
            </a:r>
            <a:br>
              <a:rPr lang="en-US" dirty="0"/>
            </a:br>
            <a:endParaRPr lang="en-US" dirty="0"/>
          </a:p>
        </p:txBody>
      </p:sp>
      <p:sp>
        <p:nvSpPr>
          <p:cNvPr id="3" name="Content Placeholder 2">
            <a:extLst>
              <a:ext uri="{FF2B5EF4-FFF2-40B4-BE49-F238E27FC236}">
                <a16:creationId xmlns:a16="http://schemas.microsoft.com/office/drawing/2014/main" id="{8B37CDB9-1D91-40A7-B92A-02AC472D5ABC}"/>
              </a:ext>
            </a:extLst>
          </p:cNvPr>
          <p:cNvSpPr>
            <a:spLocks noGrp="1"/>
          </p:cNvSpPr>
          <p:nvPr>
            <p:ph idx="1"/>
          </p:nvPr>
        </p:nvSpPr>
        <p:spPr>
          <a:xfrm>
            <a:off x="526473" y="2052918"/>
            <a:ext cx="11180617" cy="4195481"/>
          </a:xfrm>
        </p:spPr>
        <p:txBody>
          <a:bodyPr>
            <a:normAutofit/>
          </a:bodyPr>
          <a:lstStyle/>
          <a:p>
            <a:pPr marL="0" indent="0">
              <a:buNone/>
            </a:pPr>
            <a:r>
              <a:rPr lang="en-US" sz="2400" dirty="0"/>
              <a:t>• The </a:t>
            </a:r>
            <a:r>
              <a:rPr lang="en-US" sz="2400" b="1" dirty="0"/>
              <a:t>database administrator (DBA) </a:t>
            </a:r>
            <a:r>
              <a:rPr lang="en-US" sz="2400" dirty="0"/>
              <a:t>has both technical and managerial responsibilities over the database resource.</a:t>
            </a:r>
          </a:p>
          <a:p>
            <a:pPr marL="0" indent="0">
              <a:buNone/>
            </a:pPr>
            <a:r>
              <a:rPr lang="en-US" sz="2400" dirty="0"/>
              <a:t>• </a:t>
            </a:r>
            <a:r>
              <a:rPr lang="en-US" sz="2400" b="1" dirty="0"/>
              <a:t>Database programmers </a:t>
            </a:r>
            <a:r>
              <a:rPr lang="en-US" sz="2400" dirty="0"/>
              <a:t>create the database applications required by firms for their corporate use</a:t>
            </a:r>
          </a:p>
          <a:p>
            <a:pPr marL="0" indent="0">
              <a:buNone/>
            </a:pPr>
            <a:r>
              <a:rPr lang="en-US" sz="2400" dirty="0"/>
              <a:t>• The </a:t>
            </a:r>
            <a:r>
              <a:rPr lang="en-US" sz="2400" b="1" dirty="0"/>
              <a:t>database end-user</a:t>
            </a:r>
            <a:r>
              <a:rPr lang="en-US" sz="2400" dirty="0"/>
              <a:t>, by virtue of the decisions made and the amount of data retrieved, also has a major impact on database design, use, and efficiency</a:t>
            </a:r>
          </a:p>
        </p:txBody>
      </p:sp>
    </p:spTree>
    <p:extLst>
      <p:ext uri="{BB962C8B-B14F-4D97-AF65-F5344CB8AC3E}">
        <p14:creationId xmlns:p14="http://schemas.microsoft.com/office/powerpoint/2010/main" val="14805160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0CD0E-FEE3-4F31-9657-CF83E93E31E7}"/>
              </a:ext>
            </a:extLst>
          </p:cNvPr>
          <p:cNvSpPr>
            <a:spLocks noGrp="1"/>
          </p:cNvSpPr>
          <p:nvPr>
            <p:ph type="title"/>
          </p:nvPr>
        </p:nvSpPr>
        <p:spPr>
          <a:xfrm>
            <a:off x="646111" y="452718"/>
            <a:ext cx="10631489" cy="1400530"/>
          </a:xfrm>
        </p:spPr>
        <p:txBody>
          <a:bodyPr/>
          <a:lstStyle/>
          <a:p>
            <a:r>
              <a:rPr lang="en-US" b="1" dirty="0"/>
              <a:t>DATABASE MANAGEMENT SYSTEMS IN PERSPECTIVE</a:t>
            </a:r>
            <a:br>
              <a:rPr lang="en-US" b="1" dirty="0"/>
            </a:br>
            <a:endParaRPr lang="en-US" dirty="0"/>
          </a:p>
        </p:txBody>
      </p:sp>
      <p:sp>
        <p:nvSpPr>
          <p:cNvPr id="3" name="Content Placeholder 2">
            <a:extLst>
              <a:ext uri="{FF2B5EF4-FFF2-40B4-BE49-F238E27FC236}">
                <a16:creationId xmlns:a16="http://schemas.microsoft.com/office/drawing/2014/main" id="{FC41C83F-91D5-4207-A444-44C9A82E65DB}"/>
              </a:ext>
            </a:extLst>
          </p:cNvPr>
          <p:cNvSpPr>
            <a:spLocks noGrp="1"/>
          </p:cNvSpPr>
          <p:nvPr>
            <p:ph idx="1"/>
          </p:nvPr>
        </p:nvSpPr>
        <p:spPr>
          <a:xfrm>
            <a:off x="665018" y="2209801"/>
            <a:ext cx="10861964" cy="4195481"/>
          </a:xfrm>
        </p:spPr>
        <p:txBody>
          <a:bodyPr>
            <a:normAutofit/>
          </a:bodyPr>
          <a:lstStyle/>
          <a:p>
            <a:pPr marL="0" indent="0">
              <a:buNone/>
            </a:pPr>
            <a:r>
              <a:rPr lang="en-US" sz="2400" dirty="0"/>
              <a:t>• The DBMS makes it possible to create a database, maintain its contents, and disseminate the data to a wide audience of users without costly computer programming</a:t>
            </a:r>
          </a:p>
          <a:p>
            <a:pPr marL="0" indent="0">
              <a:buNone/>
            </a:pPr>
            <a:r>
              <a:rPr lang="en-US" sz="2400" dirty="0"/>
              <a:t>• Its ease of use allows managers and professional staff to access database contents with only modest training</a:t>
            </a:r>
          </a:p>
          <a:p>
            <a:pPr marL="0" indent="0">
              <a:buNone/>
            </a:pPr>
            <a:r>
              <a:rPr lang="en-US" sz="2400" dirty="0"/>
              <a:t>• Every facet of information technology has both advantages and disadvantages and database management systems are no exception</a:t>
            </a:r>
          </a:p>
        </p:txBody>
      </p:sp>
    </p:spTree>
    <p:extLst>
      <p:ext uri="{BB962C8B-B14F-4D97-AF65-F5344CB8AC3E}">
        <p14:creationId xmlns:p14="http://schemas.microsoft.com/office/powerpoint/2010/main" val="10328866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B4C79-765B-4F0C-B813-8A60CCDE7872}"/>
              </a:ext>
            </a:extLst>
          </p:cNvPr>
          <p:cNvSpPr>
            <a:spLocks noGrp="1"/>
          </p:cNvSpPr>
          <p:nvPr>
            <p:ph type="title"/>
          </p:nvPr>
        </p:nvSpPr>
        <p:spPr>
          <a:xfrm>
            <a:off x="646111" y="452718"/>
            <a:ext cx="10395962" cy="1400530"/>
          </a:xfrm>
        </p:spPr>
        <p:txBody>
          <a:bodyPr/>
          <a:lstStyle/>
          <a:p>
            <a:r>
              <a:rPr lang="en-US" dirty="0"/>
              <a:t>DBMS Advantages and Disadvantages</a:t>
            </a:r>
            <a:br>
              <a:rPr lang="en-US" dirty="0"/>
            </a:br>
            <a:endParaRPr lang="en-US" dirty="0"/>
          </a:p>
        </p:txBody>
      </p:sp>
      <p:sp>
        <p:nvSpPr>
          <p:cNvPr id="3" name="Content Placeholder 2">
            <a:extLst>
              <a:ext uri="{FF2B5EF4-FFF2-40B4-BE49-F238E27FC236}">
                <a16:creationId xmlns:a16="http://schemas.microsoft.com/office/drawing/2014/main" id="{A90F9300-E82A-4BD8-8B08-F876F26D60CC}"/>
              </a:ext>
            </a:extLst>
          </p:cNvPr>
          <p:cNvSpPr>
            <a:spLocks noGrp="1"/>
          </p:cNvSpPr>
          <p:nvPr>
            <p:ph idx="1"/>
          </p:nvPr>
        </p:nvSpPr>
        <p:spPr>
          <a:xfrm>
            <a:off x="1103312" y="1662546"/>
            <a:ext cx="8946541" cy="4585854"/>
          </a:xfrm>
        </p:spPr>
        <p:txBody>
          <a:bodyPr>
            <a:noAutofit/>
          </a:bodyPr>
          <a:lstStyle/>
          <a:p>
            <a:pPr marL="0" indent="0">
              <a:buNone/>
            </a:pPr>
            <a:r>
              <a:rPr lang="en-US" sz="2400" dirty="0"/>
              <a:t>• The DBMS enables both firms and individual users to:</a:t>
            </a:r>
          </a:p>
          <a:p>
            <a:pPr marL="0" indent="0">
              <a:buNone/>
            </a:pPr>
            <a:r>
              <a:rPr lang="en-US" sz="2400" dirty="0"/>
              <a:t>– Reduce data redundancy</a:t>
            </a:r>
          </a:p>
          <a:p>
            <a:pPr marL="0" indent="0">
              <a:buNone/>
            </a:pPr>
            <a:r>
              <a:rPr lang="en-US" sz="2400" dirty="0"/>
              <a:t>– Achieve data independence</a:t>
            </a:r>
          </a:p>
          <a:p>
            <a:pPr marL="0" indent="0">
              <a:buNone/>
            </a:pPr>
            <a:r>
              <a:rPr lang="en-US" sz="2400" dirty="0"/>
              <a:t>– Retrieve data and information rapidly</a:t>
            </a:r>
          </a:p>
          <a:p>
            <a:pPr marL="0" indent="0">
              <a:buNone/>
            </a:pPr>
            <a:r>
              <a:rPr lang="en-US" sz="2400" dirty="0"/>
              <a:t>– Improve security</a:t>
            </a:r>
          </a:p>
          <a:p>
            <a:pPr marL="0" indent="0">
              <a:buNone/>
            </a:pPr>
            <a:r>
              <a:rPr lang="en-US" sz="2400" dirty="0"/>
              <a:t>• A decision to use a DBMS commits a firm or user to:</a:t>
            </a:r>
          </a:p>
          <a:p>
            <a:pPr marL="0" indent="0">
              <a:buNone/>
            </a:pPr>
            <a:r>
              <a:rPr lang="en-US" sz="2400" dirty="0"/>
              <a:t>– Obtain expensive software</a:t>
            </a:r>
          </a:p>
          <a:p>
            <a:pPr marL="0" indent="0">
              <a:buNone/>
            </a:pPr>
            <a:r>
              <a:rPr lang="en-US" sz="2400" dirty="0"/>
              <a:t>– Obtain a large hardware configuration</a:t>
            </a:r>
          </a:p>
          <a:p>
            <a:pPr marL="0" indent="0">
              <a:buNone/>
            </a:pPr>
            <a:r>
              <a:rPr lang="en-US" sz="2400" dirty="0"/>
              <a:t>– Hire and maintain a DBA staff</a:t>
            </a:r>
          </a:p>
        </p:txBody>
      </p:sp>
    </p:spTree>
    <p:extLst>
      <p:ext uri="{BB962C8B-B14F-4D97-AF65-F5344CB8AC3E}">
        <p14:creationId xmlns:p14="http://schemas.microsoft.com/office/powerpoint/2010/main" val="3370983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464D2-F281-4037-9E6F-920B8AB165A7}"/>
              </a:ext>
            </a:extLst>
          </p:cNvPr>
          <p:cNvSpPr>
            <a:spLocks noGrp="1"/>
          </p:cNvSpPr>
          <p:nvPr>
            <p:ph type="title"/>
          </p:nvPr>
        </p:nvSpPr>
        <p:spPr>
          <a:xfrm>
            <a:off x="523947" y="457201"/>
            <a:ext cx="10102490" cy="1595718"/>
          </a:xfrm>
        </p:spPr>
        <p:txBody>
          <a:bodyPr/>
          <a:lstStyle/>
          <a:p>
            <a:r>
              <a:rPr lang="en-US" sz="4400" dirty="0"/>
              <a:t>The Spreadsheet As a Simple Database</a:t>
            </a:r>
            <a:br>
              <a:rPr lang="en-US" sz="4400" dirty="0"/>
            </a:br>
            <a:endParaRPr lang="en-US" dirty="0"/>
          </a:p>
        </p:txBody>
      </p:sp>
      <p:sp>
        <p:nvSpPr>
          <p:cNvPr id="3" name="Content Placeholder 2">
            <a:extLst>
              <a:ext uri="{FF2B5EF4-FFF2-40B4-BE49-F238E27FC236}">
                <a16:creationId xmlns:a16="http://schemas.microsoft.com/office/drawing/2014/main" id="{6587AC74-D0BB-4C00-9DB4-A80D6651BDF7}"/>
              </a:ext>
            </a:extLst>
          </p:cNvPr>
          <p:cNvSpPr>
            <a:spLocks noGrp="1"/>
          </p:cNvSpPr>
          <p:nvPr>
            <p:ph idx="1"/>
          </p:nvPr>
        </p:nvSpPr>
        <p:spPr/>
        <p:txBody>
          <a:bodyPr>
            <a:normAutofit/>
          </a:bodyPr>
          <a:lstStyle/>
          <a:p>
            <a:pPr marL="0" indent="0">
              <a:buNone/>
            </a:pPr>
            <a:r>
              <a:rPr lang="en-US" sz="2400" dirty="0"/>
              <a:t>• A table of rows and columns can be represented in a spreadsheet</a:t>
            </a:r>
          </a:p>
          <a:p>
            <a:pPr marL="0" indent="0">
              <a:buNone/>
            </a:pPr>
            <a:r>
              <a:rPr lang="en-US" sz="2400" dirty="0"/>
              <a:t>• The columns of the spreadsheet represent the data fields while the column headings contain data field names</a:t>
            </a:r>
          </a:p>
          <a:p>
            <a:pPr marL="0" indent="0">
              <a:buNone/>
            </a:pPr>
            <a:r>
              <a:rPr lang="en-US" sz="2400" dirty="0"/>
              <a:t>• Rows of the table contain the field values</a:t>
            </a:r>
          </a:p>
          <a:p>
            <a:pPr marL="0" indent="0">
              <a:buNone/>
            </a:pPr>
            <a:r>
              <a:rPr lang="en-US" sz="2400" dirty="0"/>
              <a:t>• Figure 4.1 illustrates an Excel spreadsheet containing the values from the COURSE table shown in Table 4.1</a:t>
            </a:r>
          </a:p>
        </p:txBody>
      </p:sp>
    </p:spTree>
    <p:extLst>
      <p:ext uri="{BB962C8B-B14F-4D97-AF65-F5344CB8AC3E}">
        <p14:creationId xmlns:p14="http://schemas.microsoft.com/office/powerpoint/2010/main" val="919415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A1AF-50C9-4E22-94DF-4DD1A53F7177}"/>
              </a:ext>
            </a:extLst>
          </p:cNvPr>
          <p:cNvSpPr>
            <a:spLocks noGrp="1"/>
          </p:cNvSpPr>
          <p:nvPr>
            <p:ph type="title"/>
          </p:nvPr>
        </p:nvSpPr>
        <p:spPr>
          <a:xfrm>
            <a:off x="646111" y="425009"/>
            <a:ext cx="9404723" cy="1400530"/>
          </a:xfrm>
        </p:spPr>
        <p:txBody>
          <a:bodyPr/>
          <a:lstStyle/>
          <a:p>
            <a:r>
              <a:rPr lang="en-US" dirty="0"/>
              <a:t>Spreadsheet example of COURSE table</a:t>
            </a:r>
          </a:p>
        </p:txBody>
      </p:sp>
      <p:pic>
        <p:nvPicPr>
          <p:cNvPr id="6" name="Content Placeholder 5">
            <a:extLst>
              <a:ext uri="{FF2B5EF4-FFF2-40B4-BE49-F238E27FC236}">
                <a16:creationId xmlns:a16="http://schemas.microsoft.com/office/drawing/2014/main" id="{131445FF-57D5-4C5C-821B-BED6DC5653E2}"/>
              </a:ext>
            </a:extLst>
          </p:cNvPr>
          <p:cNvPicPr>
            <a:picLocks noGrp="1" noChangeAspect="1"/>
          </p:cNvPicPr>
          <p:nvPr>
            <p:ph idx="1"/>
          </p:nvPr>
        </p:nvPicPr>
        <p:blipFill rotWithShape="1">
          <a:blip r:embed="rId2">
            <a:duotone>
              <a:prstClr val="black"/>
              <a:schemeClr val="tx2">
                <a:tint val="45000"/>
                <a:satMod val="400000"/>
              </a:schemeClr>
            </a:duotone>
          </a:blip>
          <a:srcRect t="11176"/>
          <a:stretch/>
        </p:blipFill>
        <p:spPr>
          <a:xfrm>
            <a:off x="3414342" y="1411203"/>
            <a:ext cx="5363316" cy="5021788"/>
          </a:xfrm>
          <a:prstGeom prst="rect">
            <a:avLst/>
          </a:prstGeom>
        </p:spPr>
      </p:pic>
    </p:spTree>
    <p:extLst>
      <p:ext uri="{BB962C8B-B14F-4D97-AF65-F5344CB8AC3E}">
        <p14:creationId xmlns:p14="http://schemas.microsoft.com/office/powerpoint/2010/main" val="3016960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55CE0-DE43-45BC-A3B7-44DFE033DEE4}"/>
              </a:ext>
            </a:extLst>
          </p:cNvPr>
          <p:cNvSpPr>
            <a:spLocks noGrp="1"/>
          </p:cNvSpPr>
          <p:nvPr>
            <p:ph type="title"/>
          </p:nvPr>
        </p:nvSpPr>
        <p:spPr>
          <a:xfrm>
            <a:off x="646111" y="452718"/>
            <a:ext cx="9404723" cy="974300"/>
          </a:xfrm>
        </p:spPr>
        <p:txBody>
          <a:bodyPr/>
          <a:lstStyle/>
          <a:p>
            <a:r>
              <a:rPr lang="en-US" dirty="0"/>
              <a:t>Flat Files</a:t>
            </a:r>
          </a:p>
        </p:txBody>
      </p:sp>
      <p:sp>
        <p:nvSpPr>
          <p:cNvPr id="3" name="Content Placeholder 2">
            <a:extLst>
              <a:ext uri="{FF2B5EF4-FFF2-40B4-BE49-F238E27FC236}">
                <a16:creationId xmlns:a16="http://schemas.microsoft.com/office/drawing/2014/main" id="{5D479CAD-7F22-45D6-8DF6-07F50B971A8A}"/>
              </a:ext>
            </a:extLst>
          </p:cNvPr>
          <p:cNvSpPr>
            <a:spLocks noGrp="1"/>
          </p:cNvSpPr>
          <p:nvPr>
            <p:ph idx="1"/>
          </p:nvPr>
        </p:nvSpPr>
        <p:spPr>
          <a:xfrm>
            <a:off x="922221" y="1427018"/>
            <a:ext cx="9551816" cy="4978264"/>
          </a:xfrm>
        </p:spPr>
        <p:txBody>
          <a:bodyPr>
            <a:normAutofit/>
          </a:bodyPr>
          <a:lstStyle/>
          <a:p>
            <a:pPr marL="0" indent="0">
              <a:buNone/>
            </a:pPr>
            <a:r>
              <a:rPr lang="en-US" sz="2400" dirty="0"/>
              <a:t>• A </a:t>
            </a:r>
            <a:r>
              <a:rPr lang="en-US" sz="2400" b="1" dirty="0"/>
              <a:t>flat file </a:t>
            </a:r>
            <a:r>
              <a:rPr lang="en-US" sz="2400" dirty="0"/>
              <a:t>is a table that does not have repeating columns</a:t>
            </a:r>
          </a:p>
          <a:p>
            <a:pPr marL="0" indent="0">
              <a:buNone/>
            </a:pPr>
            <a:r>
              <a:rPr lang="en-US" sz="2400" dirty="0"/>
              <a:t>• A flat file provides the constant sequence of data fields that database management requires</a:t>
            </a:r>
          </a:p>
          <a:p>
            <a:pPr marL="0" indent="0">
              <a:buNone/>
            </a:pPr>
            <a:r>
              <a:rPr lang="en-US" sz="2400" dirty="0"/>
              <a:t>• Flat files allow relational database structures to be normalized</a:t>
            </a:r>
          </a:p>
          <a:p>
            <a:pPr marL="0" indent="0">
              <a:buNone/>
            </a:pPr>
            <a:r>
              <a:rPr lang="en-US" sz="2400" dirty="0"/>
              <a:t>• </a:t>
            </a:r>
            <a:r>
              <a:rPr lang="en-US" sz="2400" b="1" dirty="0"/>
              <a:t>Normalization </a:t>
            </a:r>
            <a:r>
              <a:rPr lang="en-US" sz="2400" dirty="0"/>
              <a:t>is a formal process for eliminating redundant data fields while preserving the ability of the database to add, modify, and delete records without causing errors</a:t>
            </a:r>
          </a:p>
        </p:txBody>
      </p:sp>
    </p:spTree>
    <p:extLst>
      <p:ext uri="{BB962C8B-B14F-4D97-AF65-F5344CB8AC3E}">
        <p14:creationId xmlns:p14="http://schemas.microsoft.com/office/powerpoint/2010/main" val="2866835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0A0799A-6E11-4A9A-BC58-6C22970F3F0D}"/>
              </a:ext>
            </a:extLst>
          </p:cNvPr>
          <p:cNvPicPr>
            <a:picLocks noGrp="1" noChangeAspect="1"/>
          </p:cNvPicPr>
          <p:nvPr>
            <p:ph idx="1"/>
          </p:nvPr>
        </p:nvPicPr>
        <p:blipFill rotWithShape="1">
          <a:blip r:embed="rId2"/>
          <a:srcRect t="14175"/>
          <a:stretch/>
        </p:blipFill>
        <p:spPr>
          <a:xfrm>
            <a:off x="752161" y="2119744"/>
            <a:ext cx="11085363" cy="3061855"/>
          </a:xfrm>
          <a:prstGeom prst="rect">
            <a:avLst/>
          </a:prstGeom>
        </p:spPr>
      </p:pic>
      <p:sp>
        <p:nvSpPr>
          <p:cNvPr id="5" name="Title 1">
            <a:extLst>
              <a:ext uri="{FF2B5EF4-FFF2-40B4-BE49-F238E27FC236}">
                <a16:creationId xmlns:a16="http://schemas.microsoft.com/office/drawing/2014/main" id="{47F334C8-54A5-4CFC-8472-A968553E4D9E}"/>
              </a:ext>
            </a:extLst>
          </p:cNvPr>
          <p:cNvSpPr>
            <a:spLocks noGrp="1"/>
          </p:cNvSpPr>
          <p:nvPr>
            <p:ph type="title"/>
          </p:nvPr>
        </p:nvSpPr>
        <p:spPr>
          <a:xfrm>
            <a:off x="646111" y="452718"/>
            <a:ext cx="9404723" cy="974300"/>
          </a:xfrm>
        </p:spPr>
        <p:txBody>
          <a:bodyPr/>
          <a:lstStyle/>
          <a:p>
            <a:r>
              <a:rPr lang="en-US" dirty="0"/>
              <a:t>Table 4.2</a:t>
            </a:r>
          </a:p>
        </p:txBody>
      </p:sp>
    </p:spTree>
    <p:extLst>
      <p:ext uri="{BB962C8B-B14F-4D97-AF65-F5344CB8AC3E}">
        <p14:creationId xmlns:p14="http://schemas.microsoft.com/office/powerpoint/2010/main" val="12367397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315</TotalTime>
  <Words>2599</Words>
  <Application>Microsoft Office PowerPoint</Application>
  <PresentationFormat>Widescreen</PresentationFormat>
  <Paragraphs>194</Paragraphs>
  <Slides>58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Century Gothic</vt:lpstr>
      <vt:lpstr>Wingdings 3</vt:lpstr>
      <vt:lpstr>Ion</vt:lpstr>
      <vt:lpstr>CHAPTER 4 </vt:lpstr>
      <vt:lpstr>Introduction </vt:lpstr>
      <vt:lpstr>DATA ORGANIZATION</vt:lpstr>
      <vt:lpstr>The Data Hierarchy </vt:lpstr>
      <vt:lpstr>Table 4.1</vt:lpstr>
      <vt:lpstr>The Spreadsheet As a Simple Database </vt:lpstr>
      <vt:lpstr>Spreadsheet example of COURSE table</vt:lpstr>
      <vt:lpstr>Flat Files</vt:lpstr>
      <vt:lpstr>Table 4.2</vt:lpstr>
      <vt:lpstr>Key Fields </vt:lpstr>
      <vt:lpstr>Table 4.3</vt:lpstr>
      <vt:lpstr>Key Fields (cont.) </vt:lpstr>
      <vt:lpstr>Relating Tables</vt:lpstr>
      <vt:lpstr>Table 4.4</vt:lpstr>
      <vt:lpstr>Table 4.5</vt:lpstr>
      <vt:lpstr>Table 4.5</vt:lpstr>
      <vt:lpstr>Table 4.6 The Hierarchical structure between DEPARTMENT and COURSE tables</vt:lpstr>
      <vt:lpstr>DATABASE STRUCTURES </vt:lpstr>
      <vt:lpstr>Hierarchical Database Structures </vt:lpstr>
      <vt:lpstr>Figure 4.2</vt:lpstr>
      <vt:lpstr>Network Database Structures </vt:lpstr>
      <vt:lpstr>Relational Database Structures </vt:lpstr>
      <vt:lpstr>Figure 4.3 Adding a table FACULTY Is beyond the ability of Hierarchical Database Structure</vt:lpstr>
      <vt:lpstr>A RELATIONAL DATABASE EXAMPLE </vt:lpstr>
      <vt:lpstr>The Schedule Database </vt:lpstr>
      <vt:lpstr>Figure 4.4 The COURSE table in Access</vt:lpstr>
      <vt:lpstr>Figure 4.5 Defining the Code Field in the COURSE table</vt:lpstr>
      <vt:lpstr>Figure 4.6 Look-up Values</vt:lpstr>
      <vt:lpstr>Table 4.7</vt:lpstr>
      <vt:lpstr>Figure 4.7 Access View of Tables, Fields, and their Relationships</vt:lpstr>
      <vt:lpstr>The Database Concept </vt:lpstr>
      <vt:lpstr>CREATING A DATABASE </vt:lpstr>
      <vt:lpstr>Determine the Data Needs  </vt:lpstr>
      <vt:lpstr>Figure 4.8 creating an Enterprise Data Model</vt:lpstr>
      <vt:lpstr>Data Modeling Techniques </vt:lpstr>
      <vt:lpstr>Entity-Relationship Diagrams </vt:lpstr>
      <vt:lpstr>Figure 4.9 Entities</vt:lpstr>
      <vt:lpstr>Figure 4.10 Entities and Relationships</vt:lpstr>
      <vt:lpstr>Figure 4.11 Entity-Relationship Diagram</vt:lpstr>
      <vt:lpstr>Figure 4.12 Entity-Relationship Diagram with a Many-to-Many Relationship</vt:lpstr>
      <vt:lpstr>Class Diagrams </vt:lpstr>
      <vt:lpstr>Figure 4.13 Class Diagram</vt:lpstr>
      <vt:lpstr>USING THE DATABASE </vt:lpstr>
      <vt:lpstr>Reports and Forms </vt:lpstr>
      <vt:lpstr>Figure 4.14 A data entry form for the course table</vt:lpstr>
      <vt:lpstr>Figure 4.15 combined data entry form for the COURSE and PROJECT tables</vt:lpstr>
      <vt:lpstr>Reports and Forms (cont.) </vt:lpstr>
      <vt:lpstr>Figure 4.16 Report of departments showing courses offered and course project</vt:lpstr>
      <vt:lpstr>Figure 4.17 Reports of Departments and Courses alone</vt:lpstr>
      <vt:lpstr>Query-by-Example </vt:lpstr>
      <vt:lpstr>Figure 4.18 Report of Department and courses alone</vt:lpstr>
      <vt:lpstr>Query-by-Example (cont.) </vt:lpstr>
      <vt:lpstr>Figure 4.19 Results of the Query-by-Example, Figure 4.20 Structures query language code to find projects for the MIS 105 course</vt:lpstr>
      <vt:lpstr>MANAGING THE DATABASE </vt:lpstr>
      <vt:lpstr>Resources </vt:lpstr>
      <vt:lpstr>Database Personnel </vt:lpstr>
      <vt:lpstr>DATABASE MANAGEMENT SYSTEMS IN PERSPECTIVE </vt:lpstr>
      <vt:lpstr>DBMS Advantages and Disadvantages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dc:title>
  <dc:creator>Khansa</dc:creator>
  <cp:lastModifiedBy>Khansa</cp:lastModifiedBy>
  <cp:revision>38</cp:revision>
  <dcterms:created xsi:type="dcterms:W3CDTF">2020-03-10T15:07:42Z</dcterms:created>
  <dcterms:modified xsi:type="dcterms:W3CDTF">2020-03-25T12:51:15Z</dcterms:modified>
</cp:coreProperties>
</file>