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3C87A-0E18-4ABE-B7F4-F7B17A4EA021}" type="datetimeFigureOut">
              <a:rPr lang="en-US" smtClean="0"/>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3A8A40-EEA3-4C34-811B-A1DA5AF1E58E}" type="slidenum">
              <a:rPr lang="en-US" smtClean="0"/>
              <a:t>‹#›</a:t>
            </a:fld>
            <a:endParaRPr lang="en-US"/>
          </a:p>
        </p:txBody>
      </p:sp>
    </p:spTree>
    <p:extLst>
      <p:ext uri="{BB962C8B-B14F-4D97-AF65-F5344CB8AC3E}">
        <p14:creationId xmlns:p14="http://schemas.microsoft.com/office/powerpoint/2010/main" val="4021157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20A213F-9050-4983-ACAC-E2C2D799A45D}" type="datetimeFigureOut">
              <a:rPr lang="en-US" smtClean="0"/>
              <a:t>5/3/2020</a:t>
            </a:fld>
            <a:endParaRPr lang="en-US"/>
          </a:p>
        </p:txBody>
      </p:sp>
      <p:sp>
        <p:nvSpPr>
          <p:cNvPr id="16" name="Slide Number Placeholder 15"/>
          <p:cNvSpPr>
            <a:spLocks noGrp="1"/>
          </p:cNvSpPr>
          <p:nvPr>
            <p:ph type="sldNum" sz="quarter" idx="11"/>
          </p:nvPr>
        </p:nvSpPr>
        <p:spPr/>
        <p:txBody>
          <a:bodyPr/>
          <a:lstStyle/>
          <a:p>
            <a:fld id="{27EE8F4E-844A-4E0A-A977-0CA5C18F817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0A213F-9050-4983-ACAC-E2C2D799A45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0A213F-9050-4983-ACAC-E2C2D799A45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20A213F-9050-4983-ACAC-E2C2D799A45D}" type="datetimeFigureOut">
              <a:rPr lang="en-US" smtClean="0"/>
              <a:t>5/3/2020</a:t>
            </a:fld>
            <a:endParaRPr lang="en-US"/>
          </a:p>
        </p:txBody>
      </p:sp>
      <p:sp>
        <p:nvSpPr>
          <p:cNvPr id="15" name="Slide Number Placeholder 14"/>
          <p:cNvSpPr>
            <a:spLocks noGrp="1"/>
          </p:cNvSpPr>
          <p:nvPr>
            <p:ph type="sldNum" sz="quarter" idx="15"/>
          </p:nvPr>
        </p:nvSpPr>
        <p:spPr/>
        <p:txBody>
          <a:bodyPr/>
          <a:lstStyle>
            <a:lvl1pPr algn="ctr">
              <a:defRPr/>
            </a:lvl1pPr>
          </a:lstStyle>
          <a:p>
            <a:fld id="{27EE8F4E-844A-4E0A-A977-0CA5C18F8175}"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20A213F-9050-4983-ACAC-E2C2D799A45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0A213F-9050-4983-ACAC-E2C2D799A45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E8F4E-844A-4E0A-A977-0CA5C18F817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7EE8F4E-844A-4E0A-A977-0CA5C18F8175}"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20A213F-9050-4983-ACAC-E2C2D799A45D}" type="datetimeFigureOut">
              <a:rPr lang="en-US" smtClean="0"/>
              <a:t>5/3/2020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0A213F-9050-4983-ACAC-E2C2D799A45D}"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EE8F4E-844A-4E0A-A977-0CA5C18F817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A213F-9050-4983-ACAC-E2C2D799A45D}"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20A213F-9050-4983-ACAC-E2C2D799A45D}" type="datetimeFigureOut">
              <a:rPr lang="en-US" smtClean="0"/>
              <a:t>5/3/2020</a:t>
            </a:fld>
            <a:endParaRPr lang="en-US"/>
          </a:p>
        </p:txBody>
      </p:sp>
      <p:sp>
        <p:nvSpPr>
          <p:cNvPr id="9" name="Slide Number Placeholder 8"/>
          <p:cNvSpPr>
            <a:spLocks noGrp="1"/>
          </p:cNvSpPr>
          <p:nvPr>
            <p:ph type="sldNum" sz="quarter" idx="15"/>
          </p:nvPr>
        </p:nvSpPr>
        <p:spPr/>
        <p:txBody>
          <a:bodyPr/>
          <a:lstStyle/>
          <a:p>
            <a:fld id="{27EE8F4E-844A-4E0A-A977-0CA5C18F8175}"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20A213F-9050-4983-ACAC-E2C2D799A45D}" type="datetimeFigureOut">
              <a:rPr lang="en-US" smtClean="0"/>
              <a:t>5/3/2020</a:t>
            </a:fld>
            <a:endParaRPr lang="en-US"/>
          </a:p>
        </p:txBody>
      </p:sp>
      <p:sp>
        <p:nvSpPr>
          <p:cNvPr id="9" name="Slide Number Placeholder 8"/>
          <p:cNvSpPr>
            <a:spLocks noGrp="1"/>
          </p:cNvSpPr>
          <p:nvPr>
            <p:ph type="sldNum" sz="quarter" idx="11"/>
          </p:nvPr>
        </p:nvSpPr>
        <p:spPr/>
        <p:txBody>
          <a:bodyPr/>
          <a:lstStyle/>
          <a:p>
            <a:fld id="{27EE8F4E-844A-4E0A-A977-0CA5C18F817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20A213F-9050-4983-ACAC-E2C2D799A45D}" type="datetimeFigureOut">
              <a:rPr lang="en-US" smtClean="0"/>
              <a:t>5/3/2020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7EE8F4E-844A-4E0A-A977-0CA5C18F8175}"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anneris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latin typeface="Times New Roman" pitchFamily="18" charset="0"/>
                <a:cs typeface="Times New Roman" pitchFamily="18" charset="0"/>
              </a:rPr>
              <a:t>Mannerism</a:t>
            </a:r>
            <a:r>
              <a:rPr lang="en-US" dirty="0"/>
              <a:t/>
            </a:r>
            <a:br>
              <a:rPr lang="en-US" dirty="0"/>
            </a:br>
            <a:endParaRPr lang="en-US" dirty="0"/>
          </a:p>
        </p:txBody>
      </p:sp>
    </p:spTree>
    <p:extLst>
      <p:ext uri="{BB962C8B-B14F-4D97-AF65-F5344CB8AC3E}">
        <p14:creationId xmlns:p14="http://schemas.microsoft.com/office/powerpoint/2010/main" val="43500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3600" dirty="0" smtClean="0">
                <a:latin typeface="Times New Roman" pitchFamily="18" charset="0"/>
                <a:cs typeface="Times New Roman" pitchFamily="18" charset="0"/>
              </a:rPr>
              <a:t>Among the features most closely associated with mannerism is artifice</a:t>
            </a:r>
          </a:p>
          <a:p>
            <a:r>
              <a:rPr lang="en-US" sz="3600" dirty="0" smtClean="0">
                <a:latin typeface="Times New Roman" pitchFamily="18" charset="0"/>
                <a:cs typeface="Times New Roman" pitchFamily="18" charset="0"/>
              </a:rPr>
              <a:t>Of course art involves artifice</a:t>
            </a:r>
          </a:p>
          <a:p>
            <a:r>
              <a:rPr lang="en-US" sz="3600" dirty="0" smtClean="0">
                <a:latin typeface="Times New Roman" pitchFamily="18" charset="0"/>
                <a:cs typeface="Times New Roman" pitchFamily="18" charset="0"/>
              </a:rPr>
              <a:t>In the sense that art is not natural</a:t>
            </a:r>
          </a:p>
          <a:p>
            <a:r>
              <a:rPr lang="en-US" sz="3600" dirty="0" smtClean="0">
                <a:latin typeface="Times New Roman" pitchFamily="18" charset="0"/>
                <a:cs typeface="Times New Roman" pitchFamily="18" charset="0"/>
              </a:rPr>
              <a:t>It is something human fashion</a:t>
            </a:r>
          </a:p>
          <a:p>
            <a:r>
              <a:rPr lang="en-US" sz="3600" dirty="0" smtClean="0">
                <a:latin typeface="Times New Roman" pitchFamily="18" charset="0"/>
                <a:cs typeface="Times New Roman" pitchFamily="18" charset="0"/>
              </a:rPr>
              <a:t>But many artists including High Renaissance Leonardo and </a:t>
            </a:r>
            <a:r>
              <a:rPr lang="en-US" sz="3600" dirty="0" err="1" smtClean="0">
                <a:latin typeface="Times New Roman" pitchFamily="18" charset="0"/>
                <a:cs typeface="Times New Roman" pitchFamily="18" charset="0"/>
              </a:rPr>
              <a:t>Raphel</a:t>
            </a:r>
            <a:r>
              <a:rPr lang="en-US" sz="3600" dirty="0">
                <a:latin typeface="Times New Roman" pitchFamily="18" charset="0"/>
                <a:cs typeface="Times New Roman" pitchFamily="18" charset="0"/>
              </a:rPr>
              <a:t> t</a:t>
            </a:r>
            <a:r>
              <a:rPr lang="en-US" sz="3600" dirty="0" smtClean="0">
                <a:latin typeface="Times New Roman" pitchFamily="18" charset="0"/>
                <a:cs typeface="Times New Roman" pitchFamily="18" charset="0"/>
              </a:rPr>
              <a:t>ried to conceal it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0294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r>
              <a:rPr lang="en-US" sz="3600" dirty="0" smtClean="0">
                <a:latin typeface="Times New Roman" pitchFamily="18" charset="0"/>
                <a:cs typeface="Times New Roman" pitchFamily="18" charset="0"/>
              </a:rPr>
              <a:t>By using devices like perspective and shading to make their presentation of world look real</a:t>
            </a:r>
          </a:p>
          <a:p>
            <a:r>
              <a:rPr lang="en-US" sz="3600" dirty="0" smtClean="0">
                <a:latin typeface="Times New Roman" pitchFamily="18" charset="0"/>
                <a:cs typeface="Times New Roman" pitchFamily="18" charset="0"/>
              </a:rPr>
              <a:t>Man </a:t>
            </a:r>
            <a:r>
              <a:rPr lang="en-US" sz="3600" dirty="0" err="1" smtClean="0">
                <a:latin typeface="Times New Roman" pitchFamily="18" charset="0"/>
                <a:cs typeface="Times New Roman" pitchFamily="18" charset="0"/>
              </a:rPr>
              <a:t>conciously</a:t>
            </a:r>
            <a:r>
              <a:rPr lang="en-US" sz="3600" dirty="0" smtClean="0">
                <a:latin typeface="Times New Roman" pitchFamily="18" charset="0"/>
                <a:cs typeface="Times New Roman" pitchFamily="18" charset="0"/>
              </a:rPr>
              <a:t> revealed the constructed nature of their work</a:t>
            </a:r>
          </a:p>
          <a:p>
            <a:r>
              <a:rPr lang="en-US" sz="3600" dirty="0" smtClean="0">
                <a:latin typeface="Times New Roman" pitchFamily="18" charset="0"/>
                <a:cs typeface="Times New Roman" pitchFamily="18" charset="0"/>
              </a:rPr>
              <a:t>Renaissance artists strove to create art that appeared natural</a:t>
            </a:r>
          </a:p>
          <a:p>
            <a:r>
              <a:rPr lang="en-US" sz="3600" dirty="0" err="1" smtClean="0">
                <a:latin typeface="Times New Roman" pitchFamily="18" charset="0"/>
                <a:cs typeface="Times New Roman" pitchFamily="18" charset="0"/>
              </a:rPr>
              <a:t>Whereasmannerists</a:t>
            </a:r>
            <a:r>
              <a:rPr lang="en-US" sz="3600" dirty="0" smtClean="0">
                <a:latin typeface="Times New Roman" pitchFamily="18" charset="0"/>
                <a:cs typeface="Times New Roman" pitchFamily="18" charset="0"/>
              </a:rPr>
              <a:t> were less inclined to disguise the contrived nature of art production</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699597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concious</a:t>
            </a:r>
            <a:r>
              <a:rPr lang="en-US" sz="3600" dirty="0" smtClean="0">
                <a:latin typeface="Times New Roman" pitchFamily="18" charset="0"/>
                <a:cs typeface="Times New Roman" pitchFamily="18" charset="0"/>
              </a:rPr>
              <a:t> display of artifice in mannerism often reveals itself `in imbalanced composition</a:t>
            </a:r>
          </a:p>
          <a:p>
            <a:r>
              <a:rPr lang="en-US" sz="3600" dirty="0" smtClean="0">
                <a:latin typeface="Times New Roman" pitchFamily="18" charset="0"/>
                <a:cs typeface="Times New Roman" pitchFamily="18" charset="0"/>
              </a:rPr>
              <a:t>And unusual complexities both visual and conceptual</a:t>
            </a:r>
          </a:p>
          <a:p>
            <a:r>
              <a:rPr lang="en-US" sz="3600" dirty="0" smtClean="0">
                <a:latin typeface="Times New Roman" pitchFamily="18" charset="0"/>
                <a:cs typeface="Times New Roman" pitchFamily="18" charset="0"/>
              </a:rPr>
              <a:t>Unusual presentation of traditional themes also.</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643093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3600" dirty="0" smtClean="0">
                <a:latin typeface="Times New Roman" pitchFamily="18" charset="0"/>
                <a:cs typeface="Times New Roman" pitchFamily="18" charset="0"/>
              </a:rPr>
              <a:t>The early Mannerists in Florence</a:t>
            </a:r>
          </a:p>
          <a:p>
            <a:r>
              <a:rPr lang="en-US" sz="3600" dirty="0" smtClean="0">
                <a:latin typeface="Times New Roman" pitchFamily="18" charset="0"/>
                <a:cs typeface="Times New Roman" pitchFamily="18" charset="0"/>
              </a:rPr>
              <a:t> Jacopo </a:t>
            </a:r>
            <a:r>
              <a:rPr lang="en-US" sz="3600" dirty="0" err="1" smtClean="0">
                <a:latin typeface="Times New Roman" pitchFamily="18" charset="0"/>
                <a:cs typeface="Times New Roman" pitchFamily="18" charset="0"/>
              </a:rPr>
              <a:t>da</a:t>
            </a:r>
            <a:r>
              <a:rPr lang="en-US" sz="3600" dirty="0" smtClean="0">
                <a:latin typeface="Times New Roman" pitchFamily="18" charset="0"/>
                <a:cs typeface="Times New Roman" pitchFamily="18" charset="0"/>
              </a:rPr>
              <a:t> Pontormo is notable for</a:t>
            </a:r>
          </a:p>
          <a:p>
            <a:r>
              <a:rPr lang="en-US" sz="3600" dirty="0" smtClean="0">
                <a:latin typeface="Times New Roman" pitchFamily="18" charset="0"/>
                <a:cs typeface="Times New Roman" pitchFamily="18" charset="0"/>
              </a:rPr>
              <a:t> elongated forms</a:t>
            </a:r>
          </a:p>
          <a:p>
            <a:r>
              <a:rPr lang="en-US" sz="3600" dirty="0" smtClean="0">
                <a:latin typeface="Times New Roman" pitchFamily="18" charset="0"/>
                <a:cs typeface="Times New Roman" pitchFamily="18" charset="0"/>
              </a:rPr>
              <a:t> precariously balanced poses</a:t>
            </a:r>
          </a:p>
          <a:p>
            <a:r>
              <a:rPr lang="en-US" sz="3600" dirty="0" smtClean="0">
                <a:latin typeface="Times New Roman" pitchFamily="18" charset="0"/>
                <a:cs typeface="Times New Roman" pitchFamily="18" charset="0"/>
              </a:rPr>
              <a:t> a collapsed perspective</a:t>
            </a:r>
          </a:p>
          <a:p>
            <a:r>
              <a:rPr lang="en-US" sz="3600" dirty="0" smtClean="0">
                <a:latin typeface="Times New Roman" pitchFamily="18" charset="0"/>
                <a:cs typeface="Times New Roman" pitchFamily="18" charset="0"/>
              </a:rPr>
              <a:t>irrational settings</a:t>
            </a:r>
          </a:p>
          <a:p>
            <a:r>
              <a:rPr lang="en-US" sz="3600" dirty="0" smtClean="0">
                <a:latin typeface="Times New Roman" pitchFamily="18" charset="0"/>
                <a:cs typeface="Times New Roman" pitchFamily="18" charset="0"/>
              </a:rPr>
              <a:t>and theatrical lighting.</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3833095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3600" dirty="0" smtClean="0">
                <a:latin typeface="Times New Roman" pitchFamily="18" charset="0"/>
                <a:cs typeface="Times New Roman" pitchFamily="18" charset="0"/>
              </a:rPr>
              <a:t> These artists had matured under the influence of the High Renaissance, and their style has been characterized as a reaction to or exaggerated extension of it. </a:t>
            </a:r>
          </a:p>
          <a:p>
            <a:r>
              <a:rPr lang="en-US" sz="3600" dirty="0" smtClean="0">
                <a:latin typeface="Times New Roman" pitchFamily="18" charset="0"/>
                <a:cs typeface="Times New Roman" pitchFamily="18" charset="0"/>
              </a:rPr>
              <a:t>Instead of studying nature directly, younger artists began studying Hellenistic sculpture and paintings of masters past. Therefore, this style is often identified as "anti-classical”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93001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latin typeface="Times New Roman" pitchFamily="18" charset="0"/>
                <a:cs typeface="Times New Roman" pitchFamily="18" charset="0"/>
              </a:rPr>
              <a:t>yet at the time it was considered a natural progression from the High Renaissance.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006746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25963"/>
          </a:xfrm>
        </p:spPr>
        <p:txBody>
          <a:bodyPr>
            <a:noAutofit/>
          </a:bodyPr>
          <a:lstStyle/>
          <a:p>
            <a:r>
              <a:rPr lang="en-US" sz="3200" b="1" dirty="0" smtClean="0">
                <a:latin typeface="Times New Roman" pitchFamily="18" charset="0"/>
                <a:cs typeface="Times New Roman" pitchFamily="18" charset="0"/>
              </a:rPr>
              <a:t>Pontormo</a:t>
            </a:r>
            <a:r>
              <a:rPr lang="en-US" sz="3200" dirty="0" smtClean="0">
                <a:latin typeface="Times New Roman" pitchFamily="18" charset="0"/>
                <a:cs typeface="Times New Roman" pitchFamily="18" charset="0"/>
              </a:rPr>
              <a:t>, was an Italian Mannerist painter and portraitist from the Florentine School.</a:t>
            </a:r>
          </a:p>
          <a:p>
            <a:r>
              <a:rPr lang="en-US" sz="3200" dirty="0" smtClean="0">
                <a:latin typeface="Times New Roman" pitchFamily="18" charset="0"/>
                <a:cs typeface="Times New Roman" pitchFamily="18" charset="0"/>
              </a:rPr>
              <a:t> His work represents a profound stylistic shift from the calm perspective regularity that characterized the art of the Florentine Renaissance.</a:t>
            </a:r>
          </a:p>
          <a:p>
            <a:r>
              <a:rPr lang="en-US" sz="3200" dirty="0" smtClean="0">
                <a:latin typeface="Times New Roman" pitchFamily="18" charset="0"/>
                <a:cs typeface="Times New Roman" pitchFamily="18" charset="0"/>
              </a:rPr>
              <a:t> He is famous for his use of twining poses, coupled with ambiguous perspective; his figures often seem to float in an uncertain environment, unhampered by the forces of gravity.</a:t>
            </a:r>
            <a:endParaRPr lang="en-US" sz="32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normAutofit/>
          </a:bodyPr>
          <a:lstStyle/>
          <a:p>
            <a:r>
              <a:rPr b="1" dirty="0" err="1" smtClean="0">
                <a:latin typeface="Times New Roman" pitchFamily="18" charset="0"/>
                <a:cs typeface="Times New Roman" pitchFamily="18" charset="0"/>
              </a:rPr>
              <a:t>Pontormo</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3565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dirty="0" smtClean="0">
                <a:latin typeface="Times New Roman" pitchFamily="18" charset="0"/>
                <a:cs typeface="Times New Roman" pitchFamily="18" charset="0"/>
              </a:rPr>
              <a:t>considered by many </a:t>
            </a:r>
            <a:r>
              <a:rPr lang="en-US" sz="3200" dirty="0" err="1" smtClean="0">
                <a:latin typeface="Times New Roman" pitchFamily="18" charset="0"/>
                <a:cs typeface="Times New Roman" pitchFamily="18" charset="0"/>
              </a:rPr>
              <a:t>Pontormo's</a:t>
            </a:r>
            <a:r>
              <a:rPr lang="en-US" sz="3200" dirty="0" smtClean="0">
                <a:latin typeface="Times New Roman" pitchFamily="18" charset="0"/>
                <a:cs typeface="Times New Roman" pitchFamily="18" charset="0"/>
              </a:rPr>
              <a:t> surviving masterpiece</a:t>
            </a:r>
          </a:p>
          <a:p>
            <a:r>
              <a:rPr lang="en-US" sz="3200" dirty="0" smtClean="0">
                <a:latin typeface="Times New Roman" pitchFamily="18" charset="0"/>
                <a:cs typeface="Times New Roman" pitchFamily="18" charset="0"/>
              </a:rPr>
              <a:t>The figures, with their sharply modeled forms and brilliant colors are united in an enormously complex, swirling ovular composition</a:t>
            </a:r>
          </a:p>
          <a:p>
            <a:r>
              <a:rPr lang="en-US" sz="3200" dirty="0" smtClean="0">
                <a:latin typeface="Times New Roman" pitchFamily="18" charset="0"/>
                <a:cs typeface="Times New Roman" pitchFamily="18" charset="0"/>
              </a:rPr>
              <a:t> housed by a shallow, somewhat flattened space. Although commonly known as </a:t>
            </a:r>
            <a:r>
              <a:rPr lang="en-US" sz="3200" i="1" dirty="0" smtClean="0">
                <a:latin typeface="Times New Roman" pitchFamily="18" charset="0"/>
                <a:cs typeface="Times New Roman" pitchFamily="18" charset="0"/>
              </a:rPr>
              <a:t>The Deposition from the Cross</a:t>
            </a:r>
            <a:r>
              <a:rPr lang="en-US" sz="3200" dirty="0" smtClean="0">
                <a:latin typeface="Times New Roman" pitchFamily="18" charset="0"/>
                <a:cs typeface="Times New Roman" pitchFamily="18" charset="0"/>
              </a:rPr>
              <a:t>, there is no actual cross in the picture</a:t>
            </a:r>
            <a:endParaRPr lang="en-US" sz="3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dirty="0" smtClean="0">
                <a:latin typeface="Times New Roman" pitchFamily="18" charset="0"/>
                <a:cs typeface="Times New Roman" pitchFamily="18" charset="0"/>
              </a:rPr>
              <a:t> The Deposition from the Cross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0404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821363"/>
          </a:xfrm>
        </p:spPr>
        <p:txBody>
          <a:bodyPr>
            <a:noAutofit/>
          </a:bodyPr>
          <a:lstStyle/>
          <a:p>
            <a:r>
              <a:rPr lang="en-US" sz="3200" dirty="0" smtClean="0">
                <a:latin typeface="Times New Roman" pitchFamily="18" charset="0"/>
                <a:cs typeface="Times New Roman" pitchFamily="18" charset="0"/>
              </a:rPr>
              <a:t>. The scene might more properly be called a </a:t>
            </a:r>
            <a:r>
              <a:rPr lang="en-US" sz="3200" i="1" dirty="0" smtClean="0">
                <a:latin typeface="Times New Roman" pitchFamily="18" charset="0"/>
                <a:cs typeface="Times New Roman" pitchFamily="18" charset="0"/>
              </a:rPr>
              <a:t>Lamentation</a:t>
            </a:r>
            <a:r>
              <a:rPr lang="en-US" sz="3200" dirty="0" smtClean="0">
                <a:latin typeface="Times New Roman" pitchFamily="18" charset="0"/>
                <a:cs typeface="Times New Roman" pitchFamily="18" charset="0"/>
              </a:rPr>
              <a:t> or </a:t>
            </a:r>
            <a:r>
              <a:rPr lang="en-US" sz="3200" i="1" dirty="0" smtClean="0">
                <a:latin typeface="Times New Roman" pitchFamily="18" charset="0"/>
                <a:cs typeface="Times New Roman" pitchFamily="18" charset="0"/>
              </a:rPr>
              <a:t>Bearing the Body of Christ</a:t>
            </a: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Those who are lowering (or supporting) Christ appear as anguished as the mourners. </a:t>
            </a:r>
          </a:p>
          <a:p>
            <a:r>
              <a:rPr lang="en-US" sz="3200" dirty="0" smtClean="0">
                <a:latin typeface="Times New Roman" pitchFamily="18" charset="0"/>
                <a:cs typeface="Times New Roman" pitchFamily="18" charset="0"/>
              </a:rPr>
              <a:t>Though they are bearing the weight of a full-grown man, they barely seem to be touching the ground; the lower figure in particular balances delicately on his front two toes. These two boys have sometimes been interpreted as angels, carrying Christ in his journey to Heaven.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564870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0"/>
            <a:ext cx="8153400" cy="5791200"/>
          </a:xfrm>
        </p:spPr>
        <p:txBody>
          <a:bodyPr>
            <a:normAutofit fontScale="92500" lnSpcReduction="10000"/>
          </a:bodyPr>
          <a:lstStyle/>
          <a:p>
            <a:r>
              <a:rPr lang="en-US" dirty="0" smtClean="0"/>
              <a:t>I</a:t>
            </a:r>
            <a:r>
              <a:rPr lang="en-US" sz="3200" dirty="0" smtClean="0">
                <a:latin typeface="Times New Roman" pitchFamily="18" charset="0"/>
                <a:cs typeface="Times New Roman" pitchFamily="18" charset="0"/>
              </a:rPr>
              <a:t>n this case, the subject of the picture would be more akin to an </a:t>
            </a:r>
            <a:r>
              <a:rPr lang="en-US" sz="3200" i="1" dirty="0" smtClean="0">
                <a:latin typeface="Times New Roman" pitchFamily="18" charset="0"/>
                <a:cs typeface="Times New Roman" pitchFamily="18" charset="0"/>
              </a:rPr>
              <a:t>Entombment</a:t>
            </a:r>
            <a:r>
              <a:rPr lang="en-US" sz="3200" dirty="0" smtClean="0">
                <a:latin typeface="Times New Roman" pitchFamily="18" charset="0"/>
                <a:cs typeface="Times New Roman" pitchFamily="18" charset="0"/>
              </a:rPr>
              <a:t>, though the lack of any discernible tomb disrupts that theory, just as the lack of cross poses a problem for the </a:t>
            </a:r>
            <a:r>
              <a:rPr lang="en-US" sz="3200" i="1" dirty="0" smtClean="0">
                <a:latin typeface="Times New Roman" pitchFamily="18" charset="0"/>
                <a:cs typeface="Times New Roman" pitchFamily="18" charset="0"/>
              </a:rPr>
              <a:t>Deposition</a:t>
            </a:r>
            <a:r>
              <a:rPr lang="en-US" sz="3200" dirty="0" smtClean="0">
                <a:latin typeface="Times New Roman" pitchFamily="18" charset="0"/>
                <a:cs typeface="Times New Roman" pitchFamily="18" charset="0"/>
              </a:rPr>
              <a:t> interpretation.</a:t>
            </a:r>
          </a:p>
          <a:p>
            <a:r>
              <a:rPr lang="en-US" sz="3200" dirty="0" smtClean="0">
                <a:latin typeface="Times New Roman" pitchFamily="18" charset="0"/>
                <a:cs typeface="Times New Roman" pitchFamily="18" charset="0"/>
              </a:rPr>
              <a:t> Finally, it has also been noted that the positions of Christ and the Virgin seem to echo those of Michelangelo's </a:t>
            </a:r>
            <a:r>
              <a:rPr lang="en-US" sz="3200" i="1" dirty="0" smtClean="0">
                <a:latin typeface="Times New Roman" pitchFamily="18" charset="0"/>
                <a:cs typeface="Times New Roman" pitchFamily="18" charset="0"/>
              </a:rPr>
              <a:t>Pietà</a:t>
            </a:r>
            <a:r>
              <a:rPr lang="en-US" sz="3200" dirty="0" smtClean="0">
                <a:latin typeface="Times New Roman" pitchFamily="18" charset="0"/>
                <a:cs typeface="Times New Roman" pitchFamily="18" charset="0"/>
              </a:rPr>
              <a:t> in Rome, though here in the </a:t>
            </a:r>
            <a:r>
              <a:rPr lang="en-US" sz="3200" i="1" dirty="0" smtClean="0">
                <a:latin typeface="Times New Roman" pitchFamily="18" charset="0"/>
                <a:cs typeface="Times New Roman" pitchFamily="18" charset="0"/>
              </a:rPr>
              <a:t>Deposition </a:t>
            </a:r>
            <a:r>
              <a:rPr lang="en-US" sz="3200" dirty="0" smtClean="0">
                <a:latin typeface="Times New Roman" pitchFamily="18" charset="0"/>
                <a:cs typeface="Times New Roman" pitchFamily="18" charset="0"/>
              </a:rPr>
              <a:t>mother and son have been separated</a:t>
            </a:r>
          </a:p>
          <a:p>
            <a:r>
              <a:rPr lang="en-US" sz="3200" dirty="0" smtClean="0">
                <a:latin typeface="Times New Roman" pitchFamily="18" charset="0"/>
                <a:cs typeface="Times New Roman" pitchFamily="18" charset="0"/>
              </a:rPr>
              <a:t>It has been speculated that the bearded figure in the background at the far right is a self-portrait of Pontormo</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82176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9600" dirty="0" smtClean="0"/>
              <a:t>Mannerism</a:t>
            </a:r>
            <a:endParaRPr lang="en-US" sz="96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415705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457200"/>
            <a:ext cx="7848600" cy="4524315"/>
          </a:xfrm>
          <a:prstGeom prst="rect">
            <a:avLst/>
          </a:prstGeom>
        </p:spPr>
        <p:txBody>
          <a:bodyPr wrap="square">
            <a:spAutoFit/>
          </a:bodyPr>
          <a:lstStyle/>
          <a:p>
            <a:r>
              <a:rPr lang="en-US" sz="3600" dirty="0" smtClean="0">
                <a:latin typeface="Times New Roman" pitchFamily="18" charset="0"/>
                <a:cs typeface="Times New Roman" pitchFamily="18" charset="0"/>
              </a:rPr>
              <a:t>Another unique feature  is the empty space occupying the central pictorial plane as all the Biblical personages seem to fall back from this point. </a:t>
            </a:r>
          </a:p>
          <a:p>
            <a:r>
              <a:rPr lang="en-US" sz="3600" dirty="0" smtClean="0">
                <a:latin typeface="Times New Roman" pitchFamily="18" charset="0"/>
                <a:cs typeface="Times New Roman" pitchFamily="18" charset="0"/>
              </a:rPr>
              <a:t>It has been suggested that this emptiness may be a physical representation of the Virgin Mary's emotional emptiness at the prospect of losing her son.</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23480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pPr>
              <a:buNone/>
            </a:pPr>
            <a:endParaRPr lang="en-US" b="1" dirty="0" smtClean="0"/>
          </a:p>
          <a:p>
            <a:r>
              <a:rPr lang="en-US" sz="3600" dirty="0" smtClean="0">
                <a:latin typeface="Times New Roman" pitchFamily="18" charset="0"/>
                <a:cs typeface="Times New Roman" pitchFamily="18" charset="0"/>
              </a:rPr>
              <a:t>The second period of Mannerism is commonly differentiated from the earlier, so-called "anti-classical" phase.</a:t>
            </a:r>
          </a:p>
          <a:p>
            <a:r>
              <a:rPr lang="en-US" sz="3600" dirty="0" smtClean="0">
                <a:latin typeface="Times New Roman" pitchFamily="18" charset="0"/>
                <a:cs typeface="Times New Roman" pitchFamily="18" charset="0"/>
              </a:rPr>
              <a:t> Subsequent mannerists stressed intellectual conceits and artistic virtuosity, features that have led later critics to accuse them of working in an unnatural and affected "manner".</a:t>
            </a:r>
          </a:p>
          <a:p>
            <a:r>
              <a:rPr lang="en-US" sz="3600"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artists looked to their older contemporary Michelangelo as their principal model; theirs was an art imitating art, rather than an art imitating nature</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b="1" dirty="0" smtClean="0">
                <a:latin typeface="Times New Roman" pitchFamily="18" charset="0"/>
                <a:cs typeface="Times New Roman" pitchFamily="18" charset="0"/>
              </a:rPr>
              <a:t>High </a:t>
            </a:r>
            <a:r>
              <a:rPr b="1" dirty="0" err="1" smtClean="0">
                <a:latin typeface="Times New Roman" pitchFamily="18" charset="0"/>
                <a:cs typeface="Times New Roman" pitchFamily="18" charset="0"/>
              </a:rPr>
              <a:t>maniera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9629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 </a:t>
            </a:r>
            <a:r>
              <a:rPr lang="en-US" sz="3200"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art couples exaggerated elegance with exquisite attention to surface and detail</a:t>
            </a:r>
          </a:p>
          <a:p>
            <a:r>
              <a:rPr lang="en-US" sz="3200" dirty="0" smtClean="0">
                <a:latin typeface="Times New Roman" pitchFamily="18" charset="0"/>
                <a:cs typeface="Times New Roman" pitchFamily="18" charset="0"/>
              </a:rPr>
              <a:t> porcelain-skinned figures recline in an even, tempered light, acknowledging the viewer with a cool glance, if they make eye contact at all. </a:t>
            </a:r>
          </a:p>
          <a:p>
            <a:r>
              <a:rPr lang="en-US" sz="3200" dirty="0" smtClean="0">
                <a:latin typeface="Times New Roman" pitchFamily="18" charset="0"/>
                <a:cs typeface="Times New Roman" pitchFamily="18" charset="0"/>
              </a:rPr>
              <a:t>The </a:t>
            </a:r>
            <a:r>
              <a:rPr lang="en-US" sz="3200"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subject rarely displays much emotion, and for this reason works exemplifying this trend are often called 'cold' or 'aloof.' This is typical of the so-called "stylish style" or </a:t>
            </a:r>
            <a:r>
              <a:rPr lang="en-US" sz="3200" i="1"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in its maturity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670791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6).jpg"/>
          <p:cNvPicPr>
            <a:picLocks noGrp="1" noChangeAspect="1"/>
          </p:cNvPicPr>
          <p:nvPr>
            <p:ph idx="1"/>
          </p:nvPr>
        </p:nvPicPr>
        <p:blipFill>
          <a:blip r:embed="rId3"/>
          <a:stretch>
            <a:fillRect/>
          </a:stretch>
        </p:blipFill>
        <p:spPr>
          <a:xfrm>
            <a:off x="5181600" y="304800"/>
            <a:ext cx="3733800" cy="6067425"/>
          </a:xfrm>
        </p:spPr>
      </p:pic>
      <p:sp>
        <p:nvSpPr>
          <p:cNvPr id="2" name="Title 1"/>
          <p:cNvSpPr>
            <a:spLocks noGrp="1"/>
          </p:cNvSpPr>
          <p:nvPr>
            <p:ph type="title"/>
          </p:nvPr>
        </p:nvSpPr>
        <p:spPr>
          <a:xfrm>
            <a:off x="457200" y="274638"/>
            <a:ext cx="8229600" cy="2468562"/>
          </a:xfrm>
        </p:spPr>
        <p:txBody>
          <a:bodyPr>
            <a:normAutofit/>
          </a:bodyPr>
          <a:lstStyle/>
          <a:p>
            <a:r>
              <a:rPr dirty="0" smtClean="0">
                <a:latin typeface="Times New Roman" pitchFamily="18" charset="0"/>
                <a:cs typeface="Times New Roman" pitchFamily="18" charset="0"/>
              </a:rPr>
              <a:t>Madonna with long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dirty="0" smtClean="0">
                <a:latin typeface="Times New Roman" pitchFamily="18" charset="0"/>
                <a:cs typeface="Times New Roman" pitchFamily="18" charset="0"/>
              </a:rPr>
              <a:t>neck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0642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stefano-venerdi-santo_02.jpg"/>
          <p:cNvPicPr>
            <a:picLocks noGrp="1" noChangeAspect="1"/>
          </p:cNvPicPr>
          <p:nvPr>
            <p:ph idx="1"/>
          </p:nvPr>
        </p:nvPicPr>
        <p:blipFill>
          <a:blip r:embed="rId3"/>
          <a:stretch>
            <a:fillRect/>
          </a:stretch>
        </p:blipFill>
        <p:spPr>
          <a:xfrm>
            <a:off x="4053840" y="381000"/>
            <a:ext cx="3794760" cy="6088358"/>
          </a:xfrm>
        </p:spPr>
      </p:pic>
      <p:sp>
        <p:nvSpPr>
          <p:cNvPr id="2" name="Title 1"/>
          <p:cNvSpPr>
            <a:spLocks noGrp="1"/>
          </p:cNvSpPr>
          <p:nvPr>
            <p:ph type="title"/>
          </p:nvPr>
        </p:nvSpPr>
        <p:spPr>
          <a:xfrm>
            <a:off x="457200" y="274638"/>
            <a:ext cx="8229600" cy="3687762"/>
          </a:xfrm>
        </p:spPr>
        <p:txBody>
          <a:bodyPr>
            <a:normAutofit/>
          </a:bodyPr>
          <a:lstStyle/>
          <a:p>
            <a:r>
              <a:rPr lang="en-US" sz="4000" dirty="0" smtClean="0">
                <a:latin typeface="Times New Roman" pitchFamily="18" charset="0"/>
                <a:cs typeface="Times New Roman" pitchFamily="18" charset="0"/>
              </a:rPr>
              <a:t>T</a:t>
            </a:r>
            <a:r>
              <a:rPr sz="4000" dirty="0" smtClean="0">
                <a:latin typeface="Times New Roman" pitchFamily="18" charset="0"/>
                <a:cs typeface="Times New Roman" pitchFamily="18" charset="0"/>
              </a:rPr>
              <a:t>he depos</a:t>
            </a:r>
            <a:r>
              <a:rPr lang="en-US" sz="4000" dirty="0" smtClean="0">
                <a:latin typeface="Times New Roman" pitchFamily="18" charset="0"/>
                <a:cs typeface="Times New Roman" pitchFamily="18" charset="0"/>
              </a:rPr>
              <a:t>i</a:t>
            </a:r>
            <a:r>
              <a:rPr sz="4000" dirty="0" smtClean="0">
                <a:latin typeface="Times New Roman" pitchFamily="18" charset="0"/>
                <a:cs typeface="Times New Roman" pitchFamily="18" charset="0"/>
              </a:rPr>
              <a:t>tion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sz="4000" dirty="0" smtClean="0">
                <a:latin typeface="Times New Roman" pitchFamily="18" charset="0"/>
                <a:cs typeface="Times New Roman" pitchFamily="18" charset="0"/>
              </a:rPr>
              <a:t>from the cross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667422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 (5).jpg"/>
          <p:cNvPicPr>
            <a:picLocks noGrp="1" noChangeAspect="1"/>
          </p:cNvPicPr>
          <p:nvPr>
            <p:ph idx="1"/>
          </p:nvPr>
        </p:nvPicPr>
        <p:blipFill>
          <a:blip r:embed="rId3"/>
          <a:stretch>
            <a:fillRect/>
          </a:stretch>
        </p:blipFill>
        <p:spPr>
          <a:xfrm>
            <a:off x="2286000" y="533400"/>
            <a:ext cx="4433888" cy="5859764"/>
          </a:xfrm>
        </p:spPr>
      </p:pic>
    </p:spTree>
    <p:extLst>
      <p:ext uri="{BB962C8B-B14F-4D97-AF65-F5344CB8AC3E}">
        <p14:creationId xmlns:p14="http://schemas.microsoft.com/office/powerpoint/2010/main" val="37381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3962400"/>
          </a:xfrm>
        </p:spPr>
        <p:txBody>
          <a:bodyPr>
            <a:noAutofit/>
          </a:bodyPr>
          <a:lstStyle/>
          <a:p>
            <a:r>
              <a:rPr sz="5400" dirty="0" smtClean="0">
                <a:latin typeface="Times New Roman" pitchFamily="18" charset="0"/>
                <a:cs typeface="Times New Roman" pitchFamily="18" charset="0"/>
              </a:rPr>
              <a:t>The word </a:t>
            </a:r>
            <a:r>
              <a:rPr sz="5400" i="1" dirty="0" smtClean="0">
                <a:latin typeface="Times New Roman" pitchFamily="18" charset="0"/>
                <a:cs typeface="Times New Roman" pitchFamily="18" charset="0"/>
              </a:rPr>
              <a:t>mannerism</a:t>
            </a:r>
            <a:r>
              <a:rPr sz="5400" dirty="0" smtClean="0">
                <a:latin typeface="Times New Roman" pitchFamily="18" charset="0"/>
                <a:cs typeface="Times New Roman" pitchFamily="18" charset="0"/>
              </a:rPr>
              <a:t> derives from the Italian </a:t>
            </a:r>
            <a:r>
              <a:rPr sz="5400" i="1" dirty="0" err="1" smtClean="0">
                <a:latin typeface="Times New Roman" pitchFamily="18" charset="0"/>
                <a:cs typeface="Times New Roman" pitchFamily="18" charset="0"/>
              </a:rPr>
              <a:t>maniera</a:t>
            </a:r>
            <a:r>
              <a:rPr sz="5400" dirty="0" smtClean="0">
                <a:latin typeface="Times New Roman" pitchFamily="18" charset="0"/>
                <a:cs typeface="Times New Roman" pitchFamily="18" charset="0"/>
              </a:rPr>
              <a:t>, meaning "style" or "manner"</a:t>
            </a:r>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val="2326626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91200"/>
          </a:xfrm>
        </p:spPr>
        <p:txBody>
          <a:bodyPr>
            <a:noAutofit/>
          </a:bodyPr>
          <a:lstStyle/>
          <a:p>
            <a:r>
              <a:rPr lang="en-US" sz="3200" dirty="0" smtClean="0">
                <a:latin typeface="Times New Roman" pitchFamily="18" charset="0"/>
                <a:cs typeface="Times New Roman" pitchFamily="18" charset="0"/>
              </a:rPr>
              <a:t>By the end of the High Renaissance, young artists experienced a crisis: it seemed that everything that could be achieved was already achieved.</a:t>
            </a:r>
          </a:p>
          <a:p>
            <a:r>
              <a:rPr lang="en-US" sz="3200" dirty="0" smtClean="0">
                <a:latin typeface="Times New Roman" pitchFamily="18" charset="0"/>
                <a:cs typeface="Times New Roman" pitchFamily="18" charset="0"/>
              </a:rPr>
              <a:t>No more difficulties, technical or otherwise, remained to be solved. The detailed knowledge of anatomy, light, physiognomy and the way in which humans register emotion in expression and gesture, the innovative use of the human form in figurative composition, the use of the subtle gradation of tone, all had reached near perfection.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277512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
            <a:ext cx="8001000" cy="5791200"/>
          </a:xfrm>
        </p:spPr>
        <p:txBody>
          <a:bodyPr>
            <a:noAutofit/>
          </a:bodyPr>
          <a:lstStyle/>
          <a:p>
            <a:r>
              <a:rPr lang="en-US" sz="3600" dirty="0" smtClean="0">
                <a:latin typeface="Times New Roman" pitchFamily="18" charset="0"/>
                <a:cs typeface="Times New Roman" pitchFamily="18" charset="0"/>
              </a:rPr>
              <a:t> The later Michelangelo was one of the great role models of Mannerism. Young artists broke in to his house and stole drawings from him. In his book </a:t>
            </a:r>
            <a:r>
              <a:rPr lang="en-US" sz="3600" i="1" dirty="0" smtClean="0">
                <a:latin typeface="Times New Roman" pitchFamily="18" charset="0"/>
                <a:cs typeface="Times New Roman" pitchFamily="18" charset="0"/>
              </a:rPr>
              <a:t>Lives of the Most Eminent Painters, Sculptors, and Architects</a:t>
            </a:r>
            <a:r>
              <a:rPr lang="en-US" sz="3600" dirty="0" smtClean="0">
                <a:latin typeface="Times New Roman" pitchFamily="18" charset="0"/>
                <a:cs typeface="Times New Roman" pitchFamily="18" charset="0"/>
              </a:rPr>
              <a:t>, Giorgio Vasari noted that Michelangelo stated once: "Those who are followers can never pass by whom they follow".</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777211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91200"/>
          </a:xfrm>
        </p:spPr>
        <p:txBody>
          <a:bodyPr>
            <a:normAutofit lnSpcReduction="10000"/>
          </a:bodyPr>
          <a:lstStyle/>
          <a:p>
            <a:r>
              <a:rPr lang="en-US" sz="4400" dirty="0" smtClean="0"/>
              <a:t> The young artists needed to find a new goal, and they sought new approaches.</a:t>
            </a:r>
            <a:endParaRPr lang="en-US" sz="4400" baseline="30000" dirty="0" smtClean="0"/>
          </a:p>
          <a:p>
            <a:r>
              <a:rPr lang="en-US" sz="4400" dirty="0" smtClean="0"/>
              <a:t>At this point Mannerism started to emerge.</a:t>
            </a:r>
          </a:p>
          <a:p>
            <a:r>
              <a:rPr lang="en-US" sz="4400" dirty="0" smtClean="0"/>
              <a:t>The new style developed between 1510 and 1520 either in Florence, or in Rome, or in both cities simultaneously.</a:t>
            </a:r>
          </a:p>
          <a:p>
            <a:pPr>
              <a:buNone/>
            </a:pPr>
            <a:endParaRPr lang="en-US" b="1" dirty="0" smtClean="0"/>
          </a:p>
          <a:p>
            <a:endParaRPr lang="en-US" dirty="0"/>
          </a:p>
        </p:txBody>
      </p:sp>
    </p:spTree>
    <p:extLst>
      <p:ext uri="{BB962C8B-B14F-4D97-AF65-F5344CB8AC3E}">
        <p14:creationId xmlns:p14="http://schemas.microsoft.com/office/powerpoint/2010/main" val="3531890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r>
              <a:rPr lang="en-US" sz="2800" b="1" dirty="0" smtClean="0">
                <a:latin typeface="Times New Roman" pitchFamily="18" charset="0"/>
                <a:cs typeface="Times New Roman" pitchFamily="18" charset="0"/>
              </a:rPr>
              <a:t>Mannerism</a:t>
            </a:r>
            <a:r>
              <a:rPr lang="en-US" sz="2800" dirty="0" smtClean="0">
                <a:latin typeface="Times New Roman" pitchFamily="18" charset="0"/>
                <a:cs typeface="Times New Roman" pitchFamily="18" charset="0"/>
              </a:rPr>
              <a:t>, also known as </a:t>
            </a:r>
            <a:r>
              <a:rPr lang="en-US" sz="2800" b="1" dirty="0" smtClean="0">
                <a:latin typeface="Times New Roman" pitchFamily="18" charset="0"/>
                <a:cs typeface="Times New Roman" pitchFamily="18" charset="0"/>
              </a:rPr>
              <a:t>Late Renaissance</a:t>
            </a:r>
          </a:p>
          <a:p>
            <a:r>
              <a:rPr lang="en-US" sz="2800" dirty="0" smtClean="0">
                <a:latin typeface="Times New Roman" pitchFamily="18" charset="0"/>
                <a:cs typeface="Times New Roman" pitchFamily="18" charset="0"/>
              </a:rPr>
              <a:t>is a style in European art.</a:t>
            </a:r>
          </a:p>
          <a:p>
            <a:r>
              <a:rPr lang="en-US" sz="2800" dirty="0" smtClean="0">
                <a:latin typeface="Times New Roman" pitchFamily="18" charset="0"/>
                <a:cs typeface="Times New Roman" pitchFamily="18" charset="0"/>
              </a:rPr>
              <a:t> emerged in the later years of the Italian High </a:t>
            </a:r>
            <a:r>
              <a:rPr lang="en-US" sz="2800" dirty="0" err="1" smtClean="0">
                <a:latin typeface="Times New Roman" pitchFamily="18" charset="0"/>
                <a:cs typeface="Times New Roman" pitchFamily="18" charset="0"/>
              </a:rPr>
              <a:t>Renaissan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Stylistically, Mannerism encompasses a variety of approaches influenced by, and reacting to, the harmonious ideals associated with artists such as Leonardo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Vinci, Raphael, and early Michelangelo</a:t>
            </a:r>
          </a:p>
          <a:p>
            <a:r>
              <a:rPr lang="en-US" sz="2800" dirty="0" smtClean="0">
                <a:latin typeface="Times New Roman" pitchFamily="18" charset="0"/>
                <a:cs typeface="Times New Roman" pitchFamily="18" charset="0"/>
              </a:rPr>
              <a:t>Where High Renaissance art emphasizes proportion, balance, and ideal beauty, Mannerism exaggerates such qualities,</a:t>
            </a:r>
          </a:p>
          <a:p>
            <a:endParaRPr lang="en-US" dirty="0"/>
          </a:p>
        </p:txBody>
      </p:sp>
    </p:spTree>
    <p:extLst>
      <p:ext uri="{BB962C8B-B14F-4D97-AF65-F5344CB8AC3E}">
        <p14:creationId xmlns:p14="http://schemas.microsoft.com/office/powerpoint/2010/main" val="1107467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91200"/>
          </a:xfrm>
        </p:spPr>
        <p:txBody>
          <a:bodyPr>
            <a:normAutofit/>
          </a:bodyPr>
          <a:lstStyle/>
          <a:p>
            <a:r>
              <a:rPr lang="en-US" sz="3600" dirty="0" smtClean="0"/>
              <a:t> </a:t>
            </a:r>
            <a:r>
              <a:rPr lang="en-US" sz="3600" dirty="0" smtClean="0">
                <a:latin typeface="Times New Roman" pitchFamily="18" charset="0"/>
                <a:cs typeface="Times New Roman" pitchFamily="18" charset="0"/>
              </a:rPr>
              <a:t>Mannerism exaggerates such qualities, often resulting in compositions that are asymmetrical or unnaturally elegant.</a:t>
            </a:r>
          </a:p>
          <a:p>
            <a:r>
              <a:rPr lang="en-US" sz="3600" dirty="0" smtClean="0">
                <a:latin typeface="Times New Roman" pitchFamily="18" charset="0"/>
                <a:cs typeface="Times New Roman" pitchFamily="18" charset="0"/>
              </a:rPr>
              <a:t>The style is notable for its intellectual sophistication as well as its artificial (as opposed to naturalistic) qualities</a:t>
            </a:r>
          </a:p>
          <a:p>
            <a:r>
              <a:rPr lang="en-US" sz="3600" dirty="0" smtClean="0">
                <a:latin typeface="Times New Roman" pitchFamily="18" charset="0"/>
                <a:cs typeface="Times New Roman" pitchFamily="18" charset="0"/>
              </a:rPr>
              <a:t> It favors compositional tension and instability rather than the balance and clarity of earlier Renaissance painting</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03801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15000"/>
          </a:xfrm>
        </p:spPr>
        <p:txBody>
          <a:bodyPr/>
          <a:lstStyle/>
          <a:p>
            <a:r>
              <a:rPr lang="en-US" sz="3600" dirty="0" smtClean="0"/>
              <a:t> </a:t>
            </a:r>
            <a:r>
              <a:rPr lang="en-US" sz="3600" dirty="0" smtClean="0">
                <a:latin typeface="Times New Roman" pitchFamily="18" charset="0"/>
                <a:cs typeface="Times New Roman" pitchFamily="18" charset="0"/>
              </a:rPr>
              <a:t>Mannerism in literature and music is notable for its highly florid style and intellectual sophistication.</a:t>
            </a:r>
            <a:endParaRPr lang="en-US" sz="3600" baseline="30000" dirty="0" smtClean="0">
              <a:latin typeface="Times New Roman" pitchFamily="18" charset="0"/>
              <a:cs typeface="Times New Roman" pitchFamily="18" charset="0"/>
              <a:hlinkClick r:id="rId3"/>
            </a:endParaRPr>
          </a:p>
          <a:p>
            <a:r>
              <a:rPr lang="en-US" sz="3600" dirty="0" smtClean="0">
                <a:latin typeface="Times New Roman" pitchFamily="18" charset="0"/>
                <a:cs typeface="Times New Roman" pitchFamily="18" charset="0"/>
              </a:rPr>
              <a:t>The word </a:t>
            </a:r>
            <a:r>
              <a:rPr lang="en-US" sz="3600" i="1" dirty="0" smtClean="0">
                <a:latin typeface="Times New Roman" pitchFamily="18" charset="0"/>
                <a:cs typeface="Times New Roman" pitchFamily="18" charset="0"/>
              </a:rPr>
              <a:t>mannerism</a:t>
            </a:r>
            <a:r>
              <a:rPr lang="en-US" sz="3600" dirty="0" smtClean="0">
                <a:latin typeface="Times New Roman" pitchFamily="18" charset="0"/>
                <a:cs typeface="Times New Roman" pitchFamily="18" charset="0"/>
              </a:rPr>
              <a:t> derives from the Italian </a:t>
            </a:r>
            <a:r>
              <a:rPr lang="en-US" sz="3600" i="1"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meaning "style" or "manner". Like the English word "style", </a:t>
            </a:r>
            <a:r>
              <a:rPr lang="en-US" sz="3600" i="1"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can either indicate a specific type of style (a beautiful style, an abrasive style) or indicate an absolute that needs no qualification</a:t>
            </a:r>
            <a:r>
              <a:rPr lang="en-US" sz="3600" baseline="30000" dirty="0" smtClean="0">
                <a:latin typeface="Times New Roman" pitchFamily="18" charset="0"/>
                <a:cs typeface="Times New Roman" pitchFamily="18" charset="0"/>
                <a:hlinkClick r:id="rId3"/>
              </a:rPr>
              <a:t>]</a:t>
            </a:r>
            <a:endParaRPr lang="en-US" sz="3600" baseline="300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93793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40</TotalTime>
  <Words>249</Words>
  <Application>Microsoft Office PowerPoint</Application>
  <PresentationFormat>On-screen Show (4:3)</PresentationFormat>
  <Paragraphs>82</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Paper</vt:lpstr>
      <vt:lpstr>Mannerism </vt:lpstr>
      <vt:lpstr>PowerPoint Presentation</vt:lpstr>
      <vt:lpstr>The word mannerism derives from the Italian maniera, meaning "style" or "manner"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Pontormo</vt:lpstr>
      <vt:lpstr> The Deposition from the Cross</vt:lpstr>
      <vt:lpstr>PowerPoint Presentation</vt:lpstr>
      <vt:lpstr>PowerPoint Presentation</vt:lpstr>
      <vt:lpstr>PowerPoint Presentation</vt:lpstr>
      <vt:lpstr>High maniera</vt:lpstr>
      <vt:lpstr>PowerPoint Presentation</vt:lpstr>
      <vt:lpstr>Madonna with long  neck</vt:lpstr>
      <vt:lpstr>The deposition  from the cross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Turn Back</dc:creator>
  <cp:lastModifiedBy>Turn Back</cp:lastModifiedBy>
  <cp:revision>22</cp:revision>
  <dcterms:created xsi:type="dcterms:W3CDTF">2019-03-15T04:26:28Z</dcterms:created>
  <dcterms:modified xsi:type="dcterms:W3CDTF">2020-05-03T19:26:29Z</dcterms:modified>
</cp:coreProperties>
</file>