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12"/>
  </p:notesMasterIdLst>
  <p:sldIdLst>
    <p:sldId id="298" r:id="rId2"/>
    <p:sldId id="269" r:id="rId3"/>
    <p:sldId id="291" r:id="rId4"/>
    <p:sldId id="292" r:id="rId5"/>
    <p:sldId id="293" r:id="rId6"/>
    <p:sldId id="294" r:id="rId7"/>
    <p:sldId id="295" r:id="rId8"/>
    <p:sldId id="296" r:id="rId9"/>
    <p:sldId id="297"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5E230E"/>
    <a:srgbClr val="0D0D0D"/>
    <a:srgbClr val="3D2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444" autoAdjust="0"/>
  </p:normalViewPr>
  <p:slideViewPr>
    <p:cSldViewPr snapToGrid="0">
      <p:cViewPr varScale="1">
        <p:scale>
          <a:sx n="69" d="100"/>
          <a:sy n="69" d="100"/>
        </p:scale>
        <p:origin x="57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67BC6-A731-4BE2-AA1F-830A0060FF2A}" type="datetimeFigureOut">
              <a:rPr lang="en-US" smtClean="0"/>
              <a:pPr/>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FA7C-2B2B-4186-895C-F375E45C7ED2}" type="slidenum">
              <a:rPr lang="en-US" smtClean="0"/>
              <a:pPr/>
              <a:t>‹#›</a:t>
            </a:fld>
            <a:endParaRPr lang="en-US"/>
          </a:p>
        </p:txBody>
      </p:sp>
    </p:spTree>
    <p:extLst>
      <p:ext uri="{BB962C8B-B14F-4D97-AF65-F5344CB8AC3E}">
        <p14:creationId xmlns:p14="http://schemas.microsoft.com/office/powerpoint/2010/main" val="306075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1</a:t>
            </a:fld>
            <a:endParaRPr lang="en-US"/>
          </a:p>
        </p:txBody>
      </p:sp>
    </p:spTree>
    <p:extLst>
      <p:ext uri="{BB962C8B-B14F-4D97-AF65-F5344CB8AC3E}">
        <p14:creationId xmlns:p14="http://schemas.microsoft.com/office/powerpoint/2010/main" val="385546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10</a:t>
            </a:fld>
            <a:endParaRPr lang="en-US"/>
          </a:p>
        </p:txBody>
      </p:sp>
    </p:spTree>
    <p:extLst>
      <p:ext uri="{BB962C8B-B14F-4D97-AF65-F5344CB8AC3E}">
        <p14:creationId xmlns:p14="http://schemas.microsoft.com/office/powerpoint/2010/main" val="156721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2</a:t>
            </a:fld>
            <a:endParaRPr lang="en-US"/>
          </a:p>
        </p:txBody>
      </p:sp>
    </p:spTree>
    <p:extLst>
      <p:ext uri="{BB962C8B-B14F-4D97-AF65-F5344CB8AC3E}">
        <p14:creationId xmlns:p14="http://schemas.microsoft.com/office/powerpoint/2010/main" val="117493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3</a:t>
            </a:fld>
            <a:endParaRPr lang="en-US"/>
          </a:p>
        </p:txBody>
      </p:sp>
    </p:spTree>
    <p:extLst>
      <p:ext uri="{BB962C8B-B14F-4D97-AF65-F5344CB8AC3E}">
        <p14:creationId xmlns:p14="http://schemas.microsoft.com/office/powerpoint/2010/main" val="70131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4</a:t>
            </a:fld>
            <a:endParaRPr lang="en-US"/>
          </a:p>
        </p:txBody>
      </p:sp>
    </p:spTree>
    <p:extLst>
      <p:ext uri="{BB962C8B-B14F-4D97-AF65-F5344CB8AC3E}">
        <p14:creationId xmlns:p14="http://schemas.microsoft.com/office/powerpoint/2010/main" val="179749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5</a:t>
            </a:fld>
            <a:endParaRPr lang="en-US"/>
          </a:p>
        </p:txBody>
      </p:sp>
    </p:spTree>
    <p:extLst>
      <p:ext uri="{BB962C8B-B14F-4D97-AF65-F5344CB8AC3E}">
        <p14:creationId xmlns:p14="http://schemas.microsoft.com/office/powerpoint/2010/main" val="390589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6</a:t>
            </a:fld>
            <a:endParaRPr lang="en-US"/>
          </a:p>
        </p:txBody>
      </p:sp>
    </p:spTree>
    <p:extLst>
      <p:ext uri="{BB962C8B-B14F-4D97-AF65-F5344CB8AC3E}">
        <p14:creationId xmlns:p14="http://schemas.microsoft.com/office/powerpoint/2010/main" val="259584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7</a:t>
            </a:fld>
            <a:endParaRPr lang="en-US"/>
          </a:p>
        </p:txBody>
      </p:sp>
    </p:spTree>
    <p:extLst>
      <p:ext uri="{BB962C8B-B14F-4D97-AF65-F5344CB8AC3E}">
        <p14:creationId xmlns:p14="http://schemas.microsoft.com/office/powerpoint/2010/main" val="291562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8</a:t>
            </a:fld>
            <a:endParaRPr lang="en-US"/>
          </a:p>
        </p:txBody>
      </p:sp>
    </p:spTree>
    <p:extLst>
      <p:ext uri="{BB962C8B-B14F-4D97-AF65-F5344CB8AC3E}">
        <p14:creationId xmlns:p14="http://schemas.microsoft.com/office/powerpoint/2010/main" val="241192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7FA7C-2B2B-4186-895C-F375E45C7ED2}" type="slidenum">
              <a:rPr lang="en-US" smtClean="0"/>
              <a:pPr/>
              <a:t>9</a:t>
            </a:fld>
            <a:endParaRPr lang="en-US"/>
          </a:p>
        </p:txBody>
      </p:sp>
    </p:spTree>
    <p:extLst>
      <p:ext uri="{BB962C8B-B14F-4D97-AF65-F5344CB8AC3E}">
        <p14:creationId xmlns:p14="http://schemas.microsoft.com/office/powerpoint/2010/main" val="392905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CBB6B1-A8E6-40DC-BF74-7DD5CD330343}"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193221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CBB6B1-A8E6-40DC-BF74-7DD5CD330343}"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83808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CBB6B1-A8E6-40DC-BF74-7DD5CD330343}"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21937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CBB6B1-A8E6-40DC-BF74-7DD5CD330343}"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77C1-417F-459A-BB7F-6D2F207AC9C4}"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000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CBB6B1-A8E6-40DC-BF74-7DD5CD330343}"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141684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1CBB6B1-A8E6-40DC-BF74-7DD5CD330343}"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388410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1CBB6B1-A8E6-40DC-BF74-7DD5CD330343}"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3897564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BB6B1-A8E6-40DC-BF74-7DD5CD330343}"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137807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BB6B1-A8E6-40DC-BF74-7DD5CD330343}"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280786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BB6B1-A8E6-40DC-BF74-7DD5CD330343}"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352701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CBB6B1-A8E6-40DC-BF74-7DD5CD330343}"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98465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CBB6B1-A8E6-40DC-BF74-7DD5CD330343}"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409735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CBB6B1-A8E6-40DC-BF74-7DD5CD330343}"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206641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CBB6B1-A8E6-40DC-BF74-7DD5CD330343}"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371217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BB6B1-A8E6-40DC-BF74-7DD5CD330343}"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344471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CBB6B1-A8E6-40DC-BF74-7DD5CD330343}"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401126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CBB6B1-A8E6-40DC-BF74-7DD5CD330343}"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577C1-417F-459A-BB7F-6D2F207AC9C4}" type="slidenum">
              <a:rPr lang="en-US" smtClean="0"/>
              <a:pPr/>
              <a:t>‹#›</a:t>
            </a:fld>
            <a:endParaRPr lang="en-US"/>
          </a:p>
        </p:txBody>
      </p:sp>
    </p:spTree>
    <p:extLst>
      <p:ext uri="{BB962C8B-B14F-4D97-AF65-F5344CB8AC3E}">
        <p14:creationId xmlns:p14="http://schemas.microsoft.com/office/powerpoint/2010/main" val="263851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1CBB6B1-A8E6-40DC-BF74-7DD5CD330343}" type="datetimeFigureOut">
              <a:rPr lang="en-US" smtClean="0"/>
              <a:pPr/>
              <a:t>5/6/2020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C7577C1-417F-459A-BB7F-6D2F207AC9C4}" type="slidenum">
              <a:rPr lang="en-US" smtClean="0"/>
              <a:pPr/>
              <a:t>‹#›</a:t>
            </a:fld>
            <a:endParaRPr lang="en-US"/>
          </a:p>
        </p:txBody>
      </p:sp>
    </p:spTree>
    <p:extLst>
      <p:ext uri="{BB962C8B-B14F-4D97-AF65-F5344CB8AC3E}">
        <p14:creationId xmlns:p14="http://schemas.microsoft.com/office/powerpoint/2010/main" val="2813436714"/>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59789" y="2800351"/>
            <a:ext cx="7770074" cy="975230"/>
          </a:xfrm>
          <a:solidFill>
            <a:srgbClr val="3D2513"/>
          </a:solidFill>
        </p:spPr>
        <p:style>
          <a:lnRef idx="0">
            <a:schemeClr val="dk1"/>
          </a:lnRef>
          <a:fillRef idx="3">
            <a:schemeClr val="dk1"/>
          </a:fillRef>
          <a:effectRef idx="3">
            <a:schemeClr val="dk1"/>
          </a:effectRef>
          <a:fontRef idx="minor">
            <a:schemeClr val="lt1"/>
          </a:fontRef>
        </p:style>
        <p:txBody>
          <a:bodyPr spcCol="914400">
            <a:noAutofit/>
          </a:bodyPr>
          <a:lstStyle/>
          <a:p>
            <a:r>
              <a:rPr lang="en-US" sz="4400" b="1" dirty="0">
                <a:effectLst/>
                <a:latin typeface="Arial" panose="020B0604020202020204" pitchFamily="34" charset="0"/>
                <a:cs typeface="Arial" panose="020B0604020202020204" pitchFamily="34" charset="0"/>
              </a:rPr>
              <a:t>WHITE COLOR CRIMES</a:t>
            </a:r>
          </a:p>
        </p:txBody>
      </p:sp>
      <p:pic>
        <p:nvPicPr>
          <p:cNvPr id="5" name="Picture 4">
            <a:extLst>
              <a:ext uri="{FF2B5EF4-FFF2-40B4-BE49-F238E27FC236}">
                <a16:creationId xmlns:a16="http://schemas.microsoft.com/office/drawing/2014/main" id="{42C5D103-8AD9-4D5B-A1FB-AE705FCB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00664" cy="6858000"/>
          </a:xfrm>
          <a:prstGeom prst="rect">
            <a:avLst/>
          </a:prstGeom>
        </p:spPr>
      </p:pic>
      <p:pic>
        <p:nvPicPr>
          <p:cNvPr id="6" name="Picture 5">
            <a:extLst>
              <a:ext uri="{FF2B5EF4-FFF2-40B4-BE49-F238E27FC236}">
                <a16:creationId xmlns:a16="http://schemas.microsoft.com/office/drawing/2014/main" id="{6D3C5F5D-DA2D-49A7-9574-2C5088857E45}"/>
              </a:ext>
            </a:extLst>
          </p:cNvPr>
          <p:cNvPicPr>
            <a:picLocks noChangeAspect="1"/>
          </p:cNvPicPr>
          <p:nvPr/>
        </p:nvPicPr>
        <p:blipFill rotWithShape="1">
          <a:blip r:embed="rId3">
            <a:extLst>
              <a:ext uri="{28A0092B-C50C-407E-A947-70E740481C1C}">
                <a14:useLocalDpi xmlns:a14="http://schemas.microsoft.com/office/drawing/2010/main" val="0"/>
              </a:ext>
            </a:extLst>
          </a:blip>
          <a:srcRect l="31856" t="3953" r="37245" b="71744"/>
          <a:stretch/>
        </p:blipFill>
        <p:spPr>
          <a:xfrm>
            <a:off x="414338" y="628649"/>
            <a:ext cx="2522327" cy="995363"/>
          </a:xfrm>
          <a:prstGeom prst="rect">
            <a:avLst/>
          </a:prstGeom>
        </p:spPr>
      </p:pic>
      <p:pic>
        <p:nvPicPr>
          <p:cNvPr id="7" name="Picture 6">
            <a:extLst>
              <a:ext uri="{FF2B5EF4-FFF2-40B4-BE49-F238E27FC236}">
                <a16:creationId xmlns:a16="http://schemas.microsoft.com/office/drawing/2014/main" id="{473377DB-4B75-431A-9AB0-21FC34961E77}"/>
              </a:ext>
            </a:extLst>
          </p:cNvPr>
          <p:cNvPicPr>
            <a:picLocks noChangeAspect="1"/>
          </p:cNvPicPr>
          <p:nvPr/>
        </p:nvPicPr>
        <p:blipFill rotWithShape="1">
          <a:blip r:embed="rId3">
            <a:extLst>
              <a:ext uri="{28A0092B-C50C-407E-A947-70E740481C1C}">
                <a14:useLocalDpi xmlns:a14="http://schemas.microsoft.com/office/drawing/2010/main" val="0"/>
              </a:ext>
            </a:extLst>
          </a:blip>
          <a:srcRect l="31856" t="3953" r="37245" b="71744"/>
          <a:stretch/>
        </p:blipFill>
        <p:spPr>
          <a:xfrm>
            <a:off x="9669673" y="5724524"/>
            <a:ext cx="2522327" cy="995363"/>
          </a:xfrm>
          <a:prstGeom prst="rect">
            <a:avLst/>
          </a:prstGeom>
        </p:spPr>
      </p:pic>
    </p:spTree>
    <p:extLst>
      <p:ext uri="{BB962C8B-B14F-4D97-AF65-F5344CB8AC3E}">
        <p14:creationId xmlns:p14="http://schemas.microsoft.com/office/powerpoint/2010/main" val="25324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036577" y="2945104"/>
            <a:ext cx="7538781" cy="851041"/>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spcCol="914400">
            <a:normAutofit/>
          </a:bodyPr>
          <a:lstStyle/>
          <a:p>
            <a:pPr marL="342900" marR="0" lvl="0" indent="-306000" algn="ctr" defTabSz="457200" rtl="0" eaLnBrk="1" fontAlgn="auto" latinLnBrk="0" hangingPunct="1">
              <a:lnSpc>
                <a:spcPct val="100000"/>
              </a:lnSpc>
              <a:spcBef>
                <a:spcPct val="20000"/>
              </a:spcBef>
              <a:spcAft>
                <a:spcPts val="600"/>
              </a:spcAft>
              <a:buClr>
                <a:schemeClr val="tx2"/>
              </a:buClr>
              <a:buSzPct val="70000"/>
              <a:tabLst/>
              <a:defRPr/>
            </a:pPr>
            <a:r>
              <a:rPr kumimoji="0" lang="en-US" sz="3600" b="1" i="0" strike="noStrike" kern="1200" cap="none" spc="0" normalizeH="0" baseline="0" noProof="0" dirty="0">
                <a:ln>
                  <a:solidFill>
                    <a:schemeClr val="bg1">
                      <a:lumMod val="75000"/>
                      <a:lumOff val="25000"/>
                      <a:alpha val="10000"/>
                    </a:schemeClr>
                  </a:solidFill>
                </a:ln>
                <a:solidFill>
                  <a:schemeClr val="lt1"/>
                </a:solidFill>
                <a:effectLst/>
                <a:uLnTx/>
                <a:uFillTx/>
                <a:latin typeface="Arial" panose="020B0604020202020204" pitchFamily="34" charset="0"/>
                <a:ea typeface="+mn-ea"/>
                <a:cs typeface="Arial" panose="020B0604020202020204" pitchFamily="34" charset="0"/>
              </a:rPr>
              <a:t>THANK</a:t>
            </a:r>
            <a:r>
              <a:rPr kumimoji="0" lang="en-US" sz="3600" b="1" i="0" strike="noStrike" kern="1200" cap="none" spc="0" normalizeH="0" noProof="0" dirty="0">
                <a:ln>
                  <a:solidFill>
                    <a:schemeClr val="bg1">
                      <a:lumMod val="75000"/>
                      <a:lumOff val="25000"/>
                      <a:alpha val="10000"/>
                    </a:schemeClr>
                  </a:solidFill>
                </a:ln>
                <a:solidFill>
                  <a:schemeClr val="lt1"/>
                </a:solidFill>
                <a:effectLst/>
                <a:uLnTx/>
                <a:uFillTx/>
                <a:latin typeface="Arial" panose="020B0604020202020204" pitchFamily="34" charset="0"/>
                <a:ea typeface="+mn-ea"/>
                <a:cs typeface="Arial" panose="020B0604020202020204" pitchFamily="34" charset="0"/>
              </a:rPr>
              <a:t> YOU</a:t>
            </a:r>
            <a:endParaRPr kumimoji="0" lang="en-US" sz="3600" b="1" i="0" strike="noStrike" kern="1200" cap="none" spc="0" normalizeH="0" baseline="0" noProof="0" dirty="0">
              <a:ln>
                <a:solidFill>
                  <a:schemeClr val="bg1">
                    <a:lumMod val="75000"/>
                    <a:lumOff val="25000"/>
                    <a:alpha val="10000"/>
                  </a:schemeClr>
                </a:solidFill>
              </a:ln>
              <a:solidFill>
                <a:schemeClr val="lt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434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5424" y="897144"/>
            <a:ext cx="6834039"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Background</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The meaning of white collar crime, like that of other abstract terms like, coercion, violence, victim,  is deeply contested in legal, social science, and philosophical domains.</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Definitions vary both across and within disciplines and linguistic practices.</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Several contexts in which the term “white collar crime” has been used i.e. by</a:t>
            </a:r>
            <a:br>
              <a:rPr lang="en-US" sz="2400" b="1"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social scientists; among law enforcement officials, prosecutors, and defense attorneys; in the law schools and, in substantive criminal law legislation.</a:t>
            </a:r>
          </a:p>
          <a:p>
            <a:pPr marL="574675" algn="just"/>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a:p>
            <a:pPr marL="796925" indent="-222250" algn="just">
              <a:buFont typeface="Wingdings" panose="05000000000000000000" pitchFamily="2" charset="2"/>
              <a:buChar char="§"/>
            </a:pP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algn="ctr"/>
            <a:r>
              <a:rPr lang="en-US" sz="3600" b="1" dirty="0">
                <a:latin typeface="Arial" panose="020B0604020202020204" pitchFamily="34" charset="0"/>
                <a:cs typeface="Arial" panose="020B0604020202020204" pitchFamily="34" charset="0"/>
              </a:rPr>
              <a:t>WHITE COLOR CRIMES</a:t>
            </a:r>
          </a:p>
        </p:txBody>
      </p:sp>
      <p:pic>
        <p:nvPicPr>
          <p:cNvPr id="5" name="Picture 4">
            <a:extLst>
              <a:ext uri="{FF2B5EF4-FFF2-40B4-BE49-F238E27FC236}">
                <a16:creationId xmlns:a16="http://schemas.microsoft.com/office/drawing/2014/main" id="{29C80CF4-BE2C-4A75-8DC7-4CEC7A39D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488" y="1543054"/>
            <a:ext cx="4528208" cy="2087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58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5424" y="897144"/>
            <a:ext cx="8705701"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Background</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The term was first used only sixty-five years ago by Edwin Sutherland, the most influential American criminologist of his day, in a presidential address to the American Sociological Association. Sutherland was famously vague and inconsistent in saying exactly what the term should mean.</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But even if he had been precise and consistent in his usage, it seems likely that the term would still have generated uncertainty and misunderstanding among other users of the term. </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The concept that Sutherland was the first to put a label on is one that is so inherently complex and multifaceted that it seems unlikely that one single definition could ever prevail.</a:t>
            </a:r>
          </a:p>
          <a:p>
            <a:pPr marL="796925" indent="-22225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algn="ctr"/>
            <a:r>
              <a:rPr lang="en-US" sz="3600" b="1" dirty="0">
                <a:latin typeface="Arial" panose="020B0604020202020204" pitchFamily="34" charset="0"/>
                <a:cs typeface="Arial" panose="020B0604020202020204" pitchFamily="34" charset="0"/>
              </a:rPr>
              <a:t>WHITE COLOR CRIMES</a:t>
            </a:r>
          </a:p>
        </p:txBody>
      </p:sp>
      <p:pic>
        <p:nvPicPr>
          <p:cNvPr id="4" name="Picture 3">
            <a:extLst>
              <a:ext uri="{FF2B5EF4-FFF2-40B4-BE49-F238E27FC236}">
                <a16:creationId xmlns:a16="http://schemas.microsoft.com/office/drawing/2014/main" id="{FA156F87-26CE-4191-86B4-37CD85003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25" y="1445867"/>
            <a:ext cx="3147830" cy="3966266"/>
          </a:xfrm>
          <a:prstGeom prst="ellipse">
            <a:avLst/>
          </a:prstGeom>
          <a:ln>
            <a:noFill/>
          </a:ln>
          <a:effectLst>
            <a:softEdge rad="112500"/>
          </a:effectLst>
        </p:spPr>
      </p:pic>
    </p:spTree>
    <p:extLst>
      <p:ext uri="{BB962C8B-B14F-4D97-AF65-F5344CB8AC3E}">
        <p14:creationId xmlns:p14="http://schemas.microsoft.com/office/powerpoint/2010/main" val="378057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5425" y="897144"/>
            <a:ext cx="9000976"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What Constitute White Color Crime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Three critical issues that have arisen in the battle over the meaning of white collar crime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Does the term refer only to activity that is actually criminal, or also to other forms of non-criminal deviance?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Does the term refer to behavior (whether criminal or not) engaged in exclusively or primarily by particular kinds of actors, such as those who occupy certain jobs or have a high socioeconomic status; or should it refer to some particular kinds of acts?</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Assuming that the term should refer to a particular category of criminal acts or other deviant behavior (rather than to actors), what factors should determine that which of the above acts will be included?</a:t>
            </a:r>
          </a:p>
          <a:p>
            <a:pPr marL="574675" algn="just"/>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algn="ctr"/>
            <a:r>
              <a:rPr lang="en-US" sz="3600" b="1" dirty="0">
                <a:latin typeface="Arial" panose="020B0604020202020204" pitchFamily="34" charset="0"/>
                <a:cs typeface="Arial" panose="020B0604020202020204" pitchFamily="34" charset="0"/>
              </a:rPr>
              <a:t>WHITE COLOR CRIMES</a:t>
            </a:r>
          </a:p>
        </p:txBody>
      </p:sp>
      <p:pic>
        <p:nvPicPr>
          <p:cNvPr id="4" name="Picture 3">
            <a:extLst>
              <a:ext uri="{FF2B5EF4-FFF2-40B4-BE49-F238E27FC236}">
                <a16:creationId xmlns:a16="http://schemas.microsoft.com/office/drawing/2014/main" id="{0CDC1397-ADB3-4023-9764-801902B72E6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46445" r="99704">
                        <a14:foregroundMark x1="53436" y1="52267" x2="62085" y2="86578"/>
                        <a14:foregroundMark x1="53969" y1="20267" x2="50237" y2="44533"/>
                        <a14:foregroundMark x1="50474" y1="17867" x2="46445" y2="32000"/>
                        <a14:foregroundMark x1="48045" y1="39289" x2="48874" y2="48178"/>
                        <a14:foregroundMark x1="51600" y1="59467" x2="61019" y2="94667"/>
                        <a14:foregroundMark x1="92773" y1="25956" x2="83353" y2="96711"/>
                        <a14:foregroundMark x1="92476" y1="11378" x2="70972" y2="97511"/>
                        <a14:foregroundMark x1="94905" y1="14222" x2="95201" y2="97867"/>
                        <a14:foregroundMark x1="95201" y1="5333" x2="82524" y2="32000"/>
                        <a14:foregroundMark x1="49171" y1="58667" x2="46445" y2="40533"/>
                        <a14:foregroundMark x1="51303" y1="64711" x2="56694" y2="95022"/>
                      </a14:backgroundRemoval>
                    </a14:imgEffect>
                  </a14:imgLayer>
                </a14:imgProps>
              </a:ext>
              <a:ext uri="{28A0092B-C50C-407E-A947-70E740481C1C}">
                <a14:useLocalDpi xmlns:a14="http://schemas.microsoft.com/office/drawing/2010/main" val="0"/>
              </a:ext>
            </a:extLst>
          </a:blip>
          <a:srcRect l="47802"/>
          <a:stretch/>
        </p:blipFill>
        <p:spPr>
          <a:xfrm>
            <a:off x="9411112" y="1091044"/>
            <a:ext cx="2737120" cy="3494811"/>
          </a:xfrm>
          <a:prstGeom prst="rect">
            <a:avLst/>
          </a:prstGeom>
        </p:spPr>
      </p:pic>
    </p:spTree>
    <p:extLst>
      <p:ext uri="{BB962C8B-B14F-4D97-AF65-F5344CB8AC3E}">
        <p14:creationId xmlns:p14="http://schemas.microsoft.com/office/powerpoint/2010/main" val="40342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5424" y="897144"/>
            <a:ext cx="9776831"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Legal Perspective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To lawyers, the term “crime” denotes a legal category. A particular kinds of conduct that our legal institutions recognize as “criminal.” </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Defined in a particular manner.</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Employing characteristics in the sense that a wrong is committed against the public or a particular individual.</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Various actors playing distinctive roles, employing distinctive procedures and burdens of proof.</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Involves distinctive procedural rights.</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To lawyers, therefore, it seems obvious that when one talks about “white collar crime”. one should be talking about some subcategory of criminal conduct that reflects specific </a:t>
            </a:r>
            <a:r>
              <a:rPr lang="en-US" sz="2400" b="1" dirty="0" err="1">
                <a:effectLst/>
                <a:latin typeface="Times New Roman" panose="02020603050405020304" pitchFamily="18" charset="0"/>
                <a:cs typeface="Times New Roman" panose="02020603050405020304" pitchFamily="18" charset="0"/>
              </a:rPr>
              <a:t>ccriminal</a:t>
            </a:r>
            <a:r>
              <a:rPr lang="en-US" sz="2400" b="1" dirty="0">
                <a:effectLst/>
                <a:latin typeface="Times New Roman" panose="02020603050405020304" pitchFamily="18" charset="0"/>
                <a:cs typeface="Times New Roman" panose="02020603050405020304" pitchFamily="18" charset="0"/>
              </a:rPr>
              <a:t> characteristics covered by the criminal laws.</a:t>
            </a:r>
          </a:p>
          <a:p>
            <a:pPr marL="574675" algn="just"/>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marL="58737" algn="ctr"/>
            <a:r>
              <a:rPr lang="en-US" sz="3600" b="1" dirty="0">
                <a:solidFill>
                  <a:srgbClr val="FFFF00"/>
                </a:solidFill>
                <a:latin typeface="Times New Roman" panose="02020603050405020304" pitchFamily="18" charset="0"/>
                <a:cs typeface="Times New Roman" panose="02020603050405020304" pitchFamily="18" charset="0"/>
              </a:rPr>
              <a:t>What Constitute White Color Crime</a:t>
            </a:r>
          </a:p>
        </p:txBody>
      </p:sp>
      <p:pic>
        <p:nvPicPr>
          <p:cNvPr id="4" name="Picture 3">
            <a:extLst>
              <a:ext uri="{FF2B5EF4-FFF2-40B4-BE49-F238E27FC236}">
                <a16:creationId xmlns:a16="http://schemas.microsoft.com/office/drawing/2014/main" id="{03C57919-30F8-46BF-B8E0-CD6E36BCE40F}"/>
              </a:ext>
            </a:extLst>
          </p:cNvPr>
          <p:cNvPicPr>
            <a:picLocks noChangeAspect="1"/>
          </p:cNvPicPr>
          <p:nvPr/>
        </p:nvPicPr>
        <p:blipFill rotWithShape="1">
          <a:blip r:embed="rId3">
            <a:extLst>
              <a:ext uri="{28A0092B-C50C-407E-A947-70E740481C1C}">
                <a14:useLocalDpi xmlns:a14="http://schemas.microsoft.com/office/drawing/2010/main" val="0"/>
              </a:ext>
            </a:extLst>
          </a:blip>
          <a:srcRect l="41320" t="33182" r="39272" b="9979"/>
          <a:stretch/>
        </p:blipFill>
        <p:spPr>
          <a:xfrm>
            <a:off x="10072256" y="1718283"/>
            <a:ext cx="2119744" cy="3227792"/>
          </a:xfrm>
          <a:prstGeom prst="rect">
            <a:avLst/>
          </a:prstGeom>
        </p:spPr>
      </p:pic>
    </p:spTree>
    <p:extLst>
      <p:ext uri="{BB962C8B-B14F-4D97-AF65-F5344CB8AC3E}">
        <p14:creationId xmlns:p14="http://schemas.microsoft.com/office/powerpoint/2010/main" val="288368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5424" y="897144"/>
            <a:ext cx="11296808"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Sociological Perspective</a:t>
            </a:r>
          </a:p>
          <a:p>
            <a:pPr marL="796925" indent="-222250" algn="just">
              <a:buFont typeface="Wingdings" panose="05000000000000000000" pitchFamily="2" charset="2"/>
              <a:buChar char="§"/>
            </a:pPr>
            <a:r>
              <a:rPr lang="en-US" sz="2400" dirty="0">
                <a:effectLst/>
                <a:latin typeface="Times New Roman" panose="02020603050405020304" pitchFamily="18" charset="0"/>
                <a:cs typeface="Times New Roman" panose="02020603050405020304" pitchFamily="18" charset="0"/>
              </a:rPr>
              <a:t>Sociologists are concerned less with legal labels and categories than with describing patterns of behavior, its causes, and society’s attitudes towards it. </a:t>
            </a:r>
          </a:p>
          <a:p>
            <a:pPr marL="796925" indent="-222250" algn="just">
              <a:buFont typeface="Wingdings" panose="05000000000000000000" pitchFamily="2" charset="2"/>
              <a:buChar char="§"/>
            </a:pPr>
            <a:r>
              <a:rPr lang="en-US" sz="2400" dirty="0">
                <a:effectLst/>
                <a:latin typeface="Times New Roman" panose="02020603050405020304" pitchFamily="18" charset="0"/>
                <a:cs typeface="Times New Roman" panose="02020603050405020304" pitchFamily="18" charset="0"/>
              </a:rPr>
              <a:t>Thus, for </a:t>
            </a:r>
            <a:r>
              <a:rPr lang="en-US" sz="2400" dirty="0">
                <a:solidFill>
                  <a:srgbClr val="FFFF00"/>
                </a:solidFill>
                <a:effectLst/>
                <a:latin typeface="Times New Roman" panose="02020603050405020304" pitchFamily="18" charset="0"/>
                <a:cs typeface="Times New Roman" panose="02020603050405020304" pitchFamily="18" charset="0"/>
              </a:rPr>
              <a:t>Sutherland</a:t>
            </a:r>
            <a:r>
              <a:rPr lang="en-US" sz="2400" dirty="0">
                <a:effectLst/>
                <a:latin typeface="Times New Roman" panose="02020603050405020304" pitchFamily="18" charset="0"/>
                <a:cs typeface="Times New Roman" panose="02020603050405020304" pitchFamily="18" charset="0"/>
              </a:rPr>
              <a:t> and many of his fellow sociologists, white collar</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crime is not “crime” in the legal sense of the term.</a:t>
            </a:r>
          </a:p>
          <a:p>
            <a:pPr marL="796925" indent="-222250" algn="just">
              <a:buFont typeface="Wingdings" panose="05000000000000000000" pitchFamily="2" charset="2"/>
              <a:buChar char="§"/>
            </a:pPr>
            <a:r>
              <a:rPr lang="en-US" sz="2400" dirty="0">
                <a:effectLst/>
                <a:latin typeface="Times New Roman" panose="02020603050405020304" pitchFamily="18" charset="0"/>
                <a:cs typeface="Times New Roman" panose="02020603050405020304" pitchFamily="18" charset="0"/>
              </a:rPr>
              <a:t>Much of the activity he was concerned with, such as restraint of trade, violation of copyrights, unfair labor practices, and adulteration or misbranding of food and drugs, and misuse of authority either was not subject to criminal sanctions at all, or, if it was, was rarely prosecuted as such.</a:t>
            </a:r>
          </a:p>
          <a:p>
            <a:pPr marL="796925" indent="-222250" algn="just">
              <a:buFont typeface="Wingdings" panose="05000000000000000000" pitchFamily="2" charset="2"/>
              <a:buChar char="§"/>
            </a:pPr>
            <a:r>
              <a:rPr lang="en-US" sz="2400" dirty="0">
                <a:effectLst/>
                <a:latin typeface="Times New Roman" panose="02020603050405020304" pitchFamily="18" charset="0"/>
                <a:cs typeface="Times New Roman" panose="02020603050405020304" pitchFamily="18" charset="0"/>
              </a:rPr>
              <a:t>Indeed, this was precisely Sutherland’s point: a good deal of conduct that is at least harmful or wrongful than what has traditionally been viewed as criminal.</a:t>
            </a:r>
          </a:p>
          <a:p>
            <a:pPr marL="796925" indent="-222250" algn="just">
              <a:buFont typeface="Wingdings" panose="05000000000000000000" pitchFamily="2" charset="2"/>
              <a:buChar char="§"/>
            </a:pPr>
            <a:r>
              <a:rPr lang="en-US" sz="2400" dirty="0">
                <a:effectLst/>
                <a:latin typeface="Times New Roman" panose="02020603050405020304" pitchFamily="18" charset="0"/>
                <a:cs typeface="Times New Roman" panose="02020603050405020304" pitchFamily="18" charset="0"/>
              </a:rPr>
              <a:t>Subject to a range of procedures and penalties that differ from those used for traditional crimes.</a:t>
            </a:r>
          </a:p>
          <a:p>
            <a:pPr marL="796925" indent="-222250"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marL="58737" algn="ctr"/>
            <a:r>
              <a:rPr lang="en-US" sz="3600" b="1" dirty="0">
                <a:solidFill>
                  <a:srgbClr val="FFFF00"/>
                </a:solidFill>
                <a:latin typeface="Times New Roman" panose="02020603050405020304" pitchFamily="18" charset="0"/>
                <a:cs typeface="Times New Roman" panose="02020603050405020304" pitchFamily="18" charset="0"/>
              </a:rPr>
              <a:t>What Constitute White Color Crime</a:t>
            </a:r>
          </a:p>
        </p:txBody>
      </p:sp>
    </p:spTree>
    <p:extLst>
      <p:ext uri="{BB962C8B-B14F-4D97-AF65-F5344CB8AC3E}">
        <p14:creationId xmlns:p14="http://schemas.microsoft.com/office/powerpoint/2010/main" val="18950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225" y="855579"/>
            <a:ext cx="9139509"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Sociological Perspective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The second is to set aside the term “white collar crime” and instead use terms such as “elite deviance” to refer not only to actual crimes committed by the elite but also to deviant activities of the elite that do not violate the criminal law. This is elaborated as:-</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Much of the conduct we are dealing with here could be treated either as</a:t>
            </a:r>
          </a:p>
          <a:p>
            <a:pPr marL="1254125" lvl="1"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A crime (having a </a:t>
            </a:r>
            <a:r>
              <a:rPr lang="en-US" sz="2400" b="1" dirty="0" err="1">
                <a:effectLst/>
                <a:latin typeface="Times New Roman" panose="02020603050405020304" pitchFamily="18" charset="0"/>
                <a:cs typeface="Times New Roman" panose="02020603050405020304" pitchFamily="18" charset="0"/>
              </a:rPr>
              <a:t>legislatory</a:t>
            </a:r>
            <a:r>
              <a:rPr lang="en-US" sz="2400" b="1" dirty="0">
                <a:effectLst/>
                <a:latin typeface="Times New Roman" panose="02020603050405020304" pitchFamily="18" charset="0"/>
                <a:cs typeface="Times New Roman" panose="02020603050405020304" pitchFamily="18" charset="0"/>
              </a:rPr>
              <a:t> cover)</a:t>
            </a:r>
          </a:p>
          <a:p>
            <a:pPr marL="1254125" lvl="1"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A non-criminal violation of law i.e. a misdeed, breach of contract, or statutory violation, or:</a:t>
            </a:r>
          </a:p>
          <a:p>
            <a:pPr marL="1254125" lvl="1"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A merely “deviant,” aggressive, or anti-social act which is violative of some informal norm but is not contrary to either criminal or civil law.</a:t>
            </a:r>
          </a:p>
          <a:p>
            <a:pPr marL="1031875" lvl="1" algn="just"/>
            <a:endParaRPr lang="en-US" sz="2400" b="1" dirty="0">
              <a:effectLst/>
              <a:latin typeface="Times New Roman" panose="02020603050405020304" pitchFamily="18" charset="0"/>
              <a:cs typeface="Times New Roman" panose="02020603050405020304" pitchFamily="18" charset="0"/>
            </a:endParaRPr>
          </a:p>
          <a:p>
            <a:pPr marL="1254125" lvl="1"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marL="58737" algn="ctr"/>
            <a:r>
              <a:rPr lang="en-US" sz="3600" b="1" dirty="0">
                <a:solidFill>
                  <a:srgbClr val="FFFF00"/>
                </a:solidFill>
                <a:latin typeface="Times New Roman" panose="02020603050405020304" pitchFamily="18" charset="0"/>
                <a:cs typeface="Times New Roman" panose="02020603050405020304" pitchFamily="18" charset="0"/>
              </a:rPr>
              <a:t>What Constitute White Color Crime</a:t>
            </a:r>
          </a:p>
        </p:txBody>
      </p:sp>
      <p:pic>
        <p:nvPicPr>
          <p:cNvPr id="6" name="Picture 5">
            <a:extLst>
              <a:ext uri="{FF2B5EF4-FFF2-40B4-BE49-F238E27FC236}">
                <a16:creationId xmlns:a16="http://schemas.microsoft.com/office/drawing/2014/main" id="{3341D291-0F0D-40A5-9661-8D2D72D50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457" y="2931932"/>
            <a:ext cx="3013583" cy="1570795"/>
          </a:xfrm>
          <a:prstGeom prst="rect">
            <a:avLst/>
          </a:prstGeom>
        </p:spPr>
      </p:pic>
      <p:pic>
        <p:nvPicPr>
          <p:cNvPr id="8" name="Picture 7">
            <a:extLst>
              <a:ext uri="{FF2B5EF4-FFF2-40B4-BE49-F238E27FC236}">
                <a16:creationId xmlns:a16="http://schemas.microsoft.com/office/drawing/2014/main" id="{EAEB2E25-DC96-4CDD-B5F3-C74F2FFFA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8457" y="1036162"/>
            <a:ext cx="3013583" cy="1808150"/>
          </a:xfrm>
          <a:prstGeom prst="rect">
            <a:avLst/>
          </a:prstGeom>
        </p:spPr>
      </p:pic>
      <p:pic>
        <p:nvPicPr>
          <p:cNvPr id="11" name="Picture 10">
            <a:extLst>
              <a:ext uri="{FF2B5EF4-FFF2-40B4-BE49-F238E27FC236}">
                <a16:creationId xmlns:a16="http://schemas.microsoft.com/office/drawing/2014/main" id="{3FABA518-FF69-4A5C-B145-F7D032F914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728" y="5298233"/>
            <a:ext cx="2962622" cy="1683327"/>
          </a:xfrm>
          <a:prstGeom prst="rect">
            <a:avLst/>
          </a:prstGeom>
        </p:spPr>
      </p:pic>
      <p:sp>
        <p:nvSpPr>
          <p:cNvPr id="12" name="TextBox 11">
            <a:extLst>
              <a:ext uri="{FF2B5EF4-FFF2-40B4-BE49-F238E27FC236}">
                <a16:creationId xmlns:a16="http://schemas.microsoft.com/office/drawing/2014/main" id="{5DDC3D2D-F96E-4266-8EEF-8BAB6AE7D356}"/>
              </a:ext>
            </a:extLst>
          </p:cNvPr>
          <p:cNvSpPr txBox="1"/>
          <p:nvPr/>
        </p:nvSpPr>
        <p:spPr>
          <a:xfrm>
            <a:off x="9143538" y="4590347"/>
            <a:ext cx="3013583" cy="707886"/>
          </a:xfrm>
          <a:prstGeom prst="rect">
            <a:avLst/>
          </a:prstGeom>
          <a:solidFill>
            <a:schemeClr val="bg1"/>
          </a:solidFill>
          <a:ln w="38100">
            <a:solidFill>
              <a:srgbClr val="0070C0"/>
            </a:solidFill>
          </a:ln>
        </p:spPr>
        <p:txBody>
          <a:bodyPr wrap="square" rtlCol="0">
            <a:spAutoFit/>
          </a:bodyPr>
          <a:lstStyle/>
          <a:p>
            <a:pPr algn="ctr"/>
            <a:r>
              <a:rPr lang="en-US" sz="2000" b="1" dirty="0">
                <a:solidFill>
                  <a:srgbClr val="FFFF00"/>
                </a:solidFill>
              </a:rPr>
              <a:t>Holy Water  ..?    No Sir</a:t>
            </a:r>
          </a:p>
          <a:p>
            <a:pPr algn="ctr"/>
            <a:r>
              <a:rPr lang="en-US" sz="2000" b="1" dirty="0">
                <a:solidFill>
                  <a:srgbClr val="FFFF00"/>
                </a:solidFill>
              </a:rPr>
              <a:t>Its Honey</a:t>
            </a:r>
          </a:p>
        </p:txBody>
      </p:sp>
    </p:spTree>
    <p:extLst>
      <p:ext uri="{BB962C8B-B14F-4D97-AF65-F5344CB8AC3E}">
        <p14:creationId xmlns:p14="http://schemas.microsoft.com/office/powerpoint/2010/main" val="401100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3019" y="897144"/>
            <a:ext cx="9402758"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Sociological Perspective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From the perspective of the criminal law, however, such an approach is once again problematic. Deeply rooted equal protection-type norms forbid us from distinguishing among offenders on the basis of wealth, occupation, race, gender, ethnicity, or other personal characteristics.</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There are special immunity rules that apply to certain kinds of governmental actors. </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such an approach is not at all foreign to the criminal law. For example, one cannot commit the offense of receiving a bribe unless one is a member of National or Provincial Assembly, a juror, a witness, or “an officer or employee or person acting on behalf of the state (diplomatic immunity), or any department, agency or branch of Government.</a:t>
            </a:r>
          </a:p>
          <a:p>
            <a:pPr marL="574675" algn="just"/>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marL="58737" algn="ctr"/>
            <a:r>
              <a:rPr lang="en-US" sz="3600" b="1" dirty="0">
                <a:solidFill>
                  <a:srgbClr val="FFFF00"/>
                </a:solidFill>
                <a:latin typeface="Times New Roman" panose="02020603050405020304" pitchFamily="18" charset="0"/>
                <a:cs typeface="Times New Roman" panose="02020603050405020304" pitchFamily="18" charset="0"/>
              </a:rPr>
              <a:t>Investigator’s Approach to WCC</a:t>
            </a:r>
          </a:p>
        </p:txBody>
      </p:sp>
      <p:pic>
        <p:nvPicPr>
          <p:cNvPr id="4" name="Picture 3">
            <a:extLst>
              <a:ext uri="{FF2B5EF4-FFF2-40B4-BE49-F238E27FC236}">
                <a16:creationId xmlns:a16="http://schemas.microsoft.com/office/drawing/2014/main" id="{D09CE4B6-BEE2-410F-96A7-477D618C089E}"/>
              </a:ext>
            </a:extLst>
          </p:cNvPr>
          <p:cNvPicPr>
            <a:picLocks noChangeAspect="1"/>
          </p:cNvPicPr>
          <p:nvPr/>
        </p:nvPicPr>
        <p:blipFill rotWithShape="1">
          <a:blip r:embed="rId3">
            <a:extLst>
              <a:ext uri="{28A0092B-C50C-407E-A947-70E740481C1C}">
                <a14:useLocalDpi xmlns:a14="http://schemas.microsoft.com/office/drawing/2010/main" val="0"/>
              </a:ext>
            </a:extLst>
          </a:blip>
          <a:srcRect l="45903" t="28152" r="6765" b="27059"/>
          <a:stretch/>
        </p:blipFill>
        <p:spPr>
          <a:xfrm>
            <a:off x="9698181" y="5070766"/>
            <a:ext cx="2411015" cy="1524001"/>
          </a:xfrm>
          <a:prstGeom prst="rect">
            <a:avLst/>
          </a:prstGeom>
        </p:spPr>
      </p:pic>
      <p:pic>
        <p:nvPicPr>
          <p:cNvPr id="5" name="Picture 4">
            <a:extLst>
              <a:ext uri="{FF2B5EF4-FFF2-40B4-BE49-F238E27FC236}">
                <a16:creationId xmlns:a16="http://schemas.microsoft.com/office/drawing/2014/main" id="{8CDEB89A-6CD7-4331-9CD1-00A0D7B43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018" y="1540020"/>
            <a:ext cx="2087558" cy="1674235"/>
          </a:xfrm>
          <a:prstGeom prst="rect">
            <a:avLst/>
          </a:prstGeom>
        </p:spPr>
      </p:pic>
      <p:pic>
        <p:nvPicPr>
          <p:cNvPr id="8" name="Picture 7">
            <a:extLst>
              <a:ext uri="{FF2B5EF4-FFF2-40B4-BE49-F238E27FC236}">
                <a16:creationId xmlns:a16="http://schemas.microsoft.com/office/drawing/2014/main" id="{D26CFAE4-A718-49C9-A693-2A058A65BE4E}"/>
              </a:ext>
            </a:extLst>
          </p:cNvPr>
          <p:cNvPicPr>
            <a:picLocks noChangeAspect="1"/>
          </p:cNvPicPr>
          <p:nvPr/>
        </p:nvPicPr>
        <p:blipFill rotWithShape="1">
          <a:blip r:embed="rId5">
            <a:extLst>
              <a:ext uri="{28A0092B-C50C-407E-A947-70E740481C1C}">
                <a14:useLocalDpi xmlns:a14="http://schemas.microsoft.com/office/drawing/2010/main" val="0"/>
              </a:ext>
            </a:extLst>
          </a:blip>
          <a:srcRect t="32668" b="24669"/>
          <a:stretch/>
        </p:blipFill>
        <p:spPr>
          <a:xfrm>
            <a:off x="9758287" y="979682"/>
            <a:ext cx="2189019" cy="560338"/>
          </a:xfrm>
          <a:prstGeom prst="rect">
            <a:avLst/>
          </a:prstGeom>
        </p:spPr>
      </p:pic>
      <p:pic>
        <p:nvPicPr>
          <p:cNvPr id="10" name="Picture 9">
            <a:extLst>
              <a:ext uri="{FF2B5EF4-FFF2-40B4-BE49-F238E27FC236}">
                <a16:creationId xmlns:a16="http://schemas.microsoft.com/office/drawing/2014/main" id="{10DA431C-B170-449B-9D21-5532E5C816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320" y="3565050"/>
            <a:ext cx="2226986" cy="1220065"/>
          </a:xfrm>
          <a:prstGeom prst="rect">
            <a:avLst/>
          </a:prstGeom>
        </p:spPr>
      </p:pic>
    </p:spTree>
    <p:extLst>
      <p:ext uri="{BB962C8B-B14F-4D97-AF65-F5344CB8AC3E}">
        <p14:creationId xmlns:p14="http://schemas.microsoft.com/office/powerpoint/2010/main" val="31075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3744" y="827869"/>
            <a:ext cx="9624431" cy="5960856"/>
          </a:xfrm>
          <a:noFill/>
        </p:spPr>
        <p:txBody>
          <a:bodyPr>
            <a:noAutofit/>
          </a:bodyPr>
          <a:lstStyle/>
          <a:p>
            <a:pPr marL="574675" indent="-515938" algn="just">
              <a:buFont typeface="Wingdings" pitchFamily="2" charset="2"/>
              <a:buChar char="q"/>
            </a:pPr>
            <a:r>
              <a:rPr lang="en-US" sz="2400" b="1" dirty="0">
                <a:solidFill>
                  <a:srgbClr val="FFFF00"/>
                </a:solidFill>
                <a:latin typeface="Times New Roman" panose="02020603050405020304" pitchFamily="18" charset="0"/>
                <a:cs typeface="Times New Roman" panose="02020603050405020304" pitchFamily="18" charset="0"/>
              </a:rPr>
              <a:t>Sociological Perspective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Create a host of other problems. Much of what could presumably be included within the category of “occupational” crime including theft of office equipment, workplace assaults, police brutality, and serial killings of patients by doctors and nurses, would not ordinarily be regarded as white collar crime.</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 Even more problematic is the fact that a great many white collar crimes have nothing at all do with either corporations or a defendant’s occupation. Indeed, falsification, obstruction of justice, the offering of bribes, extortion, false statements, criminal contempt, tax evasion, and most intellectual property offenses are only rarely committed by person with weak background.</a:t>
            </a:r>
          </a:p>
          <a:p>
            <a:pPr marL="796925" indent="-222250" algn="just">
              <a:buFont typeface="Wingdings" panose="05000000000000000000" pitchFamily="2" charset="2"/>
              <a:buChar char="§"/>
            </a:pPr>
            <a:r>
              <a:rPr lang="en-US" sz="2400" b="1" dirty="0">
                <a:effectLst/>
                <a:latin typeface="Times New Roman" panose="02020603050405020304" pitchFamily="18" charset="0"/>
                <a:cs typeface="Times New Roman" panose="02020603050405020304" pitchFamily="18" charset="0"/>
              </a:rPr>
              <a:t>In short, there is a vast range of presumptively white collar crime that falls outside the categories of both corporate and occupational crime.</a:t>
            </a:r>
          </a:p>
          <a:p>
            <a:pPr marL="796925" indent="-222250" algn="just">
              <a:buFont typeface="Wingdings" panose="05000000000000000000" pitchFamily="2" charset="2"/>
              <a:buChar char="§"/>
            </a:pP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29960" y="42204"/>
            <a:ext cx="12132080" cy="855407"/>
          </a:xfrm>
          <a:prstGeom prst="rect">
            <a:avLst/>
          </a:prstGeom>
          <a:solidFill>
            <a:srgbClr val="3D2513"/>
          </a:solidFill>
        </p:spPr>
        <p:style>
          <a:lnRef idx="0">
            <a:schemeClr val="dk1"/>
          </a:lnRef>
          <a:fillRef idx="3">
            <a:schemeClr val="dk1"/>
          </a:fillRef>
          <a:effectRef idx="3">
            <a:schemeClr val="dk1"/>
          </a:effectRef>
          <a:fontRef idx="minor">
            <a:schemeClr val="lt1"/>
          </a:fontRef>
        </p:style>
        <p:txBody>
          <a:bodyPr vert="horz" lIns="91440" tIns="45720" rIns="91440" bIns="45720" spcCol="914400" rtlCol="0" anchor="t">
            <a:noAutofit/>
          </a:bodyPr>
          <a:lstStyle/>
          <a:p>
            <a:pPr marL="58737" algn="ctr"/>
            <a:r>
              <a:rPr lang="en-US" sz="3600" b="1" dirty="0">
                <a:solidFill>
                  <a:srgbClr val="FFFF00"/>
                </a:solidFill>
                <a:latin typeface="Times New Roman" panose="02020603050405020304" pitchFamily="18" charset="0"/>
                <a:cs typeface="Times New Roman" panose="02020603050405020304" pitchFamily="18" charset="0"/>
              </a:rPr>
              <a:t>Problems in Investigations</a:t>
            </a:r>
          </a:p>
        </p:txBody>
      </p:sp>
      <p:pic>
        <p:nvPicPr>
          <p:cNvPr id="4" name="Picture 3">
            <a:extLst>
              <a:ext uri="{FF2B5EF4-FFF2-40B4-BE49-F238E27FC236}">
                <a16:creationId xmlns:a16="http://schemas.microsoft.com/office/drawing/2014/main" id="{AD0C4359-B828-4472-BBD6-88003DD87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594" y="1495096"/>
            <a:ext cx="2559576" cy="1933903"/>
          </a:xfrm>
          <a:prstGeom prst="rect">
            <a:avLst/>
          </a:prstGeom>
        </p:spPr>
      </p:pic>
      <p:sp>
        <p:nvSpPr>
          <p:cNvPr id="5" name="TextBox 4">
            <a:extLst>
              <a:ext uri="{FF2B5EF4-FFF2-40B4-BE49-F238E27FC236}">
                <a16:creationId xmlns:a16="http://schemas.microsoft.com/office/drawing/2014/main" id="{A7E87400-9439-47CA-861D-1E14E639D57D}"/>
              </a:ext>
            </a:extLst>
          </p:cNvPr>
          <p:cNvSpPr txBox="1"/>
          <p:nvPr/>
        </p:nvSpPr>
        <p:spPr>
          <a:xfrm>
            <a:off x="9582079" y="1026203"/>
            <a:ext cx="2664766"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FF00"/>
                </a:solidFill>
              </a:rPr>
              <a:t>Encounter Specialists</a:t>
            </a:r>
          </a:p>
        </p:txBody>
      </p:sp>
      <p:pic>
        <p:nvPicPr>
          <p:cNvPr id="8" name="Picture 7">
            <a:extLst>
              <a:ext uri="{FF2B5EF4-FFF2-40B4-BE49-F238E27FC236}">
                <a16:creationId xmlns:a16="http://schemas.microsoft.com/office/drawing/2014/main" id="{F281CE9D-8434-47D9-9B5C-05CCC689D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9839" y="3679079"/>
            <a:ext cx="2474112" cy="1391688"/>
          </a:xfrm>
          <a:prstGeom prst="rect">
            <a:avLst/>
          </a:prstGeom>
        </p:spPr>
      </p:pic>
      <p:pic>
        <p:nvPicPr>
          <p:cNvPr id="10" name="Picture 9">
            <a:extLst>
              <a:ext uri="{FF2B5EF4-FFF2-40B4-BE49-F238E27FC236}">
                <a16:creationId xmlns:a16="http://schemas.microsoft.com/office/drawing/2014/main" id="{E3C8E1E9-57C3-42E2-A2D5-62C0C6BD2E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4032" y="5414359"/>
            <a:ext cx="2474112" cy="1391688"/>
          </a:xfrm>
          <a:prstGeom prst="rect">
            <a:avLst/>
          </a:prstGeom>
        </p:spPr>
      </p:pic>
    </p:spTree>
    <p:extLst>
      <p:ext uri="{BB962C8B-B14F-4D97-AF65-F5344CB8AC3E}">
        <p14:creationId xmlns:p14="http://schemas.microsoft.com/office/powerpoint/2010/main" val="42324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2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6114</TotalTime>
  <Words>1098</Words>
  <Application>Microsoft Office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Calisto MT</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AHSAN's</dc:creator>
  <cp:lastModifiedBy>Moorche</cp:lastModifiedBy>
  <cp:revision>401</cp:revision>
  <dcterms:created xsi:type="dcterms:W3CDTF">2019-10-11T11:10:58Z</dcterms:created>
  <dcterms:modified xsi:type="dcterms:W3CDTF">2020-05-05T22:44:41Z</dcterms:modified>
</cp:coreProperties>
</file>