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70" r:id="rId3"/>
    <p:sldId id="257" r:id="rId4"/>
    <p:sldId id="258" r:id="rId5"/>
    <p:sldId id="259" r:id="rId6"/>
    <p:sldId id="260" r:id="rId7"/>
    <p:sldId id="268" r:id="rId8"/>
    <p:sldId id="269"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1A364-87DB-44FE-9AD9-BBC46DDE0111}" type="datetimeFigureOut">
              <a:rPr lang="en-US" smtClean="0"/>
              <a:pPr/>
              <a:t>5/2/2017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4F9B4-C95F-45EA-B71F-6C836A89BB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a:t>
            </a:r>
            <a:r>
              <a:rPr lang="en-US" baseline="0" dirty="0" smtClean="0"/>
              <a:t> mapping</a:t>
            </a:r>
            <a:endParaRPr lang="en-US" dirty="0"/>
          </a:p>
        </p:txBody>
      </p:sp>
      <p:sp>
        <p:nvSpPr>
          <p:cNvPr id="4" name="Slide Number Placeholder 3"/>
          <p:cNvSpPr>
            <a:spLocks noGrp="1"/>
          </p:cNvSpPr>
          <p:nvPr>
            <p:ph type="sldNum" sz="quarter" idx="10"/>
          </p:nvPr>
        </p:nvSpPr>
        <p:spPr/>
        <p:txBody>
          <a:bodyPr/>
          <a:lstStyle/>
          <a:p>
            <a:fld id="{09D4F9B4-C95F-45EA-B71F-6C836A89BBD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D4F9B4-C95F-45EA-B71F-6C836A89BBDA}"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6ACF45C-5971-496D-A07D-E519CCECF963}" type="datetimeFigureOut">
              <a:rPr lang="en-US" smtClean="0"/>
              <a:pPr/>
              <a:t>5/2/2017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CC0698B-D069-4761-B822-F8E073CC83E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6ACF45C-5971-496D-A07D-E519CCECF963}" type="datetimeFigureOut">
              <a:rPr lang="en-US" smtClean="0"/>
              <a:pPr/>
              <a:t>5/2/2017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C0698B-D069-4761-B822-F8E073CC83ED}" type="slidenum">
              <a:rPr lang="en-US" smtClean="0"/>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6ACF45C-5971-496D-A07D-E519CCECF963}" type="datetimeFigureOut">
              <a:rPr lang="en-US" smtClean="0"/>
              <a:pPr/>
              <a:t>5/2/2017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C0698B-D069-4761-B822-F8E073CC83ED}" type="slidenum">
              <a:rPr lang="en-US" smtClean="0"/>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6ACF45C-5971-496D-A07D-E519CCECF963}" type="datetimeFigureOut">
              <a:rPr lang="en-US" smtClean="0"/>
              <a:pPr/>
              <a:t>5/2/2017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C0698B-D069-4761-B822-F8E073CC83ED}" type="slidenum">
              <a:rPr lang="en-US" smtClean="0"/>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6ACF45C-5971-496D-A07D-E519CCECF963}" type="datetimeFigureOut">
              <a:rPr lang="en-US" smtClean="0"/>
              <a:pPr/>
              <a:t>5/2/2017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CC0698B-D069-4761-B822-F8E073CC83E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6ACF45C-5971-496D-A07D-E519CCECF963}" type="datetimeFigureOut">
              <a:rPr lang="en-US" smtClean="0"/>
              <a:pPr/>
              <a:t>5/2/2017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CC0698B-D069-4761-B822-F8E073CC83ED}" type="slidenum">
              <a:rPr lang="en-US" smtClean="0"/>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6ACF45C-5971-496D-A07D-E519CCECF963}" type="datetimeFigureOut">
              <a:rPr lang="en-US" smtClean="0"/>
              <a:pPr/>
              <a:t>5/2/2017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CC0698B-D069-4761-B822-F8E073CC83ED}" type="slidenum">
              <a:rPr lang="en-US" smtClean="0"/>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6ACF45C-5971-496D-A07D-E519CCECF963}" type="datetimeFigureOut">
              <a:rPr lang="en-US" smtClean="0"/>
              <a:pPr/>
              <a:t>5/2/2017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CC0698B-D069-4761-B822-F8E073CC83ED}" type="slidenum">
              <a:rPr lang="en-US" smtClean="0"/>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6ACF45C-5971-496D-A07D-E519CCECF963}" type="datetimeFigureOut">
              <a:rPr lang="en-US" smtClean="0"/>
              <a:pPr/>
              <a:t>5/2/2017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CC0698B-D069-4761-B822-F8E073CC83E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6ACF45C-5971-496D-A07D-E519CCECF963}" type="datetimeFigureOut">
              <a:rPr lang="en-US" smtClean="0"/>
              <a:pPr/>
              <a:t>5/2/2017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CC0698B-D069-4761-B822-F8E073CC83ED}" type="slidenum">
              <a:rPr lang="en-US" smtClean="0"/>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6ACF45C-5971-496D-A07D-E519CCECF963}" type="datetimeFigureOut">
              <a:rPr lang="en-US" smtClean="0"/>
              <a:pPr/>
              <a:t>5/2/2017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CC0698B-D069-4761-B822-F8E073CC83E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6ACF45C-5971-496D-A07D-E519CCECF963}" type="datetimeFigureOut">
              <a:rPr lang="en-US" smtClean="0"/>
              <a:pPr/>
              <a:t>5/2/2017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CC0698B-D069-4761-B822-F8E073CC83E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d"/>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0" y="1"/>
            <a:ext cx="9144000" cy="68580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6600" dirty="0" smtClean="0">
                <a:solidFill>
                  <a:schemeClr val="bg1"/>
                </a:solidFill>
                <a:latin typeface="Arial" pitchFamily="34" charset="0"/>
                <a:cs typeface="Arial" pitchFamily="34" charset="0"/>
              </a:rPr>
              <a:t>Remote Sensing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And Its Applications</a:t>
            </a:r>
            <a:endParaRPr lang="en-US" dirty="0">
              <a:latin typeface="Arial" pitchFamily="34" charset="0"/>
              <a:cs typeface="Arial" pitchFamily="34" charset="0"/>
            </a:endParaRPr>
          </a:p>
        </p:txBody>
      </p:sp>
      <p:sp>
        <p:nvSpPr>
          <p:cNvPr id="9" name="Subtitle 8"/>
          <p:cNvSpPr>
            <a:spLocks noGrp="1"/>
          </p:cNvSpPr>
          <p:nvPr>
            <p:ph type="subTitle" idx="1"/>
          </p:nvPr>
        </p:nvSpPr>
        <p:spPr/>
        <p:txBody>
          <a:bodyPr/>
          <a:lstStyle/>
          <a:p>
            <a:r>
              <a:rPr lang="en-US" dirty="0" smtClean="0">
                <a:solidFill>
                  <a:schemeClr val="bg1"/>
                </a:solidFill>
              </a:rPr>
              <a:t>L</a:t>
            </a:r>
            <a:endParaRPr lang="en-US" dirty="0">
              <a:solidFill>
                <a:schemeClr val="bg1"/>
              </a:solidFill>
            </a:endParaRPr>
          </a:p>
        </p:txBody>
      </p:sp>
      <p:sp>
        <p:nvSpPr>
          <p:cNvPr id="4" name="Rectangle 3"/>
          <p:cNvSpPr/>
          <p:nvPr/>
        </p:nvSpPr>
        <p:spPr>
          <a:xfrm>
            <a:off x="-1600200" y="9677400"/>
            <a:ext cx="9144000" cy="68580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04800"/>
            <a:ext cx="7772400" cy="914400"/>
          </a:xfrm>
        </p:spPr>
        <p:txBody>
          <a:bodyPr>
            <a:normAutofit fontScale="90000"/>
          </a:bodyPr>
          <a:lstStyle/>
          <a:p>
            <a:r>
              <a:rPr lang="en-US" dirty="0" smtClean="0">
                <a:latin typeface="Arial" pitchFamily="34" charset="0"/>
                <a:cs typeface="Arial" pitchFamily="34" charset="0"/>
              </a:rPr>
              <a:t>Platforms used for Remote Sensing</a:t>
            </a:r>
            <a:br>
              <a:rPr lang="en-US" dirty="0" smtClean="0">
                <a:latin typeface="Arial" pitchFamily="34" charset="0"/>
                <a:cs typeface="Arial" pitchFamily="34" charset="0"/>
              </a:rPr>
            </a:br>
            <a:endParaRPr lang="en-US" dirty="0">
              <a:latin typeface="Arial" pitchFamily="34" charset="0"/>
              <a:cs typeface="Arial" pitchFamily="34" charset="0"/>
            </a:endParaRPr>
          </a:p>
        </p:txBody>
      </p:sp>
      <p:sp>
        <p:nvSpPr>
          <p:cNvPr id="6" name="Content Placeholder 5"/>
          <p:cNvSpPr>
            <a:spLocks noGrp="1"/>
          </p:cNvSpPr>
          <p:nvPr>
            <p:ph idx="1"/>
          </p:nvPr>
        </p:nvSpPr>
        <p:spPr/>
        <p:txBody>
          <a:bodyPr>
            <a:normAutofit fontScale="85000" lnSpcReduction="20000"/>
          </a:bodyPr>
          <a:lstStyle/>
          <a:p>
            <a:pPr>
              <a:defRPr/>
            </a:pPr>
            <a:r>
              <a:rPr lang="en-US" b="1" dirty="0" smtClean="0">
                <a:latin typeface="Times New Roman" pitchFamily="18" charset="0"/>
                <a:cs typeface="Times New Roman" pitchFamily="18" charset="0"/>
              </a:rPr>
              <a:t>Ground-based platforms: </a:t>
            </a:r>
            <a:r>
              <a:rPr lang="en-US" dirty="0" smtClean="0">
                <a:latin typeface="Times New Roman" pitchFamily="18" charset="0"/>
                <a:cs typeface="Times New Roman" pitchFamily="18" charset="0"/>
              </a:rPr>
              <a:t>ground, vehicles and/or towers =&gt; up to 50 m </a:t>
            </a:r>
          </a:p>
          <a:p>
            <a:pPr>
              <a:defRPr/>
            </a:pPr>
            <a:endParaRPr lang="en-US" dirty="0" smtClean="0">
              <a:latin typeface="Times New Roman" pitchFamily="18" charset="0"/>
              <a:cs typeface="Times New Roman" pitchFamily="18" charset="0"/>
            </a:endParaRPr>
          </a:p>
          <a:p>
            <a:pPr>
              <a:defRPr/>
            </a:pPr>
            <a:r>
              <a:rPr lang="en-US" b="1" dirty="0" smtClean="0">
                <a:latin typeface="Times New Roman" pitchFamily="18" charset="0"/>
                <a:cs typeface="Times New Roman" pitchFamily="18" charset="0"/>
              </a:rPr>
              <a:t>Airborne  platforms: </a:t>
            </a:r>
            <a:r>
              <a:rPr lang="en-US" dirty="0" smtClean="0">
                <a:latin typeface="Times New Roman" pitchFamily="18" charset="0"/>
                <a:cs typeface="Times New Roman" pitchFamily="18" charset="0"/>
              </a:rPr>
              <a:t>airplanes, helicopters, high-altitude aircrafts, balloons =&gt; up to 50 km </a:t>
            </a:r>
          </a:p>
          <a:p>
            <a:pPr>
              <a:defRPr/>
            </a:pPr>
            <a:endParaRPr lang="en-US" dirty="0" smtClean="0">
              <a:latin typeface="Times New Roman" pitchFamily="18" charset="0"/>
              <a:cs typeface="Times New Roman" pitchFamily="18" charset="0"/>
            </a:endParaRPr>
          </a:p>
          <a:p>
            <a:pPr>
              <a:defRPr/>
            </a:pPr>
            <a:r>
              <a:rPr lang="en-US" b="1" dirty="0" smtClean="0">
                <a:latin typeface="Times New Roman" pitchFamily="18" charset="0"/>
                <a:cs typeface="Times New Roman" pitchFamily="18" charset="0"/>
              </a:rPr>
              <a:t>Space borne: </a:t>
            </a:r>
            <a:r>
              <a:rPr lang="en-US" dirty="0" smtClean="0">
                <a:latin typeface="Times New Roman" pitchFamily="18" charset="0"/>
                <a:cs typeface="Times New Roman" pitchFamily="18" charset="0"/>
              </a:rPr>
              <a:t>rockets, satellites, shuttle =&gt; from about 100 km to 36000 km </a:t>
            </a:r>
          </a:p>
          <a:p>
            <a:pPr marL="582930" indent="-514350">
              <a:buFont typeface="+mj-lt"/>
              <a:buAutoNum type="arabicPeriod"/>
              <a:defRPr/>
            </a:pPr>
            <a:r>
              <a:rPr lang="en-US" dirty="0" smtClean="0">
                <a:latin typeface="Times New Roman" pitchFamily="18" charset="0"/>
                <a:cs typeface="Times New Roman" pitchFamily="18" charset="0"/>
              </a:rPr>
              <a:t>Space shuttle: 250-300 km </a:t>
            </a:r>
          </a:p>
          <a:p>
            <a:pPr marL="582930" indent="-514350">
              <a:buFont typeface="+mj-lt"/>
              <a:buAutoNum type="arabicPeriod"/>
              <a:defRPr/>
            </a:pPr>
            <a:r>
              <a:rPr lang="en-US" dirty="0" smtClean="0">
                <a:latin typeface="Times New Roman" pitchFamily="18" charset="0"/>
                <a:cs typeface="Times New Roman" pitchFamily="18" charset="0"/>
              </a:rPr>
              <a:t>Space station: 300-400 km </a:t>
            </a:r>
          </a:p>
          <a:p>
            <a:pPr marL="582930" indent="-514350">
              <a:buFont typeface="+mj-lt"/>
              <a:buAutoNum type="arabicPeriod"/>
              <a:defRPr/>
            </a:pPr>
            <a:r>
              <a:rPr lang="en-US" dirty="0" smtClean="0">
                <a:latin typeface="Times New Roman" pitchFamily="18" charset="0"/>
                <a:cs typeface="Times New Roman" pitchFamily="18" charset="0"/>
              </a:rPr>
              <a:t>Low-level satellites: 700-1500 km </a:t>
            </a:r>
          </a:p>
          <a:p>
            <a:pPr marL="582930" indent="-514350">
              <a:buFont typeface="+mj-lt"/>
              <a:buAutoNum type="arabicPeriod"/>
              <a:defRPr/>
            </a:pPr>
            <a:r>
              <a:rPr lang="en-US" dirty="0" smtClean="0">
                <a:latin typeface="Times New Roman" pitchFamily="18" charset="0"/>
                <a:cs typeface="Times New Roman" pitchFamily="18" charset="0"/>
              </a:rPr>
              <a:t>High-level satellites: about 36000 km </a:t>
            </a:r>
          </a:p>
          <a:p>
            <a:endParaRPr lang="en-US" dirty="0"/>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2">
                    <a:lumMod val="75000"/>
                  </a:schemeClr>
                </a:solidFill>
                <a:latin typeface="Arial" pitchFamily="34" charset="0"/>
                <a:cs typeface="Arial" pitchFamily="34" charset="0"/>
              </a:rPr>
              <a:t>Advantages of remote sensing:-</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a:lnSpc>
                <a:spcPct val="90000"/>
              </a:lnSpc>
            </a:pPr>
            <a:r>
              <a:rPr lang="en-GB" sz="3200" dirty="0" smtClean="0"/>
              <a:t>Provides a regional view (</a:t>
            </a:r>
            <a:r>
              <a:rPr lang="en-GB" sz="3200" dirty="0" smtClean="0">
                <a:solidFill>
                  <a:srgbClr val="FF0000"/>
                </a:solidFill>
              </a:rPr>
              <a:t>large areas</a:t>
            </a:r>
            <a:r>
              <a:rPr lang="en-GB" sz="3200" dirty="0" smtClean="0"/>
              <a:t>).      </a:t>
            </a:r>
          </a:p>
          <a:p>
            <a:pPr>
              <a:lnSpc>
                <a:spcPct val="90000"/>
              </a:lnSpc>
            </a:pPr>
            <a:r>
              <a:rPr lang="en-GB" sz="3200" dirty="0" smtClean="0"/>
              <a:t>Provides </a:t>
            </a:r>
            <a:r>
              <a:rPr lang="en-GB" sz="3200" dirty="0" smtClean="0">
                <a:solidFill>
                  <a:srgbClr val="FF0000"/>
                </a:solidFill>
              </a:rPr>
              <a:t>repetitive</a:t>
            </a:r>
            <a:r>
              <a:rPr lang="en-GB" sz="3200" dirty="0" smtClean="0"/>
              <a:t> looks at the same area.   </a:t>
            </a:r>
          </a:p>
          <a:p>
            <a:pPr>
              <a:lnSpc>
                <a:spcPct val="90000"/>
              </a:lnSpc>
            </a:pPr>
            <a:r>
              <a:rPr lang="en-GB" sz="3200" dirty="0" smtClean="0"/>
              <a:t>Remote sensors "see" over a broader. portion of the spectrum than the human eye.              </a:t>
            </a:r>
          </a:p>
          <a:p>
            <a:pPr>
              <a:lnSpc>
                <a:spcPct val="90000"/>
              </a:lnSpc>
            </a:pPr>
            <a:r>
              <a:rPr lang="en-GB" sz="3200" dirty="0" smtClean="0"/>
              <a:t>Provides geo-referenced, </a:t>
            </a:r>
            <a:r>
              <a:rPr lang="en-GB" sz="3200" dirty="0" smtClean="0">
                <a:solidFill>
                  <a:srgbClr val="FF0000"/>
                </a:solidFill>
              </a:rPr>
              <a:t>digital, data</a:t>
            </a:r>
            <a:r>
              <a:rPr lang="en-GB" sz="3200" dirty="0" smtClean="0"/>
              <a:t>.       </a:t>
            </a:r>
          </a:p>
          <a:p>
            <a:pPr>
              <a:lnSpc>
                <a:spcPct val="90000"/>
              </a:lnSpc>
            </a:pPr>
            <a:r>
              <a:rPr lang="en-GB" sz="3200" dirty="0" smtClean="0"/>
              <a:t>Some remote sensors operate in all seasons, at night, and in bad weather. </a:t>
            </a:r>
          </a:p>
          <a:p>
            <a:endParaRPr lang="en-US" sz="3200" dirty="0" smtClean="0"/>
          </a:p>
          <a:p>
            <a:endParaRPr lang="en-US" dirty="0"/>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latin typeface="Arial" pitchFamily="34" charset="0"/>
                <a:cs typeface="Arial" pitchFamily="34" charset="0"/>
              </a:rPr>
              <a:t>DISADVANTAGE OF REMOTE SENSING:-</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sz="3200" dirty="0" smtClean="0">
                <a:solidFill>
                  <a:srgbClr val="FF0000"/>
                </a:solidFill>
              </a:rPr>
              <a:t>Expensive</a:t>
            </a:r>
            <a:r>
              <a:rPr lang="en-US" sz="3200" dirty="0" smtClean="0"/>
              <a:t> to build and operate</a:t>
            </a:r>
          </a:p>
          <a:p>
            <a:r>
              <a:rPr lang="en-US" sz="3200" dirty="0" smtClean="0">
                <a:effectLst>
                  <a:outerShdw blurRad="38100" dist="38100" dir="2700000" algn="tl">
                    <a:srgbClr val="000000"/>
                  </a:outerShdw>
                </a:effectLst>
                <a:latin typeface="Arial Narrow" pitchFamily="34" charset="0"/>
              </a:rPr>
              <a:t>Needs ground verification</a:t>
            </a:r>
          </a:p>
          <a:p>
            <a:r>
              <a:rPr lang="en-US" sz="3200" dirty="0" smtClean="0">
                <a:effectLst>
                  <a:outerShdw blurRad="38100" dist="38100" dir="2700000" algn="tl">
                    <a:srgbClr val="000000"/>
                  </a:outerShdw>
                </a:effectLst>
                <a:latin typeface="Arial Narrow" pitchFamily="34" charset="0"/>
              </a:rPr>
              <a:t>Not the best tool for </a:t>
            </a:r>
            <a:r>
              <a:rPr lang="en-US" sz="3200" dirty="0" smtClean="0">
                <a:solidFill>
                  <a:srgbClr val="FF0000"/>
                </a:solidFill>
                <a:effectLst>
                  <a:outerShdw blurRad="38100" dist="38100" dir="2700000" algn="tl">
                    <a:srgbClr val="000000"/>
                  </a:outerShdw>
                </a:effectLst>
                <a:latin typeface="Arial Narrow" pitchFamily="34" charset="0"/>
              </a:rPr>
              <a:t>small areas</a:t>
            </a:r>
          </a:p>
          <a:p>
            <a:r>
              <a:rPr lang="en-US" sz="3200" dirty="0" smtClean="0">
                <a:solidFill>
                  <a:srgbClr val="FF0000"/>
                </a:solidFill>
                <a:effectLst>
                  <a:outerShdw blurRad="38100" dist="38100" dir="2700000" algn="tl">
                    <a:srgbClr val="000000"/>
                  </a:outerShdw>
                </a:effectLst>
                <a:latin typeface="Arial Narrow" pitchFamily="34" charset="0"/>
              </a:rPr>
              <a:t>Needs expert </a:t>
            </a:r>
            <a:r>
              <a:rPr lang="en-US" sz="3200" dirty="0" smtClean="0">
                <a:effectLst>
                  <a:outerShdw blurRad="38100" dist="38100" dir="2700000" algn="tl">
                    <a:srgbClr val="000000"/>
                  </a:outerShdw>
                </a:effectLst>
                <a:latin typeface="Arial Narrow" pitchFamily="34" charset="0"/>
              </a:rPr>
              <a:t>system to extract data</a:t>
            </a:r>
          </a:p>
          <a:p>
            <a:endParaRPr lang="en-US" dirty="0"/>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Applications of Remote sensing</a:t>
            </a:r>
            <a:br>
              <a:rPr lang="en-US" dirty="0" smtClean="0">
                <a:latin typeface="Arial" pitchFamily="34" charset="0"/>
                <a:cs typeface="Arial" pitchFamily="34" charset="0"/>
              </a:rPr>
            </a:br>
            <a:endParaRPr lang="en-US" dirty="0">
              <a:latin typeface="Arial" pitchFamily="34" charset="0"/>
              <a:cs typeface="Arial" pitchFamily="34" charset="0"/>
            </a:endParaRPr>
          </a:p>
        </p:txBody>
      </p:sp>
      <p:sp>
        <p:nvSpPr>
          <p:cNvPr id="6" name="Content Placeholder 5"/>
          <p:cNvSpPr>
            <a:spLocks noGrp="1"/>
          </p:cNvSpPr>
          <p:nvPr>
            <p:ph sz="half" idx="1"/>
          </p:nvPr>
        </p:nvSpPr>
        <p:spPr>
          <a:xfrm>
            <a:off x="304800" y="1752601"/>
            <a:ext cx="5181600" cy="4800600"/>
          </a:xfrm>
        </p:spPr>
        <p:txBody>
          <a:bodyPr>
            <a:normAutofit fontScale="85000" lnSpcReduction="10000"/>
          </a:bodyPr>
          <a:lstStyle/>
          <a:p>
            <a:pPr>
              <a:defRPr/>
            </a:pPr>
            <a:r>
              <a:rPr lang="en-US" sz="2900" b="1" dirty="0" smtClean="0">
                <a:latin typeface="Times New Roman" pitchFamily="18" charset="0"/>
                <a:cs typeface="Times New Roman" pitchFamily="18" charset="0"/>
              </a:rPr>
              <a:t>Meteorology</a:t>
            </a:r>
          </a:p>
          <a:p>
            <a:pPr lvl="2">
              <a:buFont typeface="Wingdings" pitchFamily="2" charset="2"/>
              <a:buChar char="Ø"/>
              <a:defRPr/>
            </a:pPr>
            <a:r>
              <a:rPr lang="en-US" sz="2200" dirty="0" smtClean="0">
                <a:latin typeface="Times New Roman" pitchFamily="18" charset="0"/>
                <a:cs typeface="Times New Roman" pitchFamily="18" charset="0"/>
              </a:rPr>
              <a:t>Profiling of atmospheric temp. and water vapor</a:t>
            </a:r>
          </a:p>
          <a:p>
            <a:pPr lvl="2">
              <a:buFont typeface="Wingdings" pitchFamily="2" charset="2"/>
              <a:buChar char="Ø"/>
              <a:defRPr/>
            </a:pPr>
            <a:r>
              <a:rPr lang="en-US" sz="2200" dirty="0" smtClean="0">
                <a:latin typeface="Times New Roman" pitchFamily="18" charset="0"/>
                <a:cs typeface="Times New Roman" pitchFamily="18" charset="0"/>
              </a:rPr>
              <a:t>Measuring wind velocity</a:t>
            </a:r>
          </a:p>
          <a:p>
            <a:pPr>
              <a:defRPr/>
            </a:pPr>
            <a:r>
              <a:rPr lang="en-US" sz="2900" b="1" dirty="0" smtClean="0">
                <a:latin typeface="Times New Roman" pitchFamily="18" charset="0"/>
                <a:cs typeface="Times New Roman" pitchFamily="18" charset="0"/>
              </a:rPr>
              <a:t>Oceanography</a:t>
            </a:r>
          </a:p>
          <a:p>
            <a:pPr lvl="2">
              <a:buFont typeface="Wingdings" pitchFamily="2" charset="2"/>
              <a:buChar char="Ø"/>
              <a:defRPr/>
            </a:pPr>
            <a:r>
              <a:rPr lang="en-US" sz="2200" dirty="0" smtClean="0">
                <a:latin typeface="Times New Roman" pitchFamily="18" charset="0"/>
                <a:cs typeface="Times New Roman" pitchFamily="18" charset="0"/>
              </a:rPr>
              <a:t>Measurements of sea surface temperature</a:t>
            </a:r>
          </a:p>
          <a:p>
            <a:pPr lvl="2">
              <a:buFont typeface="Wingdings" pitchFamily="2" charset="2"/>
              <a:buChar char="Ø"/>
              <a:defRPr/>
            </a:pPr>
            <a:r>
              <a:rPr lang="en-US" sz="2200" dirty="0" smtClean="0">
                <a:latin typeface="Times New Roman" pitchFamily="18" charset="0"/>
                <a:cs typeface="Times New Roman" pitchFamily="18" charset="0"/>
              </a:rPr>
              <a:t>Mapping ocean currents</a:t>
            </a:r>
          </a:p>
          <a:p>
            <a:pPr>
              <a:defRPr/>
            </a:pPr>
            <a:r>
              <a:rPr lang="en-US" sz="2900" b="1" dirty="0" smtClean="0">
                <a:latin typeface="Times New Roman" pitchFamily="18" charset="0"/>
                <a:cs typeface="Times New Roman" pitchFamily="18" charset="0"/>
              </a:rPr>
              <a:t>Glaciology</a:t>
            </a:r>
          </a:p>
          <a:p>
            <a:pPr lvl="2">
              <a:buFont typeface="Wingdings" pitchFamily="2" charset="2"/>
              <a:buChar char="Ø"/>
              <a:defRPr/>
            </a:pPr>
            <a:r>
              <a:rPr lang="en-US" sz="2200" dirty="0" smtClean="0">
                <a:latin typeface="Times New Roman" pitchFamily="18" charset="0"/>
                <a:cs typeface="Times New Roman" pitchFamily="18" charset="0"/>
              </a:rPr>
              <a:t>Mapping motion of sea ice and ice sheets</a:t>
            </a:r>
          </a:p>
          <a:p>
            <a:pPr lvl="2">
              <a:buFont typeface="Wingdings" pitchFamily="2" charset="2"/>
              <a:buChar char="Ø"/>
              <a:defRPr/>
            </a:pPr>
            <a:r>
              <a:rPr lang="en-US" sz="2200" dirty="0" smtClean="0">
                <a:latin typeface="Times New Roman" pitchFamily="18" charset="0"/>
                <a:cs typeface="Times New Roman" pitchFamily="18" charset="0"/>
              </a:rPr>
              <a:t>Determining the navigability of the sea</a:t>
            </a:r>
          </a:p>
          <a:p>
            <a:pPr>
              <a:defRPr/>
            </a:pPr>
            <a:r>
              <a:rPr lang="en-US" sz="2900" b="1" dirty="0" smtClean="0">
                <a:latin typeface="Times New Roman" pitchFamily="18" charset="0"/>
                <a:cs typeface="Times New Roman" pitchFamily="18" charset="0"/>
              </a:rPr>
              <a:t>Geology</a:t>
            </a:r>
          </a:p>
          <a:p>
            <a:pPr lvl="2">
              <a:buFont typeface="Wingdings" pitchFamily="2" charset="2"/>
              <a:buChar char="Ø"/>
              <a:defRPr/>
            </a:pPr>
            <a:r>
              <a:rPr lang="en-US" sz="2200" dirty="0" smtClean="0">
                <a:latin typeface="Times New Roman" pitchFamily="18" charset="0"/>
                <a:cs typeface="Times New Roman" pitchFamily="18" charset="0"/>
              </a:rPr>
              <a:t>Identification of rock types</a:t>
            </a:r>
          </a:p>
          <a:p>
            <a:pPr lvl="2">
              <a:buFont typeface="Wingdings" pitchFamily="2" charset="2"/>
              <a:buChar char="Ø"/>
              <a:defRPr/>
            </a:pPr>
            <a:r>
              <a:rPr lang="en-US" sz="2200" dirty="0" smtClean="0">
                <a:latin typeface="Times New Roman" pitchFamily="18" charset="0"/>
                <a:cs typeface="Times New Roman" pitchFamily="18" charset="0"/>
              </a:rPr>
              <a:t>Location of geological faults and anomalies</a:t>
            </a:r>
          </a:p>
          <a:p>
            <a:endParaRPr lang="en-US" dirty="0"/>
          </a:p>
        </p:txBody>
      </p:sp>
      <p:pic>
        <p:nvPicPr>
          <p:cNvPr id="1026" name="Picture 2" descr="C:\Documents and Settings\Administrator\Desktop\400px-Navigation_markers_gnangarra.jpg"/>
          <p:cNvPicPr>
            <a:picLocks noGrp="1" noChangeAspect="1" noChangeArrowheads="1"/>
          </p:cNvPicPr>
          <p:nvPr>
            <p:ph sz="half" idx="2"/>
          </p:nvPr>
        </p:nvPicPr>
        <p:blipFill>
          <a:blip r:embed="rId2" cstate="print"/>
          <a:stretch>
            <a:fillRect/>
          </a:stretch>
        </p:blipFill>
        <p:spPr bwMode="auto">
          <a:xfrm>
            <a:off x="5548363" y="1524000"/>
            <a:ext cx="3114574" cy="4664075"/>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Applications of Remote sensing </a:t>
            </a:r>
            <a:br>
              <a:rPr lang="en-US" dirty="0" smtClean="0">
                <a:latin typeface="Arial" pitchFamily="34" charset="0"/>
                <a:cs typeface="Arial" pitchFamily="34" charset="0"/>
              </a:rPr>
            </a:br>
            <a:endParaRPr lang="en-US" dirty="0"/>
          </a:p>
        </p:txBody>
      </p:sp>
      <p:sp>
        <p:nvSpPr>
          <p:cNvPr id="3" name="Content Placeholder 2"/>
          <p:cNvSpPr>
            <a:spLocks noGrp="1"/>
          </p:cNvSpPr>
          <p:nvPr>
            <p:ph idx="1"/>
          </p:nvPr>
        </p:nvSpPr>
        <p:spPr/>
        <p:txBody>
          <a:bodyPr>
            <a:normAutofit/>
          </a:bodyPr>
          <a:lstStyle/>
          <a:p>
            <a:pPr>
              <a:defRPr/>
            </a:pPr>
            <a:r>
              <a:rPr lang="en-US" sz="2900" b="1" dirty="0" smtClean="0">
                <a:latin typeface="Times New Roman" pitchFamily="18" charset="0"/>
                <a:cs typeface="Times New Roman" pitchFamily="18" charset="0"/>
              </a:rPr>
              <a:t>Agriculture</a:t>
            </a:r>
          </a:p>
          <a:p>
            <a:pPr lvl="2">
              <a:buFont typeface="Wingdings" pitchFamily="2" charset="2"/>
              <a:buChar char="Ø"/>
              <a:defRPr/>
            </a:pPr>
            <a:r>
              <a:rPr lang="en-US" sz="2200" dirty="0" smtClean="0">
                <a:latin typeface="Times New Roman" pitchFamily="18" charset="0"/>
                <a:cs typeface="Times New Roman" pitchFamily="18" charset="0"/>
              </a:rPr>
              <a:t>Monitoring the extend and type of vegetation</a:t>
            </a:r>
          </a:p>
          <a:p>
            <a:pPr lvl="2">
              <a:buFont typeface="Wingdings" pitchFamily="2" charset="2"/>
              <a:buChar char="Ø"/>
              <a:defRPr/>
            </a:pPr>
            <a:r>
              <a:rPr lang="en-US" sz="2200" dirty="0" smtClean="0">
                <a:latin typeface="Times New Roman" pitchFamily="18" charset="0"/>
                <a:cs typeface="Times New Roman" pitchFamily="18" charset="0"/>
              </a:rPr>
              <a:t>Mapping soil types</a:t>
            </a:r>
          </a:p>
          <a:p>
            <a:pPr>
              <a:defRPr/>
            </a:pPr>
            <a:r>
              <a:rPr lang="en-US" sz="2900" b="1" dirty="0" smtClean="0">
                <a:latin typeface="Times New Roman" pitchFamily="18" charset="0"/>
                <a:cs typeface="Times New Roman" pitchFamily="18" charset="0"/>
              </a:rPr>
              <a:t>Hydrology</a:t>
            </a:r>
          </a:p>
          <a:p>
            <a:pPr lvl="2">
              <a:buFont typeface="Wingdings" pitchFamily="2" charset="2"/>
              <a:buChar char="Ø"/>
              <a:defRPr/>
            </a:pPr>
            <a:r>
              <a:rPr lang="en-US" sz="2200" dirty="0" smtClean="0">
                <a:latin typeface="Times New Roman" pitchFamily="18" charset="0"/>
                <a:cs typeface="Times New Roman" pitchFamily="18" charset="0"/>
              </a:rPr>
              <a:t>Assessing water resources</a:t>
            </a:r>
          </a:p>
          <a:p>
            <a:pPr lvl="2">
              <a:buFont typeface="Wingdings" pitchFamily="2" charset="2"/>
              <a:buChar char="Ø"/>
              <a:defRPr/>
            </a:pPr>
            <a:r>
              <a:rPr lang="en-US" sz="2200" dirty="0" smtClean="0">
                <a:latin typeface="Times New Roman" pitchFamily="18" charset="0"/>
                <a:cs typeface="Times New Roman" pitchFamily="18" charset="0"/>
              </a:rPr>
              <a:t>Forecasting melt water run-off from snow</a:t>
            </a:r>
          </a:p>
          <a:p>
            <a:pPr>
              <a:defRPr/>
            </a:pPr>
            <a:r>
              <a:rPr lang="en-US" sz="2900" b="1" dirty="0" smtClean="0">
                <a:latin typeface="Times New Roman" pitchFamily="18" charset="0"/>
                <a:cs typeface="Times New Roman" pitchFamily="18" charset="0"/>
              </a:rPr>
              <a:t>Disaster control</a:t>
            </a:r>
          </a:p>
          <a:p>
            <a:pPr lvl="2">
              <a:buFont typeface="Wingdings" pitchFamily="2" charset="2"/>
              <a:buChar char="Ø"/>
              <a:defRPr/>
            </a:pPr>
            <a:r>
              <a:rPr lang="en-US" sz="2200" dirty="0" smtClean="0">
                <a:latin typeface="Times New Roman" pitchFamily="18" charset="0"/>
                <a:cs typeface="Times New Roman" pitchFamily="18" charset="0"/>
              </a:rPr>
              <a:t>Warning of sand and dust storms, flooding</a:t>
            </a:r>
          </a:p>
          <a:p>
            <a:pPr lvl="2">
              <a:buFont typeface="Wingdings" pitchFamily="2" charset="2"/>
              <a:buChar char="Ø"/>
              <a:defRPr/>
            </a:pPr>
            <a:r>
              <a:rPr lang="en-US" sz="2200" dirty="0" smtClean="0">
                <a:latin typeface="Times New Roman" pitchFamily="18" charset="0"/>
                <a:cs typeface="Times New Roman" pitchFamily="18" charset="0"/>
              </a:rPr>
              <a:t>Monitoring of pollution</a:t>
            </a:r>
          </a:p>
          <a:p>
            <a:endParaRPr lang="en-US" dirty="0"/>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600200"/>
            <a:ext cx="8132298" cy="1850136"/>
          </a:xfrm>
        </p:spPr>
        <p:txBody>
          <a:bodyPr>
            <a:normAutofit fontScale="90000"/>
          </a:bodyPr>
          <a:lstStyle/>
          <a:p>
            <a:pPr algn="ctr"/>
            <a:r>
              <a:rPr lang="en-US" sz="5400" i="1" dirty="0" smtClean="0">
                <a:latin typeface="Californian FB" pitchFamily="18" charset="0"/>
                <a:cs typeface="Arial" pitchFamily="34" charset="0"/>
              </a:rPr>
              <a:t>Thank you</a:t>
            </a:r>
            <a:br>
              <a:rPr lang="en-US" sz="5400" i="1" dirty="0" smtClean="0">
                <a:latin typeface="Californian FB" pitchFamily="18" charset="0"/>
                <a:cs typeface="Arial" pitchFamily="34" charset="0"/>
              </a:rPr>
            </a:br>
            <a:r>
              <a:rPr lang="en-US" sz="5400" i="1" dirty="0" smtClean="0">
                <a:latin typeface="Californian FB" pitchFamily="18" charset="0"/>
                <a:cs typeface="Arial" pitchFamily="34" charset="0"/>
              </a:rPr>
              <a:t> for </a:t>
            </a:r>
            <a:br>
              <a:rPr lang="en-US" sz="5400" i="1" dirty="0" smtClean="0">
                <a:latin typeface="Californian FB" pitchFamily="18" charset="0"/>
                <a:cs typeface="Arial" pitchFamily="34" charset="0"/>
              </a:rPr>
            </a:br>
            <a:r>
              <a:rPr lang="en-US" sz="5400" i="1" dirty="0" smtClean="0">
                <a:latin typeface="Californian FB" pitchFamily="18" charset="0"/>
                <a:cs typeface="Arial" pitchFamily="34" charset="0"/>
              </a:rPr>
              <a:t>your kind attention!!!</a:t>
            </a:r>
            <a:endParaRPr lang="en-US" sz="5400" dirty="0">
              <a:latin typeface="Californian FB" pitchFamily="18" charset="0"/>
              <a:cs typeface="Arial" pitchFamily="34" charset="0"/>
            </a:endParaRPr>
          </a:p>
        </p:txBody>
      </p:sp>
      <p:sp>
        <p:nvSpPr>
          <p:cNvPr id="6" name="Text Placeholder 5"/>
          <p:cNvSpPr>
            <a:spLocks noGrp="1"/>
          </p:cNvSpPr>
          <p:nvPr>
            <p:ph type="body" idx="1"/>
          </p:nvPr>
        </p:nvSpPr>
        <p:spPr>
          <a:xfrm>
            <a:off x="5715000" y="5029200"/>
            <a:ext cx="5718048" cy="977486"/>
          </a:xfrm>
        </p:spPr>
        <p:txBody>
          <a:bodyPr>
            <a:normAutofit/>
          </a:bodyPr>
          <a:lstStyle/>
          <a:p>
            <a:r>
              <a:rPr lang="en-US" sz="2800" dirty="0" smtClean="0"/>
              <a:t>7528</a:t>
            </a:r>
            <a:endParaRPr lang="en-US" sz="2800" dirty="0"/>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Desktop\emrpaths.gif"/>
          <p:cNvPicPr>
            <a:picLocks noGrp="1" noChangeAspect="1" noChangeArrowheads="1"/>
          </p:cNvPicPr>
          <p:nvPr>
            <p:ph sz="half" idx="4294967295"/>
          </p:nvPr>
        </p:nvPicPr>
        <p:blipFill>
          <a:blip r:embed="rId3" cstate="print"/>
          <a:srcRect/>
          <a:stretch>
            <a:fillRect/>
          </a:stretch>
        </p:blipFill>
        <p:spPr bwMode="auto">
          <a:xfrm>
            <a:off x="0" y="1066800"/>
            <a:ext cx="3684588" cy="4724400"/>
          </a:xfrm>
          <a:prstGeom prst="rect">
            <a:avLst/>
          </a:prstGeom>
          <a:noFill/>
        </p:spPr>
      </p:pic>
      <p:pic>
        <p:nvPicPr>
          <p:cNvPr id="2051" name="Picture 3" descr="C:\Documents and Settings\Administrator\Desktop\Screenshot_2014-02-08-18-45-48_20140208184652281.jpg"/>
          <p:cNvPicPr>
            <a:picLocks noGrp="1" noChangeAspect="1" noChangeArrowheads="1"/>
          </p:cNvPicPr>
          <p:nvPr>
            <p:ph sz="half" idx="4294967295"/>
          </p:nvPr>
        </p:nvPicPr>
        <p:blipFill>
          <a:blip r:embed="rId4" cstate="print"/>
          <a:srcRect/>
          <a:stretch>
            <a:fillRect/>
          </a:stretch>
        </p:blipFill>
        <p:spPr bwMode="auto">
          <a:xfrm>
            <a:off x="7010400" y="152400"/>
            <a:ext cx="2133600" cy="2844800"/>
          </a:xfrm>
          <a:prstGeom prst="rect">
            <a:avLst/>
          </a:prstGeom>
          <a:noFill/>
        </p:spPr>
      </p:pic>
      <p:sp>
        <p:nvSpPr>
          <p:cNvPr id="9" name="Right Arrow 8"/>
          <p:cNvSpPr/>
          <p:nvPr/>
        </p:nvSpPr>
        <p:spPr>
          <a:xfrm>
            <a:off x="4038600" y="2743200"/>
            <a:ext cx="21336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038600" y="3124200"/>
            <a:ext cx="1981200" cy="369332"/>
          </a:xfrm>
          <a:prstGeom prst="rect">
            <a:avLst/>
          </a:prstGeom>
        </p:spPr>
        <p:txBody>
          <a:bodyPr wrap="square">
            <a:spAutoFit/>
          </a:bodyPr>
          <a:lstStyle/>
          <a:p>
            <a:r>
              <a:rPr lang="en-US" dirty="0" smtClean="0">
                <a:solidFill>
                  <a:schemeClr val="bg1"/>
                </a:solidFill>
                <a:latin typeface="Arial" pitchFamily="34" charset="0"/>
                <a:cs typeface="Arial" pitchFamily="34" charset="0"/>
              </a:rPr>
              <a:t>Remote Sensing</a:t>
            </a:r>
            <a:endParaRPr lang="en-US" dirty="0"/>
          </a:p>
        </p:txBody>
      </p:sp>
      <p:pic>
        <p:nvPicPr>
          <p:cNvPr id="1026" name="Picture 2" descr="C:\Documents and Settings\Administrator\Desktop\Screenshot_2014-02-09-19-19-22.jpg"/>
          <p:cNvPicPr>
            <a:picLocks noChangeAspect="1" noChangeArrowheads="1"/>
          </p:cNvPicPr>
          <p:nvPr/>
        </p:nvPicPr>
        <p:blipFill>
          <a:blip r:embed="rId5" cstate="print"/>
          <a:srcRect/>
          <a:stretch>
            <a:fillRect/>
          </a:stretch>
        </p:blipFill>
        <p:spPr bwMode="auto">
          <a:xfrm>
            <a:off x="6705600" y="3505200"/>
            <a:ext cx="2214950" cy="2911475"/>
          </a:xfrm>
          <a:prstGeom prst="rect">
            <a:avLst/>
          </a:prstGeom>
          <a:noFill/>
        </p:spPr>
      </p:pic>
      <p:sp>
        <p:nvSpPr>
          <p:cNvPr id="7" name="Rectangle 6"/>
          <p:cNvSpPr/>
          <p:nvPr/>
        </p:nvSpPr>
        <p:spPr>
          <a:xfrm>
            <a:off x="6781800" y="6400800"/>
            <a:ext cx="2125454" cy="369332"/>
          </a:xfrm>
          <a:prstGeom prst="rect">
            <a:avLst/>
          </a:prstGeom>
        </p:spPr>
        <p:txBody>
          <a:bodyPr wrap="none">
            <a:spAutoFit/>
          </a:bodyPr>
          <a:lstStyle/>
          <a:p>
            <a:r>
              <a:rPr lang="en-US" dirty="0" smtClean="0">
                <a:solidFill>
                  <a:srgbClr val="FF0000"/>
                </a:solidFill>
              </a:rPr>
              <a:t>Weather forecasting</a:t>
            </a:r>
            <a:endParaRPr lang="en-US" dirty="0">
              <a:solidFill>
                <a:srgbClr val="FF0000"/>
              </a:solidFill>
            </a:endParaRPr>
          </a:p>
        </p:txBody>
      </p:sp>
      <p:sp>
        <p:nvSpPr>
          <p:cNvPr id="8" name="Rectangle 7"/>
          <p:cNvSpPr/>
          <p:nvPr/>
        </p:nvSpPr>
        <p:spPr>
          <a:xfrm>
            <a:off x="6781800" y="2983468"/>
            <a:ext cx="1766830" cy="369332"/>
          </a:xfrm>
          <a:prstGeom prst="rect">
            <a:avLst/>
          </a:prstGeom>
        </p:spPr>
        <p:txBody>
          <a:bodyPr wrap="none">
            <a:spAutoFit/>
          </a:bodyPr>
          <a:lstStyle/>
          <a:p>
            <a:r>
              <a:rPr lang="en-US" dirty="0" smtClean="0">
                <a:solidFill>
                  <a:srgbClr val="FF0000"/>
                </a:solidFill>
              </a:rPr>
              <a:t>Google mapping</a:t>
            </a:r>
            <a:endParaRPr lang="en-US" dirty="0">
              <a:solidFill>
                <a:srgbClr val="FF0000"/>
              </a:solidFill>
            </a:endParaRP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Remote Sensing?</a:t>
            </a:r>
            <a:endParaRPr lang="en-US" dirty="0">
              <a:latin typeface="Arial" pitchFamily="34" charset="0"/>
              <a:cs typeface="Arial" pitchFamily="34" charset="0"/>
            </a:endParaRPr>
          </a:p>
        </p:txBody>
      </p:sp>
      <p:sp>
        <p:nvSpPr>
          <p:cNvPr id="8" name="Content Placeholder 7"/>
          <p:cNvSpPr>
            <a:spLocks noGrp="1"/>
          </p:cNvSpPr>
          <p:nvPr>
            <p:ph sz="half" idx="1"/>
          </p:nvPr>
        </p:nvSpPr>
        <p:spPr>
          <a:xfrm>
            <a:off x="228600" y="1600200"/>
            <a:ext cx="4724400" cy="4724400"/>
          </a:xfrm>
        </p:spPr>
        <p:txBody>
          <a:bodyPr>
            <a:noAutofit/>
          </a:bodyPr>
          <a:lstStyle/>
          <a:p>
            <a:pPr algn="just"/>
            <a:r>
              <a:rPr lang="en-US" sz="1800" dirty="0" smtClean="0">
                <a:latin typeface="Times New Roman" pitchFamily="18" charset="0"/>
                <a:cs typeface="Times New Roman" pitchFamily="18" charset="0"/>
              </a:rPr>
              <a:t>Remote sensing is defined as the technique of obtaining information about objects through the analysis of data collected by special instruments that are not in physical contact with the objects of investigation</a:t>
            </a:r>
            <a:r>
              <a:rPr lang="en-US"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algn="just"/>
            <a:r>
              <a:rPr lang="en-US" sz="1800" dirty="0" smtClean="0">
                <a:solidFill>
                  <a:srgbClr val="FF0000"/>
                </a:solidFill>
                <a:latin typeface="Times New Roman" pitchFamily="18" charset="0"/>
                <a:cs typeface="Times New Roman" pitchFamily="18" charset="0"/>
              </a:rPr>
              <a:t>Collection of information about an object without coming into physical contact.</a:t>
            </a:r>
          </a:p>
          <a:p>
            <a:pPr algn="just"/>
            <a:r>
              <a:rPr lang="en-US" sz="1800" dirty="0" smtClean="0">
                <a:latin typeface="Times New Roman" pitchFamily="18" charset="0"/>
                <a:cs typeface="Times New Roman" pitchFamily="18" charset="0"/>
              </a:rPr>
              <a:t>The information needs a physical carrier to travel from the objects/events to the sensors through an intervening medium.</a:t>
            </a:r>
          </a:p>
          <a:p>
            <a:pPr algn="just"/>
            <a:r>
              <a:rPr lang="en-US" sz="1800" dirty="0" smtClean="0">
                <a:latin typeface="Times New Roman" pitchFamily="18" charset="0"/>
                <a:cs typeface="Times New Roman" pitchFamily="18" charset="0"/>
              </a:rPr>
              <a:t> The </a:t>
            </a:r>
            <a:r>
              <a:rPr lang="en-US" sz="1800" dirty="0" smtClean="0">
                <a:solidFill>
                  <a:srgbClr val="FF0000"/>
                </a:solidFill>
                <a:latin typeface="Times New Roman" pitchFamily="18" charset="0"/>
                <a:cs typeface="Times New Roman" pitchFamily="18" charset="0"/>
              </a:rPr>
              <a:t>electromagnetic radiation</a:t>
            </a:r>
            <a:r>
              <a:rPr lang="en-US" sz="1800" dirty="0" smtClean="0">
                <a:latin typeface="Times New Roman" pitchFamily="18" charset="0"/>
                <a:cs typeface="Times New Roman" pitchFamily="18" charset="0"/>
              </a:rPr>
              <a:t> is normally used as an information carrier in remote sensing. </a:t>
            </a:r>
          </a:p>
          <a:p>
            <a:pPr algn="just"/>
            <a:r>
              <a:rPr lang="en-US" sz="1800" dirty="0" smtClean="0">
                <a:latin typeface="Times New Roman" pitchFamily="18" charset="0"/>
                <a:cs typeface="Times New Roman" pitchFamily="18" charset="0"/>
              </a:rPr>
              <a:t>The </a:t>
            </a:r>
            <a:r>
              <a:rPr lang="en-US" sz="1800" dirty="0" smtClean="0">
                <a:solidFill>
                  <a:srgbClr val="FF0000"/>
                </a:solidFill>
                <a:latin typeface="Times New Roman" pitchFamily="18" charset="0"/>
                <a:cs typeface="Times New Roman" pitchFamily="18" charset="0"/>
              </a:rPr>
              <a:t>output</a:t>
            </a:r>
            <a:r>
              <a:rPr lang="en-US" sz="1800" dirty="0" smtClean="0">
                <a:latin typeface="Times New Roman" pitchFamily="18" charset="0"/>
                <a:cs typeface="Times New Roman" pitchFamily="18" charset="0"/>
              </a:rPr>
              <a:t> of a remote sensing system is usually an image representing the scene being observed. </a:t>
            </a:r>
          </a:p>
          <a:p>
            <a:endParaRPr lang="en-US" sz="1800" dirty="0"/>
          </a:p>
        </p:txBody>
      </p:sp>
      <p:sp>
        <p:nvSpPr>
          <p:cNvPr id="10" name="Content Placeholder 9"/>
          <p:cNvSpPr>
            <a:spLocks noGrp="1"/>
          </p:cNvSpPr>
          <p:nvPr>
            <p:ph sz="half" idx="2"/>
          </p:nvPr>
        </p:nvSpPr>
        <p:spPr>
          <a:xfrm>
            <a:off x="5410200" y="1752600"/>
            <a:ext cx="3429000" cy="44958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dirty="0" smtClean="0"/>
              <a:t> </a:t>
            </a:r>
            <a:endParaRPr lang="en-US" dirty="0"/>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dirty="0" smtClean="0">
                <a:solidFill>
                  <a:schemeClr val="tx2">
                    <a:satMod val="200000"/>
                  </a:schemeClr>
                </a:solidFill>
                <a:latin typeface="Arial" pitchFamily="34" charset="0"/>
                <a:cs typeface="Arial" pitchFamily="34" charset="0"/>
              </a:rPr>
              <a:t>History</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381000" y="1752600"/>
            <a:ext cx="4800600" cy="4876800"/>
          </a:xfrm>
        </p:spPr>
        <p:txBody>
          <a:bodyPr>
            <a:noAutofit/>
          </a:bodyPr>
          <a:lstStyle/>
          <a:p>
            <a:pPr algn="just"/>
            <a:r>
              <a:rPr lang="en-US" sz="1800" dirty="0" smtClean="0">
                <a:latin typeface="Times New Roman" pitchFamily="18" charset="0"/>
                <a:cs typeface="Times New Roman" pitchFamily="18" charset="0"/>
              </a:rPr>
              <a:t>The technology of modern remote sensing began with the invention of the camera more than 150 years ago. </a:t>
            </a:r>
          </a:p>
          <a:p>
            <a:pPr algn="just"/>
            <a:r>
              <a:rPr lang="en-US" sz="1800" dirty="0" smtClean="0">
                <a:latin typeface="Times New Roman" pitchFamily="18" charset="0"/>
                <a:cs typeface="Times New Roman" pitchFamily="18" charset="0"/>
              </a:rPr>
              <a:t>The </a:t>
            </a:r>
            <a:r>
              <a:rPr lang="en-US" sz="1800" dirty="0" smtClean="0">
                <a:solidFill>
                  <a:srgbClr val="FF0000"/>
                </a:solidFill>
                <a:latin typeface="Times New Roman" pitchFamily="18" charset="0"/>
                <a:cs typeface="Times New Roman" pitchFamily="18" charset="0"/>
              </a:rPr>
              <a:t>idea </a:t>
            </a:r>
            <a:r>
              <a:rPr lang="en-US" sz="1800" dirty="0" smtClean="0">
                <a:latin typeface="Times New Roman" pitchFamily="18" charset="0"/>
                <a:cs typeface="Times New Roman" pitchFamily="18" charset="0"/>
              </a:rPr>
              <a:t>and practice of looking down at the Earth's surface emerged in the </a:t>
            </a:r>
            <a:r>
              <a:rPr lang="en-US" sz="1800" dirty="0" smtClean="0">
                <a:solidFill>
                  <a:srgbClr val="FF0000"/>
                </a:solidFill>
                <a:latin typeface="Times New Roman" pitchFamily="18" charset="0"/>
                <a:cs typeface="Times New Roman" pitchFamily="18" charset="0"/>
              </a:rPr>
              <a:t>1840s</a:t>
            </a:r>
            <a:r>
              <a:rPr lang="en-US" sz="1800" dirty="0" smtClean="0">
                <a:latin typeface="Times New Roman" pitchFamily="18" charset="0"/>
                <a:cs typeface="Times New Roman" pitchFamily="18" charset="0"/>
              </a:rPr>
              <a:t> when pictures were taken from cameras secured to tethered balloons for purposes of </a:t>
            </a:r>
            <a:r>
              <a:rPr lang="en-US" sz="1800" dirty="0" smtClean="0">
                <a:solidFill>
                  <a:srgbClr val="FF0000"/>
                </a:solidFill>
                <a:latin typeface="Times New Roman" pitchFamily="18" charset="0"/>
                <a:cs typeface="Times New Roman" pitchFamily="18" charset="0"/>
              </a:rPr>
              <a:t>topographic mapping.</a:t>
            </a:r>
            <a:r>
              <a:rPr lang="en-US" sz="1800" dirty="0" smtClean="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Satellite remote sensing can be traced to the early days of the space age (both Russian and American programs) and actually began as a dual approach to imaging surfaces using several types of sensors from spacecraft. </a:t>
            </a:r>
          </a:p>
          <a:p>
            <a:pPr algn="just"/>
            <a:r>
              <a:rPr lang="en-US" sz="1800" dirty="0" smtClean="0">
                <a:latin typeface="Times New Roman" pitchFamily="18" charset="0"/>
                <a:cs typeface="Times New Roman" pitchFamily="18" charset="0"/>
              </a:rPr>
              <a:t>The term "remote sensing," first used in the United States in the 1950s by </a:t>
            </a:r>
            <a:r>
              <a:rPr lang="en-US" sz="1800" dirty="0" smtClean="0">
                <a:solidFill>
                  <a:srgbClr val="FF0000"/>
                </a:solidFill>
                <a:latin typeface="Times New Roman" pitchFamily="18" charset="0"/>
                <a:cs typeface="Times New Roman" pitchFamily="18" charset="0"/>
              </a:rPr>
              <a:t>Ms. Evelyn Pruitt</a:t>
            </a:r>
            <a:r>
              <a:rPr lang="en-US" sz="1800" dirty="0" smtClean="0">
                <a:latin typeface="Times New Roman" pitchFamily="18" charset="0"/>
                <a:cs typeface="Times New Roman" pitchFamily="18" charset="0"/>
              </a:rPr>
              <a:t> of the U.S. </a:t>
            </a:r>
          </a:p>
          <a:p>
            <a:endParaRPr lang="en-US" sz="1800" dirty="0"/>
          </a:p>
        </p:txBody>
      </p:sp>
      <p:pic>
        <p:nvPicPr>
          <p:cNvPr id="6" name="Picture 2" descr="camera"/>
          <p:cNvPicPr>
            <a:picLocks noGrp="1" noChangeAspect="1" noChangeArrowheads="1"/>
          </p:cNvPicPr>
          <p:nvPr>
            <p:ph sz="half" idx="2"/>
          </p:nvPr>
        </p:nvPicPr>
        <p:blipFill>
          <a:blip r:embed="rId3" cstate="print"/>
          <a:stretch>
            <a:fillRect/>
          </a:stretch>
        </p:blipFill>
        <p:spPr bwMode="auto">
          <a:xfrm>
            <a:off x="5975350" y="2947987"/>
            <a:ext cx="2260600" cy="18161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latin typeface="Arial" pitchFamily="34" charset="0"/>
                <a:cs typeface="Arial" pitchFamily="34" charset="0"/>
              </a:rPr>
              <a:t>Elements involved in Remote sensing</a:t>
            </a:r>
            <a:endParaRPr lang="en-US" dirty="0">
              <a:latin typeface="Arial" pitchFamily="34" charset="0"/>
              <a:cs typeface="Arial" pitchFamily="34" charset="0"/>
            </a:endParaRPr>
          </a:p>
        </p:txBody>
      </p:sp>
      <p:sp>
        <p:nvSpPr>
          <p:cNvPr id="9" name="Content Placeholder 8"/>
          <p:cNvSpPr>
            <a:spLocks noGrp="1"/>
          </p:cNvSpPr>
          <p:nvPr>
            <p:ph sz="half" idx="1"/>
          </p:nvPr>
        </p:nvSpPr>
        <p:spPr>
          <a:xfrm>
            <a:off x="457200" y="1752600"/>
            <a:ext cx="4031456" cy="4706499"/>
          </a:xfrm>
        </p:spPr>
        <p:txBody>
          <a:bodyPr>
            <a:normAutofit/>
          </a:bodyPr>
          <a:lstStyle/>
          <a:p>
            <a:pPr>
              <a:buNone/>
            </a:pPr>
            <a:r>
              <a:rPr lang="en-US" sz="2000" dirty="0" smtClean="0">
                <a:latin typeface="Arial" pitchFamily="34" charset="0"/>
                <a:cs typeface="Arial" pitchFamily="34" charset="0"/>
              </a:rPr>
              <a:t>1. Energy Source or Illumination (A)</a:t>
            </a:r>
          </a:p>
          <a:p>
            <a:pPr>
              <a:buNone/>
            </a:pPr>
            <a:r>
              <a:rPr lang="en-US" sz="2000" dirty="0" smtClean="0">
                <a:latin typeface="Arial" pitchFamily="34" charset="0"/>
                <a:cs typeface="Arial" pitchFamily="34" charset="0"/>
              </a:rPr>
              <a:t>2. Radiation and the Atmosphere (B)</a:t>
            </a:r>
          </a:p>
          <a:p>
            <a:pPr>
              <a:buNone/>
            </a:pPr>
            <a:r>
              <a:rPr lang="en-US" sz="2000" dirty="0" smtClean="0">
                <a:latin typeface="Arial" pitchFamily="34" charset="0"/>
                <a:cs typeface="Arial" pitchFamily="34" charset="0"/>
              </a:rPr>
              <a:t>3. Interaction with the Object (C)</a:t>
            </a:r>
          </a:p>
          <a:p>
            <a:pPr>
              <a:buNone/>
            </a:pPr>
            <a:r>
              <a:rPr lang="en-US" sz="2000" dirty="0" smtClean="0">
                <a:latin typeface="Arial" pitchFamily="34" charset="0"/>
                <a:cs typeface="Arial" pitchFamily="34" charset="0"/>
              </a:rPr>
              <a:t>4. Recording of Energy by the Sensor (D)</a:t>
            </a:r>
          </a:p>
          <a:p>
            <a:pPr>
              <a:buNone/>
            </a:pPr>
            <a:r>
              <a:rPr lang="en-US" sz="2000" dirty="0" smtClean="0">
                <a:latin typeface="Arial" pitchFamily="34" charset="0"/>
                <a:cs typeface="Arial" pitchFamily="34" charset="0"/>
              </a:rPr>
              <a:t>5. Transmission, Reception and Processing (E)</a:t>
            </a:r>
          </a:p>
          <a:p>
            <a:pPr>
              <a:buNone/>
            </a:pPr>
            <a:r>
              <a:rPr lang="en-US" sz="2000" dirty="0" smtClean="0">
                <a:latin typeface="Arial" pitchFamily="34" charset="0"/>
                <a:cs typeface="Arial" pitchFamily="34" charset="0"/>
              </a:rPr>
              <a:t>6. Interpretation and Analysis (F)</a:t>
            </a:r>
          </a:p>
          <a:p>
            <a:pPr>
              <a:buNone/>
            </a:pPr>
            <a:r>
              <a:rPr lang="en-US" sz="2000" dirty="0" smtClean="0">
                <a:latin typeface="Arial" pitchFamily="34" charset="0"/>
                <a:cs typeface="Arial" pitchFamily="34" charset="0"/>
              </a:rPr>
              <a:t>7. Application (G)</a:t>
            </a:r>
          </a:p>
          <a:p>
            <a:endParaRPr lang="en-US" sz="2000" dirty="0">
              <a:latin typeface="Arial" pitchFamily="34" charset="0"/>
              <a:cs typeface="Arial" pitchFamily="34" charset="0"/>
            </a:endParaRPr>
          </a:p>
        </p:txBody>
      </p:sp>
      <p:pic>
        <p:nvPicPr>
          <p:cNvPr id="11" name="Picture 2"/>
          <p:cNvPicPr>
            <a:picLocks noGrp="1" noChangeAspect="1" noChangeArrowheads="1"/>
          </p:cNvPicPr>
          <p:nvPr>
            <p:ph sz="half" idx="2"/>
          </p:nvPr>
        </p:nvPicPr>
        <p:blipFill>
          <a:blip r:embed="rId2" cstate="print"/>
          <a:srcRect/>
          <a:stretch>
            <a:fillRect/>
          </a:stretch>
        </p:blipFill>
        <p:spPr bwMode="auto">
          <a:xfrm>
            <a:off x="4648200" y="2209800"/>
            <a:ext cx="4153959" cy="3286919"/>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04800"/>
            <a:ext cx="7772400" cy="914400"/>
          </a:xfrm>
        </p:spPr>
        <p:txBody>
          <a:bodyPr/>
          <a:lstStyle/>
          <a:p>
            <a:r>
              <a:rPr lang="en-US" dirty="0" smtClean="0">
                <a:latin typeface="Arial" pitchFamily="34" charset="0"/>
                <a:cs typeface="Arial" pitchFamily="34" charset="0"/>
              </a:rPr>
              <a:t>Remote Sensing Sensors </a:t>
            </a:r>
            <a:endParaRPr lang="en-US" dirty="0">
              <a:latin typeface="Arial" pitchFamily="34" charset="0"/>
              <a:cs typeface="Arial" pitchFamily="34" charset="0"/>
            </a:endParaRPr>
          </a:p>
        </p:txBody>
      </p:sp>
      <p:sp>
        <p:nvSpPr>
          <p:cNvPr id="6" name="Content Placeholder 5"/>
          <p:cNvSpPr>
            <a:spLocks noGrp="1"/>
          </p:cNvSpPr>
          <p:nvPr>
            <p:ph idx="1"/>
          </p:nvPr>
        </p:nvSpPr>
        <p:spPr>
          <a:xfrm>
            <a:off x="914400" y="1447800"/>
            <a:ext cx="7772400" cy="4572000"/>
          </a:xfrm>
        </p:spPr>
        <p:txBody>
          <a:bodyPr>
            <a:noAutofit/>
          </a:bodyPr>
          <a:lstStyle/>
          <a:p>
            <a:pPr>
              <a:defRPr/>
            </a:pPr>
            <a:r>
              <a:rPr lang="en-US" sz="2400" b="1" dirty="0" smtClean="0">
                <a:latin typeface="Arial" pitchFamily="34" charset="0"/>
                <a:cs typeface="Arial" pitchFamily="34" charset="0"/>
              </a:rPr>
              <a:t>Active Remote Sensors :-</a:t>
            </a:r>
          </a:p>
          <a:p>
            <a:pPr>
              <a:buNone/>
              <a:defRPr/>
            </a:pPr>
            <a:endParaRPr lang="en-US" sz="2400" b="1" dirty="0" smtClean="0">
              <a:latin typeface="Arial" pitchFamily="34" charset="0"/>
              <a:cs typeface="Arial" pitchFamily="34" charset="0"/>
            </a:endParaRPr>
          </a:p>
          <a:p>
            <a:pPr>
              <a:buFont typeface="Wingdings" pitchFamily="2" charset="2"/>
              <a:buChar char="q"/>
            </a:pPr>
            <a:r>
              <a:rPr lang="en-US" sz="2400" i="1" dirty="0" smtClean="0">
                <a:latin typeface="Arial" pitchFamily="34" charset="0"/>
                <a:cs typeface="Arial" pitchFamily="34" charset="0"/>
              </a:rPr>
              <a:t>Active remote sensing </a:t>
            </a:r>
            <a:r>
              <a:rPr lang="en-US" sz="2400" dirty="0" smtClean="0">
                <a:latin typeface="Arial" pitchFamily="34" charset="0"/>
                <a:cs typeface="Arial" pitchFamily="34" charset="0"/>
              </a:rPr>
              <a:t>uses an artificial source for energy. </a:t>
            </a:r>
          </a:p>
          <a:p>
            <a:pPr>
              <a:buFont typeface="Wingdings" pitchFamily="2" charset="2"/>
              <a:buChar char="q"/>
            </a:pPr>
            <a:r>
              <a:rPr lang="en-US" sz="2400" dirty="0" smtClean="0">
                <a:solidFill>
                  <a:srgbClr val="FF0000"/>
                </a:solidFill>
                <a:latin typeface="Arial" pitchFamily="34" charset="0"/>
                <a:cs typeface="Arial" pitchFamily="34" charset="0"/>
              </a:rPr>
              <a:t>For example </a:t>
            </a:r>
            <a:r>
              <a:rPr lang="en-US" sz="2400" dirty="0" smtClean="0">
                <a:latin typeface="Arial" pitchFamily="34" charset="0"/>
                <a:cs typeface="Arial" pitchFamily="34" charset="0"/>
              </a:rPr>
              <a:t>the satellite itself can send a pulse of energy which can interact with the target. </a:t>
            </a:r>
          </a:p>
          <a:p>
            <a:pPr>
              <a:buFont typeface="Wingdings" pitchFamily="2" charset="2"/>
              <a:buChar char="q"/>
            </a:pPr>
            <a:r>
              <a:rPr lang="en-US" sz="2400" dirty="0" smtClean="0">
                <a:latin typeface="Arial" pitchFamily="34" charset="0"/>
                <a:cs typeface="Arial" pitchFamily="34" charset="0"/>
              </a:rPr>
              <a:t>In active remote sensing, humans can control the nature (wavelength, power, duration) of the source energy. Active remote sensing can be carried out during day and night and in all weather conditions.</a:t>
            </a:r>
          </a:p>
          <a:p>
            <a:pPr algn="just">
              <a:buNone/>
              <a:defRPr/>
            </a:pPr>
            <a:r>
              <a:rPr lang="en-US" sz="2400" dirty="0" smtClean="0">
                <a:latin typeface="Arial" pitchFamily="34" charset="0"/>
                <a:cs typeface="Arial" pitchFamily="34" charset="0"/>
              </a:rPr>
              <a:t> </a:t>
            </a:r>
          </a:p>
          <a:p>
            <a:pPr algn="just">
              <a:buNone/>
              <a:defRPr/>
            </a:pPr>
            <a:r>
              <a:rPr lang="en-US" sz="2400" dirty="0" smtClean="0">
                <a:latin typeface="Arial" pitchFamily="34" charset="0"/>
                <a:cs typeface="Arial" pitchFamily="34" charset="0"/>
              </a:rPr>
              <a:t>	</a:t>
            </a:r>
          </a:p>
          <a:p>
            <a:pPr algn="just">
              <a:buNone/>
              <a:defRPr/>
            </a:pP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a:xfrm>
            <a:off x="914400" y="1752600"/>
            <a:ext cx="7772400" cy="4572000"/>
          </a:xfrm>
        </p:spPr>
        <p:txBody>
          <a:bodyPr>
            <a:normAutofit fontScale="85000" lnSpcReduction="20000"/>
          </a:bodyPr>
          <a:lstStyle/>
          <a:p>
            <a:pPr>
              <a:buNone/>
            </a:pPr>
            <a:r>
              <a:rPr lang="en-US" sz="3200" b="1" i="1" dirty="0" smtClean="0">
                <a:latin typeface="Arial" pitchFamily="34" charset="0"/>
                <a:cs typeface="Arial" pitchFamily="34" charset="0"/>
              </a:rPr>
              <a:t>Passive remote sensing:-</a:t>
            </a:r>
          </a:p>
          <a:p>
            <a:pPr>
              <a:buNone/>
            </a:pPr>
            <a:endParaRPr lang="en-US" sz="3200" b="1" i="1" dirty="0" smtClean="0">
              <a:latin typeface="Arial" pitchFamily="34" charset="0"/>
              <a:cs typeface="Arial" pitchFamily="34" charset="0"/>
            </a:endParaRPr>
          </a:p>
          <a:p>
            <a:pPr>
              <a:buFont typeface="Wingdings" pitchFamily="2" charset="2"/>
              <a:buChar char="q"/>
            </a:pPr>
            <a:r>
              <a:rPr lang="en-US" sz="3200" b="1" i="1" dirty="0" smtClean="0">
                <a:latin typeface="Arial" pitchFamily="34" charset="0"/>
                <a:cs typeface="Arial" pitchFamily="34" charset="0"/>
              </a:rPr>
              <a:t>Passive remote sensing </a:t>
            </a:r>
            <a:r>
              <a:rPr lang="en-US" sz="3200" dirty="0" smtClean="0">
                <a:latin typeface="Arial" pitchFamily="34" charset="0"/>
                <a:cs typeface="Arial" pitchFamily="34" charset="0"/>
              </a:rPr>
              <a:t>depends on a natural source to provide energy. </a:t>
            </a:r>
          </a:p>
          <a:p>
            <a:pPr>
              <a:buFont typeface="Wingdings" pitchFamily="2" charset="2"/>
              <a:buChar char="q"/>
            </a:pPr>
            <a:endParaRPr lang="en-US" sz="3200" dirty="0" smtClean="0">
              <a:latin typeface="Arial" pitchFamily="34" charset="0"/>
              <a:cs typeface="Arial" pitchFamily="34" charset="0"/>
            </a:endParaRPr>
          </a:p>
          <a:p>
            <a:pPr>
              <a:buFont typeface="Wingdings" pitchFamily="2" charset="2"/>
              <a:buChar char="q"/>
            </a:pPr>
            <a:r>
              <a:rPr lang="en-US" sz="3200" dirty="0" smtClean="0">
                <a:solidFill>
                  <a:srgbClr val="FF0000"/>
                </a:solidFill>
                <a:latin typeface="Arial" pitchFamily="34" charset="0"/>
                <a:cs typeface="Arial" pitchFamily="34" charset="0"/>
              </a:rPr>
              <a:t>For example</a:t>
            </a:r>
            <a:r>
              <a:rPr lang="en-US" sz="3200" dirty="0" smtClean="0">
                <a:latin typeface="Arial" pitchFamily="34" charset="0"/>
                <a:cs typeface="Arial" pitchFamily="34" charset="0"/>
              </a:rPr>
              <a:t> sun is the most powerful and commonly used source of energy for passive remote sensing. </a:t>
            </a:r>
          </a:p>
          <a:p>
            <a:pPr>
              <a:buFont typeface="Wingdings" pitchFamily="2" charset="2"/>
              <a:buChar char="q"/>
            </a:pPr>
            <a:endParaRPr lang="en-US" sz="3200" dirty="0" smtClean="0">
              <a:latin typeface="Arial" pitchFamily="34" charset="0"/>
              <a:cs typeface="Arial" pitchFamily="34" charset="0"/>
            </a:endParaRPr>
          </a:p>
          <a:p>
            <a:pPr>
              <a:buFont typeface="Wingdings" pitchFamily="2" charset="2"/>
              <a:buChar char="q"/>
            </a:pPr>
            <a:r>
              <a:rPr lang="en-US" sz="3200" dirty="0" smtClean="0">
                <a:latin typeface="Arial" pitchFamily="34" charset="0"/>
                <a:cs typeface="Arial" pitchFamily="34" charset="0"/>
              </a:rPr>
              <a:t>The satellite sensor in this case records primarily the radiation that is reflected from the target.  </a:t>
            </a:r>
          </a:p>
          <a:p>
            <a:pPr>
              <a:buFont typeface="Wingdings" pitchFamily="2" charset="2"/>
              <a:buChar char="q"/>
            </a:pPr>
            <a:endParaRPr lang="en-US" dirty="0">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4800"/>
            <a:ext cx="7772400" cy="914400"/>
          </a:xfrm>
        </p:spPr>
        <p:txBody>
          <a:bodyPr>
            <a:normAutofit fontScale="90000"/>
          </a:bodyPr>
          <a:lstStyle/>
          <a:p>
            <a:r>
              <a:rPr lang="en-US" dirty="0" smtClean="0">
                <a:solidFill>
                  <a:schemeClr val="accent2">
                    <a:lumMod val="75000"/>
                  </a:schemeClr>
                </a:solidFill>
                <a:latin typeface="Arial" pitchFamily="34" charset="0"/>
                <a:cs typeface="Arial" pitchFamily="34" charset="0"/>
              </a:rPr>
              <a:t>ACTIVE &amp; PASSIVE REMOTE SENSING</a:t>
            </a:r>
            <a:endParaRPr lang="en-US" dirty="0">
              <a:latin typeface="Arial" pitchFamily="34" charset="0"/>
              <a:cs typeface="Arial" pitchFamily="34" charset="0"/>
            </a:endParaRPr>
          </a:p>
        </p:txBody>
      </p:sp>
      <p:pic>
        <p:nvPicPr>
          <p:cNvPr id="6" name="Content Placeholder 3" descr="Active vs passive remote sensing"/>
          <p:cNvPicPr>
            <a:picLocks noGrp="1"/>
          </p:cNvPicPr>
          <p:nvPr>
            <p:ph idx="1"/>
          </p:nvPr>
        </p:nvPicPr>
        <p:blipFill>
          <a:blip r:embed="rId2" cstate="print"/>
          <a:srcRect/>
          <a:stretch>
            <a:fillRect/>
          </a:stretch>
        </p:blipFill>
        <p:spPr bwMode="auto">
          <a:xfrm>
            <a:off x="609600" y="1676400"/>
            <a:ext cx="8153400" cy="48768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04800"/>
            <a:ext cx="8229600" cy="914400"/>
          </a:xfrm>
        </p:spPr>
        <p:txBody>
          <a:bodyPr/>
          <a:lstStyle/>
          <a:p>
            <a:r>
              <a:rPr lang="en-GB" dirty="0" smtClean="0">
                <a:latin typeface="Arial" pitchFamily="34" charset="0"/>
                <a:cs typeface="Arial" pitchFamily="34" charset="0"/>
              </a:rPr>
              <a:t>Platforms</a:t>
            </a:r>
            <a:endParaRPr lang="en-US" dirty="0">
              <a:latin typeface="Arial" pitchFamily="34" charset="0"/>
              <a:cs typeface="Arial" pitchFamily="34" charset="0"/>
            </a:endParaRPr>
          </a:p>
        </p:txBody>
      </p:sp>
      <p:sp>
        <p:nvSpPr>
          <p:cNvPr id="5" name="Content Placeholder 4"/>
          <p:cNvSpPr>
            <a:spLocks noGrp="1"/>
          </p:cNvSpPr>
          <p:nvPr>
            <p:ph sz="half" idx="1"/>
          </p:nvPr>
        </p:nvSpPr>
        <p:spPr>
          <a:xfrm>
            <a:off x="4572000" y="762000"/>
            <a:ext cx="4038600" cy="4983163"/>
          </a:xfrm>
        </p:spPr>
        <p:txBody>
          <a:bodyPr>
            <a:normAutofit fontScale="92500" lnSpcReduction="10000"/>
          </a:bodyPr>
          <a:lstStyle/>
          <a:p>
            <a:endParaRPr lang="en-GB" dirty="0" smtClean="0">
              <a:latin typeface="Arial" pitchFamily="34" charset="0"/>
              <a:cs typeface="Arial" pitchFamily="34" charset="0"/>
            </a:endParaRPr>
          </a:p>
          <a:p>
            <a:endParaRPr lang="en-GB" dirty="0" smtClean="0">
              <a:latin typeface="Arial" pitchFamily="34" charset="0"/>
              <a:cs typeface="Arial" pitchFamily="34" charset="0"/>
            </a:endParaRPr>
          </a:p>
          <a:p>
            <a:pPr>
              <a:buNone/>
            </a:pPr>
            <a:r>
              <a:rPr lang="en-GB" sz="4200" b="1" dirty="0" smtClean="0">
                <a:latin typeface="Arial" pitchFamily="34" charset="0"/>
                <a:cs typeface="Arial" pitchFamily="34" charset="0"/>
              </a:rPr>
              <a:t>Platforms :</a:t>
            </a:r>
          </a:p>
          <a:p>
            <a:pPr>
              <a:buNone/>
            </a:pPr>
            <a:r>
              <a:rPr lang="en-GB" sz="2600" b="1" dirty="0" smtClean="0">
                <a:latin typeface="Arial" pitchFamily="34" charset="0"/>
                <a:cs typeface="Arial" pitchFamily="34" charset="0"/>
              </a:rPr>
              <a:t>    </a:t>
            </a:r>
            <a:r>
              <a:rPr lang="en-GB" sz="2200" b="1" dirty="0" smtClean="0">
                <a:latin typeface="Arial" pitchFamily="34" charset="0"/>
                <a:cs typeface="Arial" pitchFamily="34" charset="0"/>
              </a:rPr>
              <a:t>The base on which remote sensors are placed to acquire information about the Earth surface is called platforms.</a:t>
            </a:r>
            <a:endParaRPr lang="en-GB" sz="2600" b="1" dirty="0" smtClean="0">
              <a:latin typeface="Arial" pitchFamily="34" charset="0"/>
              <a:cs typeface="Arial" pitchFamily="34" charset="0"/>
            </a:endParaRPr>
          </a:p>
          <a:p>
            <a:pPr>
              <a:buNone/>
            </a:pPr>
            <a:endParaRPr lang="en-GB" dirty="0" smtClean="0">
              <a:latin typeface="Arial" pitchFamily="34" charset="0"/>
              <a:cs typeface="Arial" pitchFamily="34" charset="0"/>
            </a:endParaRPr>
          </a:p>
          <a:p>
            <a:pPr lvl="1">
              <a:buFontTx/>
              <a:buChar char="•"/>
            </a:pPr>
            <a:r>
              <a:rPr lang="en-GB" sz="2800" dirty="0" smtClean="0">
                <a:latin typeface="Arial" pitchFamily="34" charset="0"/>
                <a:cs typeface="Arial" pitchFamily="34" charset="0"/>
              </a:rPr>
              <a:t>Ground based</a:t>
            </a:r>
          </a:p>
          <a:p>
            <a:pPr lvl="1">
              <a:buFontTx/>
              <a:buChar char="•"/>
            </a:pPr>
            <a:r>
              <a:rPr lang="en-GB" sz="2800" dirty="0" smtClean="0">
                <a:latin typeface="Arial" pitchFamily="34" charset="0"/>
                <a:cs typeface="Arial" pitchFamily="34" charset="0"/>
              </a:rPr>
              <a:t>Airborne</a:t>
            </a:r>
          </a:p>
          <a:p>
            <a:pPr lvl="1">
              <a:buFontTx/>
              <a:buChar char="•"/>
            </a:pPr>
            <a:r>
              <a:rPr lang="en-GB" sz="2800" dirty="0" smtClean="0">
                <a:latin typeface="Arial" pitchFamily="34" charset="0"/>
                <a:cs typeface="Arial" pitchFamily="34" charset="0"/>
              </a:rPr>
              <a:t>Space borne</a:t>
            </a:r>
            <a:endParaRPr lang="en-GB" sz="3200" dirty="0" smtClean="0">
              <a:latin typeface="Arial" pitchFamily="34" charset="0"/>
              <a:cs typeface="Arial" pitchFamily="34" charset="0"/>
            </a:endParaRPr>
          </a:p>
          <a:p>
            <a:endParaRPr lang="en-US" sz="3600" dirty="0">
              <a:latin typeface="Arial" pitchFamily="34" charset="0"/>
              <a:cs typeface="Arial" pitchFamily="34" charset="0"/>
            </a:endParaRPr>
          </a:p>
        </p:txBody>
      </p:sp>
      <p:pic>
        <p:nvPicPr>
          <p:cNvPr id="7" name="Picture 3" descr="D:\User-data\Wim\core\slides\multisca.gif"/>
          <p:cNvPicPr>
            <a:picLocks noGrp="1" noChangeAspect="1" noChangeArrowheads="1"/>
          </p:cNvPicPr>
          <p:nvPr>
            <p:ph sz="half" idx="2"/>
          </p:nvPr>
        </p:nvPicPr>
        <p:blipFill>
          <a:blip r:embed="rId2" cstate="print">
            <a:lum bright="-24000" contrast="36000"/>
          </a:blip>
          <a:srcRect/>
          <a:stretch>
            <a:fillRect/>
          </a:stretch>
        </p:blipFill>
        <p:spPr bwMode="auto">
          <a:xfrm>
            <a:off x="381000" y="1371600"/>
            <a:ext cx="3810000" cy="52578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150</TotalTime>
  <Words>517</Words>
  <Application>Microsoft Office PowerPoint</Application>
  <PresentationFormat>On-screen Show (4:3)</PresentationFormat>
  <Paragraphs>100</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Remote Sensing    And Its Applications</vt:lpstr>
      <vt:lpstr>Slide 2</vt:lpstr>
      <vt:lpstr>Remote Sensing?</vt:lpstr>
      <vt:lpstr>History</vt:lpstr>
      <vt:lpstr>Elements involved in Remote sensing</vt:lpstr>
      <vt:lpstr>Remote Sensing Sensors </vt:lpstr>
      <vt:lpstr>Conti…</vt:lpstr>
      <vt:lpstr>ACTIVE &amp; PASSIVE REMOTE SENSING</vt:lpstr>
      <vt:lpstr>Platforms</vt:lpstr>
      <vt:lpstr>Platforms used for Remote Sensing </vt:lpstr>
      <vt:lpstr>Advantages of remote sensing:-</vt:lpstr>
      <vt:lpstr>DISADVANTAGE OF REMOTE SENSING:-</vt:lpstr>
      <vt:lpstr>Applications of Remote sensing </vt:lpstr>
      <vt:lpstr>Applications of Remote sensing  </vt:lpstr>
      <vt:lpstr>Thank you  for  your kind attention!!!</vt:lpstr>
    </vt:vector>
  </TitlesOfParts>
  <Company>Sony India Pvt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Sensing    And Its Applications In Environment</dc:title>
  <dc:creator>mridul</dc:creator>
  <cp:lastModifiedBy>marriam</cp:lastModifiedBy>
  <cp:revision>17</cp:revision>
  <dcterms:created xsi:type="dcterms:W3CDTF">2014-02-08T04:14:51Z</dcterms:created>
  <dcterms:modified xsi:type="dcterms:W3CDTF">2017-05-01T19:17:40Z</dcterms:modified>
</cp:coreProperties>
</file>