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14" r:id="rId1"/>
  </p:sldMasterIdLst>
  <p:sldIdLst>
    <p:sldId id="273" r:id="rId2"/>
    <p:sldId id="306" r:id="rId3"/>
    <p:sldId id="302" r:id="rId4"/>
    <p:sldId id="303" r:id="rId5"/>
    <p:sldId id="304" r:id="rId6"/>
    <p:sldId id="305" r:id="rId7"/>
    <p:sldId id="277" r:id="rId8"/>
    <p:sldId id="278" r:id="rId9"/>
    <p:sldId id="279" r:id="rId10"/>
    <p:sldId id="280" r:id="rId11"/>
    <p:sldId id="281" r:id="rId12"/>
    <p:sldId id="282" r:id="rId13"/>
    <p:sldId id="283" r:id="rId14"/>
    <p:sldId id="287" r:id="rId15"/>
    <p:sldId id="284" r:id="rId16"/>
    <p:sldId id="285" r:id="rId17"/>
    <p:sldId id="286" r:id="rId18"/>
  </p:sldIdLst>
  <p:sldSz cx="9144000" cy="6858000" type="screen4x3"/>
  <p:notesSz cx="9236075" cy="7010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S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13259" y="1300786"/>
            <a:ext cx="6517482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13259" y="3886201"/>
            <a:ext cx="6517482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55338-0D06-4ECC-97A7-51BFC2581DD4}" type="datetimeFigureOut">
              <a:rPr lang="en-US" smtClean="0"/>
              <a:pPr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B5E81-6CAE-4B94-BBBB-EC47839A99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7399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6" y="4289374"/>
            <a:ext cx="7773324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88558" y="698261"/>
            <a:ext cx="7366899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5108728"/>
            <a:ext cx="7773339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55338-0D06-4ECC-97A7-51BFC2581DD4}" type="datetimeFigureOut">
              <a:rPr lang="en-US" smtClean="0"/>
              <a:pPr/>
              <a:t>5/3/2020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B5E81-6CAE-4B94-BBBB-EC47839A99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333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7773339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204821"/>
            <a:ext cx="7773339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55338-0D06-4ECC-97A7-51BFC2581DD4}" type="datetimeFigureOut">
              <a:rPr lang="en-US" smtClean="0"/>
              <a:pPr/>
              <a:t>5/3/2020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B5E81-6CAE-4B94-BBBB-EC47839A99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3172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872588"/>
            <a:ext cx="6977064" cy="2729915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610032"/>
            <a:ext cx="6564224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372797"/>
            <a:ext cx="7773339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55338-0D06-4ECC-97A7-51BFC2581DD4}" type="datetimeFigureOut">
              <a:rPr lang="en-US" smtClean="0"/>
              <a:pPr/>
              <a:t>5/3/2020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B5E81-6CAE-4B94-BBBB-EC47839A991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737626" y="887859"/>
            <a:ext cx="546888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850130" y="3120015"/>
            <a:ext cx="553641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895347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2138722"/>
            <a:ext cx="7773339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662335"/>
            <a:ext cx="7773339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55338-0D06-4ECC-97A7-51BFC2581DD4}" type="datetimeFigureOut">
              <a:rPr lang="en-US" smtClean="0"/>
              <a:pPr/>
              <a:t>5/3/2020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B5E81-6CAE-4B94-BBBB-EC47839A99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2057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7773339" cy="160509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331" y="2367093"/>
            <a:ext cx="2474232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331" y="2943356"/>
            <a:ext cx="2474232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9292" y="2367093"/>
            <a:ext cx="246864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31012" y="2943356"/>
            <a:ext cx="2477513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2367093"/>
            <a:ext cx="24786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79974" y="2943356"/>
            <a:ext cx="247869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55338-0D06-4ECC-97A7-51BFC2581DD4}" type="datetimeFigureOut">
              <a:rPr lang="en-US" smtClean="0"/>
              <a:pPr/>
              <a:t>5/3/2020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B5E81-6CAE-4B94-BBBB-EC47839A99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6046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5331" y="610772"/>
            <a:ext cx="7773339" cy="160392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5331" y="4204820"/>
            <a:ext cx="2472307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5331" y="2367093"/>
            <a:ext cx="2472307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5331" y="4781082"/>
            <a:ext cx="2472307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2069" y="4204820"/>
            <a:ext cx="247637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331011" y="2367093"/>
            <a:ext cx="2477514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31011" y="4781081"/>
            <a:ext cx="2477514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4204820"/>
            <a:ext cx="247551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79974" y="2367093"/>
            <a:ext cx="2478696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79880" y="4781079"/>
            <a:ext cx="2478790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55338-0D06-4ECC-97A7-51BFC2581DD4}" type="datetimeFigureOut">
              <a:rPr lang="en-US" smtClean="0"/>
              <a:pPr/>
              <a:t>5/3/2020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B5E81-6CAE-4B94-BBBB-EC47839A99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7333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685331" y="2367094"/>
            <a:ext cx="7773339" cy="342410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55338-0D06-4ECC-97A7-51BFC2581DD4}" type="datetimeFigureOut">
              <a:rPr lang="en-US" smtClean="0"/>
              <a:pPr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B5E81-6CAE-4B94-BBBB-EC47839A99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0688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609602"/>
            <a:ext cx="1914995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685331" y="609602"/>
            <a:ext cx="5744043" cy="518159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55338-0D06-4ECC-97A7-51BFC2581DD4}" type="datetimeFigureOut">
              <a:rPr lang="en-US" smtClean="0"/>
              <a:pPr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B5E81-6CAE-4B94-BBBB-EC47839A99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4610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55338-0D06-4ECC-97A7-51BFC2581DD4}" type="datetimeFigureOut">
              <a:rPr lang="en-US" smtClean="0"/>
              <a:pPr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B5E81-6CAE-4B94-BBBB-EC47839A99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7223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2367093"/>
            <a:ext cx="7772870" cy="34241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55338-0D06-4ECC-97A7-51BFC2581DD4}" type="datetimeFigureOut">
              <a:rPr lang="en-US" smtClean="0"/>
              <a:pPr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B5E81-6CAE-4B94-BBBB-EC47839A99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7630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828564"/>
            <a:ext cx="7763814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31" y="3657458"/>
            <a:ext cx="7763814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55338-0D06-4ECC-97A7-51BFC2581DD4}" type="datetimeFigureOut">
              <a:rPr lang="en-US" smtClean="0"/>
              <a:pPr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B5E81-6CAE-4B94-BBBB-EC47839A99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1566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2367093"/>
            <a:ext cx="3829520" cy="34241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4629150" y="2367093"/>
            <a:ext cx="3829050" cy="34241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55338-0D06-4ECC-97A7-51BFC2581DD4}" type="datetimeFigureOut">
              <a:rPr lang="en-US" smtClean="0"/>
              <a:pPr/>
              <a:t>5/3/2020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B5E81-6CAE-4B94-BBBB-EC47839A99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0668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9746" y="2371018"/>
            <a:ext cx="3655106" cy="679994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685331" y="3051013"/>
            <a:ext cx="3829520" cy="274018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97317" y="2371018"/>
            <a:ext cx="3661353" cy="679994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4629150" y="3051013"/>
            <a:ext cx="3829051" cy="274018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55338-0D06-4ECC-97A7-51BFC2581DD4}" type="datetimeFigureOut">
              <a:rPr lang="en-US" smtClean="0"/>
              <a:pPr/>
              <a:t>5/3/2020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B5E81-6CAE-4B94-BBBB-EC47839A99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1080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55338-0D06-4ECC-97A7-51BFC2581DD4}" type="datetimeFigureOut">
              <a:rPr lang="en-US" smtClean="0"/>
              <a:pPr/>
              <a:t>5/3/2020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B5E81-6CAE-4B94-BBBB-EC47839A99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4090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55338-0D06-4ECC-97A7-51BFC2581DD4}" type="datetimeFigureOut">
              <a:rPr lang="en-US" smtClean="0"/>
              <a:pPr/>
              <a:t>5/3/2020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B5E81-6CAE-4B94-BBBB-EC47839A99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0886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2951766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3808547" y="609601"/>
            <a:ext cx="4650122" cy="518159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2632852"/>
            <a:ext cx="2951767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55338-0D06-4ECC-97A7-51BFC2581DD4}" type="datetimeFigureOut">
              <a:rPr lang="en-US" smtClean="0"/>
              <a:pPr/>
              <a:t>5/3/2020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B5E81-6CAE-4B94-BBBB-EC47839A99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1305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2" y="609600"/>
            <a:ext cx="4129618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04270" y="609601"/>
            <a:ext cx="3005851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2632853"/>
            <a:ext cx="4129604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55338-0D06-4ECC-97A7-51BFC2581DD4}" type="datetimeFigureOut">
              <a:rPr lang="en-US" smtClean="0"/>
              <a:pPr/>
              <a:t>5/3/2020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B5E81-6CAE-4B94-BBBB-EC47839A99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362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0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9144002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31" y="2367094"/>
            <a:ext cx="7773339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59053" y="588327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F5C55338-0D06-4ECC-97A7-51BFC2581DD4}" type="datetimeFigureOut">
              <a:rPr lang="en-US" smtClean="0"/>
              <a:pPr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331" y="5883276"/>
            <a:ext cx="50046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5509" y="5883276"/>
            <a:ext cx="57316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F94B5E81-6CAE-4B94-BBBB-EC47839A99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4805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15" r:id="rId1"/>
    <p:sldLayoutId id="2147484016" r:id="rId2"/>
    <p:sldLayoutId id="2147484017" r:id="rId3"/>
    <p:sldLayoutId id="2147484018" r:id="rId4"/>
    <p:sldLayoutId id="2147484019" r:id="rId5"/>
    <p:sldLayoutId id="2147484020" r:id="rId6"/>
    <p:sldLayoutId id="2147484021" r:id="rId7"/>
    <p:sldLayoutId id="2147484022" r:id="rId8"/>
    <p:sldLayoutId id="2147484023" r:id="rId9"/>
    <p:sldLayoutId id="2147484024" r:id="rId10"/>
    <p:sldLayoutId id="2147484025" r:id="rId11"/>
    <p:sldLayoutId id="2147484026" r:id="rId12"/>
    <p:sldLayoutId id="2147484027" r:id="rId13"/>
    <p:sldLayoutId id="2147484028" r:id="rId14"/>
    <p:sldLayoutId id="2147484029" r:id="rId15"/>
    <p:sldLayoutId id="2147484030" r:id="rId16"/>
    <p:sldLayoutId id="2147484031" r:id="rId17"/>
    <p:sldLayoutId id="2147484032" r:id="rId18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EA9E34-CF31-483E-A0F7-6E4E9324E8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057400"/>
            <a:ext cx="8229600" cy="2133600"/>
          </a:xfrm>
        </p:spPr>
        <p:txBody>
          <a:bodyPr>
            <a:normAutofit/>
          </a:bodyPr>
          <a:lstStyle/>
          <a:p>
            <a: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Research Methods</a:t>
            </a:r>
            <a:b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Psychology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8A9A7B-8B3C-4834-95F2-2D122F04A8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1000" y="5029200"/>
            <a:ext cx="4495800" cy="8382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Course instructor: Samreen Umar</a:t>
            </a:r>
          </a:p>
          <a:p>
            <a:pPr marL="0" indent="0" algn="ctr">
              <a:buNone/>
            </a:pPr>
            <a:r>
              <a:rPr lang="en-US" sz="1600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Department of psychology, UOS</a:t>
            </a:r>
          </a:p>
        </p:txBody>
      </p:sp>
    </p:spTree>
    <p:extLst>
      <p:ext uri="{BB962C8B-B14F-4D97-AF65-F5344CB8AC3E}">
        <p14:creationId xmlns:p14="http://schemas.microsoft.com/office/powerpoint/2010/main" val="20893702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2" y="618519"/>
            <a:ext cx="7773338" cy="1057882"/>
          </a:xfrm>
        </p:spPr>
        <p:txBody>
          <a:bodyPr/>
          <a:lstStyle/>
          <a:p>
            <a:pPr algn="ctr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Correlational studies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331" y="1676400"/>
            <a:ext cx="7773339" cy="4114801"/>
          </a:xfrm>
        </p:spPr>
        <p:txBody>
          <a:bodyPr>
            <a:noAutofit/>
          </a:bodyPr>
          <a:lstStyle/>
          <a:p>
            <a:r>
              <a:rPr lang="en-US" sz="2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correlational studies, researchers examine the extent to which two variables are associated.</a:t>
            </a:r>
          </a:p>
          <a:p>
            <a:r>
              <a:rPr lang="en-US" sz="2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Correlation is a mathematical way of determining the relationship between two sets of scores.</a:t>
            </a:r>
          </a:p>
          <a:p>
            <a:r>
              <a:rPr lang="en-US" sz="2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Correlations can be </a:t>
            </a:r>
            <a:r>
              <a:rPr lang="en-US" sz="2400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positive, negative or zero (0 – 1)</a:t>
            </a:r>
            <a:endParaRPr lang="en-US" sz="2400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2400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positive correlation </a:t>
            </a:r>
            <a:r>
              <a:rPr lang="en-US" sz="2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means that as the value of one variable changes, the other also changes in the same direction. </a:t>
            </a:r>
            <a:r>
              <a:rPr lang="en-US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Positive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(.29, .48, .76, .84, .95, .99)</a:t>
            </a:r>
            <a:endParaRPr lang="en-US" sz="2400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i.e. As level of education increases, income also increases (or vice versa)</a:t>
            </a:r>
          </a:p>
        </p:txBody>
      </p:sp>
    </p:spTree>
    <p:extLst>
      <p:ext uri="{BB962C8B-B14F-4D97-AF65-F5344CB8AC3E}">
        <p14:creationId xmlns:p14="http://schemas.microsoft.com/office/powerpoint/2010/main" val="31774959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2400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negative correlation </a:t>
            </a:r>
            <a:r>
              <a:rPr lang="en-US" sz="2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means that as the value of one variable changes, the other changes in the opposite direction.</a:t>
            </a:r>
            <a:r>
              <a:rPr lang="en-US" dirty="0"/>
              <a:t> </a:t>
            </a:r>
            <a:r>
              <a:rPr lang="en-US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Negative (-.21, -.39, -.51, -.65, -.87, -.99)</a:t>
            </a:r>
            <a:endParaRPr lang="en-US" sz="2400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400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i.e. </a:t>
            </a:r>
            <a:r>
              <a:rPr lang="en-US" sz="2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 self-esteem increases, social anxiety decreases.</a:t>
            </a:r>
          </a:p>
          <a:p>
            <a:r>
              <a:rPr lang="en-US" sz="2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2400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correlation of zero </a:t>
            </a:r>
            <a:r>
              <a:rPr lang="en-US" sz="2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means that the variables are not related. </a:t>
            </a:r>
          </a:p>
          <a:p>
            <a:pPr marL="0" indent="0">
              <a:buNone/>
            </a:pPr>
            <a:r>
              <a:rPr lang="en-US" sz="2400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i.e. </a:t>
            </a:r>
            <a:r>
              <a:rPr lang="en-US" sz="2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person’s weight might tell us nothing about their acting ability.</a:t>
            </a:r>
          </a:p>
          <a:p>
            <a:endParaRPr lang="en-US" sz="2400" cap="none" dirty="0"/>
          </a:p>
        </p:txBody>
      </p:sp>
    </p:spTree>
    <p:extLst>
      <p:ext uri="{BB962C8B-B14F-4D97-AF65-F5344CB8AC3E}">
        <p14:creationId xmlns:p14="http://schemas.microsoft.com/office/powerpoint/2010/main" val="19001531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331" y="2367095"/>
            <a:ext cx="7773339" cy="2966906"/>
          </a:xfrm>
        </p:spPr>
        <p:txBody>
          <a:bodyPr>
            <a:normAutofit/>
          </a:bodyPr>
          <a:lstStyle/>
          <a:p>
            <a:r>
              <a:rPr lang="en-US" sz="2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Correlations reveal the existence and extent of relationships but do not necessarily indicate what causes what.</a:t>
            </a:r>
          </a:p>
          <a:p>
            <a:r>
              <a:rPr lang="en-US" sz="2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Correlation does not mean causation</a:t>
            </a:r>
          </a:p>
          <a:p>
            <a:r>
              <a:rPr lang="en-US" sz="2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only research design that allows researchers to make statements about cause and effect is the experiment.</a:t>
            </a:r>
          </a:p>
          <a:p>
            <a:pPr marL="342900" lvl="1" indent="0">
              <a:buNone/>
            </a:pPr>
            <a:endParaRPr lang="en-US" sz="2400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07592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Experimental research design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331" y="2367094"/>
            <a:ext cx="7773339" cy="4033706"/>
          </a:xfrm>
        </p:spPr>
        <p:txBody>
          <a:bodyPr>
            <a:noAutofit/>
          </a:bodyPr>
          <a:lstStyle/>
          <a:p>
            <a:r>
              <a:rPr lang="en-US" sz="2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 experiment is a careful and controlled study of cause and effect through manipulation of the conditions to which participants are exposed.</a:t>
            </a:r>
          </a:p>
          <a:p>
            <a:r>
              <a:rPr lang="en-US" sz="2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a correlational study, researchers simply measure preexisting differences among participants (i.e. Weight, aggression) but in an experiment, they manipulate variables to see whether these manipulations produce differences in participants’ behavior</a:t>
            </a:r>
          </a:p>
        </p:txBody>
      </p:sp>
    </p:spTree>
    <p:extLst>
      <p:ext uri="{BB962C8B-B14F-4D97-AF65-F5344CB8AC3E}">
        <p14:creationId xmlns:p14="http://schemas.microsoft.com/office/powerpoint/2010/main" val="33001988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331" y="2214696"/>
            <a:ext cx="7773339" cy="3576506"/>
          </a:xfrm>
        </p:spPr>
        <p:txBody>
          <a:bodyPr>
            <a:noAutofit/>
          </a:bodyPr>
          <a:lstStyle/>
          <a:p>
            <a:r>
              <a:rPr lang="en-US" sz="2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Researchers must ensure that the experimental and control groups are treated equally in all respects, except for the manipulation of the IV.</a:t>
            </a:r>
          </a:p>
          <a:p>
            <a:r>
              <a:rPr lang="en-US" sz="2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not, there will be no way of telling if changes in the dv were caused by changes in the iv or some other variable.</a:t>
            </a:r>
          </a:p>
          <a:p>
            <a:pPr marL="0" indent="0">
              <a:buNone/>
            </a:pPr>
            <a:r>
              <a:rPr lang="en-US" sz="2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i.e. If persons who received drug X also received regular psychotherapy sessions, changes in their anxiety levels might be due to these sessions and not to the drug.</a:t>
            </a:r>
          </a:p>
        </p:txBody>
      </p:sp>
    </p:spTree>
    <p:extLst>
      <p:ext uri="{BB962C8B-B14F-4D97-AF65-F5344CB8AC3E}">
        <p14:creationId xmlns:p14="http://schemas.microsoft.com/office/powerpoint/2010/main" val="42300418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 experiment consists of two key components:</a:t>
            </a:r>
          </a:p>
          <a:p>
            <a:pPr marL="0" indent="0">
              <a:buNone/>
            </a:pPr>
            <a:r>
              <a:rPr lang="en-US" sz="2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Random assignment of participants to conditions</a:t>
            </a:r>
          </a:p>
          <a:p>
            <a:pPr lvl="1"/>
            <a:r>
              <a:rPr lang="en-US" sz="2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Participants are randomly assigned to either the experimental group (which receives the manipulation) or the control group (which does not)</a:t>
            </a:r>
          </a:p>
          <a:p>
            <a:r>
              <a:rPr lang="en-US" sz="2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Random assignment means that each participant has an equal chance of being selected for either group.</a:t>
            </a:r>
          </a:p>
        </p:txBody>
      </p:sp>
    </p:spTree>
    <p:extLst>
      <p:ext uri="{BB962C8B-B14F-4D97-AF65-F5344CB8AC3E}">
        <p14:creationId xmlns:p14="http://schemas.microsoft.com/office/powerpoint/2010/main" val="10310425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Manipulation of an independent variable:</a:t>
            </a:r>
          </a:p>
          <a:p>
            <a:r>
              <a:rPr lang="en-US" sz="2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variable that is manipulated is called the independent variable (IV).</a:t>
            </a:r>
          </a:p>
          <a:p>
            <a:r>
              <a:rPr lang="en-US" sz="2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dependent variable (DV) is the one which the researcher measures to see if the manipulation had an effect.</a:t>
            </a:r>
          </a:p>
          <a:p>
            <a:endParaRPr lang="en-US" sz="2400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71008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2" y="618519"/>
            <a:ext cx="7773338" cy="6728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331" y="1066800"/>
            <a:ext cx="7773339" cy="5486400"/>
          </a:xfrm>
        </p:spPr>
        <p:txBody>
          <a:bodyPr>
            <a:noAutofit/>
          </a:bodyPr>
          <a:lstStyle/>
          <a:p>
            <a:r>
              <a:rPr lang="en-US" sz="2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Example:</a:t>
            </a:r>
          </a:p>
          <a:p>
            <a:r>
              <a:rPr lang="en-US" sz="2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Researchers want to determine if drug X is effective in treating anxiety.</a:t>
            </a:r>
          </a:p>
          <a:p>
            <a:pPr lvl="1"/>
            <a:r>
              <a:rPr lang="en-US" sz="2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IV: the presence vs absence of the drug</a:t>
            </a:r>
          </a:p>
          <a:p>
            <a:pPr lvl="1"/>
            <a:r>
              <a:rPr lang="en-US" sz="2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DV: level of anxiety</a:t>
            </a:r>
          </a:p>
          <a:p>
            <a:r>
              <a:rPr lang="en-US" sz="2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Researchers randomly assign half of the participants to the experimental group, which receives drug X, and the other half to the control group, which does not receive the drug.</a:t>
            </a:r>
          </a:p>
          <a:p>
            <a:r>
              <a:rPr lang="en-US" sz="2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After an appropriate length of time, researchers then measure the level of anxiety of participants in both groups to see if the drug caused a difference. </a:t>
            </a:r>
          </a:p>
        </p:txBody>
      </p:sp>
    </p:spTree>
    <p:extLst>
      <p:ext uri="{BB962C8B-B14F-4D97-AF65-F5344CB8AC3E}">
        <p14:creationId xmlns:p14="http://schemas.microsoft.com/office/powerpoint/2010/main" val="11546480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C576BF-9E58-4CDC-B8BC-D4E538AF02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332" y="914400"/>
            <a:ext cx="7773338" cy="1143001"/>
          </a:xfrm>
        </p:spPr>
        <p:txBody>
          <a:bodyPr>
            <a:normAutofit/>
          </a:bodyPr>
          <a:lstStyle/>
          <a:p>
            <a:pPr marL="0" indent="0"/>
            <a:b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CAAC89-1D55-4857-B4FF-CC849E1781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331" y="1371600"/>
            <a:ext cx="7773339" cy="4953000"/>
          </a:xfrm>
        </p:spPr>
        <p:txBody>
          <a:bodyPr>
            <a:normAutofit/>
          </a:bodyPr>
          <a:lstStyle/>
          <a:p>
            <a:pPr marL="800100" indent="-571500" algn="just">
              <a:lnSpc>
                <a:spcPct val="17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400" cap="none" dirty="0">
                <a:latin typeface="Times New Roman" pitchFamily="18" charset="0"/>
                <a:cs typeface="Times New Roman" pitchFamily="18" charset="0"/>
              </a:rPr>
              <a:t>Research is the systematic process of collecting and analyzing information in order to increase our understanding of the phenomenon with which we are interested.</a:t>
            </a:r>
          </a:p>
          <a:p>
            <a:pPr marL="800100" indent="-571500" algn="just">
              <a:lnSpc>
                <a:spcPct val="17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400" cap="none" dirty="0">
                <a:latin typeface="Times New Roman" pitchFamily="18" charset="0"/>
                <a:cs typeface="Times New Roman" pitchFamily="18" charset="0"/>
              </a:rPr>
              <a:t>So, it provides the key to understanding the degree to which hypotheses are accurate.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44197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331" y="1524000"/>
            <a:ext cx="7773339" cy="426720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Psychologists employ different research methods depending on the subject matter.</a:t>
            </a:r>
          </a:p>
          <a:p>
            <a:pPr marL="0" indent="0">
              <a:buNone/>
            </a:pPr>
            <a:r>
              <a:rPr lang="en-US" sz="2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Common research methods include: </a:t>
            </a:r>
          </a:p>
          <a:p>
            <a:pPr lvl="1"/>
            <a:r>
              <a:rPr lang="en-US" sz="2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Observation </a:t>
            </a:r>
          </a:p>
          <a:p>
            <a:pPr lvl="1"/>
            <a:r>
              <a:rPr lang="en-US" sz="2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Case studies</a:t>
            </a:r>
          </a:p>
          <a:p>
            <a:pPr lvl="1"/>
            <a:r>
              <a:rPr lang="en-US" sz="2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Self-report measures and surveys </a:t>
            </a:r>
          </a:p>
          <a:p>
            <a:pPr lvl="1"/>
            <a:r>
              <a:rPr lang="en-US" sz="2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Correlational studies </a:t>
            </a:r>
          </a:p>
          <a:p>
            <a:pPr lvl="1"/>
            <a:r>
              <a:rPr lang="en-US" sz="2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Experimental studies</a:t>
            </a:r>
          </a:p>
        </p:txBody>
      </p:sp>
    </p:spTree>
    <p:extLst>
      <p:ext uri="{BB962C8B-B14F-4D97-AF65-F5344CB8AC3E}">
        <p14:creationId xmlns:p14="http://schemas.microsoft.com/office/powerpoint/2010/main" val="6579999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Observation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331" y="2057400"/>
            <a:ext cx="7773339" cy="3733801"/>
          </a:xfrm>
        </p:spPr>
        <p:txBody>
          <a:bodyPr>
            <a:normAutofit/>
          </a:bodyPr>
          <a:lstStyle/>
          <a:p>
            <a:r>
              <a:rPr lang="en-US" sz="2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Psychologists frequently observe behavior and events as they occur in their natural settings. </a:t>
            </a:r>
          </a:p>
          <a:p>
            <a:r>
              <a:rPr lang="en-US" sz="2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Scientific observation is made in a systematic and objective manner, with careful record keeping. </a:t>
            </a:r>
          </a:p>
          <a:p>
            <a:r>
              <a:rPr lang="en-US" sz="2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primary goal of observational methods is to describe behavior as fully and as accurately as possible.</a:t>
            </a:r>
          </a:p>
        </p:txBody>
      </p:sp>
    </p:spTree>
    <p:extLst>
      <p:ext uri="{BB962C8B-B14F-4D97-AF65-F5344CB8AC3E}">
        <p14:creationId xmlns:p14="http://schemas.microsoft.com/office/powerpoint/2010/main" val="4969341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Types of observation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331" y="1828800"/>
            <a:ext cx="7773339" cy="3962401"/>
          </a:xfrm>
        </p:spPr>
        <p:txBody>
          <a:bodyPr>
            <a:noAutofit/>
          </a:bodyPr>
          <a:lstStyle/>
          <a:p>
            <a:r>
              <a:rPr lang="en-US" sz="2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order to observe behavior in the real world, psychologists may employ one of two methods: </a:t>
            </a:r>
          </a:p>
          <a:p>
            <a:r>
              <a:rPr lang="en-US" sz="2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</a:t>
            </a:r>
            <a:r>
              <a:rPr lang="en-US" sz="2400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Naturalistic observation </a:t>
            </a:r>
            <a:r>
              <a:rPr lang="en-US" sz="2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(observation without intervention)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Involves observing behavior in normal, everyday settings in an unobtrusive manner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observer acts as a passive recorder of events and tries to be as inconspicuous as possible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i.e. Observing the activities of children on a playground from a distance.</a:t>
            </a:r>
          </a:p>
        </p:txBody>
      </p:sp>
    </p:spTree>
    <p:extLst>
      <p:ext uri="{BB962C8B-B14F-4D97-AF65-F5344CB8AC3E}">
        <p14:creationId xmlns:p14="http://schemas.microsoft.com/office/powerpoint/2010/main" val="34762873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2" y="618519"/>
            <a:ext cx="7773338" cy="14348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331" y="1066800"/>
            <a:ext cx="7773339" cy="4724401"/>
          </a:xfrm>
        </p:spPr>
        <p:txBody>
          <a:bodyPr>
            <a:noAutofit/>
          </a:bodyPr>
          <a:lstStyle/>
          <a:p>
            <a:pPr algn="just"/>
            <a:r>
              <a:rPr lang="en-US" sz="2400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Participant observation</a:t>
            </a:r>
            <a:r>
              <a:rPr lang="en-US" sz="2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(observation with intervention)</a:t>
            </a:r>
          </a:p>
          <a:p>
            <a:pPr marL="0" indent="0" algn="just">
              <a:buNone/>
            </a:pPr>
            <a:r>
              <a:rPr lang="en-US" sz="2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Psychologists using this method observe people’s </a:t>
            </a:r>
            <a:r>
              <a:rPr lang="en-US" sz="24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behaviour</a:t>
            </a:r>
            <a:r>
              <a:rPr lang="en-US" sz="2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while actively participating in the situation they are observing.</a:t>
            </a:r>
          </a:p>
          <a:p>
            <a:pPr marL="0" indent="0" algn="just">
              <a:buNone/>
            </a:pPr>
            <a:r>
              <a:rPr lang="en-US" sz="2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E.G. Joining a cult or sorority to observe the daily activities of its members. </a:t>
            </a:r>
          </a:p>
          <a:p>
            <a:pPr marL="0" indent="0">
              <a:buNone/>
            </a:pPr>
            <a:r>
              <a:rPr lang="en-US" sz="2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participant observation, the observer may be:</a:t>
            </a:r>
          </a:p>
          <a:p>
            <a:pPr marL="385763" indent="-385763">
              <a:buFont typeface="+mj-lt"/>
              <a:buAutoNum type="arabicPeriod"/>
            </a:pPr>
            <a:r>
              <a:rPr lang="en-US" sz="2400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Disguised -</a:t>
            </a:r>
            <a:r>
              <a:rPr lang="en-US" sz="2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participants are not aware that they are being observed; or</a:t>
            </a:r>
          </a:p>
          <a:p>
            <a:pPr marL="0" indent="0">
              <a:buNone/>
            </a:pPr>
            <a:r>
              <a:rPr lang="en-US" sz="2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2400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Undisguised</a:t>
            </a:r>
            <a:r>
              <a:rPr lang="en-US" sz="2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participants know that they are being studied</a:t>
            </a:r>
          </a:p>
          <a:p>
            <a:endParaRPr lang="en-US" sz="2400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46680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Case study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331" y="1981200"/>
            <a:ext cx="7773339" cy="3810001"/>
          </a:xfrm>
        </p:spPr>
        <p:txBody>
          <a:bodyPr>
            <a:noAutofit/>
          </a:bodyPr>
          <a:lstStyle/>
          <a:p>
            <a:r>
              <a:rPr lang="en-US" sz="2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case study is a research design in which one person or a small number of people are studied in depth, usually over an extended period of time. </a:t>
            </a:r>
          </a:p>
          <a:p>
            <a:r>
              <a:rPr lang="en-US" sz="2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Case studies are ideal for studying rare phenomena and may be a useful tool when studying new research topics. </a:t>
            </a:r>
          </a:p>
          <a:p>
            <a:r>
              <a:rPr lang="en-US" sz="2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These studies often involve collecting evidence from a wide variety of sources such as observations, interviews, documents and artifacts. </a:t>
            </a:r>
          </a:p>
        </p:txBody>
      </p:sp>
    </p:spTree>
    <p:extLst>
      <p:ext uri="{BB962C8B-B14F-4D97-AF65-F5344CB8AC3E}">
        <p14:creationId xmlns:p14="http://schemas.microsoft.com/office/powerpoint/2010/main" val="451175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Questionnaire and Survey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331" y="1981200"/>
            <a:ext cx="7773339" cy="4258282"/>
          </a:xfrm>
        </p:spPr>
        <p:txBody>
          <a:bodyPr>
            <a:noAutofit/>
          </a:bodyPr>
          <a:lstStyle/>
          <a:p>
            <a:r>
              <a:rPr lang="en-US" sz="2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questionnaire is a structured pencil-and-paper interview, consisting of standardized written questions.</a:t>
            </a:r>
          </a:p>
          <a:p>
            <a:r>
              <a:rPr lang="en-US" sz="2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Questionnaires are also called self-report measures.</a:t>
            </a:r>
          </a:p>
          <a:p>
            <a:r>
              <a:rPr lang="en-US" sz="2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Pros: they are easy to administer and can be used to collect data from a large group of people fairly quickly.</a:t>
            </a:r>
          </a:p>
          <a:p>
            <a:r>
              <a:rPr lang="en-US" sz="2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Cons: on the other hand, respondents may not answer questions truthfully: they may provide socially desirable responses and minimize negative attitudes and traits.</a:t>
            </a:r>
          </a:p>
          <a:p>
            <a:endParaRPr lang="en-US" sz="2400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74248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331" y="2367094"/>
            <a:ext cx="7773339" cy="3805106"/>
          </a:xfrm>
        </p:spPr>
        <p:txBody>
          <a:bodyPr>
            <a:normAutofit/>
          </a:bodyPr>
          <a:lstStyle/>
          <a:p>
            <a:r>
              <a:rPr lang="en-US" sz="2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questionnaire is the primary research instrument used in surveys.</a:t>
            </a:r>
          </a:p>
          <a:p>
            <a:r>
              <a:rPr lang="en-US" sz="2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Surveys involve the administration of a questionnaire to a large sample of people who are representative of the wider population being studied.</a:t>
            </a:r>
          </a:p>
          <a:p>
            <a:r>
              <a:rPr lang="en-US" sz="2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They are often used in the study of public opinion, and to assess knowledge, beliefs and attitudes</a:t>
            </a:r>
          </a:p>
        </p:txBody>
      </p:sp>
    </p:spTree>
    <p:extLst>
      <p:ext uri="{BB962C8B-B14F-4D97-AF65-F5344CB8AC3E}">
        <p14:creationId xmlns:p14="http://schemas.microsoft.com/office/powerpoint/2010/main" val="463551835"/>
      </p:ext>
    </p:extLst>
  </p:cSld>
  <p:clrMapOvr>
    <a:masterClrMapping/>
  </p:clrMapOvr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TM04033925[[fn=Droplet]]</Template>
  <TotalTime>1075</TotalTime>
  <Words>1055</Words>
  <Application>Microsoft Office PowerPoint</Application>
  <PresentationFormat>On-screen Show (4:3)</PresentationFormat>
  <Paragraphs>73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Times New Roman</vt:lpstr>
      <vt:lpstr>Tw Cen MT</vt:lpstr>
      <vt:lpstr>Wingdings</vt:lpstr>
      <vt:lpstr>Droplet</vt:lpstr>
      <vt:lpstr>Research Methods  In Psychology</vt:lpstr>
      <vt:lpstr> </vt:lpstr>
      <vt:lpstr>PowerPoint Presentation</vt:lpstr>
      <vt:lpstr>Observation </vt:lpstr>
      <vt:lpstr>Types of observation </vt:lpstr>
      <vt:lpstr>PowerPoint Presentation</vt:lpstr>
      <vt:lpstr>Case study </vt:lpstr>
      <vt:lpstr>Questionnaire and Survey</vt:lpstr>
      <vt:lpstr>PowerPoint Presentation</vt:lpstr>
      <vt:lpstr>Correlational studies</vt:lpstr>
      <vt:lpstr>PowerPoint Presentation</vt:lpstr>
      <vt:lpstr>PowerPoint Presentation</vt:lpstr>
      <vt:lpstr>Experimental research design 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psychology</dc:title>
  <dc:creator>nOMi</dc:creator>
  <cp:lastModifiedBy>samreen umar</cp:lastModifiedBy>
  <cp:revision>66</cp:revision>
  <cp:lastPrinted>2019-10-30T05:04:38Z</cp:lastPrinted>
  <dcterms:created xsi:type="dcterms:W3CDTF">2013-12-21T11:47:49Z</dcterms:created>
  <dcterms:modified xsi:type="dcterms:W3CDTF">2020-05-03T17:28:33Z</dcterms:modified>
</cp:coreProperties>
</file>