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4" r:id="rId1"/>
  </p:sldMasterIdLst>
  <p:sldIdLst>
    <p:sldId id="273" r:id="rId2"/>
    <p:sldId id="306" r:id="rId3"/>
    <p:sldId id="302" r:id="rId4"/>
    <p:sldId id="303" r:id="rId5"/>
    <p:sldId id="304" r:id="rId6"/>
    <p:sldId id="305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7" r:id="rId15"/>
    <p:sldId id="284" r:id="rId16"/>
    <p:sldId id="285" r:id="rId17"/>
    <p:sldId id="286" r:id="rId18"/>
  </p:sldIdLst>
  <p:sldSz cx="9144000" cy="6858000" type="screen4x3"/>
  <p:notesSz cx="9236075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39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317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9534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205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04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33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068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61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72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63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156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066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0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09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8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30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62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5C55338-0D06-4ECC-97A7-51BFC2581DD4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94B5E81-6CAE-4B94-BBBB-EC47839A9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480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5" r:id="rId1"/>
    <p:sldLayoutId id="2147484016" r:id="rId2"/>
    <p:sldLayoutId id="2147484017" r:id="rId3"/>
    <p:sldLayoutId id="2147484018" r:id="rId4"/>
    <p:sldLayoutId id="2147484019" r:id="rId5"/>
    <p:sldLayoutId id="2147484020" r:id="rId6"/>
    <p:sldLayoutId id="2147484021" r:id="rId7"/>
    <p:sldLayoutId id="2147484022" r:id="rId8"/>
    <p:sldLayoutId id="2147484023" r:id="rId9"/>
    <p:sldLayoutId id="2147484024" r:id="rId10"/>
    <p:sldLayoutId id="2147484025" r:id="rId11"/>
    <p:sldLayoutId id="2147484026" r:id="rId12"/>
    <p:sldLayoutId id="2147484027" r:id="rId13"/>
    <p:sldLayoutId id="2147484028" r:id="rId14"/>
    <p:sldLayoutId id="2147484029" r:id="rId15"/>
    <p:sldLayoutId id="2147484030" r:id="rId16"/>
    <p:sldLayoutId id="2147484031" r:id="rId17"/>
    <p:sldLayoutId id="2147484032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A9E34-CF31-483E-A0F7-6E4E9324E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2133600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Methods</a:t>
            </a:r>
            <a:b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Psychology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A9A7B-8B3C-4834-95F2-2D122F04A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0" y="5029200"/>
            <a:ext cx="4495800" cy="838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instructor: Samreen Umar</a:t>
            </a:r>
          </a:p>
          <a:p>
            <a:pPr marL="0" indent="0" algn="ctr">
              <a:buNone/>
            </a:pPr>
            <a:r>
              <a:rPr lang="en-US" sz="1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psychology, UOS</a:t>
            </a:r>
          </a:p>
        </p:txBody>
      </p:sp>
    </p:spTree>
    <p:extLst>
      <p:ext uri="{BB962C8B-B14F-4D97-AF65-F5344CB8AC3E}">
        <p14:creationId xmlns:p14="http://schemas.microsoft.com/office/powerpoint/2010/main" val="2089370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057882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Correlational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1676400"/>
            <a:ext cx="7773339" cy="4114801"/>
          </a:xfrm>
        </p:spPr>
        <p:txBody>
          <a:bodyPr>
            <a:no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correlational studies, researchers examine the extent to which two variables are associated.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 is a mathematical way of determining the relationship between two sets of scores.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Correlations can be </a:t>
            </a:r>
            <a:r>
              <a:rPr lang="en-US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positive, negative or zero (0 – 1)</a:t>
            </a:r>
            <a:endParaRPr lang="en-US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correlation </a:t>
            </a: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that as the value of one variable changes, the other also changes in the same direction.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(.29, .48, .76, .84, .95, .99)</a:t>
            </a:r>
            <a:endParaRPr lang="en-US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 As level of education increases, income also increases (or vice versa)</a:t>
            </a:r>
          </a:p>
        </p:txBody>
      </p:sp>
    </p:spTree>
    <p:extLst>
      <p:ext uri="{BB962C8B-B14F-4D97-AF65-F5344CB8AC3E}">
        <p14:creationId xmlns:p14="http://schemas.microsoft.com/office/powerpoint/2010/main" val="3177495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correlation </a:t>
            </a: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that as the value of one variable changes, the other changes in the opposite direction.</a:t>
            </a:r>
            <a:r>
              <a:rPr lang="en-US" dirty="0"/>
              <a:t>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(-.21, -.39, -.51, -.65, -.87, -.99)</a:t>
            </a:r>
            <a:endParaRPr lang="en-US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 </a:t>
            </a: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self-esteem increases, social anxiety decreases.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 of zero </a:t>
            </a: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that the variables are not related. </a:t>
            </a:r>
          </a:p>
          <a:p>
            <a:pPr marL="0" indent="0">
              <a:buNone/>
            </a:pPr>
            <a:r>
              <a:rPr lang="en-US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i.e. </a:t>
            </a: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person’s weight might tell us nothing about their acting ability.</a:t>
            </a:r>
          </a:p>
          <a:p>
            <a:endParaRPr lang="en-US" sz="2400" cap="none" dirty="0"/>
          </a:p>
        </p:txBody>
      </p:sp>
    </p:spTree>
    <p:extLst>
      <p:ext uri="{BB962C8B-B14F-4D97-AF65-F5344CB8AC3E}">
        <p14:creationId xmlns:p14="http://schemas.microsoft.com/office/powerpoint/2010/main" val="1900153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2367095"/>
            <a:ext cx="7773339" cy="2966906"/>
          </a:xfrm>
        </p:spPr>
        <p:txBody>
          <a:bodyPr>
            <a:norm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Correlations reveal the existence and extent of relationships but do not necessarily indicate what causes what.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 does not mean causation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only research design that allows researchers to make statements about cause and effect is the experiment.</a:t>
            </a:r>
          </a:p>
          <a:p>
            <a:pPr marL="342900" lvl="1" indent="0">
              <a:buNone/>
            </a:pPr>
            <a:endParaRPr lang="en-US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759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research design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2367094"/>
            <a:ext cx="7773339" cy="4033706"/>
          </a:xfrm>
        </p:spPr>
        <p:txBody>
          <a:bodyPr>
            <a:no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experiment is a careful and controlled study of cause and effect through manipulation of the conditions to which participants are exposed.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correlational study, researchers simply measure preexisting differences among participants (i.e. Weight, aggression) but in an experiment, they manipulate variables to see whether these manipulations produce differences in participants’ behavior</a:t>
            </a:r>
          </a:p>
        </p:txBody>
      </p:sp>
    </p:spTree>
    <p:extLst>
      <p:ext uri="{BB962C8B-B14F-4D97-AF65-F5344CB8AC3E}">
        <p14:creationId xmlns:p14="http://schemas.microsoft.com/office/powerpoint/2010/main" val="3300198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2214696"/>
            <a:ext cx="7773339" cy="3576506"/>
          </a:xfrm>
        </p:spPr>
        <p:txBody>
          <a:bodyPr>
            <a:no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Researchers must ensure that the experimental and control groups are treated equally in all respects, except for the manipulation of the IV.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not, there will be no way of telling if changes in the dv were caused by changes in the iv or some other variable.</a:t>
            </a:r>
          </a:p>
          <a:p>
            <a:pPr marL="0" indent="0">
              <a:buNone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 If persons who received drug X also received regular psychotherapy sessions, changes in their anxiety levels might be due to these sessions and not to the drug.</a:t>
            </a:r>
          </a:p>
        </p:txBody>
      </p:sp>
    </p:spTree>
    <p:extLst>
      <p:ext uri="{BB962C8B-B14F-4D97-AF65-F5344CB8AC3E}">
        <p14:creationId xmlns:p14="http://schemas.microsoft.com/office/powerpoint/2010/main" val="4230041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experiment consists of two key components:</a:t>
            </a:r>
          </a:p>
          <a:p>
            <a:pPr marL="0" indent="0">
              <a:buNone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Random assignment of participants to conditions</a:t>
            </a:r>
          </a:p>
          <a:p>
            <a:pPr lvl="1"/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Participants are randomly assigned to either the experimental group (which receives the manipulation) or the control group (which does not)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Random assignment means that each participant has an equal chance of being selected for either group.</a:t>
            </a:r>
          </a:p>
        </p:txBody>
      </p:sp>
    </p:spTree>
    <p:extLst>
      <p:ext uri="{BB962C8B-B14F-4D97-AF65-F5344CB8AC3E}">
        <p14:creationId xmlns:p14="http://schemas.microsoft.com/office/powerpoint/2010/main" val="10310425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Manipulation of an independent variable: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variable that is manipulated is called the independent variable (IV).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dependent variable (DV) is the one which the researcher measures to see if the manipulation had an effect.</a:t>
            </a:r>
          </a:p>
          <a:p>
            <a:endParaRPr lang="en-US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100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6728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1066800"/>
            <a:ext cx="7773339" cy="5486400"/>
          </a:xfrm>
        </p:spPr>
        <p:txBody>
          <a:bodyPr>
            <a:no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Researchers want to determine if drug X is effective in treating anxiety.</a:t>
            </a:r>
          </a:p>
          <a:p>
            <a:pPr lvl="1"/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IV: the presence vs absence of the drug</a:t>
            </a:r>
          </a:p>
          <a:p>
            <a:pPr lvl="1"/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DV: level of anxiety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Researchers randomly assign half of the participants to the experimental group, which receives drug X, and the other half to the control group, which does not receive the drug.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an appropriate length of time, researchers then measure the level of anxiety of participants in both groups to see if the drug caused a difference. </a:t>
            </a:r>
          </a:p>
        </p:txBody>
      </p:sp>
    </p:spTree>
    <p:extLst>
      <p:ext uri="{BB962C8B-B14F-4D97-AF65-F5344CB8AC3E}">
        <p14:creationId xmlns:p14="http://schemas.microsoft.com/office/powerpoint/2010/main" val="1154648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576BF-9E58-4CDC-B8BC-D4E538AF0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914400"/>
            <a:ext cx="7773338" cy="1143001"/>
          </a:xfrm>
        </p:spPr>
        <p:txBody>
          <a:bodyPr>
            <a:normAutofit/>
          </a:bodyPr>
          <a:lstStyle/>
          <a:p>
            <a:pPr marL="0" indent="0"/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AAC89-1D55-4857-B4FF-CC849E178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1" y="1371600"/>
            <a:ext cx="7773339" cy="4953000"/>
          </a:xfrm>
        </p:spPr>
        <p:txBody>
          <a:bodyPr>
            <a:normAutofit/>
          </a:bodyPr>
          <a:lstStyle/>
          <a:p>
            <a:pPr marL="800100" indent="-571500"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cap="none" dirty="0">
                <a:latin typeface="Times New Roman" pitchFamily="18" charset="0"/>
                <a:cs typeface="Times New Roman" pitchFamily="18" charset="0"/>
              </a:rPr>
              <a:t>Research is the systematic process of collecting and analyzing information in order to increase our understanding of the phenomenon with which we are interested.</a:t>
            </a:r>
          </a:p>
          <a:p>
            <a:pPr marL="800100" indent="-571500"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cap="none" dirty="0">
                <a:latin typeface="Times New Roman" pitchFamily="18" charset="0"/>
                <a:cs typeface="Times New Roman" pitchFamily="18" charset="0"/>
              </a:rPr>
              <a:t>So, it provides the key to understanding the degree to which hypotheses are accurate.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419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1524000"/>
            <a:ext cx="7773339" cy="4267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Psychologists employ different research methods depending on the subject matter.</a:t>
            </a:r>
          </a:p>
          <a:p>
            <a:pPr marL="0" indent="0">
              <a:buNone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Common research methods include: </a:t>
            </a:r>
          </a:p>
          <a:p>
            <a:pPr lvl="1"/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 </a:t>
            </a:r>
          </a:p>
          <a:p>
            <a:pPr lvl="1"/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studies</a:t>
            </a:r>
          </a:p>
          <a:p>
            <a:pPr lvl="1"/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Self-report measures and surveys </a:t>
            </a:r>
          </a:p>
          <a:p>
            <a:pPr lvl="1"/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Correlational studies </a:t>
            </a:r>
          </a:p>
          <a:p>
            <a:pPr lvl="1"/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studies</a:t>
            </a:r>
          </a:p>
        </p:txBody>
      </p:sp>
    </p:spTree>
    <p:extLst>
      <p:ext uri="{BB962C8B-B14F-4D97-AF65-F5344CB8AC3E}">
        <p14:creationId xmlns:p14="http://schemas.microsoft.com/office/powerpoint/2010/main" val="657999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2057400"/>
            <a:ext cx="7773339" cy="3733801"/>
          </a:xfrm>
        </p:spPr>
        <p:txBody>
          <a:bodyPr>
            <a:norm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Psychologists frequently observe behavior and events as they occur in their natural settings. 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Scientific observation is made in a systematic and objective manner, with careful record keeping. 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primary goal of observational methods is to describe behavior as fully and as accurately as possible.</a:t>
            </a:r>
          </a:p>
        </p:txBody>
      </p:sp>
    </p:spTree>
    <p:extLst>
      <p:ext uri="{BB962C8B-B14F-4D97-AF65-F5344CB8AC3E}">
        <p14:creationId xmlns:p14="http://schemas.microsoft.com/office/powerpoint/2010/main" val="496934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observation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1828800"/>
            <a:ext cx="7773339" cy="3962401"/>
          </a:xfrm>
        </p:spPr>
        <p:txBody>
          <a:bodyPr>
            <a:no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observe behavior in the real world, psychologists may employ one of two methods: 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Naturalistic observation </a:t>
            </a: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(observation without intervention)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Involves observing behavior in normal, everyday settings in an unobtrusive manner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observer acts as a passive recorder of events and tries to be as inconspicuous as possible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 Observing the activities of children on a playground from a distance.</a:t>
            </a:r>
          </a:p>
        </p:txBody>
      </p:sp>
    </p:spTree>
    <p:extLst>
      <p:ext uri="{BB962C8B-B14F-4D97-AF65-F5344CB8AC3E}">
        <p14:creationId xmlns:p14="http://schemas.microsoft.com/office/powerpoint/2010/main" val="3476287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4348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1066800"/>
            <a:ext cx="7773339" cy="4724401"/>
          </a:xfrm>
        </p:spPr>
        <p:txBody>
          <a:bodyPr>
            <a:noAutofit/>
          </a:bodyPr>
          <a:lstStyle/>
          <a:p>
            <a:pPr algn="just"/>
            <a:r>
              <a:rPr lang="en-US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 observation</a:t>
            </a: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(observation with intervention)</a:t>
            </a:r>
          </a:p>
          <a:p>
            <a:pPr marL="0" indent="0" algn="just">
              <a:buNone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Psychologists using this method observe people’s </a:t>
            </a:r>
            <a:r>
              <a:rPr lang="en-US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while actively participating in the situation they are observing.</a:t>
            </a:r>
          </a:p>
          <a:p>
            <a:pPr marL="0" indent="0" algn="just">
              <a:buNone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Joining a cult or sorority to observe the daily activities of its members. </a:t>
            </a:r>
          </a:p>
          <a:p>
            <a:pPr marL="0" indent="0">
              <a:buNone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participant observation, the observer may be: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Disguised -</a:t>
            </a: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participants are not aware that they are being observed; or</a:t>
            </a:r>
          </a:p>
          <a:p>
            <a:pPr marL="0" indent="0">
              <a:buNone/>
            </a:pP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Undisguised</a:t>
            </a: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participants know that they are being studied</a:t>
            </a:r>
          </a:p>
          <a:p>
            <a:endParaRPr lang="en-US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668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study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1981200"/>
            <a:ext cx="7773339" cy="3810001"/>
          </a:xfrm>
        </p:spPr>
        <p:txBody>
          <a:bodyPr>
            <a:no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case study is a research design in which one person or a small number of people are studied in depth, usually over an extended period of time. 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studies are ideal for studying rare phenomena and may be a useful tool when studying new research topics. 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studies often involve collecting evidence from a wide variety of sources such as observations, interviews, documents and artifacts. </a:t>
            </a:r>
          </a:p>
        </p:txBody>
      </p:sp>
    </p:spTree>
    <p:extLst>
      <p:ext uri="{BB962C8B-B14F-4D97-AF65-F5344CB8AC3E}">
        <p14:creationId xmlns:p14="http://schemas.microsoft.com/office/powerpoint/2010/main" val="45117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 and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1981200"/>
            <a:ext cx="7773339" cy="4258282"/>
          </a:xfrm>
        </p:spPr>
        <p:txBody>
          <a:bodyPr>
            <a:no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questionnaire is a structured pencil-and-paper interview, consisting of standardized written questions.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Questionnaires are also called self-report measures.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Pros: they are easy to administer and can be used to collect data from a large group of people fairly quickly.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Cons: on the other hand, respondents may not answer questions truthfully: they may provide socially desirable responses and minimize negative attitudes and traits.</a:t>
            </a:r>
          </a:p>
          <a:p>
            <a:endParaRPr lang="en-US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424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31" y="2367094"/>
            <a:ext cx="7773339" cy="3805106"/>
          </a:xfrm>
        </p:spPr>
        <p:txBody>
          <a:bodyPr>
            <a:normAutofit/>
          </a:bodyPr>
          <a:lstStyle/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questionnaire is the primary research instrument used in surveys.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Surveys involve the administration of a questionnaire to a large sample of people who are representative of the wider population being studied.</a:t>
            </a:r>
          </a:p>
          <a:p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often used in the study of public opinion, and to assess knowledge, beliefs and attitudes</a:t>
            </a:r>
          </a:p>
        </p:txBody>
      </p:sp>
    </p:spTree>
    <p:extLst>
      <p:ext uri="{BB962C8B-B14F-4D97-AF65-F5344CB8AC3E}">
        <p14:creationId xmlns:p14="http://schemas.microsoft.com/office/powerpoint/2010/main" val="463551835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1075</TotalTime>
  <Words>1055</Words>
  <Application>Microsoft Office PowerPoint</Application>
  <PresentationFormat>On-screen Show (4:3)</PresentationFormat>
  <Paragraphs>73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Times New Roman</vt:lpstr>
      <vt:lpstr>Tw Cen MT</vt:lpstr>
      <vt:lpstr>Wingdings</vt:lpstr>
      <vt:lpstr>Droplet</vt:lpstr>
      <vt:lpstr>Research Methods  In Psychology</vt:lpstr>
      <vt:lpstr> </vt:lpstr>
      <vt:lpstr>PowerPoint Presentation</vt:lpstr>
      <vt:lpstr>Observation </vt:lpstr>
      <vt:lpstr>Types of observation </vt:lpstr>
      <vt:lpstr>PowerPoint Presentation</vt:lpstr>
      <vt:lpstr>Case study </vt:lpstr>
      <vt:lpstr>Questionnaire and Survey</vt:lpstr>
      <vt:lpstr>PowerPoint Presentation</vt:lpstr>
      <vt:lpstr>Correlational studies</vt:lpstr>
      <vt:lpstr>PowerPoint Presentation</vt:lpstr>
      <vt:lpstr>PowerPoint Presentation</vt:lpstr>
      <vt:lpstr>Experimental research design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psychology</dc:title>
  <dc:creator>nOMi</dc:creator>
  <cp:lastModifiedBy>samreen umar</cp:lastModifiedBy>
  <cp:revision>66</cp:revision>
  <cp:lastPrinted>2019-10-30T05:04:38Z</cp:lastPrinted>
  <dcterms:created xsi:type="dcterms:W3CDTF">2013-12-21T11:47:49Z</dcterms:created>
  <dcterms:modified xsi:type="dcterms:W3CDTF">2020-05-03T17:28:33Z</dcterms:modified>
</cp:coreProperties>
</file>