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8" r:id="rId11"/>
    <p:sldId id="269" r:id="rId12"/>
    <p:sldId id="270" r:id="rId13"/>
    <p:sldId id="271" r:id="rId14"/>
    <p:sldId id="272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Son the Fanatic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67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Cultural Clash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theme of My Son the Fanatic is </a:t>
            </a:r>
            <a:r>
              <a:rPr lang="en-US" dirty="0" smtClean="0"/>
              <a:t>also a </a:t>
            </a:r>
            <a:r>
              <a:rPr lang="en-US" b="1" dirty="0" smtClean="0"/>
              <a:t>culture clash</a:t>
            </a:r>
          </a:p>
          <a:p>
            <a:r>
              <a:rPr lang="en-US" dirty="0"/>
              <a:t> </a:t>
            </a:r>
            <a:r>
              <a:rPr lang="en-US" dirty="0" smtClean="0"/>
              <a:t>this represents a </a:t>
            </a:r>
            <a:r>
              <a:rPr lang="en-US" b="1" dirty="0" smtClean="0"/>
              <a:t>civilizational clash</a:t>
            </a:r>
          </a:p>
          <a:p>
            <a:r>
              <a:rPr lang="en-US" dirty="0" smtClean="0"/>
              <a:t>The clash initially starts as a </a:t>
            </a:r>
            <a:r>
              <a:rPr lang="en-US" dirty="0"/>
              <a:t>conflict between  a father, </a:t>
            </a:r>
            <a:r>
              <a:rPr lang="en-US" dirty="0" err="1"/>
              <a:t>Parvez</a:t>
            </a:r>
            <a:r>
              <a:rPr lang="en-US" dirty="0"/>
              <a:t>, a Pakistani immigrant, and his son </a:t>
            </a:r>
            <a:r>
              <a:rPr lang="en-US" dirty="0" smtClean="0"/>
              <a:t>Ali</a:t>
            </a:r>
          </a:p>
          <a:p>
            <a:r>
              <a:rPr lang="en-US" dirty="0" err="1" smtClean="0"/>
              <a:t>Parvez</a:t>
            </a:r>
            <a:r>
              <a:rPr lang="en-US" dirty="0" smtClean="0"/>
              <a:t>, who is a Muslim, embraces </a:t>
            </a:r>
            <a:r>
              <a:rPr lang="en-US" dirty="0"/>
              <a:t>the life style of west and lives a secular life that includes drinking alcohol and eating pork, both forbidden by the Quran.</a:t>
            </a:r>
          </a:p>
        </p:txBody>
      </p:sp>
    </p:spTree>
    <p:extLst>
      <p:ext uri="{BB962C8B-B14F-4D97-AF65-F5344CB8AC3E}">
        <p14:creationId xmlns:p14="http://schemas.microsoft.com/office/powerpoint/2010/main" val="1709785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Ali, on the other hand, rejects the adopted cultural values </a:t>
            </a:r>
            <a:r>
              <a:rPr lang="en-US" dirty="0"/>
              <a:t>and embraces Islamic </a:t>
            </a:r>
            <a:r>
              <a:rPr lang="en-US" dirty="0" smtClean="0"/>
              <a:t>fundamentalism</a:t>
            </a:r>
          </a:p>
          <a:p>
            <a:r>
              <a:rPr lang="en-US" dirty="0"/>
              <a:t>He throws out the materials </a:t>
            </a:r>
            <a:r>
              <a:rPr lang="en-US" dirty="0" smtClean="0"/>
              <a:t>goods and holds his father in contempt on the basis of his father’s acceptance of western values and deviance from Islamic teachings</a:t>
            </a:r>
          </a:p>
          <a:p>
            <a:r>
              <a:rPr lang="en-US" b="1" dirty="0"/>
              <a:t>The story shows the deep divide in worldview between the secular west and fundamentalist Islam.</a:t>
            </a:r>
          </a:p>
        </p:txBody>
      </p:sp>
    </p:spTree>
    <p:extLst>
      <p:ext uri="{BB962C8B-B14F-4D97-AF65-F5344CB8AC3E}">
        <p14:creationId xmlns:p14="http://schemas.microsoft.com/office/powerpoint/2010/main" val="2228844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</a:t>
            </a:r>
            <a:r>
              <a:rPr lang="en-US" dirty="0" err="1"/>
              <a:t>Parvez</a:t>
            </a:r>
            <a:r>
              <a:rPr lang="en-US" dirty="0"/>
              <a:t>, who grew up in poverty and under the thumb of insensitive Muslim teachers, t</a:t>
            </a:r>
            <a:r>
              <a:rPr lang="en-US" b="1" dirty="0"/>
              <a:t>he west </a:t>
            </a:r>
            <a:r>
              <a:rPr lang="en-US" b="1" dirty="0" smtClean="0"/>
              <a:t>shines </a:t>
            </a:r>
            <a:r>
              <a:rPr lang="en-US" b="1" dirty="0"/>
              <a:t>like a light</a:t>
            </a:r>
            <a:r>
              <a:rPr lang="en-US" dirty="0" smtClean="0"/>
              <a:t>.</a:t>
            </a:r>
          </a:p>
          <a:p>
            <a:r>
              <a:rPr lang="en-US" dirty="0"/>
              <a:t>For Ali, who has known nothing but western comfort, the west represents "decadence," lack of purity and degradation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Both father &amp; son do not want to understand each other</a:t>
            </a:r>
          </a:p>
          <a:p>
            <a:r>
              <a:rPr lang="en-US" dirty="0" err="1" smtClean="0"/>
              <a:t>Kureshi</a:t>
            </a:r>
            <a:r>
              <a:rPr lang="en-US" dirty="0" smtClean="0"/>
              <a:t> is of the </a:t>
            </a:r>
            <a:r>
              <a:rPr lang="en-US" dirty="0"/>
              <a:t>view that we have to learn to listen to and understand each other before we can hope to solve differences in outlook.</a:t>
            </a:r>
          </a:p>
        </p:txBody>
      </p:sp>
    </p:spTree>
    <p:extLst>
      <p:ext uri="{BB962C8B-B14F-4D97-AF65-F5344CB8AC3E}">
        <p14:creationId xmlns:p14="http://schemas.microsoft.com/office/powerpoint/2010/main" val="2557194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dirty="0" smtClean="0"/>
              <a:t>Issues of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complex nature of life of Ali &amp; </a:t>
            </a:r>
            <a:r>
              <a:rPr lang="en-US" dirty="0" err="1" smtClean="0"/>
              <a:t>Parvaiz</a:t>
            </a:r>
            <a:r>
              <a:rPr lang="en-US" dirty="0" smtClean="0"/>
              <a:t> reflect the issues a </a:t>
            </a:r>
            <a:r>
              <a:rPr lang="en-US" b="1" dirty="0" smtClean="0"/>
              <a:t>migrant family </a:t>
            </a:r>
            <a:r>
              <a:rPr lang="en-US" dirty="0" smtClean="0"/>
              <a:t>faces in an other culture.</a:t>
            </a:r>
          </a:p>
          <a:p>
            <a:r>
              <a:rPr lang="en-US" dirty="0" err="1" smtClean="0"/>
              <a:t>Parvaiz’s</a:t>
            </a:r>
            <a:r>
              <a:rPr lang="en-US" dirty="0" smtClean="0"/>
              <a:t> issue is that he can not have a </a:t>
            </a:r>
            <a:r>
              <a:rPr lang="en-US" b="1" dirty="0" smtClean="0"/>
              <a:t>culturally acceptable identity</a:t>
            </a:r>
            <a:r>
              <a:rPr lang="en-US" dirty="0" smtClean="0"/>
              <a:t> like </a:t>
            </a:r>
            <a:r>
              <a:rPr lang="en-US" b="1" dirty="0" smtClean="0"/>
              <a:t>Bettina</a:t>
            </a:r>
            <a:r>
              <a:rPr lang="en-US" dirty="0" smtClean="0"/>
              <a:t> (though she is a prostitute) because he has migrated from Pakistan to England.</a:t>
            </a:r>
          </a:p>
          <a:p>
            <a:r>
              <a:rPr lang="en-US" dirty="0" smtClean="0"/>
              <a:t>His apprehensions for his son make him feel fragile about his </a:t>
            </a:r>
            <a:r>
              <a:rPr lang="en-US" b="1" dirty="0" smtClean="0"/>
              <a:t>social identity as a driver</a:t>
            </a:r>
          </a:p>
          <a:p>
            <a:r>
              <a:rPr lang="en-US" dirty="0" smtClean="0"/>
              <a:t>Inferiority &amp; superiority complexes surround </a:t>
            </a:r>
            <a:r>
              <a:rPr lang="en-US" dirty="0" err="1" smtClean="0"/>
              <a:t>Parvaiz’s</a:t>
            </a:r>
            <a:r>
              <a:rPr lang="en-US" dirty="0" smtClean="0"/>
              <a:t> conscious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82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Ali is the product of a cross-cultural family after migration</a:t>
            </a:r>
          </a:p>
          <a:p>
            <a:r>
              <a:rPr lang="en-US" dirty="0" smtClean="0"/>
              <a:t>Had he been a westerner, he had not been a culturally misfit. </a:t>
            </a:r>
          </a:p>
          <a:p>
            <a:r>
              <a:rPr lang="en-US" dirty="0" smtClean="0"/>
              <a:t>His muslim identity in an adopted culture overcomes his western way of life.</a:t>
            </a:r>
          </a:p>
          <a:p>
            <a:r>
              <a:rPr lang="en-US" dirty="0" smtClean="0"/>
              <a:t>As a whole, a family with different cultural background suffers from </a:t>
            </a:r>
            <a:r>
              <a:rPr lang="en-US" b="1" dirty="0" smtClean="0"/>
              <a:t>post migration crisis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78295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title of the short story “My Son the Fanatic” is </a:t>
            </a:r>
            <a:r>
              <a:rPr lang="en-US" dirty="0" smtClean="0"/>
              <a:t>straightforward</a:t>
            </a:r>
          </a:p>
          <a:p>
            <a:r>
              <a:rPr lang="en-US" dirty="0" smtClean="0"/>
              <a:t>It indicates a father-son relation</a:t>
            </a:r>
          </a:p>
          <a:p>
            <a:r>
              <a:rPr lang="en-US" dirty="0" smtClean="0"/>
              <a:t>The story revolves around the son who is </a:t>
            </a:r>
            <a:r>
              <a:rPr lang="en-US" dirty="0"/>
              <a:t>supposedly </a:t>
            </a:r>
            <a:r>
              <a:rPr lang="en-US" dirty="0" smtClean="0"/>
              <a:t>a fanatic</a:t>
            </a:r>
          </a:p>
          <a:p>
            <a:r>
              <a:rPr lang="en-US" dirty="0" smtClean="0"/>
              <a:t>However, the end reveals that the case is reverse. </a:t>
            </a:r>
          </a:p>
          <a:p>
            <a:r>
              <a:rPr lang="en-US" dirty="0" smtClean="0"/>
              <a:t>So, the title is ironical as the story exposes that it is the father who is fanatic in actual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636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the characters are symbolic in various ways</a:t>
            </a:r>
          </a:p>
          <a:p>
            <a:r>
              <a:rPr lang="en-US" b="1" dirty="0" err="1"/>
              <a:t>Parvez</a:t>
            </a:r>
            <a:r>
              <a:rPr lang="en-US" dirty="0"/>
              <a:t> is a symbol of the </a:t>
            </a:r>
            <a:r>
              <a:rPr lang="en-US" b="1" dirty="0"/>
              <a:t>mix of traditional </a:t>
            </a:r>
            <a:r>
              <a:rPr lang="en-US" dirty="0"/>
              <a:t>and </a:t>
            </a:r>
            <a:r>
              <a:rPr lang="en-US" b="1" dirty="0"/>
              <a:t>liberal beliefs </a:t>
            </a:r>
            <a:r>
              <a:rPr lang="en-US" dirty="0"/>
              <a:t>that might be found in first-generation </a:t>
            </a:r>
            <a:r>
              <a:rPr lang="en-US" dirty="0" smtClean="0"/>
              <a:t>immigrants</a:t>
            </a:r>
          </a:p>
          <a:p>
            <a:r>
              <a:rPr lang="en-US" b="1" dirty="0"/>
              <a:t>Ali</a:t>
            </a:r>
            <a:r>
              <a:rPr lang="en-US" dirty="0"/>
              <a:t> is a symbol of young people who, in search of their </a:t>
            </a:r>
            <a:r>
              <a:rPr lang="en-US" b="1" dirty="0"/>
              <a:t>identity</a:t>
            </a:r>
            <a:r>
              <a:rPr lang="en-US" dirty="0"/>
              <a:t> and </a:t>
            </a:r>
            <a:r>
              <a:rPr lang="en-US" b="1" dirty="0"/>
              <a:t>spirituality</a:t>
            </a:r>
            <a:r>
              <a:rPr lang="en-US" dirty="0"/>
              <a:t>, can become involved with extremist groups.</a:t>
            </a:r>
            <a:endParaRPr lang="en-US" dirty="0" smtClean="0"/>
          </a:p>
          <a:p>
            <a:r>
              <a:rPr lang="en-US" b="1" dirty="0"/>
              <a:t>Ali’s beard </a:t>
            </a:r>
            <a:r>
              <a:rPr lang="en-US" dirty="0"/>
              <a:t>is also </a:t>
            </a:r>
            <a:r>
              <a:rPr lang="en-US" dirty="0" smtClean="0"/>
              <a:t>emphasized </a:t>
            </a:r>
            <a:r>
              <a:rPr lang="en-US" dirty="0"/>
              <a:t>as a symbol of his devotion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Betina</a:t>
            </a:r>
            <a:r>
              <a:rPr lang="en-US" dirty="0" smtClean="0"/>
              <a:t> symbolizes </a:t>
            </a:r>
            <a:r>
              <a:rPr lang="en-US" b="1" dirty="0" smtClean="0"/>
              <a:t>cultural harmony</a:t>
            </a:r>
            <a:r>
              <a:rPr lang="en-US" dirty="0" smtClean="0"/>
              <a:t>, </a:t>
            </a:r>
            <a:r>
              <a:rPr lang="en-US" b="1" dirty="0" smtClean="0"/>
              <a:t>sexual perversion &amp; nature of western relationships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5618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English playwright, screenwriter and filmmaker, novelist and </a:t>
            </a:r>
            <a:r>
              <a:rPr lang="en-US" b="1" dirty="0"/>
              <a:t>short story writer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is ranked among top 50 British short story writers</a:t>
            </a:r>
          </a:p>
          <a:p>
            <a:r>
              <a:rPr lang="en-US" dirty="0"/>
              <a:t> The themes of his work have touched on topics of </a:t>
            </a:r>
            <a:r>
              <a:rPr lang="en-US" b="1" dirty="0"/>
              <a:t>race</a:t>
            </a:r>
            <a:r>
              <a:rPr lang="en-US" dirty="0"/>
              <a:t>, </a:t>
            </a:r>
            <a:r>
              <a:rPr lang="en-US" b="1" dirty="0"/>
              <a:t>nationalism</a:t>
            </a:r>
            <a:r>
              <a:rPr lang="en-US" dirty="0"/>
              <a:t>, </a:t>
            </a:r>
            <a:r>
              <a:rPr lang="en-US" b="1" dirty="0"/>
              <a:t>immigration</a:t>
            </a:r>
            <a:r>
              <a:rPr lang="en-US" dirty="0"/>
              <a:t>, </a:t>
            </a:r>
            <a:r>
              <a:rPr lang="en-US" b="1" dirty="0" smtClean="0"/>
              <a:t>cultural clash</a:t>
            </a:r>
            <a:r>
              <a:rPr lang="en-US" dirty="0" smtClean="0"/>
              <a:t> and </a:t>
            </a:r>
            <a:r>
              <a:rPr lang="en-US" b="1" dirty="0"/>
              <a:t>sexuality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400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One of the best works from Qureshi’s Pen</a:t>
            </a:r>
          </a:p>
          <a:p>
            <a:r>
              <a:rPr lang="en-US" dirty="0" smtClean="0"/>
              <a:t>The story is adapted into a film with a change the order of events, addition of new events, setting and new characters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setting</a:t>
            </a:r>
            <a:r>
              <a:rPr lang="en-US" dirty="0" smtClean="0"/>
              <a:t> of the story is London city</a:t>
            </a:r>
          </a:p>
          <a:p>
            <a:r>
              <a:rPr lang="en-US" dirty="0"/>
              <a:t>The </a:t>
            </a:r>
            <a:r>
              <a:rPr lang="en-US" b="1" dirty="0"/>
              <a:t>characters</a:t>
            </a:r>
            <a:r>
              <a:rPr lang="en-US" dirty="0"/>
              <a:t> include </a:t>
            </a:r>
            <a:r>
              <a:rPr lang="en-US" dirty="0" err="1"/>
              <a:t>Parvez</a:t>
            </a:r>
            <a:r>
              <a:rPr lang="en-US" dirty="0"/>
              <a:t>, the main character, and his son Ali, as well as Bettina, as secondary characters.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989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story follows a linear plot structure</a:t>
            </a:r>
          </a:p>
          <a:p>
            <a:r>
              <a:rPr lang="en-US" dirty="0"/>
              <a:t>The events are described by a </a:t>
            </a:r>
            <a:r>
              <a:rPr lang="en-US" b="1" dirty="0"/>
              <a:t>third-person</a:t>
            </a:r>
            <a:r>
              <a:rPr lang="en-US" dirty="0"/>
              <a:t> narrator, who gives a detailed insight into </a:t>
            </a:r>
            <a:r>
              <a:rPr lang="en-US" dirty="0" err="1"/>
              <a:t>Parvez’s</a:t>
            </a:r>
            <a:r>
              <a:rPr lang="en-US" dirty="0"/>
              <a:t> perspective</a:t>
            </a:r>
            <a:r>
              <a:rPr lang="en-US" dirty="0" smtClean="0"/>
              <a:t>.</a:t>
            </a:r>
          </a:p>
          <a:p>
            <a:r>
              <a:rPr lang="en-US" dirty="0"/>
              <a:t>The narrative deals with the problems of </a:t>
            </a:r>
            <a:r>
              <a:rPr lang="en-US" dirty="0" err="1"/>
              <a:t>Parvez</a:t>
            </a:r>
            <a:r>
              <a:rPr lang="en-US" dirty="0"/>
              <a:t>, who has migrated to England with his son </a:t>
            </a:r>
            <a:r>
              <a:rPr lang="en-US" dirty="0" smtClean="0"/>
              <a:t>Ali</a:t>
            </a:r>
          </a:p>
          <a:p>
            <a:r>
              <a:rPr lang="en-US" dirty="0"/>
              <a:t>The narrator is limited to </a:t>
            </a:r>
            <a:r>
              <a:rPr lang="en-US" dirty="0" err="1"/>
              <a:t>Parvez</a:t>
            </a:r>
            <a:r>
              <a:rPr lang="en-US" dirty="0"/>
              <a:t>' perspective</a:t>
            </a:r>
            <a:endParaRPr lang="en-US" dirty="0" smtClean="0"/>
          </a:p>
          <a:p>
            <a:r>
              <a:rPr lang="en-US" dirty="0"/>
              <a:t>The language is simple, mixing narration with direct speech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559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 and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themes explored in the story “My Son the Fanatic” by Hanif </a:t>
            </a:r>
            <a:r>
              <a:rPr lang="en-US" dirty="0" err="1"/>
              <a:t>Kureishi</a:t>
            </a:r>
            <a:r>
              <a:rPr lang="en-US" dirty="0"/>
              <a:t> </a:t>
            </a:r>
            <a:r>
              <a:rPr lang="en-US" dirty="0" smtClean="0"/>
              <a:t>are:</a:t>
            </a:r>
          </a:p>
          <a:p>
            <a:r>
              <a:rPr lang="en-US" dirty="0" smtClean="0"/>
              <a:t>The </a:t>
            </a:r>
            <a:r>
              <a:rPr lang="en-US" dirty="0"/>
              <a:t>conflict between </a:t>
            </a:r>
            <a:r>
              <a:rPr lang="en-US" dirty="0" smtClean="0"/>
              <a:t>generations</a:t>
            </a:r>
          </a:p>
          <a:p>
            <a:r>
              <a:rPr lang="en-US" dirty="0" smtClean="0"/>
              <a:t>Cultural differences </a:t>
            </a:r>
          </a:p>
          <a:p>
            <a:r>
              <a:rPr lang="en-US" dirty="0" smtClean="0"/>
              <a:t>Migration</a:t>
            </a:r>
          </a:p>
          <a:p>
            <a:r>
              <a:rPr lang="en-US" dirty="0" smtClean="0"/>
              <a:t>Identity Crisis</a:t>
            </a:r>
          </a:p>
          <a:p>
            <a:r>
              <a:rPr lang="en-US" dirty="0" smtClean="0"/>
              <a:t>Cultural differences: </a:t>
            </a:r>
            <a:r>
              <a:rPr lang="en-US" dirty="0"/>
              <a:t>A challenge (conflict between </a:t>
            </a:r>
            <a:r>
              <a:rPr lang="en-US" dirty="0" err="1"/>
              <a:t>Parvez</a:t>
            </a:r>
            <a:r>
              <a:rPr lang="en-US" dirty="0"/>
              <a:t> and </a:t>
            </a:r>
            <a:r>
              <a:rPr lang="en-US" dirty="0" smtClean="0"/>
              <a:t>Ali)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3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between generations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It is explored </a:t>
            </a:r>
            <a:r>
              <a:rPr lang="en-US" dirty="0"/>
              <a:t>throughout the story and is reflected in the relationship between </a:t>
            </a:r>
            <a:r>
              <a:rPr lang="en-US" dirty="0" err="1"/>
              <a:t>Parvez</a:t>
            </a:r>
            <a:r>
              <a:rPr lang="en-US" dirty="0"/>
              <a:t> and </a:t>
            </a:r>
            <a:r>
              <a:rPr lang="en-US" dirty="0" smtClean="0"/>
              <a:t>Ali</a:t>
            </a:r>
          </a:p>
          <a:p>
            <a:r>
              <a:rPr lang="en-US" dirty="0" err="1"/>
              <a:t>Parvez</a:t>
            </a:r>
            <a:r>
              <a:rPr lang="en-US" dirty="0"/>
              <a:t> worked very hard to provide his son with a good education and everything he might need to prepare for his profession as an accountant</a:t>
            </a:r>
            <a:r>
              <a:rPr lang="en-US" dirty="0" smtClean="0"/>
              <a:t>.</a:t>
            </a:r>
          </a:p>
          <a:p>
            <a:r>
              <a:rPr lang="en-US" dirty="0"/>
              <a:t>Ali followed his father’s plan for most of his </a:t>
            </a:r>
            <a:r>
              <a:rPr lang="en-US" dirty="0" smtClean="0"/>
              <a:t>life</a:t>
            </a:r>
          </a:p>
          <a:p>
            <a:r>
              <a:rPr lang="en-US" dirty="0" smtClean="0"/>
              <a:t>Something </a:t>
            </a:r>
            <a:r>
              <a:rPr lang="en-US" dirty="0"/>
              <a:t>changes and Ali gives up on this plan </a:t>
            </a:r>
            <a:r>
              <a:rPr lang="en-US" dirty="0" smtClean="0"/>
              <a:t>completely</a:t>
            </a:r>
          </a:p>
          <a:p>
            <a:r>
              <a:rPr lang="en-US" dirty="0" smtClean="0"/>
              <a:t>This conflict is typical of generation gap in father-son relation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2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writer explores cultural differences through the whole plot of the story</a:t>
            </a:r>
            <a:r>
              <a:rPr lang="en-US" dirty="0" smtClean="0"/>
              <a:t>.</a:t>
            </a:r>
          </a:p>
          <a:p>
            <a:r>
              <a:rPr lang="en-US" dirty="0"/>
              <a:t>The conflicts in the story are a result of the fact that </a:t>
            </a:r>
            <a:r>
              <a:rPr lang="en-US" dirty="0" err="1"/>
              <a:t>Parvez</a:t>
            </a:r>
            <a:r>
              <a:rPr lang="en-US" dirty="0"/>
              <a:t> embraces Western culture, and Ali, his son, rejects </a:t>
            </a:r>
            <a:r>
              <a:rPr lang="en-US" dirty="0" smtClean="0"/>
              <a:t>it</a:t>
            </a:r>
          </a:p>
          <a:p>
            <a:r>
              <a:rPr lang="en-US" dirty="0" smtClean="0"/>
              <a:t>through </a:t>
            </a:r>
            <a:r>
              <a:rPr lang="en-US" dirty="0"/>
              <a:t>different symbols, the story </a:t>
            </a:r>
            <a:r>
              <a:rPr lang="en-US" dirty="0" err="1"/>
              <a:t>emphasises</a:t>
            </a:r>
            <a:r>
              <a:rPr lang="en-US" dirty="0"/>
              <a:t> how cultural differences affect how the characters think and </a:t>
            </a:r>
            <a:r>
              <a:rPr lang="en-US" dirty="0" smtClean="0"/>
              <a:t>behave (Pervez</a:t>
            </a:r>
          </a:p>
          <a:p>
            <a:pPr marL="0" indent="0">
              <a:buNone/>
            </a:pPr>
            <a:r>
              <a:rPr lang="en-US" dirty="0" smtClean="0"/>
              <a:t>‘s relation with </a:t>
            </a:r>
            <a:r>
              <a:rPr lang="en-US" dirty="0" err="1" smtClean="0"/>
              <a:t>Betina</a:t>
            </a:r>
            <a:r>
              <a:rPr lang="en-US" dirty="0" smtClean="0"/>
              <a:t>, Ali’s beard)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3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Identity is associated with </a:t>
            </a:r>
            <a:r>
              <a:rPr lang="en-US" b="1" dirty="0" smtClean="0"/>
              <a:t>religion</a:t>
            </a:r>
            <a:r>
              <a:rPr lang="en-US" dirty="0" smtClean="0"/>
              <a:t> and </a:t>
            </a:r>
            <a:r>
              <a:rPr lang="en-US" b="1" dirty="0" smtClean="0"/>
              <a:t>culture</a:t>
            </a:r>
          </a:p>
          <a:p>
            <a:r>
              <a:rPr lang="en-US" dirty="0" err="1"/>
              <a:t>Parvez</a:t>
            </a:r>
            <a:r>
              <a:rPr lang="en-US" dirty="0"/>
              <a:t> does not follow any religion – it does not play a part in his </a:t>
            </a:r>
            <a:r>
              <a:rPr lang="en-US" dirty="0" smtClean="0"/>
              <a:t>identity.</a:t>
            </a:r>
          </a:p>
          <a:p>
            <a:r>
              <a:rPr lang="en-US" dirty="0" smtClean="0"/>
              <a:t>However, he has an adapted identity following the </a:t>
            </a:r>
            <a:r>
              <a:rPr lang="en-US" b="1" dirty="0" smtClean="0"/>
              <a:t>western standards of living</a:t>
            </a:r>
          </a:p>
          <a:p>
            <a:r>
              <a:rPr lang="en-US" dirty="0" smtClean="0"/>
              <a:t>He enjoys the materialistic life &amp; wishes for Ali the same</a:t>
            </a:r>
          </a:p>
          <a:p>
            <a:r>
              <a:rPr lang="en-US" dirty="0" smtClean="0"/>
              <a:t>His western identity allows him to keep relation with a </a:t>
            </a:r>
            <a:r>
              <a:rPr lang="en-US" b="1" dirty="0" smtClean="0"/>
              <a:t>prostitute</a:t>
            </a:r>
            <a:r>
              <a:rPr lang="en-US" dirty="0" smtClean="0"/>
              <a:t> even. He can not reconcile with his </a:t>
            </a:r>
            <a:r>
              <a:rPr lang="en-US" b="1" dirty="0" smtClean="0"/>
              <a:t>original identity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is a cross cultural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05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Ali, on the contrary, reverts back to his </a:t>
            </a:r>
            <a:r>
              <a:rPr lang="en-US" b="1" dirty="0" smtClean="0"/>
              <a:t>religious</a:t>
            </a:r>
            <a:r>
              <a:rPr lang="en-US" dirty="0" smtClean="0"/>
              <a:t> and </a:t>
            </a:r>
            <a:r>
              <a:rPr lang="en-US" b="1" dirty="0" smtClean="0"/>
              <a:t>cultural</a:t>
            </a:r>
            <a:r>
              <a:rPr lang="en-US" dirty="0" smtClean="0"/>
              <a:t> roots.</a:t>
            </a:r>
          </a:p>
          <a:p>
            <a:r>
              <a:rPr lang="en-US" dirty="0"/>
              <a:t> </a:t>
            </a:r>
            <a:r>
              <a:rPr lang="en-US" dirty="0" smtClean="0"/>
              <a:t>Becomes a staunch follower of </a:t>
            </a:r>
            <a:r>
              <a:rPr lang="en-US" b="1" dirty="0" smtClean="0"/>
              <a:t>Muslim faith</a:t>
            </a:r>
          </a:p>
          <a:p>
            <a:r>
              <a:rPr lang="en-US" dirty="0" smtClean="0"/>
              <a:t>Rejects the western way of life and can not find himself fit into </a:t>
            </a:r>
            <a:r>
              <a:rPr lang="en-US" b="1" dirty="0" smtClean="0"/>
              <a:t>western culture</a:t>
            </a:r>
          </a:p>
          <a:p>
            <a:r>
              <a:rPr lang="en-US" dirty="0" smtClean="0"/>
              <a:t>Ali does not let western ideals affect his religious &amp; cultural identity</a:t>
            </a:r>
          </a:p>
          <a:p>
            <a:r>
              <a:rPr lang="en-US" dirty="0" smtClean="0"/>
              <a:t>Ali &amp; Pervez both represent cultural clash: one in the favor of adopted culture and other in rejection of adopted culture</a:t>
            </a:r>
          </a:p>
        </p:txBody>
      </p:sp>
    </p:spTree>
    <p:extLst>
      <p:ext uri="{BB962C8B-B14F-4D97-AF65-F5344CB8AC3E}">
        <p14:creationId xmlns:p14="http://schemas.microsoft.com/office/powerpoint/2010/main" val="417842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928</Words>
  <Application>Microsoft Office PowerPoint</Application>
  <PresentationFormat>On-screen Show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My Son the Fanatic</vt:lpstr>
      <vt:lpstr>About the Author</vt:lpstr>
      <vt:lpstr>About the Story</vt:lpstr>
      <vt:lpstr>Continued</vt:lpstr>
      <vt:lpstr>Themes and message</vt:lpstr>
      <vt:lpstr>Conflict between generations</vt:lpstr>
      <vt:lpstr>Cultural Differences</vt:lpstr>
      <vt:lpstr>Identity</vt:lpstr>
      <vt:lpstr>Continued</vt:lpstr>
      <vt:lpstr>Cultural Clash</vt:lpstr>
      <vt:lpstr>Continued</vt:lpstr>
      <vt:lpstr>Continued</vt:lpstr>
      <vt:lpstr>Issues of Migration</vt:lpstr>
      <vt:lpstr>Continued</vt:lpstr>
      <vt:lpstr>Title</vt:lpstr>
      <vt:lpstr>Symbols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Son the Fanatic</dc:title>
  <dc:creator>Qamar Hussain</dc:creator>
  <cp:lastModifiedBy>Qamar Hussain</cp:lastModifiedBy>
  <cp:revision>21</cp:revision>
  <dcterms:created xsi:type="dcterms:W3CDTF">2006-08-16T00:00:00Z</dcterms:created>
  <dcterms:modified xsi:type="dcterms:W3CDTF">2020-04-14T10:09:37Z</dcterms:modified>
</cp:coreProperties>
</file>