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A076-A423-49FC-9183-B120B3270570}" type="datetimeFigureOut">
              <a:rPr lang="en-US" smtClean="0"/>
              <a:pPr/>
              <a:t>6/2/2010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4154-BBF6-4833-8F43-23FC7CA66B4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A076-A423-49FC-9183-B120B3270570}" type="datetimeFigureOut">
              <a:rPr lang="en-US" smtClean="0"/>
              <a:pPr/>
              <a:t>6/2/2010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4154-BBF6-4833-8F43-23FC7CA66B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A076-A423-49FC-9183-B120B3270570}" type="datetimeFigureOut">
              <a:rPr lang="en-US" smtClean="0"/>
              <a:pPr/>
              <a:t>6/2/2010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4154-BBF6-4833-8F43-23FC7CA66B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A076-A423-49FC-9183-B120B3270570}" type="datetimeFigureOut">
              <a:rPr lang="en-US" smtClean="0"/>
              <a:pPr/>
              <a:t>6/2/2010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4154-BBF6-4833-8F43-23FC7CA66B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A076-A423-49FC-9183-B120B3270570}" type="datetimeFigureOut">
              <a:rPr lang="en-US" smtClean="0"/>
              <a:pPr/>
              <a:t>6/2/2010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4154-BBF6-4833-8F43-23FC7CA66B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A076-A423-49FC-9183-B120B3270570}" type="datetimeFigureOut">
              <a:rPr lang="en-US" smtClean="0"/>
              <a:pPr/>
              <a:t>6/2/2010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4154-BBF6-4833-8F43-23FC7CA66B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A076-A423-49FC-9183-B120B3270570}" type="datetimeFigureOut">
              <a:rPr lang="en-US" smtClean="0"/>
              <a:pPr/>
              <a:t>6/2/2010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4154-BBF6-4833-8F43-23FC7CA66B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A076-A423-49FC-9183-B120B3270570}" type="datetimeFigureOut">
              <a:rPr lang="en-US" smtClean="0"/>
              <a:pPr/>
              <a:t>6/2/2010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4154-BBF6-4833-8F43-23FC7CA66B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A076-A423-49FC-9183-B120B3270570}" type="datetimeFigureOut">
              <a:rPr lang="en-US" smtClean="0"/>
              <a:pPr/>
              <a:t>6/2/2010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4154-BBF6-4833-8F43-23FC7CA66B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A076-A423-49FC-9183-B120B3270570}" type="datetimeFigureOut">
              <a:rPr lang="en-US" smtClean="0"/>
              <a:pPr/>
              <a:t>6/2/2010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74154-BBF6-4833-8F43-23FC7CA66B4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164A076-A423-49FC-9183-B120B3270570}" type="datetimeFigureOut">
              <a:rPr lang="en-US" smtClean="0"/>
              <a:pPr/>
              <a:t>6/2/2010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BE74154-BBF6-4833-8F43-23FC7CA66B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64A076-A423-49FC-9183-B120B3270570}" type="datetimeFigureOut">
              <a:rPr lang="en-US" smtClean="0"/>
              <a:pPr/>
              <a:t>6/2/2010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BE74154-BBF6-4833-8F43-23FC7CA66B4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ANAEMIA    IN   PREGNANCY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Iron  therapy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Blood   transfusion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Treatment  of    associated   problems</a:t>
            </a:r>
          </a:p>
          <a:p>
            <a:pPr marL="514350" indent="-514350">
              <a:buFont typeface="+mj-lt"/>
              <a:buAutoNum type="alphaUcPeriod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IRON  THERAPY</a:t>
            </a:r>
          </a:p>
          <a:p>
            <a:r>
              <a:rPr lang="en-GB" dirty="0" smtClean="0"/>
              <a:t>        ORAL   IRON</a:t>
            </a:r>
          </a:p>
          <a:p>
            <a:pPr>
              <a:buNone/>
            </a:pPr>
            <a:r>
              <a:rPr lang="en-GB" dirty="0" smtClean="0"/>
              <a:t>               Mild   to   moderate  anaemia  in   first  2</a:t>
            </a:r>
          </a:p>
          <a:p>
            <a:pPr>
              <a:buNone/>
            </a:pPr>
            <a:r>
              <a:rPr lang="en-GB" dirty="0" smtClean="0"/>
              <a:t>                trimester</a:t>
            </a:r>
          </a:p>
          <a:p>
            <a:pPr>
              <a:buNone/>
            </a:pPr>
            <a:r>
              <a:rPr lang="en-GB" dirty="0" smtClean="0"/>
              <a:t>               Efficacy   is  increased  if  taken  with  </a:t>
            </a:r>
          </a:p>
          <a:p>
            <a:pPr>
              <a:buNone/>
            </a:pPr>
            <a:r>
              <a:rPr lang="en-GB" dirty="0" smtClean="0"/>
              <a:t>                meals  and  avoid  intake  of  iron </a:t>
            </a:r>
          </a:p>
          <a:p>
            <a:pPr>
              <a:buNone/>
            </a:pPr>
            <a:r>
              <a:rPr lang="en-GB" dirty="0" smtClean="0"/>
              <a:t>                absorption  inhibitors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PARENTERAL  IRON(I/M  ,I/V)</a:t>
            </a:r>
          </a:p>
          <a:p>
            <a:pPr>
              <a:buNone/>
            </a:pPr>
            <a:r>
              <a:rPr lang="en-GB" dirty="0" smtClean="0"/>
              <a:t>      Pregnancy   less  than   28  weeks , oral  iron</a:t>
            </a:r>
          </a:p>
          <a:p>
            <a:pPr algn="just">
              <a:buNone/>
            </a:pPr>
            <a:r>
              <a:rPr lang="en-GB" dirty="0" smtClean="0"/>
              <a:t>      has   proved  ineffective</a:t>
            </a:r>
          </a:p>
          <a:p>
            <a:pPr>
              <a:buNone/>
            </a:pPr>
            <a:r>
              <a:rPr lang="en-GB" dirty="0" smtClean="0"/>
              <a:t>     Mild   to  moderate  anaemia  b/w  28—36 wk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ELEMENTAL  IRON  NEEDED (mg)=  (NORMAL  </a:t>
            </a:r>
            <a:r>
              <a:rPr lang="en-GB" dirty="0" err="1" smtClean="0"/>
              <a:t>Hb</a:t>
            </a:r>
            <a:r>
              <a:rPr lang="en-GB" dirty="0" smtClean="0"/>
              <a:t>  __   Pt  </a:t>
            </a:r>
            <a:r>
              <a:rPr lang="en-GB" dirty="0" err="1" smtClean="0"/>
              <a:t>Hb</a:t>
            </a:r>
            <a:r>
              <a:rPr lang="en-GB" dirty="0" smtClean="0"/>
              <a:t>  )  x  Wt(kg)   x  2.21 +  1000      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PARENTERAL  IRON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RESPONSE   </a:t>
            </a:r>
          </a:p>
          <a:p>
            <a:pPr>
              <a:buNone/>
            </a:pPr>
            <a:r>
              <a:rPr lang="en-GB" dirty="0" smtClean="0"/>
              <a:t>            2—3  wks</a:t>
            </a:r>
          </a:p>
          <a:p>
            <a:pPr>
              <a:buNone/>
            </a:pPr>
            <a:r>
              <a:rPr lang="en-GB" dirty="0" smtClean="0"/>
              <a:t>            0.8g/dl  per wk</a:t>
            </a:r>
          </a:p>
          <a:p>
            <a:pPr>
              <a:buNone/>
            </a:pPr>
            <a:r>
              <a:rPr lang="en-GB" dirty="0" smtClean="0"/>
              <a:t>POOR  RESPONSE  TO  IRON  THERAPY</a:t>
            </a:r>
          </a:p>
          <a:p>
            <a:pPr>
              <a:buNone/>
            </a:pPr>
            <a:r>
              <a:rPr lang="en-GB" dirty="0" smtClean="0"/>
              <a:t>            Inaccurate  </a:t>
            </a:r>
            <a:r>
              <a:rPr lang="en-GB" dirty="0" err="1" smtClean="0"/>
              <a:t>diagnosis,poor</a:t>
            </a:r>
            <a:r>
              <a:rPr lang="en-GB" dirty="0" smtClean="0"/>
              <a:t>  compliance,</a:t>
            </a:r>
          </a:p>
          <a:p>
            <a:pPr>
              <a:buNone/>
            </a:pPr>
            <a:r>
              <a:rPr lang="en-GB" dirty="0" smtClean="0"/>
              <a:t>             continued  loss  of blood  (hook  worm </a:t>
            </a:r>
          </a:p>
          <a:p>
            <a:pPr>
              <a:buNone/>
            </a:pPr>
            <a:r>
              <a:rPr lang="en-GB" dirty="0" smtClean="0"/>
              <a:t>              infestation,   bleeding haemorrhoids)  ,</a:t>
            </a:r>
          </a:p>
          <a:p>
            <a:pPr>
              <a:buNone/>
            </a:pPr>
            <a:r>
              <a:rPr lang="en-GB" dirty="0" smtClean="0"/>
              <a:t>              infection,  </a:t>
            </a:r>
            <a:r>
              <a:rPr lang="en-GB" dirty="0" err="1" smtClean="0"/>
              <a:t>folate</a:t>
            </a:r>
            <a:r>
              <a:rPr lang="en-GB" dirty="0" smtClean="0"/>
              <a:t>  deficiency.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BLOOD  TRANSFUSION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Anaemia    beyond  36wks,</a:t>
            </a:r>
          </a:p>
          <a:p>
            <a:pPr>
              <a:buNone/>
            </a:pPr>
            <a:r>
              <a:rPr lang="en-GB" dirty="0" smtClean="0"/>
              <a:t> 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Mild   to   moderate    anaemia  not responding      to  oral  /</a:t>
            </a:r>
            <a:r>
              <a:rPr lang="en-GB" dirty="0" err="1" smtClean="0"/>
              <a:t>parenteral</a:t>
            </a:r>
            <a:r>
              <a:rPr lang="en-GB" dirty="0" smtClean="0"/>
              <a:t>  iron  at   pregnancy   less    than   36   wks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      </a:t>
            </a:r>
          </a:p>
          <a:p>
            <a:r>
              <a:rPr lang="en-GB" dirty="0" smtClean="0"/>
              <a:t>Severe     anaemia     at     gestation        less     than    36  wks 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Antepartum</a:t>
            </a:r>
            <a:r>
              <a:rPr lang="en-GB" dirty="0" smtClean="0"/>
              <a:t>   Haemorrhage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TREATMENT  OF  ASSOCIATED 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Worm  infestation</a:t>
            </a:r>
          </a:p>
          <a:p>
            <a:r>
              <a:rPr lang="en-GB" dirty="0" smtClean="0"/>
              <a:t>Urinary  tract  infection</a:t>
            </a:r>
          </a:p>
          <a:p>
            <a:r>
              <a:rPr lang="en-GB" dirty="0" smtClean="0"/>
              <a:t>Other  infection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PREVENTION  DURING  PREGNANCY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Iron    supplements</a:t>
            </a:r>
          </a:p>
          <a:p>
            <a:pPr>
              <a:buNone/>
            </a:pPr>
            <a:r>
              <a:rPr lang="en-GB" dirty="0" smtClean="0"/>
              <a:t>          Normal  iron  stores      30—60mg/day</a:t>
            </a:r>
          </a:p>
          <a:p>
            <a:pPr>
              <a:buNone/>
            </a:pPr>
            <a:r>
              <a:rPr lang="en-GB" dirty="0" smtClean="0"/>
              <a:t>          Empty  iron   stores       120__240mg/day </a:t>
            </a:r>
          </a:p>
          <a:p>
            <a:r>
              <a:rPr lang="en-GB" dirty="0" smtClean="0"/>
              <a:t> Treatment  of  infection</a:t>
            </a:r>
          </a:p>
          <a:p>
            <a:r>
              <a:rPr lang="en-GB" dirty="0" smtClean="0"/>
              <a:t> Dietary   advice                 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HAEMOGLOBIN    LESS  THAN    11gm/dl</a:t>
            </a:r>
          </a:p>
          <a:p>
            <a:pPr>
              <a:buNone/>
            </a:pPr>
            <a:r>
              <a:rPr lang="en-GB" dirty="0" smtClean="0"/>
              <a:t>HAEMATOCRIT    LESS   THAN  33%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  OF  ANAEMIA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GB" dirty="0" smtClean="0"/>
              <a:t>NUTRITIONAL   ANAEMIA</a:t>
            </a:r>
          </a:p>
          <a:p>
            <a:pPr marL="514350" indent="-514350">
              <a:buNone/>
            </a:pPr>
            <a:r>
              <a:rPr lang="en-GB" dirty="0" smtClean="0"/>
              <a:t>               IRON   DEFICIENCY  ANAEMIA</a:t>
            </a:r>
          </a:p>
          <a:p>
            <a:pPr marL="514350" indent="-514350">
              <a:buNone/>
            </a:pPr>
            <a:r>
              <a:rPr lang="en-GB" dirty="0"/>
              <a:t> </a:t>
            </a:r>
            <a:r>
              <a:rPr lang="en-GB" dirty="0" smtClean="0"/>
              <a:t>               FOLIC  ACID  DEFICIENCY</a:t>
            </a:r>
          </a:p>
          <a:p>
            <a:pPr marL="514350" indent="-514350">
              <a:buNone/>
            </a:pPr>
            <a:r>
              <a:rPr lang="en-GB" dirty="0"/>
              <a:t> </a:t>
            </a:r>
            <a:r>
              <a:rPr lang="en-GB" dirty="0" smtClean="0"/>
              <a:t>                VIT    12     DEFICIENCY</a:t>
            </a:r>
          </a:p>
          <a:p>
            <a:pPr marL="514350" indent="-514350">
              <a:buNone/>
            </a:pPr>
            <a:r>
              <a:rPr lang="en-GB" dirty="0" smtClean="0"/>
              <a:t>HAEMOGLOBINOPATHIES</a:t>
            </a:r>
          </a:p>
          <a:p>
            <a:pPr marL="514350" indent="-514350">
              <a:buNone/>
            </a:pPr>
            <a:r>
              <a:rPr lang="en-GB" dirty="0"/>
              <a:t> </a:t>
            </a:r>
            <a:r>
              <a:rPr lang="en-GB" dirty="0" smtClean="0"/>
              <a:t>               THALASSAEMIA</a:t>
            </a:r>
          </a:p>
          <a:p>
            <a:pPr marL="514350" indent="-514350">
              <a:buNone/>
            </a:pPr>
            <a:r>
              <a:rPr lang="en-GB" dirty="0"/>
              <a:t> </a:t>
            </a:r>
            <a:r>
              <a:rPr lang="en-GB" dirty="0" smtClean="0"/>
              <a:t>               SICKLE   CELL   ANAEMIA</a:t>
            </a:r>
          </a:p>
          <a:p>
            <a:pPr marL="514350" indent="-514350">
              <a:buNone/>
            </a:pPr>
            <a:endParaRPr lang="en-GB" dirty="0"/>
          </a:p>
          <a:p>
            <a:pPr marL="514350" indent="-514350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IRON  DEFICIENCY  ANAEMIA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CAUSES</a:t>
            </a:r>
          </a:p>
          <a:p>
            <a:pPr>
              <a:buNone/>
            </a:pPr>
            <a:r>
              <a:rPr lang="en-GB" dirty="0" smtClean="0"/>
              <a:t>             Diminished   intake</a:t>
            </a:r>
          </a:p>
          <a:p>
            <a:pPr>
              <a:buNone/>
            </a:pPr>
            <a:r>
              <a:rPr lang="en-GB" dirty="0" smtClean="0"/>
              <a:t>             Abnormal  absorption</a:t>
            </a:r>
          </a:p>
          <a:p>
            <a:pPr>
              <a:buNone/>
            </a:pPr>
            <a:r>
              <a:rPr lang="en-GB" dirty="0" smtClean="0"/>
              <a:t>             Reduced   storage</a:t>
            </a:r>
          </a:p>
          <a:p>
            <a:pPr>
              <a:buNone/>
            </a:pPr>
            <a:r>
              <a:rPr lang="en-GB" dirty="0" smtClean="0"/>
              <a:t>              Abnormal  utilisation</a:t>
            </a:r>
          </a:p>
          <a:p>
            <a:pPr>
              <a:buNone/>
            </a:pPr>
            <a:r>
              <a:rPr lang="en-GB" dirty="0" smtClean="0"/>
              <a:t>              Abnormal  demand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285728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4" name="Content Placeholder 3" descr="IM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795" t="39533" r="19427" b="21860"/>
          <a:stretch>
            <a:fillRect/>
          </a:stretch>
        </p:blipFill>
        <p:spPr>
          <a:xfrm flipV="1">
            <a:off x="-71502" y="-71462"/>
            <a:ext cx="921550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258204" cy="455455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 smtClean="0"/>
              <a:t>SYMPTOMS</a:t>
            </a:r>
          </a:p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                   asymptomatic  ,fatigue  ,palpitation</a:t>
            </a:r>
          </a:p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                   breathlessness</a:t>
            </a:r>
          </a:p>
          <a:p>
            <a:pPr>
              <a:buNone/>
            </a:pPr>
            <a:r>
              <a:rPr lang="en-GB" dirty="0" smtClean="0"/>
              <a:t>SIGNS</a:t>
            </a:r>
          </a:p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                   pallor</a:t>
            </a:r>
          </a:p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                   systolic  murmur</a:t>
            </a:r>
          </a:p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                    cardiac  failure</a:t>
            </a:r>
          </a:p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                   </a:t>
            </a:r>
          </a:p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              </a:t>
            </a:r>
          </a:p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                 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INVESTIGATION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Hb</a:t>
            </a:r>
            <a:endParaRPr lang="en-GB" dirty="0" smtClean="0"/>
          </a:p>
          <a:p>
            <a:r>
              <a:rPr lang="en-GB" dirty="0" smtClean="0"/>
              <a:t>Peripheral  blood  film</a:t>
            </a:r>
          </a:p>
          <a:p>
            <a:r>
              <a:rPr lang="en-GB" dirty="0" smtClean="0"/>
              <a:t>Red   cell  indices(MCV  ,MCH, MCHC)</a:t>
            </a:r>
          </a:p>
          <a:p>
            <a:r>
              <a:rPr lang="en-GB" dirty="0" smtClean="0"/>
              <a:t>Serum  iron / Total  iron  binding  capacity</a:t>
            </a:r>
          </a:p>
          <a:p>
            <a:r>
              <a:rPr lang="en-GB" dirty="0" smtClean="0"/>
              <a:t> Serum  </a:t>
            </a:r>
            <a:r>
              <a:rPr lang="en-GB" dirty="0" err="1" smtClean="0"/>
              <a:t>ferritin</a:t>
            </a:r>
            <a:endParaRPr lang="en-GB" dirty="0" smtClean="0"/>
          </a:p>
          <a:p>
            <a:r>
              <a:rPr lang="en-GB" dirty="0" smtClean="0"/>
              <a:t>Stool   examination</a:t>
            </a:r>
          </a:p>
          <a:p>
            <a:r>
              <a:rPr lang="en-GB" dirty="0" smtClean="0"/>
              <a:t>Urine   examination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RED  CELL  INDICES  IN  DIFFERENT    ANAEMIA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252025" y="2222695"/>
          <a:ext cx="7329267" cy="3685736"/>
        </p:xfrm>
        <a:graphic>
          <a:graphicData uri="http://schemas.openxmlformats.org/drawingml/2006/table">
            <a:tbl>
              <a:tblPr/>
              <a:tblGrid>
                <a:gridCol w="1659987"/>
                <a:gridCol w="1153551"/>
                <a:gridCol w="1308295"/>
                <a:gridCol w="1406770"/>
                <a:gridCol w="1800664"/>
              </a:tblGrid>
              <a:tr h="914400">
                <a:tc>
                  <a:txBody>
                    <a:bodyPr/>
                    <a:lstStyle/>
                    <a:p>
                      <a:r>
                        <a:rPr lang="en-GB" dirty="0" smtClean="0"/>
                        <a:t>RED   CELL    INDICES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NORMAL   RANGE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IRON</a:t>
                      </a:r>
                      <a:r>
                        <a:rPr lang="en-GB" baseline="0" dirty="0" smtClean="0"/>
                        <a:t>  DEFICIENCY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FOLIC  ACID </a:t>
                      </a:r>
                    </a:p>
                    <a:p>
                      <a:r>
                        <a:rPr lang="en-GB" dirty="0" smtClean="0"/>
                        <a:t>DEFICIENCY    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THALASSAEMIA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1336">
                <a:tc>
                  <a:txBody>
                    <a:bodyPr/>
                    <a:lstStyle/>
                    <a:p>
                      <a:r>
                        <a:rPr lang="en-GB" dirty="0" smtClean="0"/>
                        <a:t>MCV</a:t>
                      </a:r>
                    </a:p>
                    <a:p>
                      <a:r>
                        <a:rPr lang="en-GB" dirty="0" smtClean="0"/>
                        <a:t>MCH</a:t>
                      </a:r>
                    </a:p>
                    <a:p>
                      <a:r>
                        <a:rPr lang="en-GB" dirty="0" smtClean="0"/>
                        <a:t>MCHC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75—99FL</a:t>
                      </a:r>
                    </a:p>
                    <a:p>
                      <a:r>
                        <a:rPr lang="en-GB" dirty="0" smtClean="0"/>
                        <a:t>31—37PG</a:t>
                      </a:r>
                    </a:p>
                    <a:p>
                      <a:r>
                        <a:rPr lang="en-GB" dirty="0" smtClean="0"/>
                        <a:t>32—36g/dl</a:t>
                      </a:r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DECREASE</a:t>
                      </a:r>
                    </a:p>
                    <a:p>
                      <a:r>
                        <a:rPr lang="en-GB" dirty="0" smtClean="0"/>
                        <a:t>DECREASE</a:t>
                      </a:r>
                    </a:p>
                    <a:p>
                      <a:r>
                        <a:rPr lang="en-GB" dirty="0" smtClean="0"/>
                        <a:t>DECREASE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INCREASE</a:t>
                      </a:r>
                    </a:p>
                    <a:p>
                      <a:r>
                        <a:rPr lang="en-GB" dirty="0" smtClean="0"/>
                        <a:t>INCREASE</a:t>
                      </a:r>
                    </a:p>
                    <a:p>
                      <a:r>
                        <a:rPr lang="en-GB" dirty="0" smtClean="0"/>
                        <a:t>_________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DECREASE</a:t>
                      </a:r>
                    </a:p>
                    <a:p>
                      <a:r>
                        <a:rPr lang="en-GB" dirty="0" smtClean="0"/>
                        <a:t>DECREASE</a:t>
                      </a:r>
                    </a:p>
                    <a:p>
                      <a:r>
                        <a:rPr lang="en-GB" dirty="0" smtClean="0"/>
                        <a:t>________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ESTABLISHED  IRON   DEFICIENCY  ANAEMIA                   </a:t>
            </a:r>
          </a:p>
          <a:p>
            <a:r>
              <a:rPr lang="en-GB" dirty="0" smtClean="0"/>
              <a:t>OBJECTIVES</a:t>
            </a:r>
          </a:p>
          <a:p>
            <a:r>
              <a:rPr lang="en-GB" dirty="0" smtClean="0"/>
              <a:t>     To  achieve  a  normal   </a:t>
            </a:r>
            <a:r>
              <a:rPr lang="en-GB" dirty="0" err="1" smtClean="0"/>
              <a:t>Hb</a:t>
            </a:r>
            <a:r>
              <a:rPr lang="en-GB" dirty="0" smtClean="0"/>
              <a:t>  by  last  month  </a:t>
            </a:r>
          </a:p>
          <a:p>
            <a:pPr>
              <a:buNone/>
            </a:pPr>
            <a:r>
              <a:rPr lang="en-GB" dirty="0" smtClean="0"/>
              <a:t>       of   pregnancy</a:t>
            </a:r>
          </a:p>
          <a:p>
            <a:r>
              <a:rPr lang="en-GB" dirty="0" smtClean="0"/>
              <a:t>     To  replenish  the  iron  stores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251</TotalTime>
  <Words>362</Words>
  <Application>Microsoft Office PowerPoint</Application>
  <PresentationFormat>On-screen Show (4:3)</PresentationFormat>
  <Paragraphs>117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Module</vt:lpstr>
      <vt:lpstr>ANAEMIA    IN   PREGNANCY </vt:lpstr>
      <vt:lpstr>DEFINITION</vt:lpstr>
      <vt:lpstr>TYPES   OF  ANAEMIA</vt:lpstr>
      <vt:lpstr>IRON  DEFICIENCY  ANAEMIA</vt:lpstr>
      <vt:lpstr>Slide 5</vt:lpstr>
      <vt:lpstr>CLINICAL  FEATURES</vt:lpstr>
      <vt:lpstr>INVESTIGATION</vt:lpstr>
      <vt:lpstr>RED  CELL  INDICES  IN  DIFFERENT    ANAEMIA</vt:lpstr>
      <vt:lpstr>MANAGEMENT</vt:lpstr>
      <vt:lpstr>MANAGEMENT</vt:lpstr>
      <vt:lpstr>MANAGEMENT</vt:lpstr>
      <vt:lpstr>MANAGEMENT</vt:lpstr>
      <vt:lpstr>PARENTERAL  IRON</vt:lpstr>
      <vt:lpstr>BLOOD  TRANSFUSION</vt:lpstr>
      <vt:lpstr>TREATMENT  OF  ASSOCIATED  PROBLEM</vt:lpstr>
      <vt:lpstr>PREVENTION  DURING  PREGNANCY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ANAEMIA    IN   PREGNANCY</dc:title>
  <dc:creator>humaira</dc:creator>
  <cp:lastModifiedBy>humaira</cp:lastModifiedBy>
  <cp:revision>30</cp:revision>
  <dcterms:created xsi:type="dcterms:W3CDTF">2010-05-11T17:14:15Z</dcterms:created>
  <dcterms:modified xsi:type="dcterms:W3CDTF">2010-06-01T19:35:56Z</dcterms:modified>
</cp:coreProperties>
</file>