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94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9" r:id="rId16"/>
    <p:sldId id="310" r:id="rId17"/>
    <p:sldId id="311" r:id="rId18"/>
    <p:sldId id="313" r:id="rId19"/>
    <p:sldId id="312" r:id="rId20"/>
    <p:sldId id="308" r:id="rId21"/>
  </p:sldIdLst>
  <p:sldSz cx="9144000" cy="6858000" type="screen4x3"/>
  <p:notesSz cx="10234613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CC"/>
    <a:srgbClr val="CC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D9E08-C120-4D9D-A1AD-4EAE2AF80D78}" type="doc">
      <dgm:prSet loTypeId="urn:microsoft.com/office/officeart/2005/8/layout/chevron2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952D0161-47DD-41B1-AFB5-9348F094C96E}">
      <dgm:prSet custT="1"/>
      <dgm:spPr/>
      <dgm:t>
        <a:bodyPr/>
        <a:lstStyle/>
        <a:p>
          <a:pPr rtl="0"/>
          <a:r>
            <a:rPr lang="en-GB" sz="2000" b="1" dirty="0"/>
            <a:t>Requirements Engineering</a:t>
          </a:r>
        </a:p>
        <a:p>
          <a:pPr rtl="0"/>
          <a:r>
            <a:rPr lang="en-GB" sz="2000" b="1" dirty="0"/>
            <a:t>(RE)</a:t>
          </a:r>
          <a:endParaRPr lang="en-GB" sz="2000" dirty="0"/>
        </a:p>
      </dgm:t>
    </dgm:pt>
    <dgm:pt modelId="{FE18F0B9-90FA-47CE-8E20-B3C2E7B82395}" type="sibTrans" cxnId="{DC35D738-8133-4689-878F-5561D0F49FD6}">
      <dgm:prSet/>
      <dgm:spPr/>
      <dgm:t>
        <a:bodyPr/>
        <a:lstStyle/>
        <a:p>
          <a:endParaRPr lang="en-GB"/>
        </a:p>
      </dgm:t>
    </dgm:pt>
    <dgm:pt modelId="{9D7798C7-B5FD-4398-B5EC-0C1255FF295F}" type="parTrans" cxnId="{DC35D738-8133-4689-878F-5561D0F49FD6}">
      <dgm:prSet/>
      <dgm:spPr/>
      <dgm:t>
        <a:bodyPr/>
        <a:lstStyle/>
        <a:p>
          <a:endParaRPr lang="en-GB"/>
        </a:p>
      </dgm:t>
    </dgm:pt>
    <dgm:pt modelId="{6A44F79D-C881-4646-8046-8D9DED425EA5}">
      <dgm:prSet/>
      <dgm:spPr/>
      <dgm:t>
        <a:bodyPr/>
        <a:lstStyle/>
        <a:p>
          <a:pPr rtl="0"/>
          <a:r>
            <a:rPr lang="en-GB" b="0" dirty="0"/>
            <a:t>RE is a set of activities concerned with </a:t>
          </a:r>
          <a:r>
            <a:rPr lang="en-GB" b="0" dirty="0">
              <a:solidFill>
                <a:srgbClr val="FF0000"/>
              </a:solidFill>
            </a:rPr>
            <a:t>identifying</a:t>
          </a:r>
          <a:r>
            <a:rPr lang="en-GB" b="0" dirty="0"/>
            <a:t> and </a:t>
          </a:r>
          <a:r>
            <a:rPr lang="en-GB" b="0" dirty="0">
              <a:solidFill>
                <a:srgbClr val="FF0000"/>
              </a:solidFill>
            </a:rPr>
            <a:t>communicating</a:t>
          </a:r>
          <a:r>
            <a:rPr lang="en-GB" b="0" dirty="0"/>
            <a:t> </a:t>
          </a:r>
          <a:r>
            <a:rPr lang="en-GB" b="0" dirty="0">
              <a:solidFill>
                <a:schemeClr val="accent2">
                  <a:lumMod val="75000"/>
                </a:schemeClr>
              </a:solidFill>
            </a:rPr>
            <a:t>the purpose of a software-intensive system</a:t>
          </a:r>
          <a:r>
            <a:rPr lang="en-GB" b="0" dirty="0"/>
            <a:t>, and the </a:t>
          </a:r>
          <a:r>
            <a:rPr lang="en-GB" b="0" dirty="0">
              <a:solidFill>
                <a:srgbClr val="008000"/>
              </a:solidFill>
            </a:rPr>
            <a:t>contexts in which it will be used</a:t>
          </a:r>
          <a:r>
            <a:rPr lang="en-GB" b="0" dirty="0"/>
            <a:t>.</a:t>
          </a:r>
        </a:p>
      </dgm:t>
    </dgm:pt>
    <dgm:pt modelId="{04EA8D5C-58ED-4D03-BE0A-737E8C491D17}" type="parTrans" cxnId="{FF48ADD9-72F9-4C52-8CCC-36647D698643}">
      <dgm:prSet/>
      <dgm:spPr/>
      <dgm:t>
        <a:bodyPr/>
        <a:lstStyle/>
        <a:p>
          <a:endParaRPr lang="en-GB"/>
        </a:p>
      </dgm:t>
    </dgm:pt>
    <dgm:pt modelId="{3F5E34A7-7D46-41F9-A9BD-ADEA2D4E0E21}" type="sibTrans" cxnId="{FF48ADD9-72F9-4C52-8CCC-36647D698643}">
      <dgm:prSet/>
      <dgm:spPr/>
      <dgm:t>
        <a:bodyPr/>
        <a:lstStyle/>
        <a:p>
          <a:endParaRPr lang="en-GB"/>
        </a:p>
      </dgm:t>
    </dgm:pt>
    <dgm:pt modelId="{43FBD0F5-6CFD-46ED-BEDD-345E5965543E}">
      <dgm:prSet/>
      <dgm:spPr/>
      <dgm:t>
        <a:bodyPr/>
        <a:lstStyle/>
        <a:p>
          <a:r>
            <a:rPr lang="en-GB" dirty="0"/>
            <a:t>RE acts as the bridge between the real-world needs of users, customers, and other constituencies affected by a software system, and the capabilities and opportunities afforded by software-intensive technologies</a:t>
          </a:r>
        </a:p>
      </dgm:t>
    </dgm:pt>
    <dgm:pt modelId="{8BD5E3F8-675C-4D5D-8B0F-C91E1C6D3EC1}" type="parTrans" cxnId="{8B43E191-0C44-4C42-B3CC-86855487666F}">
      <dgm:prSet/>
      <dgm:spPr/>
      <dgm:t>
        <a:bodyPr/>
        <a:lstStyle/>
        <a:p>
          <a:endParaRPr lang="en-GB"/>
        </a:p>
      </dgm:t>
    </dgm:pt>
    <dgm:pt modelId="{078E9A56-87DE-4706-BF45-7E7273588367}" type="sibTrans" cxnId="{8B43E191-0C44-4C42-B3CC-86855487666F}">
      <dgm:prSet/>
      <dgm:spPr/>
      <dgm:t>
        <a:bodyPr/>
        <a:lstStyle/>
        <a:p>
          <a:endParaRPr lang="en-GB"/>
        </a:p>
      </dgm:t>
    </dgm:pt>
    <dgm:pt modelId="{2C8BAA1C-61FC-4600-B748-84870ED40A54}">
      <dgm:prSet custT="1"/>
      <dgm:spPr/>
      <dgm:t>
        <a:bodyPr/>
        <a:lstStyle/>
        <a:p>
          <a:pPr rtl="0"/>
          <a:r>
            <a:rPr lang="en-GB" sz="2000" b="1" dirty="0"/>
            <a:t>The</a:t>
          </a:r>
          <a:r>
            <a:rPr lang="en-GB" sz="3100" b="1" dirty="0"/>
            <a:t> </a:t>
          </a:r>
          <a:r>
            <a:rPr lang="en-GB" sz="2000" b="1" dirty="0"/>
            <a:t>bridge</a:t>
          </a:r>
        </a:p>
      </dgm:t>
    </dgm:pt>
    <dgm:pt modelId="{5C084C97-F9CF-4C91-AF9D-B92702FF0128}" type="sibTrans" cxnId="{8D24867B-075F-45A1-A868-654111493EE9}">
      <dgm:prSet/>
      <dgm:spPr/>
      <dgm:t>
        <a:bodyPr/>
        <a:lstStyle/>
        <a:p>
          <a:endParaRPr lang="en-GB"/>
        </a:p>
      </dgm:t>
    </dgm:pt>
    <dgm:pt modelId="{55A0B023-D9B4-4F01-975B-2D02D4C44E87}" type="parTrans" cxnId="{8D24867B-075F-45A1-A868-654111493EE9}">
      <dgm:prSet/>
      <dgm:spPr/>
      <dgm:t>
        <a:bodyPr/>
        <a:lstStyle/>
        <a:p>
          <a:endParaRPr lang="en-GB"/>
        </a:p>
      </dgm:t>
    </dgm:pt>
    <dgm:pt modelId="{B6ED5DFA-0832-4018-9D42-E58EBE07C0FA}" type="pres">
      <dgm:prSet presAssocID="{9DBD9E08-C120-4D9D-A1AD-4EAE2AF80D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2A0C2E-E05C-4EC9-AFAF-323D343AFA82}" type="pres">
      <dgm:prSet presAssocID="{952D0161-47DD-41B1-AFB5-9348F094C96E}" presName="composite" presStyleCnt="0"/>
      <dgm:spPr/>
    </dgm:pt>
    <dgm:pt modelId="{E5A36A8D-D734-4109-8C58-CC31AD5AC9FA}" type="pres">
      <dgm:prSet presAssocID="{952D0161-47DD-41B1-AFB5-9348F094C9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3F875-5B16-4918-8CB5-D0475788109E}" type="pres">
      <dgm:prSet presAssocID="{952D0161-47DD-41B1-AFB5-9348F094C9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442F7-1471-4C04-996A-3F1267DC350D}" type="pres">
      <dgm:prSet presAssocID="{FE18F0B9-90FA-47CE-8E20-B3C2E7B82395}" presName="sp" presStyleCnt="0"/>
      <dgm:spPr/>
    </dgm:pt>
    <dgm:pt modelId="{C357FBF0-EF14-4756-90A7-566F07494FBE}" type="pres">
      <dgm:prSet presAssocID="{2C8BAA1C-61FC-4600-B748-84870ED40A54}" presName="composite" presStyleCnt="0"/>
      <dgm:spPr/>
    </dgm:pt>
    <dgm:pt modelId="{A7737DF2-9B12-4AA5-9F52-4BE4E5C9C36B}" type="pres">
      <dgm:prSet presAssocID="{2C8BAA1C-61FC-4600-B748-84870ED40A5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26A33-E7D6-4F7D-9188-40360FD4A03E}" type="pres">
      <dgm:prSet presAssocID="{2C8BAA1C-61FC-4600-B748-84870ED40A54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C00D03-8903-4F29-806F-23FF9B3D24DD}" type="presOf" srcId="{43FBD0F5-6CFD-46ED-BEDD-345E5965543E}" destId="{99026A33-E7D6-4F7D-9188-40360FD4A03E}" srcOrd="0" destOrd="0" presId="urn:microsoft.com/office/officeart/2005/8/layout/chevron2"/>
    <dgm:cxn modelId="{5BA2B967-0B4F-449D-9C5E-6CB40DCB1725}" type="presOf" srcId="{6A44F79D-C881-4646-8046-8D9DED425EA5}" destId="{9683F875-5B16-4918-8CB5-D0475788109E}" srcOrd="0" destOrd="0" presId="urn:microsoft.com/office/officeart/2005/8/layout/chevron2"/>
    <dgm:cxn modelId="{09B0EE79-12C7-4ADA-B772-FD5C97DABC04}" type="presOf" srcId="{952D0161-47DD-41B1-AFB5-9348F094C96E}" destId="{E5A36A8D-D734-4109-8C58-CC31AD5AC9FA}" srcOrd="0" destOrd="0" presId="urn:microsoft.com/office/officeart/2005/8/layout/chevron2"/>
    <dgm:cxn modelId="{DC35D738-8133-4689-878F-5561D0F49FD6}" srcId="{9DBD9E08-C120-4D9D-A1AD-4EAE2AF80D78}" destId="{952D0161-47DD-41B1-AFB5-9348F094C96E}" srcOrd="0" destOrd="0" parTransId="{9D7798C7-B5FD-4398-B5EC-0C1255FF295F}" sibTransId="{FE18F0B9-90FA-47CE-8E20-B3C2E7B82395}"/>
    <dgm:cxn modelId="{8D24867B-075F-45A1-A868-654111493EE9}" srcId="{9DBD9E08-C120-4D9D-A1AD-4EAE2AF80D78}" destId="{2C8BAA1C-61FC-4600-B748-84870ED40A54}" srcOrd="1" destOrd="0" parTransId="{55A0B023-D9B4-4F01-975B-2D02D4C44E87}" sibTransId="{5C084C97-F9CF-4C91-AF9D-B92702FF0128}"/>
    <dgm:cxn modelId="{6CCB3D2E-7A17-4B26-BCE4-99892E8A22A9}" type="presOf" srcId="{2C8BAA1C-61FC-4600-B748-84870ED40A54}" destId="{A7737DF2-9B12-4AA5-9F52-4BE4E5C9C36B}" srcOrd="0" destOrd="0" presId="urn:microsoft.com/office/officeart/2005/8/layout/chevron2"/>
    <dgm:cxn modelId="{FF48ADD9-72F9-4C52-8CCC-36647D698643}" srcId="{952D0161-47DD-41B1-AFB5-9348F094C96E}" destId="{6A44F79D-C881-4646-8046-8D9DED425EA5}" srcOrd="0" destOrd="0" parTransId="{04EA8D5C-58ED-4D03-BE0A-737E8C491D17}" sibTransId="{3F5E34A7-7D46-41F9-A9BD-ADEA2D4E0E21}"/>
    <dgm:cxn modelId="{508C6F8F-4C2C-41BC-AFA0-98B3A6324F70}" type="presOf" srcId="{9DBD9E08-C120-4D9D-A1AD-4EAE2AF80D78}" destId="{B6ED5DFA-0832-4018-9D42-E58EBE07C0FA}" srcOrd="0" destOrd="0" presId="urn:microsoft.com/office/officeart/2005/8/layout/chevron2"/>
    <dgm:cxn modelId="{8B43E191-0C44-4C42-B3CC-86855487666F}" srcId="{2C8BAA1C-61FC-4600-B748-84870ED40A54}" destId="{43FBD0F5-6CFD-46ED-BEDD-345E5965543E}" srcOrd="0" destOrd="0" parTransId="{8BD5E3F8-675C-4D5D-8B0F-C91E1C6D3EC1}" sibTransId="{078E9A56-87DE-4706-BF45-7E7273588367}"/>
    <dgm:cxn modelId="{418056CD-21FF-4C6F-8827-DF2AF41F1E97}" type="presParOf" srcId="{B6ED5DFA-0832-4018-9D42-E58EBE07C0FA}" destId="{E42A0C2E-E05C-4EC9-AFAF-323D343AFA82}" srcOrd="0" destOrd="0" presId="urn:microsoft.com/office/officeart/2005/8/layout/chevron2"/>
    <dgm:cxn modelId="{2205C30A-88EB-4F82-AFB5-3F398115BB40}" type="presParOf" srcId="{E42A0C2E-E05C-4EC9-AFAF-323D343AFA82}" destId="{E5A36A8D-D734-4109-8C58-CC31AD5AC9FA}" srcOrd="0" destOrd="0" presId="urn:microsoft.com/office/officeart/2005/8/layout/chevron2"/>
    <dgm:cxn modelId="{2681B8D8-BEDD-468F-AB21-3F986A71887E}" type="presParOf" srcId="{E42A0C2E-E05C-4EC9-AFAF-323D343AFA82}" destId="{9683F875-5B16-4918-8CB5-D0475788109E}" srcOrd="1" destOrd="0" presId="urn:microsoft.com/office/officeart/2005/8/layout/chevron2"/>
    <dgm:cxn modelId="{69AE4F67-3553-4E4C-88A7-E221E805FC16}" type="presParOf" srcId="{B6ED5DFA-0832-4018-9D42-E58EBE07C0FA}" destId="{3E0442F7-1471-4C04-996A-3F1267DC350D}" srcOrd="1" destOrd="0" presId="urn:microsoft.com/office/officeart/2005/8/layout/chevron2"/>
    <dgm:cxn modelId="{13AD3B4D-8AF6-4A99-B7DC-6494C654EA8F}" type="presParOf" srcId="{B6ED5DFA-0832-4018-9D42-E58EBE07C0FA}" destId="{C357FBF0-EF14-4756-90A7-566F07494FBE}" srcOrd="2" destOrd="0" presId="urn:microsoft.com/office/officeart/2005/8/layout/chevron2"/>
    <dgm:cxn modelId="{CE3A68DE-4D6C-4CF8-B831-4FE54948B971}" type="presParOf" srcId="{C357FBF0-EF14-4756-90A7-566F07494FBE}" destId="{A7737DF2-9B12-4AA5-9F52-4BE4E5C9C36B}" srcOrd="0" destOrd="0" presId="urn:microsoft.com/office/officeart/2005/8/layout/chevron2"/>
    <dgm:cxn modelId="{DEEB191F-01A1-4BAE-B83F-CB0DF51D1BD7}" type="presParOf" srcId="{C357FBF0-EF14-4756-90A7-566F07494FBE}" destId="{99026A33-E7D6-4F7D-9188-40360FD4A0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F999C-EB39-404C-86A2-72B0E45C0F08}" type="doc">
      <dgm:prSet loTypeId="urn:microsoft.com/office/officeart/2005/8/layout/pyramid1" loCatId="pyramid" qsTypeId="urn:microsoft.com/office/officeart/2005/8/quickstyle/3d1" qsCatId="3D" csTypeId="urn:microsoft.com/office/officeart/2005/8/colors/colorful4" csCatId="colorful" phldr="1"/>
      <dgm:spPr/>
    </dgm:pt>
    <dgm:pt modelId="{BB49D582-59AB-4B03-92A3-90E64E8E10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8629AE37-6B42-4180-833D-F7073A3C8D53}" type="parTrans" cxnId="{95765165-037C-4199-93D2-BC7B75168255}">
      <dgm:prSet/>
      <dgm:spPr/>
      <dgm:t>
        <a:bodyPr/>
        <a:lstStyle/>
        <a:p>
          <a:endParaRPr lang="en-GB"/>
        </a:p>
      </dgm:t>
    </dgm:pt>
    <dgm:pt modelId="{09381503-FAD5-482B-ACC7-D4C4AF340705}" type="sibTrans" cxnId="{95765165-037C-4199-93D2-BC7B75168255}">
      <dgm:prSet/>
      <dgm:spPr/>
      <dgm:t>
        <a:bodyPr/>
        <a:lstStyle/>
        <a:p>
          <a:endParaRPr lang="en-GB"/>
        </a:p>
      </dgm:t>
    </dgm:pt>
    <dgm:pt modelId="{56E2394D-6CDF-49ED-B2C8-20682A6352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EDCFA970-C654-4A41-8A5C-71B80532149C}" type="parTrans" cxnId="{1CA96603-4341-44CF-BAC6-C7F4B1AB3340}">
      <dgm:prSet/>
      <dgm:spPr/>
      <dgm:t>
        <a:bodyPr/>
        <a:lstStyle/>
        <a:p>
          <a:endParaRPr lang="en-GB"/>
        </a:p>
      </dgm:t>
    </dgm:pt>
    <dgm:pt modelId="{0DA153F7-F6D9-4CF5-8F2D-66882480FBC5}" type="sibTrans" cxnId="{1CA96603-4341-44CF-BAC6-C7F4B1AB3340}">
      <dgm:prSet/>
      <dgm:spPr/>
      <dgm:t>
        <a:bodyPr/>
        <a:lstStyle/>
        <a:p>
          <a:endParaRPr lang="en-GB"/>
        </a:p>
      </dgm:t>
    </dgm:pt>
    <dgm:pt modelId="{99D97F35-7F5C-47E9-8661-31E2C48541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AD56D78F-A864-463E-86B6-722CFB7910E0}" type="parTrans" cxnId="{70D2281A-E4DB-48AB-B6A7-4F16DE714315}">
      <dgm:prSet/>
      <dgm:spPr/>
      <dgm:t>
        <a:bodyPr/>
        <a:lstStyle/>
        <a:p>
          <a:endParaRPr lang="en-GB"/>
        </a:p>
      </dgm:t>
    </dgm:pt>
    <dgm:pt modelId="{571778B6-B867-4B47-8B63-BDADF1766665}" type="sibTrans" cxnId="{70D2281A-E4DB-48AB-B6A7-4F16DE714315}">
      <dgm:prSet/>
      <dgm:spPr/>
      <dgm:t>
        <a:bodyPr/>
        <a:lstStyle/>
        <a:p>
          <a:endParaRPr lang="en-GB"/>
        </a:p>
      </dgm:t>
    </dgm:pt>
    <dgm:pt modelId="{C9C7FC11-3D0B-4361-9979-D45E9FA100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234ADC1E-091B-4A05-A063-937309123162}" type="parTrans" cxnId="{8573C13E-E642-45D9-B6F4-E2FCDB4A1D19}">
      <dgm:prSet/>
      <dgm:spPr/>
      <dgm:t>
        <a:bodyPr/>
        <a:lstStyle/>
        <a:p>
          <a:endParaRPr lang="en-GB"/>
        </a:p>
      </dgm:t>
    </dgm:pt>
    <dgm:pt modelId="{58B7E913-7862-49D9-BE1F-B8A0915AC15D}" type="sibTrans" cxnId="{8573C13E-E642-45D9-B6F4-E2FCDB4A1D19}">
      <dgm:prSet/>
      <dgm:spPr/>
      <dgm:t>
        <a:bodyPr/>
        <a:lstStyle/>
        <a:p>
          <a:endParaRPr lang="en-GB"/>
        </a:p>
      </dgm:t>
    </dgm:pt>
    <dgm:pt modelId="{E5A277F6-724E-4A67-B75D-9D025799FA83}" type="pres">
      <dgm:prSet presAssocID="{0F5F999C-EB39-404C-86A2-72B0E45C0F08}" presName="Name0" presStyleCnt="0">
        <dgm:presLayoutVars>
          <dgm:dir/>
          <dgm:animLvl val="lvl"/>
          <dgm:resizeHandles val="exact"/>
        </dgm:presLayoutVars>
      </dgm:prSet>
      <dgm:spPr/>
    </dgm:pt>
    <dgm:pt modelId="{85AF0A96-6B32-4A7A-9D88-0B620705C53F}" type="pres">
      <dgm:prSet presAssocID="{BB49D582-59AB-4B03-92A3-90E64E8E10AC}" presName="Name8" presStyleCnt="0"/>
      <dgm:spPr/>
    </dgm:pt>
    <dgm:pt modelId="{8B09EF87-8F4A-4B79-9015-C310F2A87750}" type="pres">
      <dgm:prSet presAssocID="{BB49D582-59AB-4B03-92A3-90E64E8E10A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6E26B-2E4F-41B4-A183-8859EB13E582}" type="pres">
      <dgm:prSet presAssocID="{BB49D582-59AB-4B03-92A3-90E64E8E10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C4A37-5CCF-449C-8D31-31B54D285798}" type="pres">
      <dgm:prSet presAssocID="{56E2394D-6CDF-49ED-B2C8-20682A6352C1}" presName="Name8" presStyleCnt="0"/>
      <dgm:spPr/>
    </dgm:pt>
    <dgm:pt modelId="{D1B18D27-EDF8-4945-9FE5-565FEF15C37D}" type="pres">
      <dgm:prSet presAssocID="{56E2394D-6CDF-49ED-B2C8-20682A6352C1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2C90A-8FA3-4EF9-8264-22DA4E8975EA}" type="pres">
      <dgm:prSet presAssocID="{56E2394D-6CDF-49ED-B2C8-20682A6352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7BCDC-5FD6-458E-A2A4-EDE512F7C1F6}" type="pres">
      <dgm:prSet presAssocID="{99D97F35-7F5C-47E9-8661-31E2C48541B2}" presName="Name8" presStyleCnt="0"/>
      <dgm:spPr/>
    </dgm:pt>
    <dgm:pt modelId="{6095CC5A-B566-4F04-B35D-05846731FC74}" type="pres">
      <dgm:prSet presAssocID="{99D97F35-7F5C-47E9-8661-31E2C48541B2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D8EE5-B0DB-45BD-AA68-578C197D162E}" type="pres">
      <dgm:prSet presAssocID="{99D97F35-7F5C-47E9-8661-31E2C48541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DDE59-3025-4111-A512-A41AA595A48A}" type="pres">
      <dgm:prSet presAssocID="{C9C7FC11-3D0B-4361-9979-D45E9FA10056}" presName="Name8" presStyleCnt="0"/>
      <dgm:spPr/>
    </dgm:pt>
    <dgm:pt modelId="{308FD9F2-41F3-4ADA-B21A-B2A0CAF7E43F}" type="pres">
      <dgm:prSet presAssocID="{C9C7FC11-3D0B-4361-9979-D45E9FA10056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2CCCB-5F03-44C9-A5BC-799A101302E5}" type="pres">
      <dgm:prSet presAssocID="{C9C7FC11-3D0B-4361-9979-D45E9FA1005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765165-037C-4199-93D2-BC7B75168255}" srcId="{0F5F999C-EB39-404C-86A2-72B0E45C0F08}" destId="{BB49D582-59AB-4B03-92A3-90E64E8E10AC}" srcOrd="0" destOrd="0" parTransId="{8629AE37-6B42-4180-833D-F7073A3C8D53}" sibTransId="{09381503-FAD5-482B-ACC7-D4C4AF340705}"/>
    <dgm:cxn modelId="{3D609B8F-99D2-477F-93B4-B87F2AC7D6C4}" type="presOf" srcId="{0F5F999C-EB39-404C-86A2-72B0E45C0F08}" destId="{E5A277F6-724E-4A67-B75D-9D025799FA83}" srcOrd="0" destOrd="0" presId="urn:microsoft.com/office/officeart/2005/8/layout/pyramid1"/>
    <dgm:cxn modelId="{70D2281A-E4DB-48AB-B6A7-4F16DE714315}" srcId="{0F5F999C-EB39-404C-86A2-72B0E45C0F08}" destId="{99D97F35-7F5C-47E9-8661-31E2C48541B2}" srcOrd="2" destOrd="0" parTransId="{AD56D78F-A864-463E-86B6-722CFB7910E0}" sibTransId="{571778B6-B867-4B47-8B63-BDADF1766665}"/>
    <dgm:cxn modelId="{2E3A70E9-3E47-40BE-9120-FCF89C011FDA}" type="presOf" srcId="{BB49D582-59AB-4B03-92A3-90E64E8E10AC}" destId="{AF46E26B-2E4F-41B4-A183-8859EB13E582}" srcOrd="1" destOrd="0" presId="urn:microsoft.com/office/officeart/2005/8/layout/pyramid1"/>
    <dgm:cxn modelId="{A29D2E17-67F4-4F77-9DED-C8B5891A153C}" type="presOf" srcId="{99D97F35-7F5C-47E9-8661-31E2C48541B2}" destId="{F21D8EE5-B0DB-45BD-AA68-578C197D162E}" srcOrd="1" destOrd="0" presId="urn:microsoft.com/office/officeart/2005/8/layout/pyramid1"/>
    <dgm:cxn modelId="{E484875E-41F8-4A2F-B31C-1C104DBC813D}" type="presOf" srcId="{56E2394D-6CDF-49ED-B2C8-20682A6352C1}" destId="{D1B18D27-EDF8-4945-9FE5-565FEF15C37D}" srcOrd="0" destOrd="0" presId="urn:microsoft.com/office/officeart/2005/8/layout/pyramid1"/>
    <dgm:cxn modelId="{1CC4D2FE-A588-49BA-9CA1-19FB5DFEEFF9}" type="presOf" srcId="{C9C7FC11-3D0B-4361-9979-D45E9FA10056}" destId="{308FD9F2-41F3-4ADA-B21A-B2A0CAF7E43F}" srcOrd="0" destOrd="0" presId="urn:microsoft.com/office/officeart/2005/8/layout/pyramid1"/>
    <dgm:cxn modelId="{8573C13E-E642-45D9-B6F4-E2FCDB4A1D19}" srcId="{0F5F999C-EB39-404C-86A2-72B0E45C0F08}" destId="{C9C7FC11-3D0B-4361-9979-D45E9FA10056}" srcOrd="3" destOrd="0" parTransId="{234ADC1E-091B-4A05-A063-937309123162}" sibTransId="{58B7E913-7862-49D9-BE1F-B8A0915AC15D}"/>
    <dgm:cxn modelId="{DDB1F5FB-6455-4A4A-A314-8564E033EF6E}" type="presOf" srcId="{99D97F35-7F5C-47E9-8661-31E2C48541B2}" destId="{6095CC5A-B566-4F04-B35D-05846731FC74}" srcOrd="0" destOrd="0" presId="urn:microsoft.com/office/officeart/2005/8/layout/pyramid1"/>
    <dgm:cxn modelId="{1CA96603-4341-44CF-BAC6-C7F4B1AB3340}" srcId="{0F5F999C-EB39-404C-86A2-72B0E45C0F08}" destId="{56E2394D-6CDF-49ED-B2C8-20682A6352C1}" srcOrd="1" destOrd="0" parTransId="{EDCFA970-C654-4A41-8A5C-71B80532149C}" sibTransId="{0DA153F7-F6D9-4CF5-8F2D-66882480FBC5}"/>
    <dgm:cxn modelId="{C017FF9E-3D91-4CF8-8909-6E1EACE29328}" type="presOf" srcId="{56E2394D-6CDF-49ED-B2C8-20682A6352C1}" destId="{5412C90A-8FA3-4EF9-8264-22DA4E8975EA}" srcOrd="1" destOrd="0" presId="urn:microsoft.com/office/officeart/2005/8/layout/pyramid1"/>
    <dgm:cxn modelId="{C42F360C-CADC-4283-A79A-7747DA6C006B}" type="presOf" srcId="{BB49D582-59AB-4B03-92A3-90E64E8E10AC}" destId="{8B09EF87-8F4A-4B79-9015-C310F2A87750}" srcOrd="0" destOrd="0" presId="urn:microsoft.com/office/officeart/2005/8/layout/pyramid1"/>
    <dgm:cxn modelId="{8CCFE647-4115-4BC0-9BE4-FEA88B9A7B9E}" type="presOf" srcId="{C9C7FC11-3D0B-4361-9979-D45E9FA10056}" destId="{F192CCCB-5F03-44C9-A5BC-799A101302E5}" srcOrd="1" destOrd="0" presId="urn:microsoft.com/office/officeart/2005/8/layout/pyramid1"/>
    <dgm:cxn modelId="{27524BEF-A296-4F7F-ACA9-DE0CF0054315}" type="presParOf" srcId="{E5A277F6-724E-4A67-B75D-9D025799FA83}" destId="{85AF0A96-6B32-4A7A-9D88-0B620705C53F}" srcOrd="0" destOrd="0" presId="urn:microsoft.com/office/officeart/2005/8/layout/pyramid1"/>
    <dgm:cxn modelId="{144A8A11-ABF8-4F75-A58A-52E69A538FCE}" type="presParOf" srcId="{85AF0A96-6B32-4A7A-9D88-0B620705C53F}" destId="{8B09EF87-8F4A-4B79-9015-C310F2A87750}" srcOrd="0" destOrd="0" presId="urn:microsoft.com/office/officeart/2005/8/layout/pyramid1"/>
    <dgm:cxn modelId="{B1F443AC-A791-448F-9453-2B54B2C41E56}" type="presParOf" srcId="{85AF0A96-6B32-4A7A-9D88-0B620705C53F}" destId="{AF46E26B-2E4F-41B4-A183-8859EB13E582}" srcOrd="1" destOrd="0" presId="urn:microsoft.com/office/officeart/2005/8/layout/pyramid1"/>
    <dgm:cxn modelId="{98B720FE-1824-467C-81ED-86CC822024C0}" type="presParOf" srcId="{E5A277F6-724E-4A67-B75D-9D025799FA83}" destId="{71CC4A37-5CCF-449C-8D31-31B54D285798}" srcOrd="1" destOrd="0" presId="urn:microsoft.com/office/officeart/2005/8/layout/pyramid1"/>
    <dgm:cxn modelId="{5E0369CB-5182-4291-8898-B6F79297A388}" type="presParOf" srcId="{71CC4A37-5CCF-449C-8D31-31B54D285798}" destId="{D1B18D27-EDF8-4945-9FE5-565FEF15C37D}" srcOrd="0" destOrd="0" presId="urn:microsoft.com/office/officeart/2005/8/layout/pyramid1"/>
    <dgm:cxn modelId="{92663EA2-3614-4B12-8C71-D048F71777D3}" type="presParOf" srcId="{71CC4A37-5CCF-449C-8D31-31B54D285798}" destId="{5412C90A-8FA3-4EF9-8264-22DA4E8975EA}" srcOrd="1" destOrd="0" presId="urn:microsoft.com/office/officeart/2005/8/layout/pyramid1"/>
    <dgm:cxn modelId="{43DE846D-419C-4F25-BBA2-42A6BC320C11}" type="presParOf" srcId="{E5A277F6-724E-4A67-B75D-9D025799FA83}" destId="{DAF7BCDC-5FD6-458E-A2A4-EDE512F7C1F6}" srcOrd="2" destOrd="0" presId="urn:microsoft.com/office/officeart/2005/8/layout/pyramid1"/>
    <dgm:cxn modelId="{E742C9D6-5B88-4C71-8B05-EE1C7C73B1EE}" type="presParOf" srcId="{DAF7BCDC-5FD6-458E-A2A4-EDE512F7C1F6}" destId="{6095CC5A-B566-4F04-B35D-05846731FC74}" srcOrd="0" destOrd="0" presId="urn:microsoft.com/office/officeart/2005/8/layout/pyramid1"/>
    <dgm:cxn modelId="{0F793B26-FEA7-4758-BDA0-ADA15707F46A}" type="presParOf" srcId="{DAF7BCDC-5FD6-458E-A2A4-EDE512F7C1F6}" destId="{F21D8EE5-B0DB-45BD-AA68-578C197D162E}" srcOrd="1" destOrd="0" presId="urn:microsoft.com/office/officeart/2005/8/layout/pyramid1"/>
    <dgm:cxn modelId="{D7248D3B-F609-4BA1-89C0-05CDF5F9C733}" type="presParOf" srcId="{E5A277F6-724E-4A67-B75D-9D025799FA83}" destId="{5F9DDE59-3025-4111-A512-A41AA595A48A}" srcOrd="3" destOrd="0" presId="urn:microsoft.com/office/officeart/2005/8/layout/pyramid1"/>
    <dgm:cxn modelId="{67B5C637-E556-4C62-90BD-B500007F7BEB}" type="presParOf" srcId="{5F9DDE59-3025-4111-A512-A41AA595A48A}" destId="{308FD9F2-41F3-4ADA-B21A-B2A0CAF7E43F}" srcOrd="0" destOrd="0" presId="urn:microsoft.com/office/officeart/2005/8/layout/pyramid1"/>
    <dgm:cxn modelId="{41E6C34E-7763-4C12-9CE2-1941F48E3BE1}" type="presParOf" srcId="{5F9DDE59-3025-4111-A512-A41AA595A48A}" destId="{F192CCCB-5F03-44C9-A5BC-799A101302E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36A8D-D734-4109-8C58-CC31AD5AC9FA}">
      <dsp:nvSpPr>
        <dsp:cNvPr id="0" name=""/>
        <dsp:cNvSpPr/>
      </dsp:nvSpPr>
      <dsp:spPr>
        <a:xfrm rot="5400000">
          <a:off x="-431953" y="436048"/>
          <a:ext cx="2879688" cy="2015781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Requirements Engineering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(RE)</a:t>
          </a:r>
          <a:endParaRPr lang="en-GB" sz="2000" kern="1200" dirty="0"/>
        </a:p>
      </dsp:txBody>
      <dsp:txXfrm rot="-5400000">
        <a:off x="1" y="1011986"/>
        <a:ext cx="2015781" cy="863907"/>
      </dsp:txXfrm>
    </dsp:sp>
    <dsp:sp modelId="{9683F875-5B16-4918-8CB5-D0475788109E}">
      <dsp:nvSpPr>
        <dsp:cNvPr id="0" name=""/>
        <dsp:cNvSpPr/>
      </dsp:nvSpPr>
      <dsp:spPr>
        <a:xfrm rot="5400000">
          <a:off x="4300600" y="-2280723"/>
          <a:ext cx="1872781" cy="644241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b="0" kern="1200" dirty="0"/>
            <a:t>RE is a set of activities concerned with </a:t>
          </a:r>
          <a:r>
            <a:rPr lang="en-GB" sz="2300" b="0" kern="1200" dirty="0">
              <a:solidFill>
                <a:srgbClr val="FF0000"/>
              </a:solidFill>
            </a:rPr>
            <a:t>identifying</a:t>
          </a:r>
          <a:r>
            <a:rPr lang="en-GB" sz="2300" b="0" kern="1200" dirty="0"/>
            <a:t> and </a:t>
          </a:r>
          <a:r>
            <a:rPr lang="en-GB" sz="2300" b="0" kern="1200" dirty="0">
              <a:solidFill>
                <a:srgbClr val="FF0000"/>
              </a:solidFill>
            </a:rPr>
            <a:t>communicating</a:t>
          </a:r>
          <a:r>
            <a:rPr lang="en-GB" sz="2300" b="0" kern="1200" dirty="0"/>
            <a:t> </a:t>
          </a:r>
          <a:r>
            <a:rPr lang="en-GB" sz="2300" b="0" kern="1200" dirty="0">
              <a:solidFill>
                <a:schemeClr val="accent2">
                  <a:lumMod val="75000"/>
                </a:schemeClr>
              </a:solidFill>
            </a:rPr>
            <a:t>the purpose of a software-intensive system</a:t>
          </a:r>
          <a:r>
            <a:rPr lang="en-GB" sz="2300" b="0" kern="1200" dirty="0"/>
            <a:t>, and the </a:t>
          </a:r>
          <a:r>
            <a:rPr lang="en-GB" sz="2300" b="0" kern="1200" dirty="0">
              <a:solidFill>
                <a:srgbClr val="008000"/>
              </a:solidFill>
            </a:rPr>
            <a:t>contexts in which it will be used</a:t>
          </a:r>
          <a:r>
            <a:rPr lang="en-GB" sz="2300" b="0" kern="1200" dirty="0"/>
            <a:t>.</a:t>
          </a:r>
        </a:p>
      </dsp:txBody>
      <dsp:txXfrm rot="-5400000">
        <a:off x="2015782" y="95517"/>
        <a:ext cx="6350996" cy="1689937"/>
      </dsp:txXfrm>
    </dsp:sp>
    <dsp:sp modelId="{A7737DF2-9B12-4AA5-9F52-4BE4E5C9C36B}">
      <dsp:nvSpPr>
        <dsp:cNvPr id="0" name=""/>
        <dsp:cNvSpPr/>
      </dsp:nvSpPr>
      <dsp:spPr>
        <a:xfrm rot="5400000">
          <a:off x="-431953" y="3034570"/>
          <a:ext cx="2879688" cy="2015781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The</a:t>
          </a:r>
          <a:r>
            <a:rPr lang="en-GB" sz="3100" b="1" kern="1200" dirty="0"/>
            <a:t> </a:t>
          </a:r>
          <a:r>
            <a:rPr lang="en-GB" sz="2000" b="1" kern="1200" dirty="0"/>
            <a:t>bridge</a:t>
          </a:r>
        </a:p>
      </dsp:txBody>
      <dsp:txXfrm rot="-5400000">
        <a:off x="1" y="3610508"/>
        <a:ext cx="2015781" cy="863907"/>
      </dsp:txXfrm>
    </dsp:sp>
    <dsp:sp modelId="{99026A33-E7D6-4F7D-9188-40360FD4A03E}">
      <dsp:nvSpPr>
        <dsp:cNvPr id="0" name=""/>
        <dsp:cNvSpPr/>
      </dsp:nvSpPr>
      <dsp:spPr>
        <a:xfrm rot="5400000">
          <a:off x="4301092" y="317306"/>
          <a:ext cx="1871797" cy="644241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/>
            <a:t>RE acts as the bridge between the real-world needs of users, customers, and other constituencies affected by a software system, and the capabilities and opportunities afforded by software-intensive technologies</a:t>
          </a:r>
        </a:p>
      </dsp:txBody>
      <dsp:txXfrm rot="-5400000">
        <a:off x="2015782" y="2693990"/>
        <a:ext cx="6351044" cy="1689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9EF87-8F4A-4B79-9015-C310F2A87750}">
      <dsp:nvSpPr>
        <dsp:cNvPr id="0" name=""/>
        <dsp:cNvSpPr/>
      </dsp:nvSpPr>
      <dsp:spPr>
        <a:xfrm>
          <a:off x="2743199" y="0"/>
          <a:ext cx="1828800" cy="1066800"/>
        </a:xfrm>
        <a:prstGeom prst="trapezoid">
          <a:avLst>
            <a:gd name="adj" fmla="val 8571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62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743199" y="0"/>
        <a:ext cx="1828800" cy="1066800"/>
      </dsp:txXfrm>
    </dsp:sp>
    <dsp:sp modelId="{D1B18D27-EDF8-4945-9FE5-565FEF15C37D}">
      <dsp:nvSpPr>
        <dsp:cNvPr id="0" name=""/>
        <dsp:cNvSpPr/>
      </dsp:nvSpPr>
      <dsp:spPr>
        <a:xfrm>
          <a:off x="1828800" y="1066800"/>
          <a:ext cx="3657600" cy="1066800"/>
        </a:xfrm>
        <a:prstGeom prst="trapezoid">
          <a:avLst>
            <a:gd name="adj" fmla="val 85714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62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468879" y="1066800"/>
        <a:ext cx="2377440" cy="1066800"/>
      </dsp:txXfrm>
    </dsp:sp>
    <dsp:sp modelId="{6095CC5A-B566-4F04-B35D-05846731FC74}">
      <dsp:nvSpPr>
        <dsp:cNvPr id="0" name=""/>
        <dsp:cNvSpPr/>
      </dsp:nvSpPr>
      <dsp:spPr>
        <a:xfrm>
          <a:off x="914399" y="2133600"/>
          <a:ext cx="5486400" cy="1066800"/>
        </a:xfrm>
        <a:prstGeom prst="trapezoid">
          <a:avLst>
            <a:gd name="adj" fmla="val 85714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62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1874519" y="2133600"/>
        <a:ext cx="3566160" cy="1066800"/>
      </dsp:txXfrm>
    </dsp:sp>
    <dsp:sp modelId="{308FD9F2-41F3-4ADA-B21A-B2A0CAF7E43F}">
      <dsp:nvSpPr>
        <dsp:cNvPr id="0" name=""/>
        <dsp:cNvSpPr/>
      </dsp:nvSpPr>
      <dsp:spPr>
        <a:xfrm>
          <a:off x="0" y="3200400"/>
          <a:ext cx="7315200" cy="1066800"/>
        </a:xfrm>
        <a:prstGeom prst="trapezoid">
          <a:avLst>
            <a:gd name="adj" fmla="val 85714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62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1280159" y="3200400"/>
        <a:ext cx="4754880" cy="106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725F244-0E57-48DF-9F56-766B01E529D0}" type="datetimeFigureOut">
              <a:rPr lang="en-US" smtClean="0"/>
              <a:pPr/>
              <a:t>2/26/2019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838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E8D8FC5-7EE3-4D86-938A-5B0A642AD4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1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F7F6FB6-070A-4DFE-8799-1853B5BEE514}" type="datetimeFigureOut">
              <a:rPr lang="en-US" smtClean="0"/>
              <a:pPr/>
              <a:t>2/26/2019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3676"/>
            <a:ext cx="8187690" cy="3196114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CD285AE-5B40-4E7E-BD53-427AC31884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7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Subject World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subject matter of the system: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Usage World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environment within which the planned system will operate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System World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the system does within its operational environment, what information it contains and what functions it performs;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Development World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development process, team, schedule, required qualities (security, performance,…) etc.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85AE-5B40-4E7E-BD53-427AC31884B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7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76800"/>
            <a:ext cx="7848600" cy="1390651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685800"/>
            <a:ext cx="3962400" cy="3581400"/>
          </a:xfrm>
        </p:spPr>
        <p:txBody>
          <a:bodyPr anchor="b" anchorCtr="1"/>
          <a:lstStyle>
            <a:lvl1pPr marL="0" indent="0" algn="ctr">
              <a:buNone/>
              <a:defRPr b="1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se_logo_c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" y="685801"/>
            <a:ext cx="3581400" cy="4190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85799EBC-1BED-4079-ABAE-694336AA9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B916CA86-E7E9-4BB3-B024-82BC8652AB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CCFF66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Requirements 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C00000"/>
                </a:solidFill>
              </a:rPr>
              <a:t>Why RE?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hardest single part of building a software system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“The hardest single part of building a software system is deciding what to build. … No other part of the work so cripples the resulting system if done wrong.  No other part is more difficult to rectify later”</a:t>
            </a:r>
          </a:p>
          <a:p>
            <a:pPr algn="r"/>
            <a:r>
              <a:rPr lang="en-US" sz="1800" dirty="0"/>
              <a:t>F.P. Brooks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- a problem</a:t>
            </a: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Standish Group Report highlights “</a:t>
            </a:r>
            <a:r>
              <a:rPr lang="en-US" sz="2800" dirty="0">
                <a:solidFill>
                  <a:srgbClr val="FF0000"/>
                </a:solidFill>
              </a:rPr>
              <a:t>incomplete requirements</a:t>
            </a:r>
            <a:r>
              <a:rPr lang="en-US" sz="2800" dirty="0"/>
              <a:t>” as major cause of software project failures.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"in reality, </a:t>
            </a:r>
            <a:r>
              <a:rPr lang="en-US" sz="2800" dirty="0">
                <a:solidFill>
                  <a:srgbClr val="FF0000"/>
                </a:solidFill>
              </a:rPr>
              <a:t>change of requirements </a:t>
            </a:r>
            <a:r>
              <a:rPr lang="en-US" sz="2800" dirty="0"/>
              <a:t>is one of the main causes of project slippage and cost overruns“ (</a:t>
            </a:r>
            <a:r>
              <a:rPr lang="en-US" sz="2800" dirty="0" err="1"/>
              <a:t>Berkely</a:t>
            </a:r>
            <a:r>
              <a:rPr lang="en-US" sz="2800" dirty="0"/>
              <a:t> et al)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failure of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FAA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the Field System of the Department of Employment, UK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all highlight </a:t>
            </a:r>
            <a:r>
              <a:rPr lang="en-US" sz="2800" dirty="0">
                <a:solidFill>
                  <a:srgbClr val="FF0000"/>
                </a:solidFill>
              </a:rPr>
              <a:t>changing user requirements </a:t>
            </a:r>
            <a:r>
              <a:rPr lang="en-US" sz="2800" dirty="0"/>
              <a:t>as one of the factors contributing to the failure.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3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- a problem</a:t>
            </a:r>
          </a:p>
        </p:txBody>
      </p:sp>
      <p:graphicFrame>
        <p:nvGraphicFramePr>
          <p:cNvPr id="9626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0" y="1295400"/>
          <a:ext cx="4319016" cy="4803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Chart" r:id="rId3" imgW="4038752" imgH="4533908" progId="MSGraph.Chart.8">
                  <p:embed followColorScheme="full"/>
                </p:oleObj>
              </mc:Choice>
              <mc:Fallback>
                <p:oleObj name="Chart" r:id="rId3" imgW="4038752" imgH="4533908" progId="MSGraph.Chart.8">
                  <p:embed followColorScheme="full"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4319016" cy="48036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371600"/>
            <a:ext cx="4191000" cy="4876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A research </a:t>
            </a:r>
            <a:r>
              <a:rPr lang="en-US" sz="2800" dirty="0"/>
              <a:t>work done in </a:t>
            </a:r>
            <a:r>
              <a:rPr lang="en-US" sz="2800" dirty="0" smtClean="0"/>
              <a:t>UK, by Dr </a:t>
            </a:r>
            <a:r>
              <a:rPr lang="en-US" sz="2800" dirty="0" err="1" smtClean="0"/>
              <a:t>Naveed</a:t>
            </a:r>
            <a:r>
              <a:rPr lang="en-US" sz="2800" dirty="0" smtClean="0"/>
              <a:t> </a:t>
            </a:r>
            <a:r>
              <a:rPr lang="en-US" sz="2800" dirty="0" err="1" smtClean="0"/>
              <a:t>Ikram</a:t>
            </a:r>
            <a:r>
              <a:rPr lang="en-US" sz="2800" dirty="0" smtClean="0"/>
              <a:t>, </a:t>
            </a:r>
            <a:r>
              <a:rPr lang="en-US" sz="2800" dirty="0"/>
              <a:t>also found that</a:t>
            </a:r>
          </a:p>
          <a:p>
            <a:r>
              <a:rPr lang="en-US" sz="2800" dirty="0"/>
              <a:t>Users are changing requirements continuously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My Research Work – Based on a Pakistan based organization:</a:t>
            </a:r>
          </a:p>
          <a:p>
            <a:r>
              <a:rPr lang="en-US" sz="2800" dirty="0" smtClean="0"/>
              <a:t>  system failed due to lack of user involvement</a:t>
            </a:r>
            <a:endParaRPr lang="en-US" sz="2800" dirty="0"/>
          </a:p>
        </p:txBody>
      </p:sp>
      <p:sp>
        <p:nvSpPr>
          <p:cNvPr id="5" name="Freeform 4"/>
          <p:cNvSpPr/>
          <p:nvPr/>
        </p:nvSpPr>
        <p:spPr>
          <a:xfrm>
            <a:off x="4267200" y="2362200"/>
            <a:ext cx="838200" cy="457200"/>
          </a:xfrm>
          <a:custGeom>
            <a:avLst/>
            <a:gdLst>
              <a:gd name="connsiteX0" fmla="*/ 0 w 838200"/>
              <a:gd name="connsiteY0" fmla="*/ 228600 h 457200"/>
              <a:gd name="connsiteX1" fmla="*/ 218414 w 838200"/>
              <a:gd name="connsiteY1" fmla="*/ 27913 h 457200"/>
              <a:gd name="connsiteX2" fmla="*/ 419101 w 838200"/>
              <a:gd name="connsiteY2" fmla="*/ 0 h 457200"/>
              <a:gd name="connsiteX3" fmla="*/ 619788 w 838200"/>
              <a:gd name="connsiteY3" fmla="*/ 27913 h 457200"/>
              <a:gd name="connsiteX4" fmla="*/ 838201 w 838200"/>
              <a:gd name="connsiteY4" fmla="*/ 228601 h 457200"/>
              <a:gd name="connsiteX5" fmla="*/ 619788 w 838200"/>
              <a:gd name="connsiteY5" fmla="*/ 429288 h 457200"/>
              <a:gd name="connsiteX6" fmla="*/ 419101 w 838200"/>
              <a:gd name="connsiteY6" fmla="*/ 457201 h 457200"/>
              <a:gd name="connsiteX7" fmla="*/ 218414 w 838200"/>
              <a:gd name="connsiteY7" fmla="*/ 429288 h 457200"/>
              <a:gd name="connsiteX8" fmla="*/ 1 w 838200"/>
              <a:gd name="connsiteY8" fmla="*/ 228601 h 457200"/>
              <a:gd name="connsiteX9" fmla="*/ 0 w 838200"/>
              <a:gd name="connsiteY9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8200" h="457200">
                <a:moveTo>
                  <a:pt x="0" y="228600"/>
                </a:moveTo>
                <a:cubicBezTo>
                  <a:pt x="0" y="144945"/>
                  <a:pt x="83773" y="67972"/>
                  <a:pt x="218414" y="27913"/>
                </a:cubicBezTo>
                <a:cubicBezTo>
                  <a:pt x="279975" y="9597"/>
                  <a:pt x="348978" y="0"/>
                  <a:pt x="419101" y="0"/>
                </a:cubicBezTo>
                <a:cubicBezTo>
                  <a:pt x="489224" y="0"/>
                  <a:pt x="558227" y="9597"/>
                  <a:pt x="619788" y="27913"/>
                </a:cubicBezTo>
                <a:cubicBezTo>
                  <a:pt x="754429" y="67971"/>
                  <a:pt x="838201" y="144946"/>
                  <a:pt x="838201" y="228601"/>
                </a:cubicBezTo>
                <a:cubicBezTo>
                  <a:pt x="838201" y="312256"/>
                  <a:pt x="754428" y="389230"/>
                  <a:pt x="619788" y="429288"/>
                </a:cubicBezTo>
                <a:cubicBezTo>
                  <a:pt x="558227" y="447604"/>
                  <a:pt x="489224" y="457201"/>
                  <a:pt x="419101" y="457201"/>
                </a:cubicBezTo>
                <a:cubicBezTo>
                  <a:pt x="348978" y="457201"/>
                  <a:pt x="279975" y="447604"/>
                  <a:pt x="218414" y="429288"/>
                </a:cubicBezTo>
                <a:cubicBezTo>
                  <a:pt x="83773" y="389230"/>
                  <a:pt x="1" y="312256"/>
                  <a:pt x="1" y="228601"/>
                </a:cubicBezTo>
                <a:lnTo>
                  <a:pt x="0" y="228600"/>
                </a:lnTo>
                <a:close/>
              </a:path>
            </a:pathLst>
          </a:custGeom>
          <a:noFill/>
          <a:ln w="38100" cap="rnd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6400800" y="3810000"/>
            <a:ext cx="838200" cy="457200"/>
          </a:xfrm>
          <a:custGeom>
            <a:avLst/>
            <a:gdLst>
              <a:gd name="connsiteX0" fmla="*/ 0 w 838200"/>
              <a:gd name="connsiteY0" fmla="*/ 228600 h 457200"/>
              <a:gd name="connsiteX1" fmla="*/ 218414 w 838200"/>
              <a:gd name="connsiteY1" fmla="*/ 27913 h 457200"/>
              <a:gd name="connsiteX2" fmla="*/ 419101 w 838200"/>
              <a:gd name="connsiteY2" fmla="*/ 0 h 457200"/>
              <a:gd name="connsiteX3" fmla="*/ 619788 w 838200"/>
              <a:gd name="connsiteY3" fmla="*/ 27913 h 457200"/>
              <a:gd name="connsiteX4" fmla="*/ 838201 w 838200"/>
              <a:gd name="connsiteY4" fmla="*/ 228601 h 457200"/>
              <a:gd name="connsiteX5" fmla="*/ 619788 w 838200"/>
              <a:gd name="connsiteY5" fmla="*/ 429288 h 457200"/>
              <a:gd name="connsiteX6" fmla="*/ 419101 w 838200"/>
              <a:gd name="connsiteY6" fmla="*/ 457201 h 457200"/>
              <a:gd name="connsiteX7" fmla="*/ 218414 w 838200"/>
              <a:gd name="connsiteY7" fmla="*/ 429288 h 457200"/>
              <a:gd name="connsiteX8" fmla="*/ 1 w 838200"/>
              <a:gd name="connsiteY8" fmla="*/ 228601 h 457200"/>
              <a:gd name="connsiteX9" fmla="*/ 0 w 838200"/>
              <a:gd name="connsiteY9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8200" h="457200">
                <a:moveTo>
                  <a:pt x="0" y="228600"/>
                </a:moveTo>
                <a:cubicBezTo>
                  <a:pt x="0" y="144945"/>
                  <a:pt x="83773" y="67972"/>
                  <a:pt x="218414" y="27913"/>
                </a:cubicBezTo>
                <a:cubicBezTo>
                  <a:pt x="279975" y="9597"/>
                  <a:pt x="348978" y="0"/>
                  <a:pt x="419101" y="0"/>
                </a:cubicBezTo>
                <a:cubicBezTo>
                  <a:pt x="489224" y="0"/>
                  <a:pt x="558227" y="9597"/>
                  <a:pt x="619788" y="27913"/>
                </a:cubicBezTo>
                <a:cubicBezTo>
                  <a:pt x="754429" y="67971"/>
                  <a:pt x="838201" y="144946"/>
                  <a:pt x="838201" y="228601"/>
                </a:cubicBezTo>
                <a:cubicBezTo>
                  <a:pt x="838201" y="312256"/>
                  <a:pt x="754428" y="389230"/>
                  <a:pt x="619788" y="429288"/>
                </a:cubicBezTo>
                <a:cubicBezTo>
                  <a:pt x="558227" y="447604"/>
                  <a:pt x="489224" y="457201"/>
                  <a:pt x="419101" y="457201"/>
                </a:cubicBezTo>
                <a:cubicBezTo>
                  <a:pt x="348978" y="457201"/>
                  <a:pt x="279975" y="447604"/>
                  <a:pt x="218414" y="429288"/>
                </a:cubicBezTo>
                <a:cubicBezTo>
                  <a:pt x="83773" y="389230"/>
                  <a:pt x="1" y="312256"/>
                  <a:pt x="1" y="228601"/>
                </a:cubicBezTo>
                <a:lnTo>
                  <a:pt x="0" y="228600"/>
                </a:lnTo>
                <a:close/>
              </a:path>
            </a:pathLst>
          </a:custGeom>
          <a:noFill/>
          <a:ln w="38100" cap="rnd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6260" grpId="0"/>
      <p:bldP spid="962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“No other part is more difficult to rectify later”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990600" y="1752600"/>
          <a:ext cx="7315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6705600" y="1981200"/>
            <a:ext cx="160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Requirements</a:t>
            </a: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7010400" y="2743200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Design</a:t>
            </a: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6934200" y="3352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Coding</a:t>
            </a:r>
          </a:p>
        </p:txBody>
      </p: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6858000" y="4114800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Unit Testing</a:t>
            </a: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6553200" y="4876800"/>
            <a:ext cx="188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Acceptance Test</a:t>
            </a: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6842125" y="5522913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Maintenance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533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Some types of requirements information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50660"/>
              </p:ext>
            </p:extLst>
          </p:nvPr>
        </p:nvGraphicFramePr>
        <p:xfrm>
          <a:off x="685800" y="990602"/>
          <a:ext cx="8305800" cy="51674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2882"/>
                <a:gridCol w="5862918"/>
              </a:tblGrid>
              <a:tr h="67335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high-level business objective of the organization that builds a product or of a customer who procures it.</a:t>
                      </a:r>
                      <a:endParaRPr lang="en-US" dirty="0"/>
                    </a:p>
                  </a:txBody>
                  <a:tcPr/>
                </a:tc>
              </a:tr>
              <a:tr h="65994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restriction that is imposed on the choices available to the developer for the design and construction of a product.</a:t>
                      </a:r>
                      <a:endParaRPr lang="en-US" dirty="0"/>
                    </a:p>
                  </a:txBody>
                  <a:tcPr/>
                </a:tc>
              </a:tr>
              <a:tr h="65994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description of a behavior that a system will exhibit under specific conditions.</a:t>
                      </a:r>
                      <a:endParaRPr lang="en-US" dirty="0"/>
                    </a:p>
                  </a:txBody>
                  <a:tcPr/>
                </a:tc>
              </a:tr>
              <a:tr h="606292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Nonfunctional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description of a property or characteristic that a system must exhibit or a constraint that it must respect.</a:t>
                      </a:r>
                      <a:endParaRPr lang="en-US" dirty="0"/>
                    </a:p>
                  </a:txBody>
                  <a:tcPr/>
                </a:tc>
              </a:tr>
              <a:tr h="6485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 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kind of nonfunctional requirement that describes a service or performance characteristic of a product.</a:t>
                      </a:r>
                      <a:endParaRPr lang="en-US" dirty="0"/>
                    </a:p>
                  </a:txBody>
                  <a:tcPr/>
                </a:tc>
              </a:tr>
              <a:tr h="94278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top-level requirement for a product that contains multiple subsystems, which could be all software or software and hardware.</a:t>
                      </a:r>
                      <a:endParaRPr lang="en-US" dirty="0"/>
                    </a:p>
                  </a:txBody>
                  <a:tcPr/>
                </a:tc>
              </a:tr>
              <a:tr h="942781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goal or task that specific classes of users must be able to perform with a system, or a desired product attribute.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825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0070C0"/>
                </a:solidFill>
              </a:rPr>
              <a:t>Relationship Among several type of requirement information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04628"/>
            <a:ext cx="7239000" cy="517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56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software </a:t>
            </a:r>
            <a:r>
              <a:rPr lang="en-US" sz="3200" b="1" dirty="0">
                <a:solidFill>
                  <a:srgbClr val="0070C0"/>
                </a:solidFill>
              </a:rPr>
              <a:t>requirements </a:t>
            </a:r>
            <a:r>
              <a:rPr lang="en-US" sz="3200" b="1" dirty="0" smtClean="0">
                <a:solidFill>
                  <a:srgbClr val="0070C0"/>
                </a:solidFill>
              </a:rPr>
              <a:t>engineering activities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772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Good Practices Of RE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/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" y="1278340"/>
            <a:ext cx="9011908" cy="546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5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Bad Requirements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6868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Segoe"/>
              </a:rPr>
              <a:t>The major consequence of requirements problems </a:t>
            </a:r>
            <a:r>
              <a:rPr lang="en-US" dirty="0" smtClean="0">
                <a:latin typeface="Segoe"/>
              </a:rPr>
              <a:t>is Rework 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Segoe"/>
              </a:rPr>
              <a:t> Rework often </a:t>
            </a:r>
            <a:r>
              <a:rPr lang="en-US" dirty="0">
                <a:latin typeface="Segoe"/>
              </a:rPr>
              <a:t>consumes 30 </a:t>
            </a:r>
            <a:r>
              <a:rPr lang="en-US" dirty="0" smtClean="0">
                <a:latin typeface="Segoe"/>
              </a:rPr>
              <a:t>to 50 </a:t>
            </a:r>
            <a:r>
              <a:rPr lang="en-US" dirty="0">
                <a:latin typeface="Segoe"/>
              </a:rPr>
              <a:t>percent of your total development </a:t>
            </a:r>
            <a:r>
              <a:rPr lang="en-US" dirty="0" smtClean="0">
                <a:latin typeface="Segoe"/>
              </a:rPr>
              <a:t>cost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Segoe"/>
              </a:rPr>
              <a:t>      (</a:t>
            </a:r>
            <a:r>
              <a:rPr lang="en-US" dirty="0">
                <a:latin typeface="Segoe"/>
              </a:rPr>
              <a:t>Shull, et </a:t>
            </a:r>
            <a:r>
              <a:rPr lang="en-US" dirty="0" smtClean="0">
                <a:latin typeface="Segoe"/>
              </a:rPr>
              <a:t>    al</a:t>
            </a:r>
            <a:r>
              <a:rPr lang="en-US" dirty="0">
                <a:latin typeface="Segoe"/>
              </a:rPr>
              <a:t>. 2002; GAO 2004</a:t>
            </a:r>
            <a:r>
              <a:rPr lang="en-US" dirty="0" smtClean="0">
                <a:latin typeface="Segoe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Segoe"/>
              </a:rPr>
              <a:t> </a:t>
            </a:r>
            <a:r>
              <a:rPr lang="en-US" dirty="0">
                <a:latin typeface="Segoe"/>
              </a:rPr>
              <a:t>requirements errors </a:t>
            </a:r>
            <a:r>
              <a:rPr lang="en-US" dirty="0" smtClean="0">
                <a:latin typeface="Segoe"/>
              </a:rPr>
              <a:t>can account </a:t>
            </a:r>
            <a:r>
              <a:rPr lang="en-US" dirty="0">
                <a:latin typeface="Segoe"/>
              </a:rPr>
              <a:t>for 70 to 85 percent of the rework cost (</a:t>
            </a:r>
            <a:r>
              <a:rPr lang="en-US" dirty="0" err="1">
                <a:latin typeface="Segoe"/>
              </a:rPr>
              <a:t>Leffingwell</a:t>
            </a:r>
            <a:r>
              <a:rPr lang="en-US" dirty="0">
                <a:latin typeface="Segoe"/>
              </a:rPr>
              <a:t> 1997</a:t>
            </a:r>
            <a:r>
              <a:rPr lang="en-US" dirty="0" smtClean="0">
                <a:latin typeface="Segoe"/>
              </a:rPr>
              <a:t>)</a:t>
            </a:r>
          </a:p>
          <a:p>
            <a:r>
              <a:rPr lang="en-US" dirty="0" smtClean="0">
                <a:latin typeface="Segoe"/>
              </a:rPr>
              <a:t>.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Insufficient user involvement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Inaccurate planning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Creeping user requirements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Ambiguous requirements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Gold plating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Overlooked stakeholders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6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Engineering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Software engineering is the application of a </a:t>
            </a:r>
            <a:r>
              <a:rPr lang="en-GB" dirty="0">
                <a:solidFill>
                  <a:srgbClr val="FF0000"/>
                </a:solidFill>
              </a:rPr>
              <a:t>systematic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</a:t>
            </a:r>
            <a:r>
              <a:rPr lang="en-GB" dirty="0">
                <a:solidFill>
                  <a:srgbClr val="FF0000"/>
                </a:solidFill>
              </a:rPr>
              <a:t>quantifiable</a:t>
            </a:r>
            <a:r>
              <a:rPr lang="en-GB" dirty="0"/>
              <a:t> approach to the development, operation, and maintenance of software, </a:t>
            </a:r>
            <a:r>
              <a:rPr lang="en-GB" i="1" dirty="0">
                <a:solidFill>
                  <a:srgbClr val="FF0000"/>
                </a:solidFill>
              </a:rPr>
              <a:t>and</a:t>
            </a:r>
            <a:r>
              <a:rPr lang="en-GB" dirty="0"/>
              <a:t> the study of these approaches; that is, the application of engineering to </a:t>
            </a:r>
            <a:r>
              <a:rPr lang="en-GB" dirty="0" smtClean="0"/>
              <a:t>software.</a:t>
            </a:r>
            <a:endParaRPr lang="en-GB" dirty="0"/>
          </a:p>
          <a:p>
            <a:endParaRPr lang="en-GB" dirty="0"/>
          </a:p>
          <a:p>
            <a:r>
              <a:rPr lang="en-GB" i="1" dirty="0">
                <a:solidFill>
                  <a:srgbClr val="C00000"/>
                </a:solidFill>
              </a:rPr>
              <a:t>What do we do with software?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>
                <a:solidFill>
                  <a:srgbClr val="008000"/>
                </a:solidFill>
              </a:rPr>
              <a:t>Q</a:t>
            </a:r>
            <a:r>
              <a:rPr lang="en-GB" sz="6600" dirty="0">
                <a:solidFill>
                  <a:srgbClr val="008000"/>
                </a:solidFill>
              </a:rPr>
              <a:t>&amp;</a:t>
            </a:r>
            <a:r>
              <a:rPr lang="en-GB" sz="8800" dirty="0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Software-intensive System (</a:t>
            </a:r>
            <a:r>
              <a:rPr lang="en-GB" dirty="0" err="1"/>
              <a:t>SiS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/>
              <a:t>Software on its own is useless</a:t>
            </a:r>
            <a:endParaRPr lang="en-GB" dirty="0"/>
          </a:p>
          <a:p>
            <a:pPr lvl="1"/>
            <a:r>
              <a:rPr lang="en-GB" dirty="0"/>
              <a:t>Software can only do things when it is run on a </a:t>
            </a:r>
            <a:r>
              <a:rPr lang="en-GB" dirty="0">
                <a:solidFill>
                  <a:srgbClr val="FF0000"/>
                </a:solidFill>
              </a:rPr>
              <a:t>computer platform</a:t>
            </a:r>
            <a:r>
              <a:rPr lang="en-GB" dirty="0"/>
              <a:t>, using </a:t>
            </a:r>
            <a:r>
              <a:rPr lang="en-GB" dirty="0">
                <a:solidFill>
                  <a:srgbClr val="FF0000"/>
                </a:solidFill>
              </a:rPr>
              <a:t>various devices to interact with the physical world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Systems in which software interacts with other software, systems, devices, sensors and with people are called software-intensive systems.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</a:t>
            </a:r>
            <a:r>
              <a:rPr lang="en-US" dirty="0"/>
              <a:t> and the four worlds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29000" y="1295400"/>
            <a:ext cx="2695575" cy="1851025"/>
            <a:chOff x="2160" y="960"/>
            <a:chExt cx="1698" cy="116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160" y="960"/>
              <a:ext cx="1698" cy="924"/>
              <a:chOff x="2160" y="960"/>
              <a:chExt cx="1698" cy="924"/>
            </a:xfrm>
          </p:grpSpPr>
          <p:pic>
            <p:nvPicPr>
              <p:cNvPr id="130053" name="Picture 5" descr="j023531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60" y="964"/>
                <a:ext cx="901" cy="920"/>
              </a:xfrm>
              <a:prstGeom prst="rect">
                <a:avLst/>
              </a:prstGeom>
              <a:noFill/>
            </p:spPr>
          </p:pic>
          <p:pic>
            <p:nvPicPr>
              <p:cNvPr id="130054" name="Picture 6" descr="j0283209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928" y="960"/>
                <a:ext cx="930" cy="910"/>
              </a:xfrm>
              <a:prstGeom prst="rect">
                <a:avLst/>
              </a:prstGeom>
              <a:noFill/>
              <a:ln/>
              <a:effectLst/>
            </p:spPr>
          </p:pic>
        </p:grpSp>
        <p:sp>
          <p:nvSpPr>
            <p:cNvPr id="130055" name="Text Box 7"/>
            <p:cNvSpPr txBox="1">
              <a:spLocks noChangeArrowheads="1"/>
            </p:cNvSpPr>
            <p:nvPr/>
          </p:nvSpPr>
          <p:spPr bwMode="auto">
            <a:xfrm>
              <a:off x="2774" y="1895"/>
              <a:ext cx="10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Subject World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198563" y="3087688"/>
            <a:ext cx="1087437" cy="1074737"/>
            <a:chOff x="755" y="1831"/>
            <a:chExt cx="384" cy="548"/>
          </a:xfrm>
        </p:grpSpPr>
        <p:pic>
          <p:nvPicPr>
            <p:cNvPr id="130057" name="Picture 9" descr="j0233373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44" y="1831"/>
              <a:ext cx="195" cy="548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30058" name="Picture 10" descr="j019538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55" y="1862"/>
              <a:ext cx="198" cy="496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1335088" y="404495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Usage World</a:t>
            </a:r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7162800" y="3048000"/>
            <a:ext cx="1638300" cy="1814513"/>
            <a:chOff x="4512" y="2064"/>
            <a:chExt cx="1032" cy="1143"/>
          </a:xfrm>
        </p:grpSpPr>
        <p:pic>
          <p:nvPicPr>
            <p:cNvPr id="130061" name="Picture 13" descr="j0300520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512" y="2064"/>
              <a:ext cx="1032" cy="887"/>
            </a:xfrm>
            <a:prstGeom prst="rect">
              <a:avLst/>
            </a:prstGeom>
            <a:noFill/>
          </p:spPr>
        </p:pic>
        <p:sp>
          <p:nvSpPr>
            <p:cNvPr id="130062" name="Text Box 14"/>
            <p:cNvSpPr txBox="1">
              <a:spLocks noChangeArrowheads="1"/>
            </p:cNvSpPr>
            <p:nvPr/>
          </p:nvSpPr>
          <p:spPr bwMode="auto">
            <a:xfrm>
              <a:off x="4512" y="2976"/>
              <a:ext cx="10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System World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848100" y="4419600"/>
            <a:ext cx="2190750" cy="2098675"/>
            <a:chOff x="2424" y="2928"/>
            <a:chExt cx="1380" cy="1322"/>
          </a:xfrm>
        </p:grpSpPr>
        <p:pic>
          <p:nvPicPr>
            <p:cNvPr id="130064" name="Picture 16" descr="J0292020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96" y="2928"/>
              <a:ext cx="1177" cy="1117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30065" name="Text Box 17"/>
            <p:cNvSpPr txBox="1">
              <a:spLocks noChangeArrowheads="1"/>
            </p:cNvSpPr>
            <p:nvPr/>
          </p:nvSpPr>
          <p:spPr bwMode="auto">
            <a:xfrm>
              <a:off x="2424" y="4019"/>
              <a:ext cx="1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Development World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838200" y="1371600"/>
            <a:ext cx="7940675" cy="4481513"/>
            <a:chOff x="528" y="1008"/>
            <a:chExt cx="5002" cy="2823"/>
          </a:xfrm>
        </p:grpSpPr>
        <p:sp>
          <p:nvSpPr>
            <p:cNvPr id="130067" name="Line 19"/>
            <p:cNvSpPr>
              <a:spLocks noChangeShapeType="1"/>
            </p:cNvSpPr>
            <p:nvPr/>
          </p:nvSpPr>
          <p:spPr bwMode="auto">
            <a:xfrm>
              <a:off x="1920" y="2448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0068" name="Text Box 20"/>
            <p:cNvSpPr txBox="1">
              <a:spLocks noChangeArrowheads="1"/>
            </p:cNvSpPr>
            <p:nvPr/>
          </p:nvSpPr>
          <p:spPr bwMode="auto">
            <a:xfrm>
              <a:off x="2774" y="2279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Uses</a:t>
              </a:r>
            </a:p>
          </p:txBody>
        </p: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528" y="1008"/>
              <a:ext cx="5002" cy="2823"/>
              <a:chOff x="528" y="1008"/>
              <a:chExt cx="5002" cy="2823"/>
            </a:xfrm>
          </p:grpSpPr>
          <p:sp>
            <p:nvSpPr>
              <p:cNvPr id="130070" name="Arc 22"/>
              <p:cNvSpPr>
                <a:spLocks/>
              </p:cNvSpPr>
              <p:nvPr/>
            </p:nvSpPr>
            <p:spPr bwMode="auto">
              <a:xfrm rot="11334103" flipV="1">
                <a:off x="1104" y="1248"/>
                <a:ext cx="1008" cy="74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4074"/>
                  <a:gd name="T2" fmla="*/ 21458 w 21600"/>
                  <a:gd name="T3" fmla="*/ 24074 h 24074"/>
                  <a:gd name="T4" fmla="*/ 0 w 21600"/>
                  <a:gd name="T5" fmla="*/ 21600 h 240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07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426"/>
                      <a:pt x="21552" y="23252"/>
                      <a:pt x="21457" y="24073"/>
                    </a:cubicBezTo>
                  </a:path>
                  <a:path w="21600" h="2407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426"/>
                      <a:pt x="21552" y="23252"/>
                      <a:pt x="21457" y="24073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1" name="Arc 23"/>
              <p:cNvSpPr>
                <a:spLocks/>
              </p:cNvSpPr>
              <p:nvPr/>
            </p:nvSpPr>
            <p:spPr bwMode="auto">
              <a:xfrm rot="16993979" flipV="1">
                <a:off x="4047" y="1233"/>
                <a:ext cx="720" cy="1037"/>
              </a:xfrm>
              <a:custGeom>
                <a:avLst/>
                <a:gdLst>
                  <a:gd name="G0" fmla="+- 0 0 0"/>
                  <a:gd name="G1" fmla="+- 19322 0 0"/>
                  <a:gd name="G2" fmla="+- 21600 0 0"/>
                  <a:gd name="T0" fmla="*/ 9656 w 21600"/>
                  <a:gd name="T1" fmla="*/ 0 h 29991"/>
                  <a:gd name="T2" fmla="*/ 18781 w 21600"/>
                  <a:gd name="T3" fmla="*/ 29991 h 29991"/>
                  <a:gd name="T4" fmla="*/ 0 w 21600"/>
                  <a:gd name="T5" fmla="*/ 19322 h 29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991" fill="none" extrusionOk="0">
                    <a:moveTo>
                      <a:pt x="9655" y="0"/>
                    </a:moveTo>
                    <a:cubicBezTo>
                      <a:pt x="16975" y="3658"/>
                      <a:pt x="21600" y="11138"/>
                      <a:pt x="21600" y="19322"/>
                    </a:cubicBezTo>
                    <a:cubicBezTo>
                      <a:pt x="21600" y="23062"/>
                      <a:pt x="20628" y="26738"/>
                      <a:pt x="18781" y="29991"/>
                    </a:cubicBezTo>
                  </a:path>
                  <a:path w="21600" h="29991" stroke="0" extrusionOk="0">
                    <a:moveTo>
                      <a:pt x="9655" y="0"/>
                    </a:moveTo>
                    <a:cubicBezTo>
                      <a:pt x="16975" y="3658"/>
                      <a:pt x="21600" y="11138"/>
                      <a:pt x="21600" y="19322"/>
                    </a:cubicBezTo>
                    <a:cubicBezTo>
                      <a:pt x="21600" y="23062"/>
                      <a:pt x="20628" y="26738"/>
                      <a:pt x="18781" y="29991"/>
                    </a:cubicBezTo>
                    <a:lnTo>
                      <a:pt x="0" y="19322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2" name="Arc 24"/>
              <p:cNvSpPr>
                <a:spLocks/>
              </p:cNvSpPr>
              <p:nvPr/>
            </p:nvSpPr>
            <p:spPr bwMode="auto">
              <a:xfrm rot="10800000">
                <a:off x="1151" y="2992"/>
                <a:ext cx="1171" cy="672"/>
              </a:xfrm>
              <a:custGeom>
                <a:avLst/>
                <a:gdLst>
                  <a:gd name="G0" fmla="+- 3519 0 0"/>
                  <a:gd name="G1" fmla="+- 21600 0 0"/>
                  <a:gd name="G2" fmla="+- 21600 0 0"/>
                  <a:gd name="T0" fmla="*/ 0 w 25107"/>
                  <a:gd name="T1" fmla="*/ 289 h 21600"/>
                  <a:gd name="T2" fmla="*/ 25107 w 25107"/>
                  <a:gd name="T3" fmla="*/ 20869 h 21600"/>
                  <a:gd name="T4" fmla="*/ 3519 w 2510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107" h="21600" fill="none" extrusionOk="0">
                    <a:moveTo>
                      <a:pt x="-1" y="288"/>
                    </a:moveTo>
                    <a:cubicBezTo>
                      <a:pt x="1163" y="96"/>
                      <a:pt x="2340" y="-1"/>
                      <a:pt x="3519" y="0"/>
                    </a:cubicBezTo>
                    <a:cubicBezTo>
                      <a:pt x="15163" y="0"/>
                      <a:pt x="24712" y="9230"/>
                      <a:pt x="25106" y="20869"/>
                    </a:cubicBezTo>
                  </a:path>
                  <a:path w="25107" h="21600" stroke="0" extrusionOk="0">
                    <a:moveTo>
                      <a:pt x="-1" y="288"/>
                    </a:moveTo>
                    <a:cubicBezTo>
                      <a:pt x="1163" y="96"/>
                      <a:pt x="2340" y="-1"/>
                      <a:pt x="3519" y="0"/>
                    </a:cubicBezTo>
                    <a:cubicBezTo>
                      <a:pt x="15163" y="0"/>
                      <a:pt x="24712" y="9230"/>
                      <a:pt x="25106" y="20869"/>
                    </a:cubicBezTo>
                    <a:lnTo>
                      <a:pt x="351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3" name="Arc 25"/>
              <p:cNvSpPr>
                <a:spLocks/>
              </p:cNvSpPr>
              <p:nvPr/>
            </p:nvSpPr>
            <p:spPr bwMode="auto">
              <a:xfrm rot="2883387" flipV="1">
                <a:off x="4026" y="2790"/>
                <a:ext cx="624" cy="1091"/>
              </a:xfrm>
              <a:custGeom>
                <a:avLst/>
                <a:gdLst>
                  <a:gd name="G0" fmla="+- 0 0 0"/>
                  <a:gd name="G1" fmla="+- 17290 0 0"/>
                  <a:gd name="G2" fmla="+- 21600 0 0"/>
                  <a:gd name="T0" fmla="*/ 12947 w 21600"/>
                  <a:gd name="T1" fmla="*/ 0 h 34154"/>
                  <a:gd name="T2" fmla="*/ 13497 w 21600"/>
                  <a:gd name="T3" fmla="*/ 34154 h 34154"/>
                  <a:gd name="T4" fmla="*/ 0 w 21600"/>
                  <a:gd name="T5" fmla="*/ 17290 h 34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154" fill="none" extrusionOk="0">
                    <a:moveTo>
                      <a:pt x="12946" y="0"/>
                    </a:moveTo>
                    <a:cubicBezTo>
                      <a:pt x="18393" y="4078"/>
                      <a:pt x="21600" y="10485"/>
                      <a:pt x="21600" y="17290"/>
                    </a:cubicBezTo>
                    <a:cubicBezTo>
                      <a:pt x="21600" y="23850"/>
                      <a:pt x="18618" y="30054"/>
                      <a:pt x="13496" y="34153"/>
                    </a:cubicBezTo>
                  </a:path>
                  <a:path w="21600" h="34154" stroke="0" extrusionOk="0">
                    <a:moveTo>
                      <a:pt x="12946" y="0"/>
                    </a:moveTo>
                    <a:cubicBezTo>
                      <a:pt x="18393" y="4078"/>
                      <a:pt x="21600" y="10485"/>
                      <a:pt x="21600" y="17290"/>
                    </a:cubicBezTo>
                    <a:cubicBezTo>
                      <a:pt x="21600" y="23850"/>
                      <a:pt x="18618" y="30054"/>
                      <a:pt x="13496" y="34153"/>
                    </a:cubicBezTo>
                    <a:lnTo>
                      <a:pt x="0" y="1729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4" name="Text Box 26"/>
              <p:cNvSpPr txBox="1">
                <a:spLocks noChangeArrowheads="1"/>
              </p:cNvSpPr>
              <p:nvPr/>
            </p:nvSpPr>
            <p:spPr bwMode="auto">
              <a:xfrm>
                <a:off x="4464" y="3600"/>
                <a:ext cx="5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Builds</a:t>
                </a:r>
              </a:p>
            </p:txBody>
          </p:sp>
          <p:sp>
            <p:nvSpPr>
              <p:cNvPr id="130075" name="Text Box 27"/>
              <p:cNvSpPr txBox="1">
                <a:spLocks noChangeArrowheads="1"/>
              </p:cNvSpPr>
              <p:nvPr/>
            </p:nvSpPr>
            <p:spPr bwMode="auto">
              <a:xfrm>
                <a:off x="768" y="3456"/>
                <a:ext cx="7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Contracts</a:t>
                </a:r>
              </a:p>
            </p:txBody>
          </p:sp>
          <p:sp>
            <p:nvSpPr>
              <p:cNvPr id="130076" name="Text Box 28"/>
              <p:cNvSpPr txBox="1">
                <a:spLocks noChangeArrowheads="1"/>
              </p:cNvSpPr>
              <p:nvPr/>
            </p:nvSpPr>
            <p:spPr bwMode="auto">
              <a:xfrm>
                <a:off x="528" y="1008"/>
                <a:ext cx="97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r>
                  <a:rPr lang="en-US"/>
                  <a:t>needs Information about</a:t>
                </a:r>
              </a:p>
            </p:txBody>
          </p:sp>
          <p:sp>
            <p:nvSpPr>
              <p:cNvPr id="130077" name="Text Box 29"/>
              <p:cNvSpPr txBox="1">
                <a:spLocks noChangeArrowheads="1"/>
              </p:cNvSpPr>
              <p:nvPr/>
            </p:nvSpPr>
            <p:spPr bwMode="auto">
              <a:xfrm>
                <a:off x="4560" y="1056"/>
                <a:ext cx="97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/>
                <a:r>
                  <a:rPr lang="en-US"/>
                  <a:t>maintains Information about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for real world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sure a software solution “correctly” solves some real-world problem, we must first </a:t>
            </a:r>
            <a:r>
              <a:rPr lang="en-US" dirty="0">
                <a:solidFill>
                  <a:srgbClr val="C00000"/>
                </a:solidFill>
              </a:rPr>
              <a:t>fully understand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define</a:t>
            </a:r>
            <a:r>
              <a:rPr lang="en-US" dirty="0"/>
              <a:t> ...</a:t>
            </a:r>
          </a:p>
          <a:p>
            <a:pPr lvl="1"/>
            <a:r>
              <a:rPr lang="en-US" dirty="0"/>
              <a:t>what </a:t>
            </a:r>
            <a:r>
              <a:rPr lang="en-US" dirty="0">
                <a:solidFill>
                  <a:srgbClr val="C00000"/>
                </a:solidFill>
              </a:rPr>
              <a:t>problem</a:t>
            </a:r>
            <a:r>
              <a:rPr lang="en-US" dirty="0"/>
              <a:t> needs to be solved in the real world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context</a:t>
            </a:r>
            <a:r>
              <a:rPr lang="en-US" dirty="0"/>
              <a:t> in which the problem arises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“The descriptions of the services and constraints are the </a:t>
            </a:r>
            <a:r>
              <a:rPr lang="en-US" i="1" dirty="0">
                <a:solidFill>
                  <a:srgbClr val="FF0000"/>
                </a:solidFill>
              </a:rPr>
              <a:t>requirements</a:t>
            </a:r>
            <a:r>
              <a:rPr lang="en-US" dirty="0"/>
              <a:t> for the </a:t>
            </a:r>
            <a:r>
              <a:rPr lang="en-US" dirty="0" smtClean="0"/>
              <a:t>system. the </a:t>
            </a:r>
            <a:r>
              <a:rPr lang="en-US" dirty="0"/>
              <a:t>process of finding out, analyzing, documenting and checking these services and constraints is called </a:t>
            </a:r>
            <a:r>
              <a:rPr lang="en-US" dirty="0" smtClean="0">
                <a:solidFill>
                  <a:srgbClr val="FF0000"/>
                </a:solidFill>
              </a:rPr>
              <a:t>Requirements Engineering</a:t>
            </a:r>
            <a:r>
              <a:rPr lang="en-US" dirty="0"/>
              <a:t>.” (Ian </a:t>
            </a:r>
            <a:r>
              <a:rPr lang="en-US" dirty="0" err="1"/>
              <a:t>Sommerville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dirty="0"/>
              <a:t>The use of term ‘engineering’ implies that systematic and repeatable techniques should be </a:t>
            </a:r>
            <a:r>
              <a:rPr lang="en-US" dirty="0" smtClean="0"/>
              <a:t>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“Requirement” - The IEEE definition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>
              <a:buFont typeface="+mj-lt"/>
              <a:buAutoNum type="arabicParenR"/>
            </a:pPr>
            <a:r>
              <a:rPr lang="en-US" dirty="0"/>
              <a:t>A condition or capability needed by a user to solve a problem or achieve an </a:t>
            </a:r>
            <a:r>
              <a:rPr lang="en-US" dirty="0" smtClean="0"/>
              <a:t>objective.</a:t>
            </a:r>
            <a:endParaRPr lang="en-US" dirty="0"/>
          </a:p>
          <a:p>
            <a:pPr marL="1371600" lvl="2" indent="-457200">
              <a:buFont typeface="+mj-lt"/>
              <a:buAutoNum type="arabicParenR"/>
            </a:pPr>
            <a:r>
              <a:rPr lang="en-US" dirty="0"/>
              <a:t>A condition or capability that </a:t>
            </a:r>
            <a:r>
              <a:rPr lang="en-US" dirty="0" smtClean="0"/>
              <a:t>must </a:t>
            </a:r>
            <a:r>
              <a:rPr lang="en-US" dirty="0"/>
              <a:t>be met or possessed by a system or system component to satisfy a contract, standard, specification, or other formally imposed document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Engineering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458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kumimoji="0" lang="en-US" b="1" dirty="0">
                <a:solidFill>
                  <a:srgbClr val="0070C0"/>
                </a:solidFill>
              </a:rPr>
              <a:t>The scope of RE: </a:t>
            </a:r>
            <a:r>
              <a:rPr kumimoji="0" lang="en-US" sz="2400" b="1" i="1" dirty="0">
                <a:solidFill>
                  <a:srgbClr val="0070C0"/>
                </a:solidFill>
              </a:rPr>
              <a:t>WHY</a:t>
            </a:r>
            <a:r>
              <a:rPr kumimoji="0" lang="en-US" sz="2400" b="1" dirty="0">
                <a:solidFill>
                  <a:srgbClr val="0070C0"/>
                </a:solidFill>
              </a:rPr>
              <a:t>, </a:t>
            </a:r>
            <a:r>
              <a:rPr kumimoji="0" lang="en-US" sz="2400" b="1" i="1" dirty="0">
                <a:solidFill>
                  <a:srgbClr val="0070C0"/>
                </a:solidFill>
              </a:rPr>
              <a:t>WHAT</a:t>
            </a:r>
            <a:r>
              <a:rPr kumimoji="0" lang="en-US" sz="2400" b="1" dirty="0">
                <a:solidFill>
                  <a:srgbClr val="0070C0"/>
                </a:solidFill>
              </a:rPr>
              <a:t>, </a:t>
            </a:r>
            <a:r>
              <a:rPr kumimoji="0" lang="en-US" sz="2400" b="1" i="1" dirty="0">
                <a:solidFill>
                  <a:srgbClr val="0070C0"/>
                </a:solidFill>
              </a:rPr>
              <a:t>WHO</a:t>
            </a:r>
            <a:endParaRPr kumimoji="0" lang="fr-FR" altLang="en-US" b="1" dirty="0">
              <a:solidFill>
                <a:srgbClr val="0070C0"/>
              </a:solidFill>
            </a:endParaRPr>
          </a:p>
        </p:txBody>
      </p:sp>
      <p:grpSp>
        <p:nvGrpSpPr>
          <p:cNvPr id="2" name="Group 172"/>
          <p:cNvGrpSpPr>
            <a:grpSpLocks/>
          </p:cNvGrpSpPr>
          <p:nvPr/>
        </p:nvGrpSpPr>
        <p:grpSpPr bwMode="auto">
          <a:xfrm>
            <a:off x="4191000" y="2120900"/>
            <a:ext cx="2057400" cy="609600"/>
            <a:chOff x="2640" y="1134"/>
            <a:chExt cx="1296" cy="384"/>
          </a:xfrm>
        </p:grpSpPr>
        <p:sp>
          <p:nvSpPr>
            <p:cNvPr id="1389570" name="Freeform 2"/>
            <p:cNvSpPr>
              <a:spLocks/>
            </p:cNvSpPr>
            <p:nvPr/>
          </p:nvSpPr>
          <p:spPr bwMode="auto">
            <a:xfrm>
              <a:off x="2640" y="1134"/>
              <a:ext cx="1296" cy="384"/>
            </a:xfrm>
            <a:custGeom>
              <a:avLst/>
              <a:gdLst/>
              <a:ahLst/>
              <a:cxnLst>
                <a:cxn ang="0">
                  <a:pos x="70" y="281"/>
                </a:cxn>
                <a:cxn ang="0">
                  <a:pos x="164" y="219"/>
                </a:cxn>
                <a:cxn ang="0">
                  <a:pos x="405" y="102"/>
                </a:cxn>
                <a:cxn ang="0">
                  <a:pos x="569" y="78"/>
                </a:cxn>
                <a:cxn ang="0">
                  <a:pos x="1224" y="109"/>
                </a:cxn>
                <a:cxn ang="0">
                  <a:pos x="1403" y="164"/>
                </a:cxn>
                <a:cxn ang="0">
                  <a:pos x="1504" y="203"/>
                </a:cxn>
                <a:cxn ang="0">
                  <a:pos x="1535" y="219"/>
                </a:cxn>
                <a:cxn ang="0">
                  <a:pos x="1699" y="70"/>
                </a:cxn>
                <a:cxn ang="0">
                  <a:pos x="1808" y="24"/>
                </a:cxn>
                <a:cxn ang="0">
                  <a:pos x="1972" y="0"/>
                </a:cxn>
                <a:cxn ang="0">
                  <a:pos x="2509" y="24"/>
                </a:cxn>
                <a:cxn ang="0">
                  <a:pos x="2821" y="78"/>
                </a:cxn>
                <a:cxn ang="0">
                  <a:pos x="2922" y="109"/>
                </a:cxn>
                <a:cxn ang="0">
                  <a:pos x="2992" y="148"/>
                </a:cxn>
                <a:cxn ang="0">
                  <a:pos x="3031" y="195"/>
                </a:cxn>
                <a:cxn ang="0">
                  <a:pos x="3086" y="242"/>
                </a:cxn>
                <a:cxn ang="0">
                  <a:pos x="3125" y="195"/>
                </a:cxn>
                <a:cxn ang="0">
                  <a:pos x="3374" y="109"/>
                </a:cxn>
                <a:cxn ang="0">
                  <a:pos x="3966" y="148"/>
                </a:cxn>
                <a:cxn ang="0">
                  <a:pos x="4076" y="172"/>
                </a:cxn>
                <a:cxn ang="0">
                  <a:pos x="4146" y="226"/>
                </a:cxn>
                <a:cxn ang="0">
                  <a:pos x="4278" y="304"/>
                </a:cxn>
                <a:cxn ang="0">
                  <a:pos x="4364" y="413"/>
                </a:cxn>
                <a:cxn ang="0">
                  <a:pos x="4356" y="515"/>
                </a:cxn>
                <a:cxn ang="0">
                  <a:pos x="4208" y="819"/>
                </a:cxn>
                <a:cxn ang="0">
                  <a:pos x="4099" y="865"/>
                </a:cxn>
                <a:cxn ang="0">
                  <a:pos x="3951" y="881"/>
                </a:cxn>
                <a:cxn ang="0">
                  <a:pos x="3499" y="850"/>
                </a:cxn>
                <a:cxn ang="0">
                  <a:pos x="3296" y="819"/>
                </a:cxn>
                <a:cxn ang="0">
                  <a:pos x="3133" y="780"/>
                </a:cxn>
                <a:cxn ang="0">
                  <a:pos x="3094" y="756"/>
                </a:cxn>
                <a:cxn ang="0">
                  <a:pos x="2813" y="865"/>
                </a:cxn>
                <a:cxn ang="0">
                  <a:pos x="2611" y="897"/>
                </a:cxn>
                <a:cxn ang="0">
                  <a:pos x="2057" y="873"/>
                </a:cxn>
                <a:cxn ang="0">
                  <a:pos x="1722" y="780"/>
                </a:cxn>
                <a:cxn ang="0">
                  <a:pos x="1707" y="756"/>
                </a:cxn>
                <a:cxn ang="0">
                  <a:pos x="1730" y="764"/>
                </a:cxn>
                <a:cxn ang="0">
                  <a:pos x="1699" y="787"/>
                </a:cxn>
                <a:cxn ang="0">
                  <a:pos x="1629" y="834"/>
                </a:cxn>
                <a:cxn ang="0">
                  <a:pos x="1364" y="889"/>
                </a:cxn>
                <a:cxn ang="0">
                  <a:pos x="1029" y="858"/>
                </a:cxn>
                <a:cxn ang="0">
                  <a:pos x="857" y="819"/>
                </a:cxn>
                <a:cxn ang="0">
                  <a:pos x="499" y="725"/>
                </a:cxn>
                <a:cxn ang="0">
                  <a:pos x="382" y="686"/>
                </a:cxn>
                <a:cxn ang="0">
                  <a:pos x="304" y="663"/>
                </a:cxn>
                <a:cxn ang="0">
                  <a:pos x="203" y="608"/>
                </a:cxn>
                <a:cxn ang="0">
                  <a:pos x="47" y="561"/>
                </a:cxn>
                <a:cxn ang="0">
                  <a:pos x="0" y="460"/>
                </a:cxn>
                <a:cxn ang="0">
                  <a:pos x="8" y="343"/>
                </a:cxn>
                <a:cxn ang="0">
                  <a:pos x="70" y="304"/>
                </a:cxn>
                <a:cxn ang="0">
                  <a:pos x="70" y="281"/>
                </a:cxn>
              </a:cxnLst>
              <a:rect l="0" t="0" r="r" b="b"/>
              <a:pathLst>
                <a:path w="4364" h="897">
                  <a:moveTo>
                    <a:pt x="70" y="281"/>
                  </a:moveTo>
                  <a:cubicBezTo>
                    <a:pt x="93" y="248"/>
                    <a:pt x="130" y="241"/>
                    <a:pt x="164" y="219"/>
                  </a:cubicBezTo>
                  <a:cubicBezTo>
                    <a:pt x="239" y="172"/>
                    <a:pt x="319" y="126"/>
                    <a:pt x="405" y="102"/>
                  </a:cubicBezTo>
                  <a:cubicBezTo>
                    <a:pt x="458" y="87"/>
                    <a:pt x="569" y="78"/>
                    <a:pt x="569" y="78"/>
                  </a:cubicBezTo>
                  <a:cubicBezTo>
                    <a:pt x="803" y="82"/>
                    <a:pt x="1003" y="76"/>
                    <a:pt x="1224" y="109"/>
                  </a:cubicBezTo>
                  <a:cubicBezTo>
                    <a:pt x="1283" y="134"/>
                    <a:pt x="1344" y="141"/>
                    <a:pt x="1403" y="164"/>
                  </a:cubicBezTo>
                  <a:cubicBezTo>
                    <a:pt x="1437" y="177"/>
                    <a:pt x="1470" y="191"/>
                    <a:pt x="1504" y="203"/>
                  </a:cubicBezTo>
                  <a:cubicBezTo>
                    <a:pt x="1554" y="221"/>
                    <a:pt x="1510" y="219"/>
                    <a:pt x="1535" y="219"/>
                  </a:cubicBezTo>
                  <a:cubicBezTo>
                    <a:pt x="1579" y="131"/>
                    <a:pt x="1616" y="111"/>
                    <a:pt x="1699" y="70"/>
                  </a:cubicBezTo>
                  <a:cubicBezTo>
                    <a:pt x="1737" y="51"/>
                    <a:pt x="1766" y="35"/>
                    <a:pt x="1808" y="24"/>
                  </a:cubicBezTo>
                  <a:cubicBezTo>
                    <a:pt x="1861" y="10"/>
                    <a:pt x="1972" y="0"/>
                    <a:pt x="1972" y="0"/>
                  </a:cubicBezTo>
                  <a:cubicBezTo>
                    <a:pt x="2170" y="4"/>
                    <a:pt x="2325" y="5"/>
                    <a:pt x="2509" y="24"/>
                  </a:cubicBezTo>
                  <a:cubicBezTo>
                    <a:pt x="2609" y="50"/>
                    <a:pt x="2718" y="65"/>
                    <a:pt x="2821" y="78"/>
                  </a:cubicBezTo>
                  <a:cubicBezTo>
                    <a:pt x="2855" y="90"/>
                    <a:pt x="2887" y="101"/>
                    <a:pt x="2922" y="109"/>
                  </a:cubicBezTo>
                  <a:cubicBezTo>
                    <a:pt x="2945" y="124"/>
                    <a:pt x="2971" y="131"/>
                    <a:pt x="2992" y="148"/>
                  </a:cubicBezTo>
                  <a:cubicBezTo>
                    <a:pt x="3032" y="181"/>
                    <a:pt x="3002" y="161"/>
                    <a:pt x="3031" y="195"/>
                  </a:cubicBezTo>
                  <a:cubicBezTo>
                    <a:pt x="3048" y="215"/>
                    <a:pt x="3068" y="224"/>
                    <a:pt x="3086" y="242"/>
                  </a:cubicBezTo>
                  <a:cubicBezTo>
                    <a:pt x="3100" y="228"/>
                    <a:pt x="3111" y="209"/>
                    <a:pt x="3125" y="195"/>
                  </a:cubicBezTo>
                  <a:cubicBezTo>
                    <a:pt x="3178" y="142"/>
                    <a:pt x="3302" y="120"/>
                    <a:pt x="3374" y="109"/>
                  </a:cubicBezTo>
                  <a:cubicBezTo>
                    <a:pt x="3572" y="117"/>
                    <a:pt x="3769" y="128"/>
                    <a:pt x="3966" y="148"/>
                  </a:cubicBezTo>
                  <a:cubicBezTo>
                    <a:pt x="4000" y="155"/>
                    <a:pt x="4045" y="155"/>
                    <a:pt x="4076" y="172"/>
                  </a:cubicBezTo>
                  <a:cubicBezTo>
                    <a:pt x="4137" y="206"/>
                    <a:pt x="4105" y="192"/>
                    <a:pt x="4146" y="226"/>
                  </a:cubicBezTo>
                  <a:cubicBezTo>
                    <a:pt x="4185" y="259"/>
                    <a:pt x="4234" y="279"/>
                    <a:pt x="4278" y="304"/>
                  </a:cubicBezTo>
                  <a:cubicBezTo>
                    <a:pt x="4315" y="329"/>
                    <a:pt x="4349" y="370"/>
                    <a:pt x="4364" y="413"/>
                  </a:cubicBezTo>
                  <a:cubicBezTo>
                    <a:pt x="4356" y="535"/>
                    <a:pt x="4356" y="569"/>
                    <a:pt x="4356" y="515"/>
                  </a:cubicBezTo>
                  <a:cubicBezTo>
                    <a:pt x="4334" y="663"/>
                    <a:pt x="4316" y="711"/>
                    <a:pt x="4208" y="819"/>
                  </a:cubicBezTo>
                  <a:cubicBezTo>
                    <a:pt x="4188" y="839"/>
                    <a:pt x="4128" y="856"/>
                    <a:pt x="4099" y="865"/>
                  </a:cubicBezTo>
                  <a:cubicBezTo>
                    <a:pt x="4085" y="870"/>
                    <a:pt x="3953" y="881"/>
                    <a:pt x="3951" y="881"/>
                  </a:cubicBezTo>
                  <a:cubicBezTo>
                    <a:pt x="3799" y="875"/>
                    <a:pt x="3650" y="861"/>
                    <a:pt x="3499" y="850"/>
                  </a:cubicBezTo>
                  <a:cubicBezTo>
                    <a:pt x="3432" y="839"/>
                    <a:pt x="3364" y="828"/>
                    <a:pt x="3296" y="819"/>
                  </a:cubicBezTo>
                  <a:cubicBezTo>
                    <a:pt x="3242" y="805"/>
                    <a:pt x="3188" y="792"/>
                    <a:pt x="3133" y="780"/>
                  </a:cubicBezTo>
                  <a:cubicBezTo>
                    <a:pt x="3097" y="772"/>
                    <a:pt x="3106" y="781"/>
                    <a:pt x="3094" y="756"/>
                  </a:cubicBezTo>
                  <a:cubicBezTo>
                    <a:pt x="3012" y="819"/>
                    <a:pt x="2915" y="852"/>
                    <a:pt x="2813" y="865"/>
                  </a:cubicBezTo>
                  <a:cubicBezTo>
                    <a:pt x="2753" y="886"/>
                    <a:pt x="2675" y="889"/>
                    <a:pt x="2611" y="897"/>
                  </a:cubicBezTo>
                  <a:cubicBezTo>
                    <a:pt x="2404" y="893"/>
                    <a:pt x="2248" y="889"/>
                    <a:pt x="2057" y="873"/>
                  </a:cubicBezTo>
                  <a:cubicBezTo>
                    <a:pt x="1945" y="844"/>
                    <a:pt x="1833" y="812"/>
                    <a:pt x="1722" y="780"/>
                  </a:cubicBezTo>
                  <a:cubicBezTo>
                    <a:pt x="1717" y="772"/>
                    <a:pt x="1707" y="756"/>
                    <a:pt x="1707" y="756"/>
                  </a:cubicBezTo>
                  <a:cubicBezTo>
                    <a:pt x="1715" y="759"/>
                    <a:pt x="1732" y="756"/>
                    <a:pt x="1730" y="764"/>
                  </a:cubicBezTo>
                  <a:cubicBezTo>
                    <a:pt x="1727" y="776"/>
                    <a:pt x="1710" y="780"/>
                    <a:pt x="1699" y="787"/>
                  </a:cubicBezTo>
                  <a:cubicBezTo>
                    <a:pt x="1676" y="803"/>
                    <a:pt x="1654" y="821"/>
                    <a:pt x="1629" y="834"/>
                  </a:cubicBezTo>
                  <a:cubicBezTo>
                    <a:pt x="1541" y="879"/>
                    <a:pt x="1463" y="882"/>
                    <a:pt x="1364" y="889"/>
                  </a:cubicBezTo>
                  <a:cubicBezTo>
                    <a:pt x="1250" y="883"/>
                    <a:pt x="1142" y="873"/>
                    <a:pt x="1029" y="858"/>
                  </a:cubicBezTo>
                  <a:cubicBezTo>
                    <a:pt x="974" y="840"/>
                    <a:pt x="914" y="834"/>
                    <a:pt x="857" y="819"/>
                  </a:cubicBezTo>
                  <a:cubicBezTo>
                    <a:pt x="737" y="788"/>
                    <a:pt x="619" y="756"/>
                    <a:pt x="499" y="725"/>
                  </a:cubicBezTo>
                  <a:cubicBezTo>
                    <a:pt x="459" y="715"/>
                    <a:pt x="421" y="698"/>
                    <a:pt x="382" y="686"/>
                  </a:cubicBezTo>
                  <a:cubicBezTo>
                    <a:pt x="357" y="679"/>
                    <a:pt x="327" y="675"/>
                    <a:pt x="304" y="663"/>
                  </a:cubicBezTo>
                  <a:cubicBezTo>
                    <a:pt x="269" y="645"/>
                    <a:pt x="240" y="622"/>
                    <a:pt x="203" y="608"/>
                  </a:cubicBezTo>
                  <a:cubicBezTo>
                    <a:pt x="153" y="589"/>
                    <a:pt x="98" y="579"/>
                    <a:pt x="47" y="561"/>
                  </a:cubicBezTo>
                  <a:cubicBezTo>
                    <a:pt x="19" y="519"/>
                    <a:pt x="15" y="505"/>
                    <a:pt x="0" y="460"/>
                  </a:cubicBezTo>
                  <a:cubicBezTo>
                    <a:pt x="3" y="421"/>
                    <a:pt x="2" y="382"/>
                    <a:pt x="8" y="343"/>
                  </a:cubicBezTo>
                  <a:cubicBezTo>
                    <a:pt x="12" y="319"/>
                    <a:pt x="70" y="304"/>
                    <a:pt x="70" y="304"/>
                  </a:cubicBezTo>
                  <a:cubicBezTo>
                    <a:pt x="89" y="277"/>
                    <a:pt x="95" y="281"/>
                    <a:pt x="70" y="281"/>
                  </a:cubicBezTo>
                  <a:close/>
                </a:path>
              </a:pathLst>
            </a:custGeom>
            <a:solidFill>
              <a:srgbClr val="C5C3F1"/>
            </a:solidFill>
            <a:ln w="12700" cap="sq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572" name="Text Box 4"/>
            <p:cNvSpPr txBox="1">
              <a:spLocks noChangeArrowheads="1"/>
            </p:cNvSpPr>
            <p:nvPr/>
          </p:nvSpPr>
          <p:spPr bwMode="auto">
            <a:xfrm>
              <a:off x="2822" y="1240"/>
              <a:ext cx="938" cy="2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defRPr/>
              </a:pPr>
              <a:r>
                <a:rPr lang="fr-FR" sz="2200" i="0">
                  <a:solidFill>
                    <a:schemeClr val="tx1"/>
                  </a:solidFill>
                  <a:latin typeface="Arial" pitchFamily="34" charset="0"/>
                </a:rPr>
                <a:t>Objectives</a:t>
              </a:r>
              <a:endParaRPr lang="fr-FR" i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1389573" name="Text Box 5"/>
          <p:cNvSpPr txBox="1">
            <a:spLocks noChangeArrowheads="1"/>
          </p:cNvSpPr>
          <p:nvPr/>
        </p:nvSpPr>
        <p:spPr bwMode="auto">
          <a:xfrm>
            <a:off x="6705600" y="2044700"/>
            <a:ext cx="2286000" cy="7620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WHY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a new system?</a:t>
            </a:r>
            <a:endParaRPr lang="fr-FR" sz="2800" i="0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sp>
        <p:nvSpPr>
          <p:cNvPr id="1389574" name="Text Box 6"/>
          <p:cNvSpPr txBox="1">
            <a:spLocks noChangeArrowheads="1"/>
          </p:cNvSpPr>
          <p:nvPr/>
        </p:nvSpPr>
        <p:spPr bwMode="auto">
          <a:xfrm>
            <a:off x="7010400" y="3644900"/>
            <a:ext cx="1752600" cy="7620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WHAT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services?</a:t>
            </a:r>
            <a:endParaRPr lang="fr-FR" sz="2800" i="0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389575" name="Text Box 7"/>
          <p:cNvSpPr txBox="1">
            <a:spLocks noChangeArrowheads="1"/>
          </p:cNvSpPr>
          <p:nvPr/>
        </p:nvSpPr>
        <p:spPr bwMode="auto">
          <a:xfrm>
            <a:off x="6848475" y="4968875"/>
            <a:ext cx="2066925" cy="14465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WHO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fr-FR" sz="2200" i="0" dirty="0" err="1">
                <a:solidFill>
                  <a:srgbClr val="008000"/>
                </a:solidFill>
                <a:latin typeface="Comic Sans MS" pitchFamily="66" charset="0"/>
              </a:rPr>
              <a:t>will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fr-FR" sz="2200" i="0" dirty="0" err="1">
                <a:solidFill>
                  <a:srgbClr val="008000"/>
                </a:solidFill>
                <a:latin typeface="Comic Sans MS" pitchFamily="66" charset="0"/>
              </a:rPr>
              <a:t>be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fr-FR" sz="2200" i="0" dirty="0" err="1">
                <a:solidFill>
                  <a:srgbClr val="008000"/>
                </a:solidFill>
                <a:latin typeface="Comic Sans MS" pitchFamily="66" charset="0"/>
              </a:rPr>
              <a:t>responsible</a:t>
            </a:r>
            <a:endParaRPr lang="fr-FR" sz="2200" i="0" dirty="0">
              <a:solidFill>
                <a:srgbClr val="008000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defRPr/>
            </a:pP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for </a:t>
            </a:r>
            <a:r>
              <a:rPr lang="fr-FR" sz="2200" i="0" dirty="0" err="1">
                <a:solidFill>
                  <a:srgbClr val="008000"/>
                </a:solidFill>
                <a:latin typeface="Comic Sans MS" pitchFamily="66" charset="0"/>
              </a:rPr>
              <a:t>what</a:t>
            </a:r>
            <a:r>
              <a:rPr lang="fr-FR" sz="2200" i="0" dirty="0">
                <a:solidFill>
                  <a:srgbClr val="008000"/>
                </a:solidFill>
                <a:latin typeface="Comic Sans MS" pitchFamily="66" charset="0"/>
              </a:rPr>
              <a:t> ?</a:t>
            </a:r>
            <a:endParaRPr lang="fr-FR" i="0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sp>
        <p:nvSpPr>
          <p:cNvPr id="1389576" name="Text Box 8"/>
          <p:cNvSpPr txBox="1">
            <a:spLocks noChangeArrowheads="1"/>
          </p:cNvSpPr>
          <p:nvPr/>
        </p:nvSpPr>
        <p:spPr bwMode="auto">
          <a:xfrm>
            <a:off x="5210175" y="2882900"/>
            <a:ext cx="984565" cy="43088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sz="2200" dirty="0" err="1" smtClean="0">
                <a:solidFill>
                  <a:schemeClr val="tx2"/>
                </a:solidFill>
                <a:latin typeface="Helvetica" charset="0"/>
              </a:rPr>
              <a:t>satisfy</a:t>
            </a:r>
            <a:endParaRPr lang="fr-FR" sz="2800" i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3" name="Group 168"/>
          <p:cNvGrpSpPr>
            <a:grpSpLocks/>
          </p:cNvGrpSpPr>
          <p:nvPr/>
        </p:nvGrpSpPr>
        <p:grpSpPr bwMode="auto">
          <a:xfrm>
            <a:off x="3505200" y="3340100"/>
            <a:ext cx="3810000" cy="1524000"/>
            <a:chOff x="2949" y="2076"/>
            <a:chExt cx="2358" cy="839"/>
          </a:xfrm>
        </p:grpSpPr>
        <p:sp>
          <p:nvSpPr>
            <p:cNvPr id="1389665" name="Freeform 97"/>
            <p:cNvSpPr>
              <a:spLocks/>
            </p:cNvSpPr>
            <p:nvPr/>
          </p:nvSpPr>
          <p:spPr bwMode="auto">
            <a:xfrm>
              <a:off x="3111" y="2120"/>
              <a:ext cx="2196" cy="795"/>
            </a:xfrm>
            <a:custGeom>
              <a:avLst/>
              <a:gdLst/>
              <a:ahLst/>
              <a:cxnLst>
                <a:cxn ang="0">
                  <a:pos x="716" y="113"/>
                </a:cxn>
                <a:cxn ang="0">
                  <a:pos x="807" y="108"/>
                </a:cxn>
                <a:cxn ang="0">
                  <a:pos x="903" y="113"/>
                </a:cxn>
                <a:cxn ang="0">
                  <a:pos x="985" y="123"/>
                </a:cxn>
                <a:cxn ang="0">
                  <a:pos x="1069" y="128"/>
                </a:cxn>
                <a:cxn ang="0">
                  <a:pos x="1151" y="128"/>
                </a:cxn>
                <a:cxn ang="0">
                  <a:pos x="1231" y="121"/>
                </a:cxn>
                <a:cxn ang="0">
                  <a:pos x="1311" y="106"/>
                </a:cxn>
                <a:cxn ang="0">
                  <a:pos x="1431" y="75"/>
                </a:cxn>
                <a:cxn ang="0">
                  <a:pos x="1576" y="41"/>
                </a:cxn>
                <a:cxn ang="0">
                  <a:pos x="1723" y="14"/>
                </a:cxn>
                <a:cxn ang="0">
                  <a:pos x="1872" y="1"/>
                </a:cxn>
                <a:cxn ang="0">
                  <a:pos x="2019" y="2"/>
                </a:cxn>
                <a:cxn ang="0">
                  <a:pos x="2145" y="24"/>
                </a:cxn>
                <a:cxn ang="0">
                  <a:pos x="2192" y="80"/>
                </a:cxn>
                <a:cxn ang="0">
                  <a:pos x="2185" y="149"/>
                </a:cxn>
                <a:cxn ang="0">
                  <a:pos x="2139" y="184"/>
                </a:cxn>
                <a:cxn ang="0">
                  <a:pos x="2064" y="192"/>
                </a:cxn>
                <a:cxn ang="0">
                  <a:pos x="1977" y="186"/>
                </a:cxn>
                <a:cxn ang="0">
                  <a:pos x="1893" y="180"/>
                </a:cxn>
                <a:cxn ang="0">
                  <a:pos x="1832" y="188"/>
                </a:cxn>
                <a:cxn ang="0">
                  <a:pos x="1801" y="279"/>
                </a:cxn>
                <a:cxn ang="0">
                  <a:pos x="1801" y="462"/>
                </a:cxn>
                <a:cxn ang="0">
                  <a:pos x="1824" y="720"/>
                </a:cxn>
                <a:cxn ang="0">
                  <a:pos x="1845" y="1056"/>
                </a:cxn>
                <a:cxn ang="0">
                  <a:pos x="1870" y="1313"/>
                </a:cxn>
                <a:cxn ang="0">
                  <a:pos x="1847" y="1389"/>
                </a:cxn>
                <a:cxn ang="0">
                  <a:pos x="1782" y="1444"/>
                </a:cxn>
                <a:cxn ang="0">
                  <a:pos x="1696" y="1467"/>
                </a:cxn>
                <a:cxn ang="0">
                  <a:pos x="1610" y="1482"/>
                </a:cxn>
                <a:cxn ang="0">
                  <a:pos x="1524" y="1494"/>
                </a:cxn>
                <a:cxn ang="0">
                  <a:pos x="1437" y="1504"/>
                </a:cxn>
                <a:cxn ang="0">
                  <a:pos x="1347" y="1513"/>
                </a:cxn>
                <a:cxn ang="0">
                  <a:pos x="1246" y="1526"/>
                </a:cxn>
                <a:cxn ang="0">
                  <a:pos x="1126" y="1541"/>
                </a:cxn>
                <a:cxn ang="0">
                  <a:pos x="1007" y="1555"/>
                </a:cxn>
                <a:cxn ang="0">
                  <a:pos x="889" y="1567"/>
                </a:cxn>
                <a:cxn ang="0">
                  <a:pos x="773" y="1574"/>
                </a:cxn>
                <a:cxn ang="0">
                  <a:pos x="653" y="1578"/>
                </a:cxn>
                <a:cxn ang="0">
                  <a:pos x="540" y="1582"/>
                </a:cxn>
                <a:cxn ang="0">
                  <a:pos x="426" y="1587"/>
                </a:cxn>
                <a:cxn ang="0">
                  <a:pos x="313" y="1590"/>
                </a:cxn>
                <a:cxn ang="0">
                  <a:pos x="202" y="1584"/>
                </a:cxn>
                <a:cxn ang="0">
                  <a:pos x="96" y="1564"/>
                </a:cxn>
                <a:cxn ang="0">
                  <a:pos x="12" y="1513"/>
                </a:cxn>
                <a:cxn ang="0">
                  <a:pos x="8" y="1424"/>
                </a:cxn>
                <a:cxn ang="0">
                  <a:pos x="76" y="1354"/>
                </a:cxn>
                <a:cxn ang="0">
                  <a:pos x="174" y="1348"/>
                </a:cxn>
                <a:cxn ang="0">
                  <a:pos x="288" y="1365"/>
                </a:cxn>
                <a:cxn ang="0">
                  <a:pos x="435" y="1285"/>
                </a:cxn>
                <a:cxn ang="0">
                  <a:pos x="483" y="1014"/>
                </a:cxn>
                <a:cxn ang="0">
                  <a:pos x="426" y="734"/>
                </a:cxn>
                <a:cxn ang="0">
                  <a:pos x="408" y="493"/>
                </a:cxn>
                <a:cxn ang="0">
                  <a:pos x="441" y="310"/>
                </a:cxn>
                <a:cxn ang="0">
                  <a:pos x="492" y="223"/>
                </a:cxn>
                <a:cxn ang="0">
                  <a:pos x="572" y="147"/>
                </a:cxn>
                <a:cxn ang="0">
                  <a:pos x="628" y="118"/>
                </a:cxn>
              </a:cxnLst>
              <a:rect l="0" t="0" r="r" b="b"/>
              <a:pathLst>
                <a:path w="2196" h="1590">
                  <a:moveTo>
                    <a:pt x="655" y="118"/>
                  </a:moveTo>
                  <a:lnTo>
                    <a:pt x="685" y="115"/>
                  </a:lnTo>
                  <a:lnTo>
                    <a:pt x="716" y="113"/>
                  </a:lnTo>
                  <a:lnTo>
                    <a:pt x="744" y="110"/>
                  </a:lnTo>
                  <a:lnTo>
                    <a:pt x="777" y="108"/>
                  </a:lnTo>
                  <a:lnTo>
                    <a:pt x="807" y="108"/>
                  </a:lnTo>
                  <a:lnTo>
                    <a:pt x="838" y="108"/>
                  </a:lnTo>
                  <a:lnTo>
                    <a:pt x="870" y="109"/>
                  </a:lnTo>
                  <a:lnTo>
                    <a:pt x="903" y="113"/>
                  </a:lnTo>
                  <a:lnTo>
                    <a:pt x="929" y="117"/>
                  </a:lnTo>
                  <a:lnTo>
                    <a:pt x="958" y="119"/>
                  </a:lnTo>
                  <a:lnTo>
                    <a:pt x="985" y="123"/>
                  </a:lnTo>
                  <a:lnTo>
                    <a:pt x="1013" y="124"/>
                  </a:lnTo>
                  <a:lnTo>
                    <a:pt x="1040" y="127"/>
                  </a:lnTo>
                  <a:lnTo>
                    <a:pt x="1069" y="128"/>
                  </a:lnTo>
                  <a:lnTo>
                    <a:pt x="1095" y="128"/>
                  </a:lnTo>
                  <a:lnTo>
                    <a:pt x="1124" y="128"/>
                  </a:lnTo>
                  <a:lnTo>
                    <a:pt x="1151" y="128"/>
                  </a:lnTo>
                  <a:lnTo>
                    <a:pt x="1177" y="127"/>
                  </a:lnTo>
                  <a:lnTo>
                    <a:pt x="1204" y="124"/>
                  </a:lnTo>
                  <a:lnTo>
                    <a:pt x="1231" y="121"/>
                  </a:lnTo>
                  <a:lnTo>
                    <a:pt x="1257" y="117"/>
                  </a:lnTo>
                  <a:lnTo>
                    <a:pt x="1284" y="113"/>
                  </a:lnTo>
                  <a:lnTo>
                    <a:pt x="1311" y="106"/>
                  </a:lnTo>
                  <a:lnTo>
                    <a:pt x="1338" y="100"/>
                  </a:lnTo>
                  <a:lnTo>
                    <a:pt x="1385" y="87"/>
                  </a:lnTo>
                  <a:lnTo>
                    <a:pt x="1431" y="75"/>
                  </a:lnTo>
                  <a:lnTo>
                    <a:pt x="1479" y="63"/>
                  </a:lnTo>
                  <a:lnTo>
                    <a:pt x="1528" y="52"/>
                  </a:lnTo>
                  <a:lnTo>
                    <a:pt x="1576" y="41"/>
                  </a:lnTo>
                  <a:lnTo>
                    <a:pt x="1626" y="31"/>
                  </a:lnTo>
                  <a:lnTo>
                    <a:pt x="1673" y="22"/>
                  </a:lnTo>
                  <a:lnTo>
                    <a:pt x="1723" y="14"/>
                  </a:lnTo>
                  <a:lnTo>
                    <a:pt x="1772" y="9"/>
                  </a:lnTo>
                  <a:lnTo>
                    <a:pt x="1822" y="4"/>
                  </a:lnTo>
                  <a:lnTo>
                    <a:pt x="1872" y="1"/>
                  </a:lnTo>
                  <a:lnTo>
                    <a:pt x="1921" y="0"/>
                  </a:lnTo>
                  <a:lnTo>
                    <a:pt x="1969" y="0"/>
                  </a:lnTo>
                  <a:lnTo>
                    <a:pt x="2019" y="2"/>
                  </a:lnTo>
                  <a:lnTo>
                    <a:pt x="2068" y="8"/>
                  </a:lnTo>
                  <a:lnTo>
                    <a:pt x="2116" y="15"/>
                  </a:lnTo>
                  <a:lnTo>
                    <a:pt x="2145" y="24"/>
                  </a:lnTo>
                  <a:lnTo>
                    <a:pt x="2165" y="40"/>
                  </a:lnTo>
                  <a:lnTo>
                    <a:pt x="2181" y="58"/>
                  </a:lnTo>
                  <a:lnTo>
                    <a:pt x="2192" y="80"/>
                  </a:lnTo>
                  <a:lnTo>
                    <a:pt x="2196" y="104"/>
                  </a:lnTo>
                  <a:lnTo>
                    <a:pt x="2194" y="127"/>
                  </a:lnTo>
                  <a:lnTo>
                    <a:pt x="2185" y="149"/>
                  </a:lnTo>
                  <a:lnTo>
                    <a:pt x="2171" y="167"/>
                  </a:lnTo>
                  <a:lnTo>
                    <a:pt x="2158" y="178"/>
                  </a:lnTo>
                  <a:lnTo>
                    <a:pt x="2139" y="184"/>
                  </a:lnTo>
                  <a:lnTo>
                    <a:pt x="2116" y="189"/>
                  </a:lnTo>
                  <a:lnTo>
                    <a:pt x="2091" y="191"/>
                  </a:lnTo>
                  <a:lnTo>
                    <a:pt x="2064" y="192"/>
                  </a:lnTo>
                  <a:lnTo>
                    <a:pt x="2036" y="191"/>
                  </a:lnTo>
                  <a:lnTo>
                    <a:pt x="2005" y="188"/>
                  </a:lnTo>
                  <a:lnTo>
                    <a:pt x="1977" y="186"/>
                  </a:lnTo>
                  <a:lnTo>
                    <a:pt x="1946" y="184"/>
                  </a:lnTo>
                  <a:lnTo>
                    <a:pt x="1917" y="182"/>
                  </a:lnTo>
                  <a:lnTo>
                    <a:pt x="1893" y="180"/>
                  </a:lnTo>
                  <a:lnTo>
                    <a:pt x="1868" y="182"/>
                  </a:lnTo>
                  <a:lnTo>
                    <a:pt x="1849" y="183"/>
                  </a:lnTo>
                  <a:lnTo>
                    <a:pt x="1832" y="188"/>
                  </a:lnTo>
                  <a:lnTo>
                    <a:pt x="1820" y="195"/>
                  </a:lnTo>
                  <a:lnTo>
                    <a:pt x="1814" y="205"/>
                  </a:lnTo>
                  <a:lnTo>
                    <a:pt x="1801" y="279"/>
                  </a:lnTo>
                  <a:lnTo>
                    <a:pt x="1797" y="349"/>
                  </a:lnTo>
                  <a:lnTo>
                    <a:pt x="1799" y="412"/>
                  </a:lnTo>
                  <a:lnTo>
                    <a:pt x="1801" y="462"/>
                  </a:lnTo>
                  <a:lnTo>
                    <a:pt x="1805" y="562"/>
                  </a:lnTo>
                  <a:lnTo>
                    <a:pt x="1813" y="635"/>
                  </a:lnTo>
                  <a:lnTo>
                    <a:pt x="1824" y="720"/>
                  </a:lnTo>
                  <a:lnTo>
                    <a:pt x="1841" y="859"/>
                  </a:lnTo>
                  <a:lnTo>
                    <a:pt x="1847" y="960"/>
                  </a:lnTo>
                  <a:lnTo>
                    <a:pt x="1845" y="1056"/>
                  </a:lnTo>
                  <a:lnTo>
                    <a:pt x="1849" y="1161"/>
                  </a:lnTo>
                  <a:lnTo>
                    <a:pt x="1868" y="1289"/>
                  </a:lnTo>
                  <a:lnTo>
                    <a:pt x="1870" y="1313"/>
                  </a:lnTo>
                  <a:lnTo>
                    <a:pt x="1868" y="1339"/>
                  </a:lnTo>
                  <a:lnTo>
                    <a:pt x="1858" y="1364"/>
                  </a:lnTo>
                  <a:lnTo>
                    <a:pt x="1847" y="1389"/>
                  </a:lnTo>
                  <a:lnTo>
                    <a:pt x="1828" y="1411"/>
                  </a:lnTo>
                  <a:lnTo>
                    <a:pt x="1807" y="1430"/>
                  </a:lnTo>
                  <a:lnTo>
                    <a:pt x="1782" y="1444"/>
                  </a:lnTo>
                  <a:lnTo>
                    <a:pt x="1751" y="1455"/>
                  </a:lnTo>
                  <a:lnTo>
                    <a:pt x="1723" y="1461"/>
                  </a:lnTo>
                  <a:lnTo>
                    <a:pt x="1696" y="1467"/>
                  </a:lnTo>
                  <a:lnTo>
                    <a:pt x="1668" y="1472"/>
                  </a:lnTo>
                  <a:lnTo>
                    <a:pt x="1639" y="1477"/>
                  </a:lnTo>
                  <a:lnTo>
                    <a:pt x="1610" y="1482"/>
                  </a:lnTo>
                  <a:lnTo>
                    <a:pt x="1582" y="1486"/>
                  </a:lnTo>
                  <a:lnTo>
                    <a:pt x="1553" y="1490"/>
                  </a:lnTo>
                  <a:lnTo>
                    <a:pt x="1524" y="1494"/>
                  </a:lnTo>
                  <a:lnTo>
                    <a:pt x="1494" y="1496"/>
                  </a:lnTo>
                  <a:lnTo>
                    <a:pt x="1465" y="1500"/>
                  </a:lnTo>
                  <a:lnTo>
                    <a:pt x="1437" y="1504"/>
                  </a:lnTo>
                  <a:lnTo>
                    <a:pt x="1406" y="1507"/>
                  </a:lnTo>
                  <a:lnTo>
                    <a:pt x="1376" y="1511"/>
                  </a:lnTo>
                  <a:lnTo>
                    <a:pt x="1347" y="1513"/>
                  </a:lnTo>
                  <a:lnTo>
                    <a:pt x="1317" y="1517"/>
                  </a:lnTo>
                  <a:lnTo>
                    <a:pt x="1286" y="1521"/>
                  </a:lnTo>
                  <a:lnTo>
                    <a:pt x="1246" y="1526"/>
                  </a:lnTo>
                  <a:lnTo>
                    <a:pt x="1206" y="1532"/>
                  </a:lnTo>
                  <a:lnTo>
                    <a:pt x="1166" y="1537"/>
                  </a:lnTo>
                  <a:lnTo>
                    <a:pt x="1126" y="1541"/>
                  </a:lnTo>
                  <a:lnTo>
                    <a:pt x="1086" y="1546"/>
                  </a:lnTo>
                  <a:lnTo>
                    <a:pt x="1048" y="1551"/>
                  </a:lnTo>
                  <a:lnTo>
                    <a:pt x="1007" y="1555"/>
                  </a:lnTo>
                  <a:lnTo>
                    <a:pt x="969" y="1559"/>
                  </a:lnTo>
                  <a:lnTo>
                    <a:pt x="929" y="1563"/>
                  </a:lnTo>
                  <a:lnTo>
                    <a:pt x="889" y="1567"/>
                  </a:lnTo>
                  <a:lnTo>
                    <a:pt x="851" y="1569"/>
                  </a:lnTo>
                  <a:lnTo>
                    <a:pt x="811" y="1572"/>
                  </a:lnTo>
                  <a:lnTo>
                    <a:pt x="773" y="1574"/>
                  </a:lnTo>
                  <a:lnTo>
                    <a:pt x="733" y="1576"/>
                  </a:lnTo>
                  <a:lnTo>
                    <a:pt x="693" y="1577"/>
                  </a:lnTo>
                  <a:lnTo>
                    <a:pt x="653" y="1578"/>
                  </a:lnTo>
                  <a:lnTo>
                    <a:pt x="614" y="1578"/>
                  </a:lnTo>
                  <a:lnTo>
                    <a:pt x="578" y="1580"/>
                  </a:lnTo>
                  <a:lnTo>
                    <a:pt x="540" y="1582"/>
                  </a:lnTo>
                  <a:lnTo>
                    <a:pt x="502" y="1584"/>
                  </a:lnTo>
                  <a:lnTo>
                    <a:pt x="464" y="1586"/>
                  </a:lnTo>
                  <a:lnTo>
                    <a:pt x="426" y="1587"/>
                  </a:lnTo>
                  <a:lnTo>
                    <a:pt x="387" y="1589"/>
                  </a:lnTo>
                  <a:lnTo>
                    <a:pt x="351" y="1590"/>
                  </a:lnTo>
                  <a:lnTo>
                    <a:pt x="313" y="1590"/>
                  </a:lnTo>
                  <a:lnTo>
                    <a:pt x="275" y="1589"/>
                  </a:lnTo>
                  <a:lnTo>
                    <a:pt x="239" y="1587"/>
                  </a:lnTo>
                  <a:lnTo>
                    <a:pt x="202" y="1584"/>
                  </a:lnTo>
                  <a:lnTo>
                    <a:pt x="166" y="1580"/>
                  </a:lnTo>
                  <a:lnTo>
                    <a:pt x="130" y="1573"/>
                  </a:lnTo>
                  <a:lnTo>
                    <a:pt x="96" y="1564"/>
                  </a:lnTo>
                  <a:lnTo>
                    <a:pt x="61" y="1554"/>
                  </a:lnTo>
                  <a:lnTo>
                    <a:pt x="33" y="1538"/>
                  </a:lnTo>
                  <a:lnTo>
                    <a:pt x="12" y="1513"/>
                  </a:lnTo>
                  <a:lnTo>
                    <a:pt x="2" y="1486"/>
                  </a:lnTo>
                  <a:lnTo>
                    <a:pt x="0" y="1455"/>
                  </a:lnTo>
                  <a:lnTo>
                    <a:pt x="8" y="1424"/>
                  </a:lnTo>
                  <a:lnTo>
                    <a:pt x="23" y="1395"/>
                  </a:lnTo>
                  <a:lnTo>
                    <a:pt x="46" y="1370"/>
                  </a:lnTo>
                  <a:lnTo>
                    <a:pt x="76" y="1354"/>
                  </a:lnTo>
                  <a:lnTo>
                    <a:pt x="107" y="1347"/>
                  </a:lnTo>
                  <a:lnTo>
                    <a:pt x="139" y="1346"/>
                  </a:lnTo>
                  <a:lnTo>
                    <a:pt x="174" y="1348"/>
                  </a:lnTo>
                  <a:lnTo>
                    <a:pt x="210" y="1354"/>
                  </a:lnTo>
                  <a:lnTo>
                    <a:pt x="248" y="1360"/>
                  </a:lnTo>
                  <a:lnTo>
                    <a:pt x="288" y="1365"/>
                  </a:lnTo>
                  <a:lnTo>
                    <a:pt x="328" y="1369"/>
                  </a:lnTo>
                  <a:lnTo>
                    <a:pt x="366" y="1368"/>
                  </a:lnTo>
                  <a:lnTo>
                    <a:pt x="435" y="1285"/>
                  </a:lnTo>
                  <a:lnTo>
                    <a:pt x="473" y="1198"/>
                  </a:lnTo>
                  <a:lnTo>
                    <a:pt x="487" y="1108"/>
                  </a:lnTo>
                  <a:lnTo>
                    <a:pt x="483" y="1014"/>
                  </a:lnTo>
                  <a:lnTo>
                    <a:pt x="468" y="921"/>
                  </a:lnTo>
                  <a:lnTo>
                    <a:pt x="447" y="826"/>
                  </a:lnTo>
                  <a:lnTo>
                    <a:pt x="426" y="734"/>
                  </a:lnTo>
                  <a:lnTo>
                    <a:pt x="410" y="643"/>
                  </a:lnTo>
                  <a:lnTo>
                    <a:pt x="407" y="569"/>
                  </a:lnTo>
                  <a:lnTo>
                    <a:pt x="408" y="493"/>
                  </a:lnTo>
                  <a:lnTo>
                    <a:pt x="418" y="419"/>
                  </a:lnTo>
                  <a:lnTo>
                    <a:pt x="431" y="343"/>
                  </a:lnTo>
                  <a:lnTo>
                    <a:pt x="441" y="310"/>
                  </a:lnTo>
                  <a:lnTo>
                    <a:pt x="454" y="280"/>
                  </a:lnTo>
                  <a:lnTo>
                    <a:pt x="471" y="252"/>
                  </a:lnTo>
                  <a:lnTo>
                    <a:pt x="492" y="223"/>
                  </a:lnTo>
                  <a:lnTo>
                    <a:pt x="517" y="197"/>
                  </a:lnTo>
                  <a:lnTo>
                    <a:pt x="544" y="171"/>
                  </a:lnTo>
                  <a:lnTo>
                    <a:pt x="572" y="147"/>
                  </a:lnTo>
                  <a:lnTo>
                    <a:pt x="603" y="122"/>
                  </a:lnTo>
                  <a:lnTo>
                    <a:pt x="614" y="118"/>
                  </a:lnTo>
                  <a:lnTo>
                    <a:pt x="628" y="118"/>
                  </a:lnTo>
                  <a:lnTo>
                    <a:pt x="641" y="118"/>
                  </a:lnTo>
                  <a:lnTo>
                    <a:pt x="655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66" name="Freeform 98"/>
            <p:cNvSpPr>
              <a:spLocks/>
            </p:cNvSpPr>
            <p:nvPr/>
          </p:nvSpPr>
          <p:spPr bwMode="auto">
            <a:xfrm>
              <a:off x="2959" y="2080"/>
              <a:ext cx="2193" cy="794"/>
            </a:xfrm>
            <a:custGeom>
              <a:avLst/>
              <a:gdLst/>
              <a:ahLst/>
              <a:cxnLst>
                <a:cxn ang="0">
                  <a:pos x="713" y="115"/>
                </a:cxn>
                <a:cxn ang="0">
                  <a:pos x="805" y="109"/>
                </a:cxn>
                <a:cxn ang="0">
                  <a:pos x="900" y="115"/>
                </a:cxn>
                <a:cxn ang="0">
                  <a:pos x="982" y="124"/>
                </a:cxn>
                <a:cxn ang="0">
                  <a:pos x="1066" y="129"/>
                </a:cxn>
                <a:cxn ang="0">
                  <a:pos x="1148" y="129"/>
                </a:cxn>
                <a:cxn ang="0">
                  <a:pos x="1230" y="122"/>
                </a:cxn>
                <a:cxn ang="0">
                  <a:pos x="1310" y="108"/>
                </a:cxn>
                <a:cxn ang="0">
                  <a:pos x="1430" y="76"/>
                </a:cxn>
                <a:cxn ang="0">
                  <a:pos x="1573" y="42"/>
                </a:cxn>
                <a:cxn ang="0">
                  <a:pos x="1720" y="16"/>
                </a:cxn>
                <a:cxn ang="0">
                  <a:pos x="1869" y="1"/>
                </a:cxn>
                <a:cxn ang="0">
                  <a:pos x="2016" y="3"/>
                </a:cxn>
                <a:cxn ang="0">
                  <a:pos x="2142" y="25"/>
                </a:cxn>
                <a:cxn ang="0">
                  <a:pos x="2190" y="81"/>
                </a:cxn>
                <a:cxn ang="0">
                  <a:pos x="2182" y="150"/>
                </a:cxn>
                <a:cxn ang="0">
                  <a:pos x="2136" y="186"/>
                </a:cxn>
                <a:cxn ang="0">
                  <a:pos x="2062" y="192"/>
                </a:cxn>
                <a:cxn ang="0">
                  <a:pos x="1974" y="187"/>
                </a:cxn>
                <a:cxn ang="0">
                  <a:pos x="1890" y="181"/>
                </a:cxn>
                <a:cxn ang="0">
                  <a:pos x="1829" y="189"/>
                </a:cxn>
                <a:cxn ang="0">
                  <a:pos x="1799" y="280"/>
                </a:cxn>
                <a:cxn ang="0">
                  <a:pos x="1799" y="463"/>
                </a:cxn>
                <a:cxn ang="0">
                  <a:pos x="1821" y="723"/>
                </a:cxn>
                <a:cxn ang="0">
                  <a:pos x="1842" y="1058"/>
                </a:cxn>
                <a:cxn ang="0">
                  <a:pos x="1867" y="1314"/>
                </a:cxn>
                <a:cxn ang="0">
                  <a:pos x="1844" y="1389"/>
                </a:cxn>
                <a:cxn ang="0">
                  <a:pos x="1779" y="1446"/>
                </a:cxn>
                <a:cxn ang="0">
                  <a:pos x="1694" y="1468"/>
                </a:cxn>
                <a:cxn ang="0">
                  <a:pos x="1608" y="1483"/>
                </a:cxn>
                <a:cxn ang="0">
                  <a:pos x="1522" y="1494"/>
                </a:cxn>
                <a:cxn ang="0">
                  <a:pos x="1434" y="1505"/>
                </a:cxn>
                <a:cxn ang="0">
                  <a:pos x="1345" y="1514"/>
                </a:cxn>
                <a:cxn ang="0">
                  <a:pos x="1243" y="1527"/>
                </a:cxn>
                <a:cxn ang="0">
                  <a:pos x="1125" y="1542"/>
                </a:cxn>
                <a:cxn ang="0">
                  <a:pos x="1007" y="1555"/>
                </a:cxn>
                <a:cxn ang="0">
                  <a:pos x="889" y="1567"/>
                </a:cxn>
                <a:cxn ang="0">
                  <a:pos x="770" y="1575"/>
                </a:cxn>
                <a:cxn ang="0">
                  <a:pos x="650" y="1579"/>
                </a:cxn>
                <a:cxn ang="0">
                  <a:pos x="538" y="1583"/>
                </a:cxn>
                <a:cxn ang="0">
                  <a:pos x="423" y="1589"/>
                </a:cxn>
                <a:cxn ang="0">
                  <a:pos x="310" y="1590"/>
                </a:cxn>
                <a:cxn ang="0">
                  <a:pos x="200" y="1584"/>
                </a:cxn>
                <a:cxn ang="0">
                  <a:pos x="93" y="1564"/>
                </a:cxn>
                <a:cxn ang="0">
                  <a:pos x="11" y="1514"/>
                </a:cxn>
                <a:cxn ang="0">
                  <a:pos x="5" y="1424"/>
                </a:cxn>
                <a:cxn ang="0">
                  <a:pos x="74" y="1354"/>
                </a:cxn>
                <a:cxn ang="0">
                  <a:pos x="171" y="1349"/>
                </a:cxn>
                <a:cxn ang="0">
                  <a:pos x="286" y="1367"/>
                </a:cxn>
                <a:cxn ang="0">
                  <a:pos x="433" y="1286"/>
                </a:cxn>
                <a:cxn ang="0">
                  <a:pos x="480" y="1016"/>
                </a:cxn>
                <a:cxn ang="0">
                  <a:pos x="423" y="736"/>
                </a:cxn>
                <a:cxn ang="0">
                  <a:pos x="406" y="494"/>
                </a:cxn>
                <a:cxn ang="0">
                  <a:pos x="440" y="312"/>
                </a:cxn>
                <a:cxn ang="0">
                  <a:pos x="490" y="225"/>
                </a:cxn>
                <a:cxn ang="0">
                  <a:pos x="570" y="148"/>
                </a:cxn>
                <a:cxn ang="0">
                  <a:pos x="625" y="118"/>
                </a:cxn>
              </a:cxnLst>
              <a:rect l="0" t="0" r="r" b="b"/>
              <a:pathLst>
                <a:path w="2193" h="1590">
                  <a:moveTo>
                    <a:pt x="652" y="120"/>
                  </a:moveTo>
                  <a:lnTo>
                    <a:pt x="683" y="117"/>
                  </a:lnTo>
                  <a:lnTo>
                    <a:pt x="713" y="115"/>
                  </a:lnTo>
                  <a:lnTo>
                    <a:pt x="744" y="112"/>
                  </a:lnTo>
                  <a:lnTo>
                    <a:pt x="774" y="109"/>
                  </a:lnTo>
                  <a:lnTo>
                    <a:pt x="805" y="109"/>
                  </a:lnTo>
                  <a:lnTo>
                    <a:pt x="837" y="109"/>
                  </a:lnTo>
                  <a:lnTo>
                    <a:pt x="868" y="111"/>
                  </a:lnTo>
                  <a:lnTo>
                    <a:pt x="900" y="115"/>
                  </a:lnTo>
                  <a:lnTo>
                    <a:pt x="927" y="118"/>
                  </a:lnTo>
                  <a:lnTo>
                    <a:pt x="955" y="121"/>
                  </a:lnTo>
                  <a:lnTo>
                    <a:pt x="982" y="124"/>
                  </a:lnTo>
                  <a:lnTo>
                    <a:pt x="1011" y="126"/>
                  </a:lnTo>
                  <a:lnTo>
                    <a:pt x="1039" y="128"/>
                  </a:lnTo>
                  <a:lnTo>
                    <a:pt x="1066" y="129"/>
                  </a:lnTo>
                  <a:lnTo>
                    <a:pt x="1095" y="130"/>
                  </a:lnTo>
                  <a:lnTo>
                    <a:pt x="1121" y="130"/>
                  </a:lnTo>
                  <a:lnTo>
                    <a:pt x="1148" y="129"/>
                  </a:lnTo>
                  <a:lnTo>
                    <a:pt x="1177" y="128"/>
                  </a:lnTo>
                  <a:lnTo>
                    <a:pt x="1203" y="126"/>
                  </a:lnTo>
                  <a:lnTo>
                    <a:pt x="1230" y="122"/>
                  </a:lnTo>
                  <a:lnTo>
                    <a:pt x="1257" y="118"/>
                  </a:lnTo>
                  <a:lnTo>
                    <a:pt x="1283" y="115"/>
                  </a:lnTo>
                  <a:lnTo>
                    <a:pt x="1310" y="108"/>
                  </a:lnTo>
                  <a:lnTo>
                    <a:pt x="1337" y="102"/>
                  </a:lnTo>
                  <a:lnTo>
                    <a:pt x="1383" y="89"/>
                  </a:lnTo>
                  <a:lnTo>
                    <a:pt x="1430" y="76"/>
                  </a:lnTo>
                  <a:lnTo>
                    <a:pt x="1478" y="64"/>
                  </a:lnTo>
                  <a:lnTo>
                    <a:pt x="1526" y="52"/>
                  </a:lnTo>
                  <a:lnTo>
                    <a:pt x="1573" y="42"/>
                  </a:lnTo>
                  <a:lnTo>
                    <a:pt x="1623" y="31"/>
                  </a:lnTo>
                  <a:lnTo>
                    <a:pt x="1673" y="24"/>
                  </a:lnTo>
                  <a:lnTo>
                    <a:pt x="1720" y="16"/>
                  </a:lnTo>
                  <a:lnTo>
                    <a:pt x="1770" y="9"/>
                  </a:lnTo>
                  <a:lnTo>
                    <a:pt x="1820" y="4"/>
                  </a:lnTo>
                  <a:lnTo>
                    <a:pt x="1869" y="1"/>
                  </a:lnTo>
                  <a:lnTo>
                    <a:pt x="1919" y="0"/>
                  </a:lnTo>
                  <a:lnTo>
                    <a:pt x="1966" y="0"/>
                  </a:lnTo>
                  <a:lnTo>
                    <a:pt x="2016" y="3"/>
                  </a:lnTo>
                  <a:lnTo>
                    <a:pt x="2066" y="8"/>
                  </a:lnTo>
                  <a:lnTo>
                    <a:pt x="2113" y="16"/>
                  </a:lnTo>
                  <a:lnTo>
                    <a:pt x="2142" y="25"/>
                  </a:lnTo>
                  <a:lnTo>
                    <a:pt x="2163" y="40"/>
                  </a:lnTo>
                  <a:lnTo>
                    <a:pt x="2178" y="59"/>
                  </a:lnTo>
                  <a:lnTo>
                    <a:pt x="2190" y="81"/>
                  </a:lnTo>
                  <a:lnTo>
                    <a:pt x="2193" y="104"/>
                  </a:lnTo>
                  <a:lnTo>
                    <a:pt x="2192" y="128"/>
                  </a:lnTo>
                  <a:lnTo>
                    <a:pt x="2182" y="150"/>
                  </a:lnTo>
                  <a:lnTo>
                    <a:pt x="2169" y="169"/>
                  </a:lnTo>
                  <a:lnTo>
                    <a:pt x="2155" y="179"/>
                  </a:lnTo>
                  <a:lnTo>
                    <a:pt x="2136" y="186"/>
                  </a:lnTo>
                  <a:lnTo>
                    <a:pt x="2113" y="190"/>
                  </a:lnTo>
                  <a:lnTo>
                    <a:pt x="2089" y="192"/>
                  </a:lnTo>
                  <a:lnTo>
                    <a:pt x="2062" y="192"/>
                  </a:lnTo>
                  <a:lnTo>
                    <a:pt x="2033" y="191"/>
                  </a:lnTo>
                  <a:lnTo>
                    <a:pt x="2003" y="189"/>
                  </a:lnTo>
                  <a:lnTo>
                    <a:pt x="1974" y="187"/>
                  </a:lnTo>
                  <a:lnTo>
                    <a:pt x="1944" y="185"/>
                  </a:lnTo>
                  <a:lnTo>
                    <a:pt x="1915" y="182"/>
                  </a:lnTo>
                  <a:lnTo>
                    <a:pt x="1890" y="181"/>
                  </a:lnTo>
                  <a:lnTo>
                    <a:pt x="1865" y="182"/>
                  </a:lnTo>
                  <a:lnTo>
                    <a:pt x="1846" y="183"/>
                  </a:lnTo>
                  <a:lnTo>
                    <a:pt x="1829" y="189"/>
                  </a:lnTo>
                  <a:lnTo>
                    <a:pt x="1818" y="195"/>
                  </a:lnTo>
                  <a:lnTo>
                    <a:pt x="1812" y="205"/>
                  </a:lnTo>
                  <a:lnTo>
                    <a:pt x="1799" y="280"/>
                  </a:lnTo>
                  <a:lnTo>
                    <a:pt x="1797" y="350"/>
                  </a:lnTo>
                  <a:lnTo>
                    <a:pt x="1797" y="412"/>
                  </a:lnTo>
                  <a:lnTo>
                    <a:pt x="1799" y="463"/>
                  </a:lnTo>
                  <a:lnTo>
                    <a:pt x="1802" y="563"/>
                  </a:lnTo>
                  <a:lnTo>
                    <a:pt x="1810" y="636"/>
                  </a:lnTo>
                  <a:lnTo>
                    <a:pt x="1821" y="723"/>
                  </a:lnTo>
                  <a:lnTo>
                    <a:pt x="1839" y="862"/>
                  </a:lnTo>
                  <a:lnTo>
                    <a:pt x="1844" y="962"/>
                  </a:lnTo>
                  <a:lnTo>
                    <a:pt x="1842" y="1058"/>
                  </a:lnTo>
                  <a:lnTo>
                    <a:pt x="1846" y="1162"/>
                  </a:lnTo>
                  <a:lnTo>
                    <a:pt x="1865" y="1289"/>
                  </a:lnTo>
                  <a:lnTo>
                    <a:pt x="1867" y="1314"/>
                  </a:lnTo>
                  <a:lnTo>
                    <a:pt x="1865" y="1340"/>
                  </a:lnTo>
                  <a:lnTo>
                    <a:pt x="1858" y="1364"/>
                  </a:lnTo>
                  <a:lnTo>
                    <a:pt x="1844" y="1389"/>
                  </a:lnTo>
                  <a:lnTo>
                    <a:pt x="1827" y="1412"/>
                  </a:lnTo>
                  <a:lnTo>
                    <a:pt x="1806" y="1431"/>
                  </a:lnTo>
                  <a:lnTo>
                    <a:pt x="1779" y="1446"/>
                  </a:lnTo>
                  <a:lnTo>
                    <a:pt x="1749" y="1457"/>
                  </a:lnTo>
                  <a:lnTo>
                    <a:pt x="1722" y="1463"/>
                  </a:lnTo>
                  <a:lnTo>
                    <a:pt x="1694" y="1468"/>
                  </a:lnTo>
                  <a:lnTo>
                    <a:pt x="1665" y="1474"/>
                  </a:lnTo>
                  <a:lnTo>
                    <a:pt x="1636" y="1479"/>
                  </a:lnTo>
                  <a:lnTo>
                    <a:pt x="1608" y="1483"/>
                  </a:lnTo>
                  <a:lnTo>
                    <a:pt x="1579" y="1487"/>
                  </a:lnTo>
                  <a:lnTo>
                    <a:pt x="1551" y="1490"/>
                  </a:lnTo>
                  <a:lnTo>
                    <a:pt x="1522" y="1494"/>
                  </a:lnTo>
                  <a:lnTo>
                    <a:pt x="1493" y="1497"/>
                  </a:lnTo>
                  <a:lnTo>
                    <a:pt x="1463" y="1501"/>
                  </a:lnTo>
                  <a:lnTo>
                    <a:pt x="1434" y="1505"/>
                  </a:lnTo>
                  <a:lnTo>
                    <a:pt x="1404" y="1507"/>
                  </a:lnTo>
                  <a:lnTo>
                    <a:pt x="1373" y="1511"/>
                  </a:lnTo>
                  <a:lnTo>
                    <a:pt x="1345" y="1514"/>
                  </a:lnTo>
                  <a:lnTo>
                    <a:pt x="1314" y="1518"/>
                  </a:lnTo>
                  <a:lnTo>
                    <a:pt x="1283" y="1522"/>
                  </a:lnTo>
                  <a:lnTo>
                    <a:pt x="1243" y="1527"/>
                  </a:lnTo>
                  <a:lnTo>
                    <a:pt x="1203" y="1532"/>
                  </a:lnTo>
                  <a:lnTo>
                    <a:pt x="1163" y="1537"/>
                  </a:lnTo>
                  <a:lnTo>
                    <a:pt x="1125" y="1542"/>
                  </a:lnTo>
                  <a:lnTo>
                    <a:pt x="1085" y="1546"/>
                  </a:lnTo>
                  <a:lnTo>
                    <a:pt x="1045" y="1551"/>
                  </a:lnTo>
                  <a:lnTo>
                    <a:pt x="1007" y="1555"/>
                  </a:lnTo>
                  <a:lnTo>
                    <a:pt x="967" y="1559"/>
                  </a:lnTo>
                  <a:lnTo>
                    <a:pt x="927" y="1563"/>
                  </a:lnTo>
                  <a:lnTo>
                    <a:pt x="889" y="1567"/>
                  </a:lnTo>
                  <a:lnTo>
                    <a:pt x="848" y="1571"/>
                  </a:lnTo>
                  <a:lnTo>
                    <a:pt x="808" y="1574"/>
                  </a:lnTo>
                  <a:lnTo>
                    <a:pt x="770" y="1575"/>
                  </a:lnTo>
                  <a:lnTo>
                    <a:pt x="730" y="1577"/>
                  </a:lnTo>
                  <a:lnTo>
                    <a:pt x="690" y="1579"/>
                  </a:lnTo>
                  <a:lnTo>
                    <a:pt x="650" y="1579"/>
                  </a:lnTo>
                  <a:lnTo>
                    <a:pt x="612" y="1580"/>
                  </a:lnTo>
                  <a:lnTo>
                    <a:pt x="576" y="1581"/>
                  </a:lnTo>
                  <a:lnTo>
                    <a:pt x="538" y="1583"/>
                  </a:lnTo>
                  <a:lnTo>
                    <a:pt x="499" y="1585"/>
                  </a:lnTo>
                  <a:lnTo>
                    <a:pt x="461" y="1587"/>
                  </a:lnTo>
                  <a:lnTo>
                    <a:pt x="423" y="1589"/>
                  </a:lnTo>
                  <a:lnTo>
                    <a:pt x="385" y="1590"/>
                  </a:lnTo>
                  <a:lnTo>
                    <a:pt x="349" y="1590"/>
                  </a:lnTo>
                  <a:lnTo>
                    <a:pt x="310" y="1590"/>
                  </a:lnTo>
                  <a:lnTo>
                    <a:pt x="272" y="1590"/>
                  </a:lnTo>
                  <a:lnTo>
                    <a:pt x="236" y="1588"/>
                  </a:lnTo>
                  <a:lnTo>
                    <a:pt x="200" y="1584"/>
                  </a:lnTo>
                  <a:lnTo>
                    <a:pt x="164" y="1580"/>
                  </a:lnTo>
                  <a:lnTo>
                    <a:pt x="127" y="1574"/>
                  </a:lnTo>
                  <a:lnTo>
                    <a:pt x="93" y="1564"/>
                  </a:lnTo>
                  <a:lnTo>
                    <a:pt x="59" y="1554"/>
                  </a:lnTo>
                  <a:lnTo>
                    <a:pt x="30" y="1538"/>
                  </a:lnTo>
                  <a:lnTo>
                    <a:pt x="11" y="1514"/>
                  </a:lnTo>
                  <a:lnTo>
                    <a:pt x="0" y="1487"/>
                  </a:lnTo>
                  <a:lnTo>
                    <a:pt x="0" y="1455"/>
                  </a:lnTo>
                  <a:lnTo>
                    <a:pt x="5" y="1424"/>
                  </a:lnTo>
                  <a:lnTo>
                    <a:pt x="21" y="1396"/>
                  </a:lnTo>
                  <a:lnTo>
                    <a:pt x="43" y="1371"/>
                  </a:lnTo>
                  <a:lnTo>
                    <a:pt x="74" y="1354"/>
                  </a:lnTo>
                  <a:lnTo>
                    <a:pt x="104" y="1348"/>
                  </a:lnTo>
                  <a:lnTo>
                    <a:pt x="137" y="1346"/>
                  </a:lnTo>
                  <a:lnTo>
                    <a:pt x="171" y="1349"/>
                  </a:lnTo>
                  <a:lnTo>
                    <a:pt x="207" y="1355"/>
                  </a:lnTo>
                  <a:lnTo>
                    <a:pt x="246" y="1362"/>
                  </a:lnTo>
                  <a:lnTo>
                    <a:pt x="286" y="1367"/>
                  </a:lnTo>
                  <a:lnTo>
                    <a:pt x="326" y="1371"/>
                  </a:lnTo>
                  <a:lnTo>
                    <a:pt x="364" y="1370"/>
                  </a:lnTo>
                  <a:lnTo>
                    <a:pt x="433" y="1286"/>
                  </a:lnTo>
                  <a:lnTo>
                    <a:pt x="471" y="1199"/>
                  </a:lnTo>
                  <a:lnTo>
                    <a:pt x="484" y="1108"/>
                  </a:lnTo>
                  <a:lnTo>
                    <a:pt x="480" y="1016"/>
                  </a:lnTo>
                  <a:lnTo>
                    <a:pt x="465" y="921"/>
                  </a:lnTo>
                  <a:lnTo>
                    <a:pt x="444" y="828"/>
                  </a:lnTo>
                  <a:lnTo>
                    <a:pt x="423" y="736"/>
                  </a:lnTo>
                  <a:lnTo>
                    <a:pt x="408" y="645"/>
                  </a:lnTo>
                  <a:lnTo>
                    <a:pt x="404" y="569"/>
                  </a:lnTo>
                  <a:lnTo>
                    <a:pt x="406" y="494"/>
                  </a:lnTo>
                  <a:lnTo>
                    <a:pt x="415" y="420"/>
                  </a:lnTo>
                  <a:lnTo>
                    <a:pt x="431" y="343"/>
                  </a:lnTo>
                  <a:lnTo>
                    <a:pt x="440" y="312"/>
                  </a:lnTo>
                  <a:lnTo>
                    <a:pt x="454" y="281"/>
                  </a:lnTo>
                  <a:lnTo>
                    <a:pt x="471" y="252"/>
                  </a:lnTo>
                  <a:lnTo>
                    <a:pt x="490" y="225"/>
                  </a:lnTo>
                  <a:lnTo>
                    <a:pt x="515" y="198"/>
                  </a:lnTo>
                  <a:lnTo>
                    <a:pt x="541" y="173"/>
                  </a:lnTo>
                  <a:lnTo>
                    <a:pt x="570" y="148"/>
                  </a:lnTo>
                  <a:lnTo>
                    <a:pt x="600" y="124"/>
                  </a:lnTo>
                  <a:lnTo>
                    <a:pt x="612" y="120"/>
                  </a:lnTo>
                  <a:lnTo>
                    <a:pt x="625" y="118"/>
                  </a:lnTo>
                  <a:lnTo>
                    <a:pt x="639" y="120"/>
                  </a:lnTo>
                  <a:lnTo>
                    <a:pt x="652" y="120"/>
                  </a:lnTo>
                  <a:close/>
                </a:path>
              </a:pathLst>
            </a:custGeom>
            <a:solidFill>
              <a:srgbClr val="FFED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67" name="Freeform 99"/>
            <p:cNvSpPr>
              <a:spLocks/>
            </p:cNvSpPr>
            <p:nvPr/>
          </p:nvSpPr>
          <p:spPr bwMode="auto">
            <a:xfrm>
              <a:off x="3611" y="2131"/>
              <a:ext cx="250" cy="12"/>
            </a:xfrm>
            <a:custGeom>
              <a:avLst/>
              <a:gdLst/>
              <a:ahLst/>
              <a:cxnLst>
                <a:cxn ang="0">
                  <a:pos x="250" y="5"/>
                </a:cxn>
                <a:cxn ang="0">
                  <a:pos x="250" y="5"/>
                </a:cxn>
                <a:cxn ang="0">
                  <a:pos x="216" y="1"/>
                </a:cxn>
                <a:cxn ang="0">
                  <a:pos x="185" y="0"/>
                </a:cxn>
                <a:cxn ang="0">
                  <a:pos x="153" y="0"/>
                </a:cxn>
                <a:cxn ang="0">
                  <a:pos x="122" y="0"/>
                </a:cxn>
                <a:cxn ang="0">
                  <a:pos x="92" y="2"/>
                </a:cxn>
                <a:cxn ang="0">
                  <a:pos x="61" y="5"/>
                </a:cxn>
                <a:cxn ang="0">
                  <a:pos x="31" y="8"/>
                </a:cxn>
                <a:cxn ang="0">
                  <a:pos x="0" y="10"/>
                </a:cxn>
                <a:cxn ang="0">
                  <a:pos x="0" y="23"/>
                </a:cxn>
                <a:cxn ang="0">
                  <a:pos x="31" y="21"/>
                </a:cxn>
                <a:cxn ang="0">
                  <a:pos x="61" y="18"/>
                </a:cxn>
                <a:cxn ang="0">
                  <a:pos x="92" y="15"/>
                </a:cxn>
                <a:cxn ang="0">
                  <a:pos x="122" y="13"/>
                </a:cxn>
                <a:cxn ang="0">
                  <a:pos x="153" y="13"/>
                </a:cxn>
                <a:cxn ang="0">
                  <a:pos x="185" y="13"/>
                </a:cxn>
                <a:cxn ang="0">
                  <a:pos x="216" y="14"/>
                </a:cxn>
                <a:cxn ang="0">
                  <a:pos x="246" y="18"/>
                </a:cxn>
                <a:cxn ang="0">
                  <a:pos x="246" y="18"/>
                </a:cxn>
                <a:cxn ang="0">
                  <a:pos x="250" y="5"/>
                </a:cxn>
              </a:cxnLst>
              <a:rect l="0" t="0" r="r" b="b"/>
              <a:pathLst>
                <a:path w="250" h="23">
                  <a:moveTo>
                    <a:pt x="250" y="5"/>
                  </a:moveTo>
                  <a:lnTo>
                    <a:pt x="250" y="5"/>
                  </a:lnTo>
                  <a:lnTo>
                    <a:pt x="216" y="1"/>
                  </a:lnTo>
                  <a:lnTo>
                    <a:pt x="185" y="0"/>
                  </a:lnTo>
                  <a:lnTo>
                    <a:pt x="153" y="0"/>
                  </a:lnTo>
                  <a:lnTo>
                    <a:pt x="122" y="0"/>
                  </a:lnTo>
                  <a:lnTo>
                    <a:pt x="92" y="2"/>
                  </a:lnTo>
                  <a:lnTo>
                    <a:pt x="61" y="5"/>
                  </a:lnTo>
                  <a:lnTo>
                    <a:pt x="31" y="8"/>
                  </a:lnTo>
                  <a:lnTo>
                    <a:pt x="0" y="10"/>
                  </a:lnTo>
                  <a:lnTo>
                    <a:pt x="0" y="23"/>
                  </a:lnTo>
                  <a:lnTo>
                    <a:pt x="31" y="21"/>
                  </a:lnTo>
                  <a:lnTo>
                    <a:pt x="61" y="18"/>
                  </a:lnTo>
                  <a:lnTo>
                    <a:pt x="92" y="15"/>
                  </a:lnTo>
                  <a:lnTo>
                    <a:pt x="122" y="13"/>
                  </a:lnTo>
                  <a:lnTo>
                    <a:pt x="153" y="13"/>
                  </a:lnTo>
                  <a:lnTo>
                    <a:pt x="185" y="13"/>
                  </a:lnTo>
                  <a:lnTo>
                    <a:pt x="216" y="14"/>
                  </a:lnTo>
                  <a:lnTo>
                    <a:pt x="246" y="18"/>
                  </a:lnTo>
                  <a:lnTo>
                    <a:pt x="246" y="18"/>
                  </a:lnTo>
                  <a:lnTo>
                    <a:pt x="250" y="5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68" name="Freeform 100"/>
            <p:cNvSpPr>
              <a:spLocks/>
            </p:cNvSpPr>
            <p:nvPr/>
          </p:nvSpPr>
          <p:spPr bwMode="auto">
            <a:xfrm>
              <a:off x="3857" y="2127"/>
              <a:ext cx="443" cy="21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435" y="0"/>
                </a:cxn>
                <a:cxn ang="0">
                  <a:pos x="410" y="7"/>
                </a:cxn>
                <a:cxn ang="0">
                  <a:pos x="384" y="13"/>
                </a:cxn>
                <a:cxn ang="0">
                  <a:pos x="357" y="17"/>
                </a:cxn>
                <a:cxn ang="0">
                  <a:pos x="330" y="21"/>
                </a:cxn>
                <a:cxn ang="0">
                  <a:pos x="305" y="25"/>
                </a:cxn>
                <a:cxn ang="0">
                  <a:pos x="279" y="26"/>
                </a:cxn>
                <a:cxn ang="0">
                  <a:pos x="250" y="27"/>
                </a:cxn>
                <a:cxn ang="0">
                  <a:pos x="223" y="29"/>
                </a:cxn>
                <a:cxn ang="0">
                  <a:pos x="197" y="29"/>
                </a:cxn>
                <a:cxn ang="0">
                  <a:pos x="168" y="27"/>
                </a:cxn>
                <a:cxn ang="0">
                  <a:pos x="141" y="26"/>
                </a:cxn>
                <a:cxn ang="0">
                  <a:pos x="113" y="25"/>
                </a:cxn>
                <a:cxn ang="0">
                  <a:pos x="84" y="22"/>
                </a:cxn>
                <a:cxn ang="0">
                  <a:pos x="57" y="20"/>
                </a:cxn>
                <a:cxn ang="0">
                  <a:pos x="29" y="17"/>
                </a:cxn>
                <a:cxn ang="0">
                  <a:pos x="4" y="13"/>
                </a:cxn>
                <a:cxn ang="0">
                  <a:pos x="0" y="26"/>
                </a:cxn>
                <a:cxn ang="0">
                  <a:pos x="29" y="30"/>
                </a:cxn>
                <a:cxn ang="0">
                  <a:pos x="57" y="33"/>
                </a:cxn>
                <a:cxn ang="0">
                  <a:pos x="84" y="35"/>
                </a:cxn>
                <a:cxn ang="0">
                  <a:pos x="113" y="38"/>
                </a:cxn>
                <a:cxn ang="0">
                  <a:pos x="141" y="39"/>
                </a:cxn>
                <a:cxn ang="0">
                  <a:pos x="168" y="40"/>
                </a:cxn>
                <a:cxn ang="0">
                  <a:pos x="197" y="42"/>
                </a:cxn>
                <a:cxn ang="0">
                  <a:pos x="223" y="42"/>
                </a:cxn>
                <a:cxn ang="0">
                  <a:pos x="250" y="40"/>
                </a:cxn>
                <a:cxn ang="0">
                  <a:pos x="279" y="39"/>
                </a:cxn>
                <a:cxn ang="0">
                  <a:pos x="305" y="38"/>
                </a:cxn>
                <a:cxn ang="0">
                  <a:pos x="334" y="34"/>
                </a:cxn>
                <a:cxn ang="0">
                  <a:pos x="361" y="30"/>
                </a:cxn>
                <a:cxn ang="0">
                  <a:pos x="387" y="26"/>
                </a:cxn>
                <a:cxn ang="0">
                  <a:pos x="414" y="20"/>
                </a:cxn>
                <a:cxn ang="0">
                  <a:pos x="443" y="13"/>
                </a:cxn>
                <a:cxn ang="0">
                  <a:pos x="443" y="13"/>
                </a:cxn>
                <a:cxn ang="0">
                  <a:pos x="435" y="0"/>
                </a:cxn>
              </a:cxnLst>
              <a:rect l="0" t="0" r="r" b="b"/>
              <a:pathLst>
                <a:path w="443" h="42">
                  <a:moveTo>
                    <a:pt x="435" y="0"/>
                  </a:moveTo>
                  <a:lnTo>
                    <a:pt x="435" y="0"/>
                  </a:lnTo>
                  <a:lnTo>
                    <a:pt x="410" y="7"/>
                  </a:lnTo>
                  <a:lnTo>
                    <a:pt x="384" y="13"/>
                  </a:lnTo>
                  <a:lnTo>
                    <a:pt x="357" y="17"/>
                  </a:lnTo>
                  <a:lnTo>
                    <a:pt x="330" y="21"/>
                  </a:lnTo>
                  <a:lnTo>
                    <a:pt x="305" y="25"/>
                  </a:lnTo>
                  <a:lnTo>
                    <a:pt x="279" y="26"/>
                  </a:lnTo>
                  <a:lnTo>
                    <a:pt x="250" y="27"/>
                  </a:lnTo>
                  <a:lnTo>
                    <a:pt x="223" y="29"/>
                  </a:lnTo>
                  <a:lnTo>
                    <a:pt x="197" y="29"/>
                  </a:lnTo>
                  <a:lnTo>
                    <a:pt x="168" y="27"/>
                  </a:lnTo>
                  <a:lnTo>
                    <a:pt x="141" y="26"/>
                  </a:lnTo>
                  <a:lnTo>
                    <a:pt x="113" y="25"/>
                  </a:lnTo>
                  <a:lnTo>
                    <a:pt x="84" y="22"/>
                  </a:lnTo>
                  <a:lnTo>
                    <a:pt x="57" y="20"/>
                  </a:lnTo>
                  <a:lnTo>
                    <a:pt x="29" y="17"/>
                  </a:lnTo>
                  <a:lnTo>
                    <a:pt x="4" y="13"/>
                  </a:lnTo>
                  <a:lnTo>
                    <a:pt x="0" y="26"/>
                  </a:lnTo>
                  <a:lnTo>
                    <a:pt x="29" y="30"/>
                  </a:lnTo>
                  <a:lnTo>
                    <a:pt x="57" y="33"/>
                  </a:lnTo>
                  <a:lnTo>
                    <a:pt x="84" y="35"/>
                  </a:lnTo>
                  <a:lnTo>
                    <a:pt x="113" y="38"/>
                  </a:lnTo>
                  <a:lnTo>
                    <a:pt x="141" y="39"/>
                  </a:lnTo>
                  <a:lnTo>
                    <a:pt x="168" y="40"/>
                  </a:lnTo>
                  <a:lnTo>
                    <a:pt x="197" y="42"/>
                  </a:lnTo>
                  <a:lnTo>
                    <a:pt x="223" y="42"/>
                  </a:lnTo>
                  <a:lnTo>
                    <a:pt x="250" y="40"/>
                  </a:lnTo>
                  <a:lnTo>
                    <a:pt x="279" y="39"/>
                  </a:lnTo>
                  <a:lnTo>
                    <a:pt x="305" y="38"/>
                  </a:lnTo>
                  <a:lnTo>
                    <a:pt x="334" y="34"/>
                  </a:lnTo>
                  <a:lnTo>
                    <a:pt x="361" y="30"/>
                  </a:lnTo>
                  <a:lnTo>
                    <a:pt x="387" y="26"/>
                  </a:lnTo>
                  <a:lnTo>
                    <a:pt x="414" y="20"/>
                  </a:lnTo>
                  <a:lnTo>
                    <a:pt x="443" y="13"/>
                  </a:lnTo>
                  <a:lnTo>
                    <a:pt x="443" y="13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69" name="Freeform 101"/>
            <p:cNvSpPr>
              <a:spLocks/>
            </p:cNvSpPr>
            <p:nvPr/>
          </p:nvSpPr>
          <p:spPr bwMode="auto">
            <a:xfrm>
              <a:off x="4292" y="2076"/>
              <a:ext cx="782" cy="58"/>
            </a:xfrm>
            <a:custGeom>
              <a:avLst/>
              <a:gdLst/>
              <a:ahLst/>
              <a:cxnLst>
                <a:cxn ang="0">
                  <a:pos x="782" y="15"/>
                </a:cxn>
                <a:cxn ang="0">
                  <a:pos x="782" y="15"/>
                </a:cxn>
                <a:cxn ang="0">
                  <a:pos x="735" y="7"/>
                </a:cxn>
                <a:cxn ang="0">
                  <a:pos x="683" y="2"/>
                </a:cxn>
                <a:cxn ang="0">
                  <a:pos x="633" y="0"/>
                </a:cxn>
                <a:cxn ang="0">
                  <a:pos x="586" y="0"/>
                </a:cxn>
                <a:cxn ang="0">
                  <a:pos x="536" y="1"/>
                </a:cxn>
                <a:cxn ang="0">
                  <a:pos x="487" y="4"/>
                </a:cxn>
                <a:cxn ang="0">
                  <a:pos x="437" y="9"/>
                </a:cxn>
                <a:cxn ang="0">
                  <a:pos x="385" y="15"/>
                </a:cxn>
                <a:cxn ang="0">
                  <a:pos x="338" y="23"/>
                </a:cxn>
                <a:cxn ang="0">
                  <a:pos x="288" y="31"/>
                </a:cxn>
                <a:cxn ang="0">
                  <a:pos x="239" y="41"/>
                </a:cxn>
                <a:cxn ang="0">
                  <a:pos x="191" y="52"/>
                </a:cxn>
                <a:cxn ang="0">
                  <a:pos x="143" y="63"/>
                </a:cxn>
                <a:cxn ang="0">
                  <a:pos x="95" y="75"/>
                </a:cxn>
                <a:cxn ang="0">
                  <a:pos x="46" y="88"/>
                </a:cxn>
                <a:cxn ang="0">
                  <a:pos x="0" y="101"/>
                </a:cxn>
                <a:cxn ang="0">
                  <a:pos x="8" y="114"/>
                </a:cxn>
                <a:cxn ang="0">
                  <a:pos x="53" y="101"/>
                </a:cxn>
                <a:cxn ang="0">
                  <a:pos x="99" y="88"/>
                </a:cxn>
                <a:cxn ang="0">
                  <a:pos x="147" y="76"/>
                </a:cxn>
                <a:cxn ang="0">
                  <a:pos x="195" y="65"/>
                </a:cxn>
                <a:cxn ang="0">
                  <a:pos x="242" y="54"/>
                </a:cxn>
                <a:cxn ang="0">
                  <a:pos x="292" y="44"/>
                </a:cxn>
                <a:cxn ang="0">
                  <a:pos x="342" y="36"/>
                </a:cxn>
                <a:cxn ang="0">
                  <a:pos x="389" y="28"/>
                </a:cxn>
                <a:cxn ang="0">
                  <a:pos x="437" y="22"/>
                </a:cxn>
                <a:cxn ang="0">
                  <a:pos x="487" y="17"/>
                </a:cxn>
                <a:cxn ang="0">
                  <a:pos x="536" y="14"/>
                </a:cxn>
                <a:cxn ang="0">
                  <a:pos x="586" y="13"/>
                </a:cxn>
                <a:cxn ang="0">
                  <a:pos x="633" y="13"/>
                </a:cxn>
                <a:cxn ang="0">
                  <a:pos x="683" y="15"/>
                </a:cxn>
                <a:cxn ang="0">
                  <a:pos x="731" y="20"/>
                </a:cxn>
                <a:cxn ang="0">
                  <a:pos x="778" y="28"/>
                </a:cxn>
                <a:cxn ang="0">
                  <a:pos x="778" y="28"/>
                </a:cxn>
                <a:cxn ang="0">
                  <a:pos x="782" y="15"/>
                </a:cxn>
              </a:cxnLst>
              <a:rect l="0" t="0" r="r" b="b"/>
              <a:pathLst>
                <a:path w="782" h="114">
                  <a:moveTo>
                    <a:pt x="782" y="15"/>
                  </a:moveTo>
                  <a:lnTo>
                    <a:pt x="782" y="15"/>
                  </a:lnTo>
                  <a:lnTo>
                    <a:pt x="735" y="7"/>
                  </a:lnTo>
                  <a:lnTo>
                    <a:pt x="683" y="2"/>
                  </a:lnTo>
                  <a:lnTo>
                    <a:pt x="633" y="0"/>
                  </a:lnTo>
                  <a:lnTo>
                    <a:pt x="586" y="0"/>
                  </a:lnTo>
                  <a:lnTo>
                    <a:pt x="536" y="1"/>
                  </a:lnTo>
                  <a:lnTo>
                    <a:pt x="487" y="4"/>
                  </a:lnTo>
                  <a:lnTo>
                    <a:pt x="437" y="9"/>
                  </a:lnTo>
                  <a:lnTo>
                    <a:pt x="385" y="15"/>
                  </a:lnTo>
                  <a:lnTo>
                    <a:pt x="338" y="23"/>
                  </a:lnTo>
                  <a:lnTo>
                    <a:pt x="288" y="31"/>
                  </a:lnTo>
                  <a:lnTo>
                    <a:pt x="239" y="41"/>
                  </a:lnTo>
                  <a:lnTo>
                    <a:pt x="191" y="52"/>
                  </a:lnTo>
                  <a:lnTo>
                    <a:pt x="143" y="63"/>
                  </a:lnTo>
                  <a:lnTo>
                    <a:pt x="95" y="75"/>
                  </a:lnTo>
                  <a:lnTo>
                    <a:pt x="46" y="88"/>
                  </a:lnTo>
                  <a:lnTo>
                    <a:pt x="0" y="101"/>
                  </a:lnTo>
                  <a:lnTo>
                    <a:pt x="8" y="114"/>
                  </a:lnTo>
                  <a:lnTo>
                    <a:pt x="53" y="101"/>
                  </a:lnTo>
                  <a:lnTo>
                    <a:pt x="99" y="88"/>
                  </a:lnTo>
                  <a:lnTo>
                    <a:pt x="147" y="76"/>
                  </a:lnTo>
                  <a:lnTo>
                    <a:pt x="195" y="65"/>
                  </a:lnTo>
                  <a:lnTo>
                    <a:pt x="242" y="54"/>
                  </a:lnTo>
                  <a:lnTo>
                    <a:pt x="292" y="44"/>
                  </a:lnTo>
                  <a:lnTo>
                    <a:pt x="342" y="36"/>
                  </a:lnTo>
                  <a:lnTo>
                    <a:pt x="389" y="28"/>
                  </a:lnTo>
                  <a:lnTo>
                    <a:pt x="437" y="22"/>
                  </a:lnTo>
                  <a:lnTo>
                    <a:pt x="487" y="17"/>
                  </a:lnTo>
                  <a:lnTo>
                    <a:pt x="536" y="14"/>
                  </a:lnTo>
                  <a:lnTo>
                    <a:pt x="586" y="13"/>
                  </a:lnTo>
                  <a:lnTo>
                    <a:pt x="633" y="13"/>
                  </a:lnTo>
                  <a:lnTo>
                    <a:pt x="683" y="15"/>
                  </a:lnTo>
                  <a:lnTo>
                    <a:pt x="731" y="20"/>
                  </a:lnTo>
                  <a:lnTo>
                    <a:pt x="778" y="28"/>
                  </a:lnTo>
                  <a:lnTo>
                    <a:pt x="778" y="28"/>
                  </a:lnTo>
                  <a:lnTo>
                    <a:pt x="782" y="15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0" name="Freeform 102"/>
            <p:cNvSpPr>
              <a:spLocks/>
            </p:cNvSpPr>
            <p:nvPr/>
          </p:nvSpPr>
          <p:spPr bwMode="auto">
            <a:xfrm>
              <a:off x="5070" y="2084"/>
              <a:ext cx="90" cy="82"/>
            </a:xfrm>
            <a:custGeom>
              <a:avLst/>
              <a:gdLst/>
              <a:ahLst/>
              <a:cxnLst>
                <a:cxn ang="0">
                  <a:pos x="65" y="164"/>
                </a:cxn>
                <a:cxn ang="0">
                  <a:pos x="65" y="164"/>
                </a:cxn>
                <a:cxn ang="0">
                  <a:pos x="81" y="142"/>
                </a:cxn>
                <a:cxn ang="0">
                  <a:pos x="90" y="119"/>
                </a:cxn>
                <a:cxn ang="0">
                  <a:pos x="92" y="95"/>
                </a:cxn>
                <a:cxn ang="0">
                  <a:pos x="88" y="70"/>
                </a:cxn>
                <a:cxn ang="0">
                  <a:pos x="77" y="47"/>
                </a:cxn>
                <a:cxn ang="0">
                  <a:pos x="60" y="28"/>
                </a:cxn>
                <a:cxn ang="0">
                  <a:pos x="37" y="11"/>
                </a:cxn>
                <a:cxn ang="0">
                  <a:pos x="4" y="0"/>
                </a:cxn>
                <a:cxn ang="0">
                  <a:pos x="0" y="13"/>
                </a:cxn>
                <a:cxn ang="0">
                  <a:pos x="25" y="21"/>
                </a:cxn>
                <a:cxn ang="0">
                  <a:pos x="44" y="35"/>
                </a:cxn>
                <a:cxn ang="0">
                  <a:pos x="58" y="52"/>
                </a:cxn>
                <a:cxn ang="0">
                  <a:pos x="69" y="73"/>
                </a:cxn>
                <a:cxn ang="0">
                  <a:pos x="73" y="95"/>
                </a:cxn>
                <a:cxn ang="0">
                  <a:pos x="71" y="119"/>
                </a:cxn>
                <a:cxn ang="0">
                  <a:pos x="61" y="139"/>
                </a:cxn>
                <a:cxn ang="0">
                  <a:pos x="50" y="156"/>
                </a:cxn>
                <a:cxn ang="0">
                  <a:pos x="50" y="156"/>
                </a:cxn>
                <a:cxn ang="0">
                  <a:pos x="65" y="164"/>
                </a:cxn>
              </a:cxnLst>
              <a:rect l="0" t="0" r="r" b="b"/>
              <a:pathLst>
                <a:path w="92" h="164">
                  <a:moveTo>
                    <a:pt x="65" y="164"/>
                  </a:moveTo>
                  <a:lnTo>
                    <a:pt x="65" y="164"/>
                  </a:lnTo>
                  <a:lnTo>
                    <a:pt x="81" y="142"/>
                  </a:lnTo>
                  <a:lnTo>
                    <a:pt x="90" y="119"/>
                  </a:lnTo>
                  <a:lnTo>
                    <a:pt x="92" y="95"/>
                  </a:lnTo>
                  <a:lnTo>
                    <a:pt x="88" y="70"/>
                  </a:lnTo>
                  <a:lnTo>
                    <a:pt x="77" y="47"/>
                  </a:lnTo>
                  <a:lnTo>
                    <a:pt x="60" y="28"/>
                  </a:lnTo>
                  <a:lnTo>
                    <a:pt x="37" y="11"/>
                  </a:lnTo>
                  <a:lnTo>
                    <a:pt x="4" y="0"/>
                  </a:lnTo>
                  <a:lnTo>
                    <a:pt x="0" y="13"/>
                  </a:lnTo>
                  <a:lnTo>
                    <a:pt x="25" y="21"/>
                  </a:lnTo>
                  <a:lnTo>
                    <a:pt x="44" y="35"/>
                  </a:lnTo>
                  <a:lnTo>
                    <a:pt x="58" y="52"/>
                  </a:lnTo>
                  <a:lnTo>
                    <a:pt x="69" y="73"/>
                  </a:lnTo>
                  <a:lnTo>
                    <a:pt x="73" y="95"/>
                  </a:lnTo>
                  <a:lnTo>
                    <a:pt x="71" y="119"/>
                  </a:lnTo>
                  <a:lnTo>
                    <a:pt x="61" y="139"/>
                  </a:lnTo>
                  <a:lnTo>
                    <a:pt x="50" y="156"/>
                  </a:lnTo>
                  <a:lnTo>
                    <a:pt x="50" y="156"/>
                  </a:lnTo>
                  <a:lnTo>
                    <a:pt x="65" y="164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1" name="Freeform 103"/>
            <p:cNvSpPr>
              <a:spLocks/>
            </p:cNvSpPr>
            <p:nvPr/>
          </p:nvSpPr>
          <p:spPr bwMode="auto">
            <a:xfrm>
              <a:off x="4761" y="2162"/>
              <a:ext cx="374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9" y="40"/>
                </a:cxn>
                <a:cxn ang="0">
                  <a:pos x="23" y="34"/>
                </a:cxn>
                <a:cxn ang="0">
                  <a:pos x="31" y="29"/>
                </a:cxn>
                <a:cxn ang="0">
                  <a:pos x="46" y="25"/>
                </a:cxn>
                <a:cxn ang="0">
                  <a:pos x="63" y="24"/>
                </a:cxn>
                <a:cxn ang="0">
                  <a:pos x="88" y="22"/>
                </a:cxn>
                <a:cxn ang="0">
                  <a:pos x="113" y="24"/>
                </a:cxn>
                <a:cxn ang="0">
                  <a:pos x="142" y="26"/>
                </a:cxn>
                <a:cxn ang="0">
                  <a:pos x="172" y="29"/>
                </a:cxn>
                <a:cxn ang="0">
                  <a:pos x="201" y="30"/>
                </a:cxn>
                <a:cxn ang="0">
                  <a:pos x="231" y="33"/>
                </a:cxn>
                <a:cxn ang="0">
                  <a:pos x="260" y="34"/>
                </a:cxn>
                <a:cxn ang="0">
                  <a:pos x="287" y="34"/>
                </a:cxn>
                <a:cxn ang="0">
                  <a:pos x="313" y="31"/>
                </a:cxn>
                <a:cxn ang="0">
                  <a:pos x="336" y="27"/>
                </a:cxn>
                <a:cxn ang="0">
                  <a:pos x="359" y="20"/>
                </a:cxn>
                <a:cxn ang="0">
                  <a:pos x="374" y="8"/>
                </a:cxn>
                <a:cxn ang="0">
                  <a:pos x="359" y="0"/>
                </a:cxn>
                <a:cxn ang="0">
                  <a:pos x="348" y="9"/>
                </a:cxn>
                <a:cxn ang="0">
                  <a:pos x="332" y="14"/>
                </a:cxn>
                <a:cxn ang="0">
                  <a:pos x="309" y="18"/>
                </a:cxn>
                <a:cxn ang="0">
                  <a:pos x="287" y="21"/>
                </a:cxn>
                <a:cxn ang="0">
                  <a:pos x="260" y="21"/>
                </a:cxn>
                <a:cxn ang="0">
                  <a:pos x="231" y="20"/>
                </a:cxn>
                <a:cxn ang="0">
                  <a:pos x="201" y="17"/>
                </a:cxn>
                <a:cxn ang="0">
                  <a:pos x="172" y="16"/>
                </a:cxn>
                <a:cxn ang="0">
                  <a:pos x="142" y="13"/>
                </a:cxn>
                <a:cxn ang="0">
                  <a:pos x="113" y="11"/>
                </a:cxn>
                <a:cxn ang="0">
                  <a:pos x="88" y="9"/>
                </a:cxn>
                <a:cxn ang="0">
                  <a:pos x="63" y="11"/>
                </a:cxn>
                <a:cxn ang="0">
                  <a:pos x="42" y="12"/>
                </a:cxn>
                <a:cxn ang="0">
                  <a:pos x="23" y="18"/>
                </a:cxn>
                <a:cxn ang="0">
                  <a:pos x="8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9" y="40"/>
                </a:cxn>
              </a:cxnLst>
              <a:rect l="0" t="0" r="r" b="b"/>
              <a:pathLst>
                <a:path w="374" h="40">
                  <a:moveTo>
                    <a:pt x="19" y="40"/>
                  </a:moveTo>
                  <a:lnTo>
                    <a:pt x="19" y="40"/>
                  </a:lnTo>
                  <a:lnTo>
                    <a:pt x="23" y="34"/>
                  </a:lnTo>
                  <a:lnTo>
                    <a:pt x="31" y="29"/>
                  </a:lnTo>
                  <a:lnTo>
                    <a:pt x="46" y="25"/>
                  </a:lnTo>
                  <a:lnTo>
                    <a:pt x="63" y="24"/>
                  </a:lnTo>
                  <a:lnTo>
                    <a:pt x="88" y="22"/>
                  </a:lnTo>
                  <a:lnTo>
                    <a:pt x="113" y="24"/>
                  </a:lnTo>
                  <a:lnTo>
                    <a:pt x="142" y="26"/>
                  </a:lnTo>
                  <a:lnTo>
                    <a:pt x="172" y="29"/>
                  </a:lnTo>
                  <a:lnTo>
                    <a:pt x="201" y="30"/>
                  </a:lnTo>
                  <a:lnTo>
                    <a:pt x="231" y="33"/>
                  </a:lnTo>
                  <a:lnTo>
                    <a:pt x="260" y="34"/>
                  </a:lnTo>
                  <a:lnTo>
                    <a:pt x="287" y="34"/>
                  </a:lnTo>
                  <a:lnTo>
                    <a:pt x="313" y="31"/>
                  </a:lnTo>
                  <a:lnTo>
                    <a:pt x="336" y="27"/>
                  </a:lnTo>
                  <a:lnTo>
                    <a:pt x="359" y="20"/>
                  </a:lnTo>
                  <a:lnTo>
                    <a:pt x="374" y="8"/>
                  </a:lnTo>
                  <a:lnTo>
                    <a:pt x="359" y="0"/>
                  </a:lnTo>
                  <a:lnTo>
                    <a:pt x="348" y="9"/>
                  </a:lnTo>
                  <a:lnTo>
                    <a:pt x="332" y="14"/>
                  </a:lnTo>
                  <a:lnTo>
                    <a:pt x="309" y="18"/>
                  </a:lnTo>
                  <a:lnTo>
                    <a:pt x="287" y="21"/>
                  </a:lnTo>
                  <a:lnTo>
                    <a:pt x="260" y="21"/>
                  </a:lnTo>
                  <a:lnTo>
                    <a:pt x="231" y="20"/>
                  </a:lnTo>
                  <a:lnTo>
                    <a:pt x="201" y="17"/>
                  </a:lnTo>
                  <a:lnTo>
                    <a:pt x="172" y="16"/>
                  </a:lnTo>
                  <a:lnTo>
                    <a:pt x="142" y="13"/>
                  </a:lnTo>
                  <a:lnTo>
                    <a:pt x="113" y="11"/>
                  </a:lnTo>
                  <a:lnTo>
                    <a:pt x="88" y="9"/>
                  </a:lnTo>
                  <a:lnTo>
                    <a:pt x="63" y="11"/>
                  </a:lnTo>
                  <a:lnTo>
                    <a:pt x="42" y="12"/>
                  </a:lnTo>
                  <a:lnTo>
                    <a:pt x="23" y="18"/>
                  </a:lnTo>
                  <a:lnTo>
                    <a:pt x="8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2" name="Freeform 104"/>
            <p:cNvSpPr>
              <a:spLocks/>
            </p:cNvSpPr>
            <p:nvPr/>
          </p:nvSpPr>
          <p:spPr bwMode="auto">
            <a:xfrm>
              <a:off x="4746" y="2182"/>
              <a:ext cx="34" cy="129"/>
            </a:xfrm>
            <a:custGeom>
              <a:avLst/>
              <a:gdLst/>
              <a:ahLst/>
              <a:cxnLst>
                <a:cxn ang="0">
                  <a:pos x="21" y="258"/>
                </a:cxn>
                <a:cxn ang="0">
                  <a:pos x="21" y="258"/>
                </a:cxn>
                <a:cxn ang="0">
                  <a:pos x="19" y="207"/>
                </a:cxn>
                <a:cxn ang="0">
                  <a:pos x="19" y="145"/>
                </a:cxn>
                <a:cxn ang="0">
                  <a:pos x="21" y="75"/>
                </a:cxn>
                <a:cxn ang="0">
                  <a:pos x="34" y="0"/>
                </a:cxn>
                <a:cxn ang="0">
                  <a:pos x="15" y="0"/>
                </a:cxn>
                <a:cxn ang="0">
                  <a:pos x="2" y="75"/>
                </a:cxn>
                <a:cxn ang="0">
                  <a:pos x="0" y="145"/>
                </a:cxn>
                <a:cxn ang="0">
                  <a:pos x="0" y="207"/>
                </a:cxn>
                <a:cxn ang="0">
                  <a:pos x="2" y="258"/>
                </a:cxn>
                <a:cxn ang="0">
                  <a:pos x="2" y="258"/>
                </a:cxn>
                <a:cxn ang="0">
                  <a:pos x="21" y="258"/>
                </a:cxn>
              </a:cxnLst>
              <a:rect l="0" t="0" r="r" b="b"/>
              <a:pathLst>
                <a:path w="34" h="258">
                  <a:moveTo>
                    <a:pt x="21" y="258"/>
                  </a:moveTo>
                  <a:lnTo>
                    <a:pt x="21" y="258"/>
                  </a:lnTo>
                  <a:lnTo>
                    <a:pt x="19" y="207"/>
                  </a:lnTo>
                  <a:lnTo>
                    <a:pt x="19" y="145"/>
                  </a:lnTo>
                  <a:lnTo>
                    <a:pt x="21" y="75"/>
                  </a:lnTo>
                  <a:lnTo>
                    <a:pt x="34" y="0"/>
                  </a:lnTo>
                  <a:lnTo>
                    <a:pt x="15" y="0"/>
                  </a:lnTo>
                  <a:lnTo>
                    <a:pt x="2" y="75"/>
                  </a:lnTo>
                  <a:lnTo>
                    <a:pt x="0" y="145"/>
                  </a:lnTo>
                  <a:lnTo>
                    <a:pt x="0" y="207"/>
                  </a:lnTo>
                  <a:lnTo>
                    <a:pt x="2" y="258"/>
                  </a:lnTo>
                  <a:lnTo>
                    <a:pt x="2" y="258"/>
                  </a:lnTo>
                  <a:lnTo>
                    <a:pt x="21" y="258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3" name="Freeform 105"/>
            <p:cNvSpPr>
              <a:spLocks/>
            </p:cNvSpPr>
            <p:nvPr/>
          </p:nvSpPr>
          <p:spPr bwMode="auto">
            <a:xfrm>
              <a:off x="4748" y="2311"/>
              <a:ext cx="59" cy="199"/>
            </a:xfrm>
            <a:custGeom>
              <a:avLst/>
              <a:gdLst/>
              <a:ahLst/>
              <a:cxnLst>
                <a:cxn ang="0">
                  <a:pos x="59" y="399"/>
                </a:cxn>
                <a:cxn ang="0">
                  <a:pos x="59" y="399"/>
                </a:cxn>
                <a:cxn ang="0">
                  <a:pos x="42" y="260"/>
                </a:cxn>
                <a:cxn ang="0">
                  <a:pos x="31" y="173"/>
                </a:cxn>
                <a:cxn ang="0">
                  <a:pos x="23" y="10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4" y="100"/>
                </a:cxn>
                <a:cxn ang="0">
                  <a:pos x="11" y="173"/>
                </a:cxn>
                <a:cxn ang="0">
                  <a:pos x="23" y="260"/>
                </a:cxn>
                <a:cxn ang="0">
                  <a:pos x="40" y="399"/>
                </a:cxn>
                <a:cxn ang="0">
                  <a:pos x="40" y="399"/>
                </a:cxn>
                <a:cxn ang="0">
                  <a:pos x="59" y="399"/>
                </a:cxn>
              </a:cxnLst>
              <a:rect l="0" t="0" r="r" b="b"/>
              <a:pathLst>
                <a:path w="59" h="399">
                  <a:moveTo>
                    <a:pt x="59" y="399"/>
                  </a:moveTo>
                  <a:lnTo>
                    <a:pt x="59" y="399"/>
                  </a:lnTo>
                  <a:lnTo>
                    <a:pt x="42" y="260"/>
                  </a:lnTo>
                  <a:lnTo>
                    <a:pt x="31" y="173"/>
                  </a:lnTo>
                  <a:lnTo>
                    <a:pt x="23" y="10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4" y="100"/>
                  </a:lnTo>
                  <a:lnTo>
                    <a:pt x="11" y="173"/>
                  </a:lnTo>
                  <a:lnTo>
                    <a:pt x="23" y="260"/>
                  </a:lnTo>
                  <a:lnTo>
                    <a:pt x="40" y="399"/>
                  </a:lnTo>
                  <a:lnTo>
                    <a:pt x="40" y="399"/>
                  </a:lnTo>
                  <a:lnTo>
                    <a:pt x="59" y="399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4" name="Freeform 106"/>
            <p:cNvSpPr>
              <a:spLocks/>
            </p:cNvSpPr>
            <p:nvPr/>
          </p:nvSpPr>
          <p:spPr bwMode="auto">
            <a:xfrm>
              <a:off x="4788" y="2510"/>
              <a:ext cx="46" cy="212"/>
            </a:xfrm>
            <a:custGeom>
              <a:avLst/>
              <a:gdLst/>
              <a:ahLst/>
              <a:cxnLst>
                <a:cxn ang="0">
                  <a:pos x="46" y="427"/>
                </a:cxn>
                <a:cxn ang="0">
                  <a:pos x="46" y="427"/>
                </a:cxn>
                <a:cxn ang="0">
                  <a:pos x="27" y="300"/>
                </a:cxn>
                <a:cxn ang="0">
                  <a:pos x="23" y="196"/>
                </a:cxn>
                <a:cxn ang="0">
                  <a:pos x="25" y="10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6" y="100"/>
                </a:cxn>
                <a:cxn ang="0">
                  <a:pos x="4" y="196"/>
                </a:cxn>
                <a:cxn ang="0">
                  <a:pos x="8" y="300"/>
                </a:cxn>
                <a:cxn ang="0">
                  <a:pos x="27" y="427"/>
                </a:cxn>
                <a:cxn ang="0">
                  <a:pos x="27" y="427"/>
                </a:cxn>
                <a:cxn ang="0">
                  <a:pos x="46" y="427"/>
                </a:cxn>
              </a:cxnLst>
              <a:rect l="0" t="0" r="r" b="b"/>
              <a:pathLst>
                <a:path w="46" h="427">
                  <a:moveTo>
                    <a:pt x="46" y="427"/>
                  </a:moveTo>
                  <a:lnTo>
                    <a:pt x="46" y="427"/>
                  </a:lnTo>
                  <a:lnTo>
                    <a:pt x="27" y="300"/>
                  </a:lnTo>
                  <a:lnTo>
                    <a:pt x="23" y="196"/>
                  </a:lnTo>
                  <a:lnTo>
                    <a:pt x="25" y="10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6" y="100"/>
                  </a:lnTo>
                  <a:lnTo>
                    <a:pt x="4" y="196"/>
                  </a:lnTo>
                  <a:lnTo>
                    <a:pt x="8" y="300"/>
                  </a:lnTo>
                  <a:lnTo>
                    <a:pt x="27" y="427"/>
                  </a:lnTo>
                  <a:lnTo>
                    <a:pt x="27" y="427"/>
                  </a:lnTo>
                  <a:lnTo>
                    <a:pt x="46" y="427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5" name="Freeform 107"/>
            <p:cNvSpPr>
              <a:spLocks/>
            </p:cNvSpPr>
            <p:nvPr/>
          </p:nvSpPr>
          <p:spPr bwMode="auto">
            <a:xfrm>
              <a:off x="4706" y="2724"/>
              <a:ext cx="132" cy="87"/>
            </a:xfrm>
            <a:custGeom>
              <a:avLst/>
              <a:gdLst/>
              <a:ahLst/>
              <a:cxnLst>
                <a:cxn ang="0">
                  <a:pos x="4" y="174"/>
                </a:cxn>
                <a:cxn ang="0">
                  <a:pos x="4" y="174"/>
                </a:cxn>
                <a:cxn ang="0">
                  <a:pos x="38" y="162"/>
                </a:cxn>
                <a:cxn ang="0">
                  <a:pos x="65" y="146"/>
                </a:cxn>
                <a:cxn ang="0">
                  <a:pos x="88" y="126"/>
                </a:cxn>
                <a:cxn ang="0">
                  <a:pos x="107" y="103"/>
                </a:cxn>
                <a:cxn ang="0">
                  <a:pos x="120" y="77"/>
                </a:cxn>
                <a:cxn ang="0">
                  <a:pos x="128" y="51"/>
                </a:cxn>
                <a:cxn ang="0">
                  <a:pos x="130" y="25"/>
                </a:cxn>
                <a:cxn ang="0">
                  <a:pos x="128" y="0"/>
                </a:cxn>
                <a:cxn ang="0">
                  <a:pos x="109" y="0"/>
                </a:cxn>
                <a:cxn ang="0">
                  <a:pos x="111" y="25"/>
                </a:cxn>
                <a:cxn ang="0">
                  <a:pos x="109" y="51"/>
                </a:cxn>
                <a:cxn ang="0">
                  <a:pos x="101" y="74"/>
                </a:cxn>
                <a:cxn ang="0">
                  <a:pos x="88" y="97"/>
                </a:cxn>
                <a:cxn ang="0">
                  <a:pos x="73" y="121"/>
                </a:cxn>
                <a:cxn ang="0">
                  <a:pos x="53" y="138"/>
                </a:cxn>
                <a:cxn ang="0">
                  <a:pos x="27" y="152"/>
                </a:cxn>
                <a:cxn ang="0">
                  <a:pos x="0" y="161"/>
                </a:cxn>
                <a:cxn ang="0">
                  <a:pos x="0" y="161"/>
                </a:cxn>
                <a:cxn ang="0">
                  <a:pos x="4" y="174"/>
                </a:cxn>
              </a:cxnLst>
              <a:rect l="0" t="0" r="r" b="b"/>
              <a:pathLst>
                <a:path w="130" h="174">
                  <a:moveTo>
                    <a:pt x="4" y="174"/>
                  </a:moveTo>
                  <a:lnTo>
                    <a:pt x="4" y="174"/>
                  </a:lnTo>
                  <a:lnTo>
                    <a:pt x="38" y="162"/>
                  </a:lnTo>
                  <a:lnTo>
                    <a:pt x="65" y="146"/>
                  </a:lnTo>
                  <a:lnTo>
                    <a:pt x="88" y="126"/>
                  </a:lnTo>
                  <a:lnTo>
                    <a:pt x="107" y="103"/>
                  </a:lnTo>
                  <a:lnTo>
                    <a:pt x="120" y="77"/>
                  </a:lnTo>
                  <a:lnTo>
                    <a:pt x="128" y="51"/>
                  </a:lnTo>
                  <a:lnTo>
                    <a:pt x="130" y="25"/>
                  </a:lnTo>
                  <a:lnTo>
                    <a:pt x="128" y="0"/>
                  </a:lnTo>
                  <a:lnTo>
                    <a:pt x="109" y="0"/>
                  </a:lnTo>
                  <a:lnTo>
                    <a:pt x="111" y="25"/>
                  </a:lnTo>
                  <a:lnTo>
                    <a:pt x="109" y="51"/>
                  </a:lnTo>
                  <a:lnTo>
                    <a:pt x="101" y="74"/>
                  </a:lnTo>
                  <a:lnTo>
                    <a:pt x="88" y="97"/>
                  </a:lnTo>
                  <a:lnTo>
                    <a:pt x="73" y="121"/>
                  </a:lnTo>
                  <a:lnTo>
                    <a:pt x="53" y="138"/>
                  </a:lnTo>
                  <a:lnTo>
                    <a:pt x="27" y="152"/>
                  </a:lnTo>
                  <a:lnTo>
                    <a:pt x="0" y="161"/>
                  </a:lnTo>
                  <a:lnTo>
                    <a:pt x="0" y="161"/>
                  </a:lnTo>
                  <a:lnTo>
                    <a:pt x="4" y="174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6" name="Freeform 108"/>
            <p:cNvSpPr>
              <a:spLocks/>
            </p:cNvSpPr>
            <p:nvPr/>
          </p:nvSpPr>
          <p:spPr bwMode="auto">
            <a:xfrm>
              <a:off x="4241" y="2805"/>
              <a:ext cx="469" cy="39"/>
            </a:xfrm>
            <a:custGeom>
              <a:avLst/>
              <a:gdLst/>
              <a:ahLst/>
              <a:cxnLst>
                <a:cxn ang="0">
                  <a:pos x="3" y="78"/>
                </a:cxn>
                <a:cxn ang="0">
                  <a:pos x="3" y="78"/>
                </a:cxn>
                <a:cxn ang="0">
                  <a:pos x="34" y="74"/>
                </a:cxn>
                <a:cxn ang="0">
                  <a:pos x="63" y="70"/>
                </a:cxn>
                <a:cxn ang="0">
                  <a:pos x="91" y="68"/>
                </a:cxn>
                <a:cxn ang="0">
                  <a:pos x="122" y="64"/>
                </a:cxn>
                <a:cxn ang="0">
                  <a:pos x="152" y="61"/>
                </a:cxn>
                <a:cxn ang="0">
                  <a:pos x="183" y="57"/>
                </a:cxn>
                <a:cxn ang="0">
                  <a:pos x="211" y="53"/>
                </a:cxn>
                <a:cxn ang="0">
                  <a:pos x="240" y="51"/>
                </a:cxn>
                <a:cxn ang="0">
                  <a:pos x="270" y="47"/>
                </a:cxn>
                <a:cxn ang="0">
                  <a:pos x="299" y="43"/>
                </a:cxn>
                <a:cxn ang="0">
                  <a:pos x="328" y="39"/>
                </a:cxn>
                <a:cxn ang="0">
                  <a:pos x="356" y="35"/>
                </a:cxn>
                <a:cxn ang="0">
                  <a:pos x="385" y="30"/>
                </a:cxn>
                <a:cxn ang="0">
                  <a:pos x="414" y="25"/>
                </a:cxn>
                <a:cxn ang="0">
                  <a:pos x="442" y="20"/>
                </a:cxn>
                <a:cxn ang="0">
                  <a:pos x="469" y="13"/>
                </a:cxn>
                <a:cxn ang="0">
                  <a:pos x="465" y="0"/>
                </a:cxn>
                <a:cxn ang="0">
                  <a:pos x="438" y="7"/>
                </a:cxn>
                <a:cxn ang="0">
                  <a:pos x="410" y="12"/>
                </a:cxn>
                <a:cxn ang="0">
                  <a:pos x="381" y="17"/>
                </a:cxn>
                <a:cxn ang="0">
                  <a:pos x="353" y="22"/>
                </a:cxn>
                <a:cxn ang="0">
                  <a:pos x="324" y="26"/>
                </a:cxn>
                <a:cxn ang="0">
                  <a:pos x="295" y="30"/>
                </a:cxn>
                <a:cxn ang="0">
                  <a:pos x="267" y="34"/>
                </a:cxn>
                <a:cxn ang="0">
                  <a:pos x="240" y="38"/>
                </a:cxn>
                <a:cxn ang="0">
                  <a:pos x="211" y="40"/>
                </a:cxn>
                <a:cxn ang="0">
                  <a:pos x="179" y="44"/>
                </a:cxn>
                <a:cxn ang="0">
                  <a:pos x="152" y="48"/>
                </a:cxn>
                <a:cxn ang="0">
                  <a:pos x="122" y="51"/>
                </a:cxn>
                <a:cxn ang="0">
                  <a:pos x="91" y="55"/>
                </a:cxn>
                <a:cxn ang="0">
                  <a:pos x="63" y="57"/>
                </a:cxn>
                <a:cxn ang="0">
                  <a:pos x="30" y="61"/>
                </a:cxn>
                <a:cxn ang="0">
                  <a:pos x="0" y="65"/>
                </a:cxn>
                <a:cxn ang="0">
                  <a:pos x="0" y="65"/>
                </a:cxn>
                <a:cxn ang="0">
                  <a:pos x="3" y="78"/>
                </a:cxn>
              </a:cxnLst>
              <a:rect l="0" t="0" r="r" b="b"/>
              <a:pathLst>
                <a:path w="469" h="78">
                  <a:moveTo>
                    <a:pt x="3" y="78"/>
                  </a:moveTo>
                  <a:lnTo>
                    <a:pt x="3" y="78"/>
                  </a:lnTo>
                  <a:lnTo>
                    <a:pt x="34" y="74"/>
                  </a:lnTo>
                  <a:lnTo>
                    <a:pt x="63" y="70"/>
                  </a:lnTo>
                  <a:lnTo>
                    <a:pt x="91" y="68"/>
                  </a:lnTo>
                  <a:lnTo>
                    <a:pt x="122" y="64"/>
                  </a:lnTo>
                  <a:lnTo>
                    <a:pt x="152" y="61"/>
                  </a:lnTo>
                  <a:lnTo>
                    <a:pt x="183" y="57"/>
                  </a:lnTo>
                  <a:lnTo>
                    <a:pt x="211" y="53"/>
                  </a:lnTo>
                  <a:lnTo>
                    <a:pt x="240" y="51"/>
                  </a:lnTo>
                  <a:lnTo>
                    <a:pt x="270" y="47"/>
                  </a:lnTo>
                  <a:lnTo>
                    <a:pt x="299" y="43"/>
                  </a:lnTo>
                  <a:lnTo>
                    <a:pt x="328" y="39"/>
                  </a:lnTo>
                  <a:lnTo>
                    <a:pt x="356" y="35"/>
                  </a:lnTo>
                  <a:lnTo>
                    <a:pt x="385" y="30"/>
                  </a:lnTo>
                  <a:lnTo>
                    <a:pt x="414" y="25"/>
                  </a:lnTo>
                  <a:lnTo>
                    <a:pt x="442" y="20"/>
                  </a:lnTo>
                  <a:lnTo>
                    <a:pt x="469" y="13"/>
                  </a:lnTo>
                  <a:lnTo>
                    <a:pt x="465" y="0"/>
                  </a:lnTo>
                  <a:lnTo>
                    <a:pt x="438" y="7"/>
                  </a:lnTo>
                  <a:lnTo>
                    <a:pt x="410" y="12"/>
                  </a:lnTo>
                  <a:lnTo>
                    <a:pt x="381" y="17"/>
                  </a:lnTo>
                  <a:lnTo>
                    <a:pt x="353" y="22"/>
                  </a:lnTo>
                  <a:lnTo>
                    <a:pt x="324" y="26"/>
                  </a:lnTo>
                  <a:lnTo>
                    <a:pt x="295" y="30"/>
                  </a:lnTo>
                  <a:lnTo>
                    <a:pt x="267" y="34"/>
                  </a:lnTo>
                  <a:lnTo>
                    <a:pt x="240" y="38"/>
                  </a:lnTo>
                  <a:lnTo>
                    <a:pt x="211" y="40"/>
                  </a:lnTo>
                  <a:lnTo>
                    <a:pt x="179" y="44"/>
                  </a:lnTo>
                  <a:lnTo>
                    <a:pt x="152" y="48"/>
                  </a:lnTo>
                  <a:lnTo>
                    <a:pt x="122" y="51"/>
                  </a:lnTo>
                  <a:lnTo>
                    <a:pt x="91" y="55"/>
                  </a:lnTo>
                  <a:lnTo>
                    <a:pt x="63" y="57"/>
                  </a:lnTo>
                  <a:lnTo>
                    <a:pt x="30" y="61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3" y="78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7" name="Freeform 109"/>
            <p:cNvSpPr>
              <a:spLocks/>
            </p:cNvSpPr>
            <p:nvPr/>
          </p:nvSpPr>
          <p:spPr bwMode="auto">
            <a:xfrm>
              <a:off x="3609" y="2837"/>
              <a:ext cx="635" cy="3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40" y="70"/>
                </a:cxn>
                <a:cxn ang="0">
                  <a:pos x="80" y="69"/>
                </a:cxn>
                <a:cxn ang="0">
                  <a:pos x="120" y="66"/>
                </a:cxn>
                <a:cxn ang="0">
                  <a:pos x="158" y="65"/>
                </a:cxn>
                <a:cxn ang="0">
                  <a:pos x="198" y="62"/>
                </a:cxn>
                <a:cxn ang="0">
                  <a:pos x="239" y="59"/>
                </a:cxn>
                <a:cxn ang="0">
                  <a:pos x="277" y="55"/>
                </a:cxn>
                <a:cxn ang="0">
                  <a:pos x="317" y="51"/>
                </a:cxn>
                <a:cxn ang="0">
                  <a:pos x="357" y="47"/>
                </a:cxn>
                <a:cxn ang="0">
                  <a:pos x="395" y="43"/>
                </a:cxn>
                <a:cxn ang="0">
                  <a:pos x="435" y="38"/>
                </a:cxn>
                <a:cxn ang="0">
                  <a:pos x="475" y="34"/>
                </a:cxn>
                <a:cxn ang="0">
                  <a:pos x="515" y="29"/>
                </a:cxn>
                <a:cxn ang="0">
                  <a:pos x="555" y="23"/>
                </a:cxn>
                <a:cxn ang="0">
                  <a:pos x="595" y="18"/>
                </a:cxn>
                <a:cxn ang="0">
                  <a:pos x="635" y="13"/>
                </a:cxn>
                <a:cxn ang="0">
                  <a:pos x="632" y="0"/>
                </a:cxn>
                <a:cxn ang="0">
                  <a:pos x="591" y="5"/>
                </a:cxn>
                <a:cxn ang="0">
                  <a:pos x="551" y="10"/>
                </a:cxn>
                <a:cxn ang="0">
                  <a:pos x="511" y="16"/>
                </a:cxn>
                <a:cxn ang="0">
                  <a:pos x="475" y="21"/>
                </a:cxn>
                <a:cxn ang="0">
                  <a:pos x="435" y="25"/>
                </a:cxn>
                <a:cxn ang="0">
                  <a:pos x="395" y="30"/>
                </a:cxn>
                <a:cxn ang="0">
                  <a:pos x="357" y="34"/>
                </a:cxn>
                <a:cxn ang="0">
                  <a:pos x="317" y="38"/>
                </a:cxn>
                <a:cxn ang="0">
                  <a:pos x="277" y="42"/>
                </a:cxn>
                <a:cxn ang="0">
                  <a:pos x="239" y="46"/>
                </a:cxn>
                <a:cxn ang="0">
                  <a:pos x="198" y="49"/>
                </a:cxn>
                <a:cxn ang="0">
                  <a:pos x="158" y="52"/>
                </a:cxn>
                <a:cxn ang="0">
                  <a:pos x="120" y="53"/>
                </a:cxn>
                <a:cxn ang="0">
                  <a:pos x="80" y="56"/>
                </a:cxn>
                <a:cxn ang="0">
                  <a:pos x="40" y="57"/>
                </a:cxn>
                <a:cxn ang="0">
                  <a:pos x="0" y="57"/>
                </a:cxn>
                <a:cxn ang="0">
                  <a:pos x="0" y="57"/>
                </a:cxn>
                <a:cxn ang="0">
                  <a:pos x="0" y="70"/>
                </a:cxn>
              </a:cxnLst>
              <a:rect l="0" t="0" r="r" b="b"/>
              <a:pathLst>
                <a:path w="635" h="70">
                  <a:moveTo>
                    <a:pt x="0" y="70"/>
                  </a:moveTo>
                  <a:lnTo>
                    <a:pt x="0" y="70"/>
                  </a:lnTo>
                  <a:lnTo>
                    <a:pt x="40" y="70"/>
                  </a:lnTo>
                  <a:lnTo>
                    <a:pt x="80" y="69"/>
                  </a:lnTo>
                  <a:lnTo>
                    <a:pt x="120" y="66"/>
                  </a:lnTo>
                  <a:lnTo>
                    <a:pt x="158" y="65"/>
                  </a:lnTo>
                  <a:lnTo>
                    <a:pt x="198" y="62"/>
                  </a:lnTo>
                  <a:lnTo>
                    <a:pt x="239" y="59"/>
                  </a:lnTo>
                  <a:lnTo>
                    <a:pt x="277" y="55"/>
                  </a:lnTo>
                  <a:lnTo>
                    <a:pt x="317" y="51"/>
                  </a:lnTo>
                  <a:lnTo>
                    <a:pt x="357" y="47"/>
                  </a:lnTo>
                  <a:lnTo>
                    <a:pt x="395" y="43"/>
                  </a:lnTo>
                  <a:lnTo>
                    <a:pt x="435" y="38"/>
                  </a:lnTo>
                  <a:lnTo>
                    <a:pt x="475" y="34"/>
                  </a:lnTo>
                  <a:lnTo>
                    <a:pt x="515" y="29"/>
                  </a:lnTo>
                  <a:lnTo>
                    <a:pt x="555" y="23"/>
                  </a:lnTo>
                  <a:lnTo>
                    <a:pt x="595" y="18"/>
                  </a:lnTo>
                  <a:lnTo>
                    <a:pt x="635" y="13"/>
                  </a:lnTo>
                  <a:lnTo>
                    <a:pt x="632" y="0"/>
                  </a:lnTo>
                  <a:lnTo>
                    <a:pt x="591" y="5"/>
                  </a:lnTo>
                  <a:lnTo>
                    <a:pt x="551" y="10"/>
                  </a:lnTo>
                  <a:lnTo>
                    <a:pt x="511" y="16"/>
                  </a:lnTo>
                  <a:lnTo>
                    <a:pt x="475" y="21"/>
                  </a:lnTo>
                  <a:lnTo>
                    <a:pt x="435" y="25"/>
                  </a:lnTo>
                  <a:lnTo>
                    <a:pt x="395" y="30"/>
                  </a:lnTo>
                  <a:lnTo>
                    <a:pt x="357" y="34"/>
                  </a:lnTo>
                  <a:lnTo>
                    <a:pt x="317" y="38"/>
                  </a:lnTo>
                  <a:lnTo>
                    <a:pt x="277" y="42"/>
                  </a:lnTo>
                  <a:lnTo>
                    <a:pt x="239" y="46"/>
                  </a:lnTo>
                  <a:lnTo>
                    <a:pt x="198" y="49"/>
                  </a:lnTo>
                  <a:lnTo>
                    <a:pt x="158" y="52"/>
                  </a:lnTo>
                  <a:lnTo>
                    <a:pt x="120" y="53"/>
                  </a:lnTo>
                  <a:lnTo>
                    <a:pt x="80" y="56"/>
                  </a:lnTo>
                  <a:lnTo>
                    <a:pt x="4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8" name="Freeform 110"/>
            <p:cNvSpPr>
              <a:spLocks/>
            </p:cNvSpPr>
            <p:nvPr/>
          </p:nvSpPr>
          <p:spPr bwMode="auto">
            <a:xfrm>
              <a:off x="3014" y="2854"/>
              <a:ext cx="595" cy="24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34" y="22"/>
                </a:cxn>
                <a:cxn ang="0">
                  <a:pos x="70" y="31"/>
                </a:cxn>
                <a:cxn ang="0">
                  <a:pos x="107" y="38"/>
                </a:cxn>
                <a:cxn ang="0">
                  <a:pos x="145" y="41"/>
                </a:cxn>
                <a:cxn ang="0">
                  <a:pos x="181" y="45"/>
                </a:cxn>
                <a:cxn ang="0">
                  <a:pos x="217" y="48"/>
                </a:cxn>
                <a:cxn ang="0">
                  <a:pos x="255" y="48"/>
                </a:cxn>
                <a:cxn ang="0">
                  <a:pos x="294" y="48"/>
                </a:cxn>
                <a:cxn ang="0">
                  <a:pos x="330" y="48"/>
                </a:cxn>
                <a:cxn ang="0">
                  <a:pos x="368" y="47"/>
                </a:cxn>
                <a:cxn ang="0">
                  <a:pos x="406" y="44"/>
                </a:cxn>
                <a:cxn ang="0">
                  <a:pos x="444" y="43"/>
                </a:cxn>
                <a:cxn ang="0">
                  <a:pos x="483" y="40"/>
                </a:cxn>
                <a:cxn ang="0">
                  <a:pos x="521" y="39"/>
                </a:cxn>
                <a:cxn ang="0">
                  <a:pos x="557" y="38"/>
                </a:cxn>
                <a:cxn ang="0">
                  <a:pos x="595" y="36"/>
                </a:cxn>
                <a:cxn ang="0">
                  <a:pos x="595" y="23"/>
                </a:cxn>
                <a:cxn ang="0">
                  <a:pos x="557" y="25"/>
                </a:cxn>
                <a:cxn ang="0">
                  <a:pos x="521" y="26"/>
                </a:cxn>
                <a:cxn ang="0">
                  <a:pos x="483" y="27"/>
                </a:cxn>
                <a:cxn ang="0">
                  <a:pos x="444" y="30"/>
                </a:cxn>
                <a:cxn ang="0">
                  <a:pos x="406" y="31"/>
                </a:cxn>
                <a:cxn ang="0">
                  <a:pos x="368" y="34"/>
                </a:cxn>
                <a:cxn ang="0">
                  <a:pos x="330" y="35"/>
                </a:cxn>
                <a:cxn ang="0">
                  <a:pos x="294" y="35"/>
                </a:cxn>
                <a:cxn ang="0">
                  <a:pos x="255" y="35"/>
                </a:cxn>
                <a:cxn ang="0">
                  <a:pos x="217" y="35"/>
                </a:cxn>
                <a:cxn ang="0">
                  <a:pos x="181" y="32"/>
                </a:cxn>
                <a:cxn ang="0">
                  <a:pos x="145" y="28"/>
                </a:cxn>
                <a:cxn ang="0">
                  <a:pos x="111" y="25"/>
                </a:cxn>
                <a:cxn ang="0">
                  <a:pos x="74" y="18"/>
                </a:cxn>
                <a:cxn ang="0">
                  <a:pos x="42" y="9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10"/>
                </a:cxn>
              </a:cxnLst>
              <a:rect l="0" t="0" r="r" b="b"/>
              <a:pathLst>
                <a:path w="595" h="48">
                  <a:moveTo>
                    <a:pt x="0" y="10"/>
                  </a:moveTo>
                  <a:lnTo>
                    <a:pt x="0" y="10"/>
                  </a:lnTo>
                  <a:lnTo>
                    <a:pt x="34" y="22"/>
                  </a:lnTo>
                  <a:lnTo>
                    <a:pt x="70" y="31"/>
                  </a:lnTo>
                  <a:lnTo>
                    <a:pt x="107" y="38"/>
                  </a:lnTo>
                  <a:lnTo>
                    <a:pt x="145" y="41"/>
                  </a:lnTo>
                  <a:lnTo>
                    <a:pt x="181" y="45"/>
                  </a:lnTo>
                  <a:lnTo>
                    <a:pt x="217" y="48"/>
                  </a:lnTo>
                  <a:lnTo>
                    <a:pt x="255" y="48"/>
                  </a:lnTo>
                  <a:lnTo>
                    <a:pt x="294" y="48"/>
                  </a:lnTo>
                  <a:lnTo>
                    <a:pt x="330" y="48"/>
                  </a:lnTo>
                  <a:lnTo>
                    <a:pt x="368" y="47"/>
                  </a:lnTo>
                  <a:lnTo>
                    <a:pt x="406" y="44"/>
                  </a:lnTo>
                  <a:lnTo>
                    <a:pt x="444" y="43"/>
                  </a:lnTo>
                  <a:lnTo>
                    <a:pt x="483" y="40"/>
                  </a:lnTo>
                  <a:lnTo>
                    <a:pt x="521" y="39"/>
                  </a:lnTo>
                  <a:lnTo>
                    <a:pt x="557" y="38"/>
                  </a:lnTo>
                  <a:lnTo>
                    <a:pt x="595" y="36"/>
                  </a:lnTo>
                  <a:lnTo>
                    <a:pt x="595" y="23"/>
                  </a:lnTo>
                  <a:lnTo>
                    <a:pt x="557" y="25"/>
                  </a:lnTo>
                  <a:lnTo>
                    <a:pt x="521" y="26"/>
                  </a:lnTo>
                  <a:lnTo>
                    <a:pt x="483" y="27"/>
                  </a:lnTo>
                  <a:lnTo>
                    <a:pt x="444" y="30"/>
                  </a:lnTo>
                  <a:lnTo>
                    <a:pt x="406" y="31"/>
                  </a:lnTo>
                  <a:lnTo>
                    <a:pt x="368" y="34"/>
                  </a:lnTo>
                  <a:lnTo>
                    <a:pt x="330" y="35"/>
                  </a:lnTo>
                  <a:lnTo>
                    <a:pt x="294" y="35"/>
                  </a:lnTo>
                  <a:lnTo>
                    <a:pt x="255" y="35"/>
                  </a:lnTo>
                  <a:lnTo>
                    <a:pt x="217" y="35"/>
                  </a:lnTo>
                  <a:lnTo>
                    <a:pt x="181" y="32"/>
                  </a:lnTo>
                  <a:lnTo>
                    <a:pt x="145" y="28"/>
                  </a:lnTo>
                  <a:lnTo>
                    <a:pt x="111" y="25"/>
                  </a:lnTo>
                  <a:lnTo>
                    <a:pt x="74" y="18"/>
                  </a:lnTo>
                  <a:lnTo>
                    <a:pt x="42" y="9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79" name="Freeform 111"/>
            <p:cNvSpPr>
              <a:spLocks/>
            </p:cNvSpPr>
            <p:nvPr/>
          </p:nvSpPr>
          <p:spPr bwMode="auto">
            <a:xfrm>
              <a:off x="2949" y="2754"/>
              <a:ext cx="88" cy="105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46" y="18"/>
                </a:cxn>
                <a:cxn ang="0">
                  <a:pos x="23" y="44"/>
                </a:cxn>
                <a:cxn ang="0">
                  <a:pos x="6" y="74"/>
                </a:cxn>
                <a:cxn ang="0">
                  <a:pos x="0" y="106"/>
                </a:cxn>
                <a:cxn ang="0">
                  <a:pos x="0" y="138"/>
                </a:cxn>
                <a:cxn ang="0">
                  <a:pos x="11" y="167"/>
                </a:cxn>
                <a:cxn ang="0">
                  <a:pos x="32" y="193"/>
                </a:cxn>
                <a:cxn ang="0">
                  <a:pos x="65" y="210"/>
                </a:cxn>
                <a:cxn ang="0">
                  <a:pos x="72" y="200"/>
                </a:cxn>
                <a:cxn ang="0">
                  <a:pos x="48" y="186"/>
                </a:cxn>
                <a:cxn ang="0">
                  <a:pos x="31" y="162"/>
                </a:cxn>
                <a:cxn ang="0">
                  <a:pos x="19" y="138"/>
                </a:cxn>
                <a:cxn ang="0">
                  <a:pos x="19" y="106"/>
                </a:cxn>
                <a:cxn ang="0">
                  <a:pos x="25" y="76"/>
                </a:cxn>
                <a:cxn ang="0">
                  <a:pos x="38" y="49"/>
                </a:cxn>
                <a:cxn ang="0">
                  <a:pos x="61" y="26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0"/>
                </a:cxn>
              </a:cxnLst>
              <a:rect l="0" t="0" r="r" b="b"/>
              <a:pathLst>
                <a:path w="88" h="210">
                  <a:moveTo>
                    <a:pt x="80" y="0"/>
                  </a:moveTo>
                  <a:lnTo>
                    <a:pt x="80" y="0"/>
                  </a:lnTo>
                  <a:lnTo>
                    <a:pt x="46" y="18"/>
                  </a:lnTo>
                  <a:lnTo>
                    <a:pt x="23" y="44"/>
                  </a:lnTo>
                  <a:lnTo>
                    <a:pt x="6" y="74"/>
                  </a:lnTo>
                  <a:lnTo>
                    <a:pt x="0" y="106"/>
                  </a:lnTo>
                  <a:lnTo>
                    <a:pt x="0" y="138"/>
                  </a:lnTo>
                  <a:lnTo>
                    <a:pt x="11" y="167"/>
                  </a:lnTo>
                  <a:lnTo>
                    <a:pt x="32" y="193"/>
                  </a:lnTo>
                  <a:lnTo>
                    <a:pt x="65" y="210"/>
                  </a:lnTo>
                  <a:lnTo>
                    <a:pt x="72" y="200"/>
                  </a:lnTo>
                  <a:lnTo>
                    <a:pt x="48" y="186"/>
                  </a:lnTo>
                  <a:lnTo>
                    <a:pt x="31" y="162"/>
                  </a:lnTo>
                  <a:lnTo>
                    <a:pt x="19" y="138"/>
                  </a:lnTo>
                  <a:lnTo>
                    <a:pt x="19" y="106"/>
                  </a:lnTo>
                  <a:lnTo>
                    <a:pt x="25" y="76"/>
                  </a:lnTo>
                  <a:lnTo>
                    <a:pt x="38" y="49"/>
                  </a:lnTo>
                  <a:lnTo>
                    <a:pt x="61" y="26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0" name="Freeform 112"/>
            <p:cNvSpPr>
              <a:spLocks/>
            </p:cNvSpPr>
            <p:nvPr/>
          </p:nvSpPr>
          <p:spPr bwMode="auto">
            <a:xfrm>
              <a:off x="3029" y="2749"/>
              <a:ext cx="304" cy="19"/>
            </a:xfrm>
            <a:custGeom>
              <a:avLst/>
              <a:gdLst/>
              <a:ahLst/>
              <a:cxnLst>
                <a:cxn ang="0">
                  <a:pos x="286" y="26"/>
                </a:cxn>
                <a:cxn ang="0">
                  <a:pos x="294" y="23"/>
                </a:cxn>
                <a:cxn ang="0">
                  <a:pos x="256" y="24"/>
                </a:cxn>
                <a:cxn ang="0">
                  <a:pos x="216" y="20"/>
                </a:cxn>
                <a:cxn ang="0">
                  <a:pos x="178" y="15"/>
                </a:cxn>
                <a:cxn ang="0">
                  <a:pos x="139" y="9"/>
                </a:cxn>
                <a:cxn ang="0">
                  <a:pos x="103" y="2"/>
                </a:cxn>
                <a:cxn ang="0">
                  <a:pos x="67" y="0"/>
                </a:cxn>
                <a:cxn ang="0">
                  <a:pos x="34" y="1"/>
                </a:cxn>
                <a:cxn ang="0">
                  <a:pos x="0" y="9"/>
                </a:cxn>
                <a:cxn ang="0">
                  <a:pos x="8" y="19"/>
                </a:cxn>
                <a:cxn ang="0">
                  <a:pos x="34" y="14"/>
                </a:cxn>
                <a:cxn ang="0">
                  <a:pos x="67" y="13"/>
                </a:cxn>
                <a:cxn ang="0">
                  <a:pos x="99" y="15"/>
                </a:cxn>
                <a:cxn ang="0">
                  <a:pos x="136" y="22"/>
                </a:cxn>
                <a:cxn ang="0">
                  <a:pos x="174" y="28"/>
                </a:cxn>
                <a:cxn ang="0">
                  <a:pos x="216" y="33"/>
                </a:cxn>
                <a:cxn ang="0">
                  <a:pos x="256" y="37"/>
                </a:cxn>
                <a:cxn ang="0">
                  <a:pos x="294" y="36"/>
                </a:cxn>
                <a:cxn ang="0">
                  <a:pos x="302" y="33"/>
                </a:cxn>
                <a:cxn ang="0">
                  <a:pos x="294" y="36"/>
                </a:cxn>
                <a:cxn ang="0">
                  <a:pos x="300" y="36"/>
                </a:cxn>
                <a:cxn ang="0">
                  <a:pos x="302" y="33"/>
                </a:cxn>
                <a:cxn ang="0">
                  <a:pos x="286" y="26"/>
                </a:cxn>
              </a:cxnLst>
              <a:rect l="0" t="0" r="r" b="b"/>
              <a:pathLst>
                <a:path w="302" h="37">
                  <a:moveTo>
                    <a:pt x="286" y="26"/>
                  </a:moveTo>
                  <a:lnTo>
                    <a:pt x="294" y="23"/>
                  </a:lnTo>
                  <a:lnTo>
                    <a:pt x="256" y="24"/>
                  </a:lnTo>
                  <a:lnTo>
                    <a:pt x="216" y="20"/>
                  </a:lnTo>
                  <a:lnTo>
                    <a:pt x="178" y="15"/>
                  </a:lnTo>
                  <a:lnTo>
                    <a:pt x="139" y="9"/>
                  </a:lnTo>
                  <a:lnTo>
                    <a:pt x="103" y="2"/>
                  </a:lnTo>
                  <a:lnTo>
                    <a:pt x="67" y="0"/>
                  </a:lnTo>
                  <a:lnTo>
                    <a:pt x="34" y="1"/>
                  </a:lnTo>
                  <a:lnTo>
                    <a:pt x="0" y="9"/>
                  </a:lnTo>
                  <a:lnTo>
                    <a:pt x="8" y="19"/>
                  </a:lnTo>
                  <a:lnTo>
                    <a:pt x="34" y="14"/>
                  </a:lnTo>
                  <a:lnTo>
                    <a:pt x="67" y="13"/>
                  </a:lnTo>
                  <a:lnTo>
                    <a:pt x="99" y="15"/>
                  </a:lnTo>
                  <a:lnTo>
                    <a:pt x="136" y="22"/>
                  </a:lnTo>
                  <a:lnTo>
                    <a:pt x="174" y="28"/>
                  </a:lnTo>
                  <a:lnTo>
                    <a:pt x="216" y="33"/>
                  </a:lnTo>
                  <a:lnTo>
                    <a:pt x="256" y="37"/>
                  </a:lnTo>
                  <a:lnTo>
                    <a:pt x="294" y="36"/>
                  </a:lnTo>
                  <a:lnTo>
                    <a:pt x="302" y="33"/>
                  </a:lnTo>
                  <a:lnTo>
                    <a:pt x="294" y="36"/>
                  </a:lnTo>
                  <a:lnTo>
                    <a:pt x="300" y="36"/>
                  </a:lnTo>
                  <a:lnTo>
                    <a:pt x="302" y="33"/>
                  </a:lnTo>
                  <a:lnTo>
                    <a:pt x="286" y="26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1" name="Freeform 113"/>
            <p:cNvSpPr>
              <a:spLocks/>
            </p:cNvSpPr>
            <p:nvPr/>
          </p:nvSpPr>
          <p:spPr bwMode="auto">
            <a:xfrm>
              <a:off x="3315" y="2402"/>
              <a:ext cx="138" cy="36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58" y="91"/>
                </a:cxn>
                <a:cxn ang="0">
                  <a:pos x="79" y="183"/>
                </a:cxn>
                <a:cxn ang="0">
                  <a:pos x="99" y="276"/>
                </a:cxn>
                <a:cxn ang="0">
                  <a:pos x="115" y="371"/>
                </a:cxn>
                <a:cxn ang="0">
                  <a:pos x="119" y="463"/>
                </a:cxn>
                <a:cxn ang="0">
                  <a:pos x="105" y="553"/>
                </a:cxn>
                <a:cxn ang="0">
                  <a:pos x="67" y="639"/>
                </a:cxn>
                <a:cxn ang="0">
                  <a:pos x="0" y="721"/>
                </a:cxn>
                <a:cxn ang="0">
                  <a:pos x="16" y="728"/>
                </a:cxn>
                <a:cxn ang="0">
                  <a:pos x="86" y="644"/>
                </a:cxn>
                <a:cxn ang="0">
                  <a:pos x="124" y="556"/>
                </a:cxn>
                <a:cxn ang="0">
                  <a:pos x="138" y="463"/>
                </a:cxn>
                <a:cxn ang="0">
                  <a:pos x="134" y="371"/>
                </a:cxn>
                <a:cxn ang="0">
                  <a:pos x="119" y="276"/>
                </a:cxn>
                <a:cxn ang="0">
                  <a:pos x="98" y="183"/>
                </a:cxn>
                <a:cxn ang="0">
                  <a:pos x="77" y="91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42" y="0"/>
                </a:cxn>
              </a:cxnLst>
              <a:rect l="0" t="0" r="r" b="b"/>
              <a:pathLst>
                <a:path w="138" h="728">
                  <a:moveTo>
                    <a:pt x="42" y="0"/>
                  </a:moveTo>
                  <a:lnTo>
                    <a:pt x="42" y="0"/>
                  </a:lnTo>
                  <a:lnTo>
                    <a:pt x="58" y="91"/>
                  </a:lnTo>
                  <a:lnTo>
                    <a:pt x="79" y="183"/>
                  </a:lnTo>
                  <a:lnTo>
                    <a:pt x="99" y="276"/>
                  </a:lnTo>
                  <a:lnTo>
                    <a:pt x="115" y="371"/>
                  </a:lnTo>
                  <a:lnTo>
                    <a:pt x="119" y="463"/>
                  </a:lnTo>
                  <a:lnTo>
                    <a:pt x="105" y="553"/>
                  </a:lnTo>
                  <a:lnTo>
                    <a:pt x="67" y="639"/>
                  </a:lnTo>
                  <a:lnTo>
                    <a:pt x="0" y="721"/>
                  </a:lnTo>
                  <a:lnTo>
                    <a:pt x="16" y="728"/>
                  </a:lnTo>
                  <a:lnTo>
                    <a:pt x="86" y="644"/>
                  </a:lnTo>
                  <a:lnTo>
                    <a:pt x="124" y="556"/>
                  </a:lnTo>
                  <a:lnTo>
                    <a:pt x="138" y="463"/>
                  </a:lnTo>
                  <a:lnTo>
                    <a:pt x="134" y="371"/>
                  </a:lnTo>
                  <a:lnTo>
                    <a:pt x="119" y="276"/>
                  </a:lnTo>
                  <a:lnTo>
                    <a:pt x="98" y="183"/>
                  </a:lnTo>
                  <a:lnTo>
                    <a:pt x="77" y="9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2" name="Freeform 114"/>
            <p:cNvSpPr>
              <a:spLocks/>
            </p:cNvSpPr>
            <p:nvPr/>
          </p:nvSpPr>
          <p:spPr bwMode="auto">
            <a:xfrm>
              <a:off x="3353" y="2251"/>
              <a:ext cx="46" cy="151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0"/>
                </a:cxn>
                <a:cxn ang="0">
                  <a:pos x="12" y="77"/>
                </a:cxn>
                <a:cxn ang="0">
                  <a:pos x="2" y="151"/>
                </a:cxn>
                <a:cxn ang="0">
                  <a:pos x="0" y="226"/>
                </a:cxn>
                <a:cxn ang="0">
                  <a:pos x="4" y="302"/>
                </a:cxn>
                <a:cxn ang="0">
                  <a:pos x="23" y="302"/>
                </a:cxn>
                <a:cxn ang="0">
                  <a:pos x="20" y="226"/>
                </a:cxn>
                <a:cxn ang="0">
                  <a:pos x="21" y="151"/>
                </a:cxn>
                <a:cxn ang="0">
                  <a:pos x="31" y="77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27" y="0"/>
                </a:cxn>
              </a:cxnLst>
              <a:rect l="0" t="0" r="r" b="b"/>
              <a:pathLst>
                <a:path w="46" h="302">
                  <a:moveTo>
                    <a:pt x="27" y="0"/>
                  </a:moveTo>
                  <a:lnTo>
                    <a:pt x="27" y="0"/>
                  </a:lnTo>
                  <a:lnTo>
                    <a:pt x="12" y="77"/>
                  </a:lnTo>
                  <a:lnTo>
                    <a:pt x="2" y="151"/>
                  </a:lnTo>
                  <a:lnTo>
                    <a:pt x="0" y="226"/>
                  </a:lnTo>
                  <a:lnTo>
                    <a:pt x="4" y="302"/>
                  </a:lnTo>
                  <a:lnTo>
                    <a:pt x="23" y="302"/>
                  </a:lnTo>
                  <a:lnTo>
                    <a:pt x="20" y="226"/>
                  </a:lnTo>
                  <a:lnTo>
                    <a:pt x="21" y="151"/>
                  </a:lnTo>
                  <a:lnTo>
                    <a:pt x="31" y="77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3" name="Freeform 115"/>
            <p:cNvSpPr>
              <a:spLocks/>
            </p:cNvSpPr>
            <p:nvPr/>
          </p:nvSpPr>
          <p:spPr bwMode="auto">
            <a:xfrm>
              <a:off x="3380" y="2139"/>
              <a:ext cx="187" cy="112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172" y="0"/>
                </a:cxn>
                <a:cxn ang="0">
                  <a:pos x="141" y="24"/>
                </a:cxn>
                <a:cxn ang="0">
                  <a:pos x="113" y="49"/>
                </a:cxn>
                <a:cxn ang="0">
                  <a:pos x="86" y="74"/>
                </a:cxn>
                <a:cxn ang="0">
                  <a:pos x="61" y="102"/>
                </a:cxn>
                <a:cxn ang="0">
                  <a:pos x="40" y="130"/>
                </a:cxn>
                <a:cxn ang="0">
                  <a:pos x="23" y="160"/>
                </a:cxn>
                <a:cxn ang="0">
                  <a:pos x="10" y="191"/>
                </a:cxn>
                <a:cxn ang="0">
                  <a:pos x="0" y="223"/>
                </a:cxn>
                <a:cxn ang="0">
                  <a:pos x="19" y="223"/>
                </a:cxn>
                <a:cxn ang="0">
                  <a:pos x="29" y="193"/>
                </a:cxn>
                <a:cxn ang="0">
                  <a:pos x="42" y="162"/>
                </a:cxn>
                <a:cxn ang="0">
                  <a:pos x="59" y="135"/>
                </a:cxn>
                <a:cxn ang="0">
                  <a:pos x="76" y="108"/>
                </a:cxn>
                <a:cxn ang="0">
                  <a:pos x="101" y="82"/>
                </a:cxn>
                <a:cxn ang="0">
                  <a:pos x="128" y="57"/>
                </a:cxn>
                <a:cxn ang="0">
                  <a:pos x="157" y="32"/>
                </a:cxn>
                <a:cxn ang="0">
                  <a:pos x="187" y="8"/>
                </a:cxn>
                <a:cxn ang="0">
                  <a:pos x="187" y="8"/>
                </a:cxn>
                <a:cxn ang="0">
                  <a:pos x="172" y="0"/>
                </a:cxn>
              </a:cxnLst>
              <a:rect l="0" t="0" r="r" b="b"/>
              <a:pathLst>
                <a:path w="187" h="223">
                  <a:moveTo>
                    <a:pt x="172" y="0"/>
                  </a:moveTo>
                  <a:lnTo>
                    <a:pt x="172" y="0"/>
                  </a:lnTo>
                  <a:lnTo>
                    <a:pt x="141" y="24"/>
                  </a:lnTo>
                  <a:lnTo>
                    <a:pt x="113" y="49"/>
                  </a:lnTo>
                  <a:lnTo>
                    <a:pt x="86" y="74"/>
                  </a:lnTo>
                  <a:lnTo>
                    <a:pt x="61" y="102"/>
                  </a:lnTo>
                  <a:lnTo>
                    <a:pt x="40" y="130"/>
                  </a:lnTo>
                  <a:lnTo>
                    <a:pt x="23" y="160"/>
                  </a:lnTo>
                  <a:lnTo>
                    <a:pt x="10" y="191"/>
                  </a:lnTo>
                  <a:lnTo>
                    <a:pt x="0" y="223"/>
                  </a:lnTo>
                  <a:lnTo>
                    <a:pt x="19" y="223"/>
                  </a:lnTo>
                  <a:lnTo>
                    <a:pt x="29" y="193"/>
                  </a:lnTo>
                  <a:lnTo>
                    <a:pt x="42" y="162"/>
                  </a:lnTo>
                  <a:lnTo>
                    <a:pt x="59" y="135"/>
                  </a:lnTo>
                  <a:lnTo>
                    <a:pt x="76" y="108"/>
                  </a:lnTo>
                  <a:lnTo>
                    <a:pt x="101" y="82"/>
                  </a:lnTo>
                  <a:lnTo>
                    <a:pt x="128" y="57"/>
                  </a:lnTo>
                  <a:lnTo>
                    <a:pt x="157" y="32"/>
                  </a:lnTo>
                  <a:lnTo>
                    <a:pt x="187" y="8"/>
                  </a:lnTo>
                  <a:lnTo>
                    <a:pt x="187" y="8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4" name="Freeform 116"/>
            <p:cNvSpPr>
              <a:spLocks/>
            </p:cNvSpPr>
            <p:nvPr/>
          </p:nvSpPr>
          <p:spPr bwMode="auto">
            <a:xfrm>
              <a:off x="3552" y="2135"/>
              <a:ext cx="59" cy="8"/>
            </a:xfrm>
            <a:custGeom>
              <a:avLst/>
              <a:gdLst/>
              <a:ahLst/>
              <a:cxnLst>
                <a:cxn ang="0">
                  <a:pos x="59" y="1"/>
                </a:cxn>
                <a:cxn ang="0">
                  <a:pos x="59" y="1"/>
                </a:cxn>
                <a:cxn ang="0">
                  <a:pos x="46" y="1"/>
                </a:cxn>
                <a:cxn ang="0">
                  <a:pos x="32" y="0"/>
                </a:cxn>
                <a:cxn ang="0">
                  <a:pos x="17" y="1"/>
                </a:cxn>
                <a:cxn ang="0">
                  <a:pos x="0" y="8"/>
                </a:cxn>
                <a:cxn ang="0">
                  <a:pos x="15" y="16"/>
                </a:cxn>
                <a:cxn ang="0">
                  <a:pos x="21" y="14"/>
                </a:cxn>
                <a:cxn ang="0">
                  <a:pos x="32" y="13"/>
                </a:cxn>
                <a:cxn ang="0">
                  <a:pos x="46" y="14"/>
                </a:cxn>
                <a:cxn ang="0">
                  <a:pos x="59" y="14"/>
                </a:cxn>
                <a:cxn ang="0">
                  <a:pos x="59" y="14"/>
                </a:cxn>
                <a:cxn ang="0">
                  <a:pos x="59" y="1"/>
                </a:cxn>
              </a:cxnLst>
              <a:rect l="0" t="0" r="r" b="b"/>
              <a:pathLst>
                <a:path w="59" h="16">
                  <a:moveTo>
                    <a:pt x="59" y="1"/>
                  </a:moveTo>
                  <a:lnTo>
                    <a:pt x="59" y="1"/>
                  </a:lnTo>
                  <a:lnTo>
                    <a:pt x="46" y="1"/>
                  </a:lnTo>
                  <a:lnTo>
                    <a:pt x="32" y="0"/>
                  </a:lnTo>
                  <a:lnTo>
                    <a:pt x="17" y="1"/>
                  </a:lnTo>
                  <a:lnTo>
                    <a:pt x="0" y="8"/>
                  </a:lnTo>
                  <a:lnTo>
                    <a:pt x="15" y="16"/>
                  </a:lnTo>
                  <a:lnTo>
                    <a:pt x="21" y="14"/>
                  </a:lnTo>
                  <a:lnTo>
                    <a:pt x="32" y="13"/>
                  </a:lnTo>
                  <a:lnTo>
                    <a:pt x="46" y="14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5" name="Freeform 117"/>
            <p:cNvSpPr>
              <a:spLocks/>
            </p:cNvSpPr>
            <p:nvPr/>
          </p:nvSpPr>
          <p:spPr bwMode="auto">
            <a:xfrm>
              <a:off x="4599" y="2688"/>
              <a:ext cx="138" cy="119"/>
            </a:xfrm>
            <a:custGeom>
              <a:avLst/>
              <a:gdLst/>
              <a:ahLst/>
              <a:cxnLst>
                <a:cxn ang="0">
                  <a:pos x="96" y="13"/>
                </a:cxn>
                <a:cxn ang="0">
                  <a:pos x="86" y="4"/>
                </a:cxn>
                <a:cxn ang="0">
                  <a:pos x="25" y="93"/>
                </a:cxn>
                <a:cxn ang="0">
                  <a:pos x="0" y="155"/>
                </a:cxn>
                <a:cxn ang="0">
                  <a:pos x="2" y="198"/>
                </a:cxn>
                <a:cxn ang="0">
                  <a:pos x="29" y="224"/>
                </a:cxn>
                <a:cxn ang="0">
                  <a:pos x="63" y="237"/>
                </a:cxn>
                <a:cxn ang="0">
                  <a:pos x="98" y="239"/>
                </a:cxn>
                <a:cxn ang="0">
                  <a:pos x="124" y="237"/>
                </a:cxn>
                <a:cxn ang="0">
                  <a:pos x="136" y="235"/>
                </a:cxn>
                <a:cxn ang="0">
                  <a:pos x="132" y="222"/>
                </a:cxn>
                <a:cxn ang="0">
                  <a:pos x="124" y="224"/>
                </a:cxn>
                <a:cxn ang="0">
                  <a:pos x="98" y="226"/>
                </a:cxn>
                <a:cxn ang="0">
                  <a:pos x="67" y="224"/>
                </a:cxn>
                <a:cxn ang="0">
                  <a:pos x="40" y="213"/>
                </a:cxn>
                <a:cxn ang="0">
                  <a:pos x="21" y="195"/>
                </a:cxn>
                <a:cxn ang="0">
                  <a:pos x="19" y="155"/>
                </a:cxn>
                <a:cxn ang="0">
                  <a:pos x="44" y="95"/>
                </a:cxn>
                <a:cxn ang="0">
                  <a:pos x="101" y="9"/>
                </a:cxn>
                <a:cxn ang="0">
                  <a:pos x="92" y="0"/>
                </a:cxn>
                <a:cxn ang="0">
                  <a:pos x="96" y="13"/>
                </a:cxn>
              </a:cxnLst>
              <a:rect l="0" t="0" r="r" b="b"/>
              <a:pathLst>
                <a:path w="136" h="239">
                  <a:moveTo>
                    <a:pt x="96" y="13"/>
                  </a:moveTo>
                  <a:lnTo>
                    <a:pt x="86" y="4"/>
                  </a:lnTo>
                  <a:lnTo>
                    <a:pt x="25" y="93"/>
                  </a:lnTo>
                  <a:lnTo>
                    <a:pt x="0" y="155"/>
                  </a:lnTo>
                  <a:lnTo>
                    <a:pt x="2" y="198"/>
                  </a:lnTo>
                  <a:lnTo>
                    <a:pt x="29" y="224"/>
                  </a:lnTo>
                  <a:lnTo>
                    <a:pt x="63" y="237"/>
                  </a:lnTo>
                  <a:lnTo>
                    <a:pt x="98" y="239"/>
                  </a:lnTo>
                  <a:lnTo>
                    <a:pt x="124" y="237"/>
                  </a:lnTo>
                  <a:lnTo>
                    <a:pt x="136" y="235"/>
                  </a:lnTo>
                  <a:lnTo>
                    <a:pt x="132" y="222"/>
                  </a:lnTo>
                  <a:lnTo>
                    <a:pt x="124" y="224"/>
                  </a:lnTo>
                  <a:lnTo>
                    <a:pt x="98" y="226"/>
                  </a:lnTo>
                  <a:lnTo>
                    <a:pt x="67" y="224"/>
                  </a:lnTo>
                  <a:lnTo>
                    <a:pt x="40" y="213"/>
                  </a:lnTo>
                  <a:lnTo>
                    <a:pt x="21" y="195"/>
                  </a:lnTo>
                  <a:lnTo>
                    <a:pt x="19" y="155"/>
                  </a:lnTo>
                  <a:lnTo>
                    <a:pt x="44" y="95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96" y="13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6" name="Freeform 118"/>
            <p:cNvSpPr>
              <a:spLocks/>
            </p:cNvSpPr>
            <p:nvPr/>
          </p:nvSpPr>
          <p:spPr bwMode="auto">
            <a:xfrm>
              <a:off x="3321" y="2688"/>
              <a:ext cx="1374" cy="83"/>
            </a:xfrm>
            <a:custGeom>
              <a:avLst/>
              <a:gdLst/>
              <a:ahLst/>
              <a:cxnLst>
                <a:cxn ang="0">
                  <a:pos x="21" y="164"/>
                </a:cxn>
                <a:cxn ang="0">
                  <a:pos x="80" y="168"/>
                </a:cxn>
                <a:cxn ang="0">
                  <a:pos x="155" y="167"/>
                </a:cxn>
                <a:cxn ang="0">
                  <a:pos x="246" y="161"/>
                </a:cxn>
                <a:cxn ang="0">
                  <a:pos x="349" y="152"/>
                </a:cxn>
                <a:cxn ang="0">
                  <a:pos x="460" y="142"/>
                </a:cxn>
                <a:cxn ang="0">
                  <a:pos x="580" y="128"/>
                </a:cxn>
                <a:cxn ang="0">
                  <a:pos x="700" y="112"/>
                </a:cxn>
                <a:cxn ang="0">
                  <a:pos x="818" y="96"/>
                </a:cxn>
                <a:cxn ang="0">
                  <a:pos x="935" y="81"/>
                </a:cxn>
                <a:cxn ang="0">
                  <a:pos x="1044" y="64"/>
                </a:cxn>
                <a:cxn ang="0">
                  <a:pos x="1141" y="50"/>
                </a:cxn>
                <a:cxn ang="0">
                  <a:pos x="1227" y="37"/>
                </a:cxn>
                <a:cxn ang="0">
                  <a:pos x="1295" y="26"/>
                </a:cxn>
                <a:cxn ang="0">
                  <a:pos x="1345" y="18"/>
                </a:cxn>
                <a:cxn ang="0">
                  <a:pos x="1370" y="13"/>
                </a:cxn>
                <a:cxn ang="0">
                  <a:pos x="1370" y="0"/>
                </a:cxn>
                <a:cxn ang="0">
                  <a:pos x="1356" y="3"/>
                </a:cxn>
                <a:cxn ang="0">
                  <a:pos x="1318" y="8"/>
                </a:cxn>
                <a:cxn ang="0">
                  <a:pos x="1259" y="18"/>
                </a:cxn>
                <a:cxn ang="0">
                  <a:pos x="1183" y="30"/>
                </a:cxn>
                <a:cxn ang="0">
                  <a:pos x="1089" y="44"/>
                </a:cxn>
                <a:cxn ang="0">
                  <a:pos x="986" y="60"/>
                </a:cxn>
                <a:cxn ang="0">
                  <a:pos x="874" y="76"/>
                </a:cxn>
                <a:cxn ang="0">
                  <a:pos x="755" y="91"/>
                </a:cxn>
                <a:cxn ang="0">
                  <a:pos x="635" y="107"/>
                </a:cxn>
                <a:cxn ang="0">
                  <a:pos x="519" y="122"/>
                </a:cxn>
                <a:cxn ang="0">
                  <a:pos x="403" y="134"/>
                </a:cxn>
                <a:cxn ang="0">
                  <a:pos x="296" y="144"/>
                </a:cxn>
                <a:cxn ang="0">
                  <a:pos x="198" y="151"/>
                </a:cxn>
                <a:cxn ang="0">
                  <a:pos x="114" y="155"/>
                </a:cxn>
                <a:cxn ang="0">
                  <a:pos x="48" y="154"/>
                </a:cxn>
                <a:cxn ang="0">
                  <a:pos x="4" y="147"/>
                </a:cxn>
              </a:cxnLst>
              <a:rect l="0" t="0" r="r" b="b"/>
              <a:pathLst>
                <a:path w="1374" h="168">
                  <a:moveTo>
                    <a:pt x="0" y="160"/>
                  </a:moveTo>
                  <a:lnTo>
                    <a:pt x="21" y="164"/>
                  </a:lnTo>
                  <a:lnTo>
                    <a:pt x="48" y="167"/>
                  </a:lnTo>
                  <a:lnTo>
                    <a:pt x="80" y="168"/>
                  </a:lnTo>
                  <a:lnTo>
                    <a:pt x="114" y="168"/>
                  </a:lnTo>
                  <a:lnTo>
                    <a:pt x="155" y="167"/>
                  </a:lnTo>
                  <a:lnTo>
                    <a:pt x="198" y="164"/>
                  </a:lnTo>
                  <a:lnTo>
                    <a:pt x="246" y="161"/>
                  </a:lnTo>
                  <a:lnTo>
                    <a:pt x="296" y="157"/>
                  </a:lnTo>
                  <a:lnTo>
                    <a:pt x="349" y="152"/>
                  </a:lnTo>
                  <a:lnTo>
                    <a:pt x="403" y="147"/>
                  </a:lnTo>
                  <a:lnTo>
                    <a:pt x="460" y="142"/>
                  </a:lnTo>
                  <a:lnTo>
                    <a:pt x="519" y="135"/>
                  </a:lnTo>
                  <a:lnTo>
                    <a:pt x="580" y="128"/>
                  </a:lnTo>
                  <a:lnTo>
                    <a:pt x="639" y="120"/>
                  </a:lnTo>
                  <a:lnTo>
                    <a:pt x="700" y="112"/>
                  </a:lnTo>
                  <a:lnTo>
                    <a:pt x="759" y="104"/>
                  </a:lnTo>
                  <a:lnTo>
                    <a:pt x="818" y="96"/>
                  </a:lnTo>
                  <a:lnTo>
                    <a:pt x="878" y="89"/>
                  </a:lnTo>
                  <a:lnTo>
                    <a:pt x="935" y="81"/>
                  </a:lnTo>
                  <a:lnTo>
                    <a:pt x="990" y="73"/>
                  </a:lnTo>
                  <a:lnTo>
                    <a:pt x="1044" y="64"/>
                  </a:lnTo>
                  <a:lnTo>
                    <a:pt x="1093" y="57"/>
                  </a:lnTo>
                  <a:lnTo>
                    <a:pt x="1141" y="50"/>
                  </a:lnTo>
                  <a:lnTo>
                    <a:pt x="1187" y="43"/>
                  </a:lnTo>
                  <a:lnTo>
                    <a:pt x="1227" y="37"/>
                  </a:lnTo>
                  <a:lnTo>
                    <a:pt x="1263" y="31"/>
                  </a:lnTo>
                  <a:lnTo>
                    <a:pt x="1295" y="26"/>
                  </a:lnTo>
                  <a:lnTo>
                    <a:pt x="1322" y="21"/>
                  </a:lnTo>
                  <a:lnTo>
                    <a:pt x="1345" y="18"/>
                  </a:lnTo>
                  <a:lnTo>
                    <a:pt x="1360" y="16"/>
                  </a:lnTo>
                  <a:lnTo>
                    <a:pt x="1370" y="13"/>
                  </a:lnTo>
                  <a:lnTo>
                    <a:pt x="1374" y="13"/>
                  </a:lnTo>
                  <a:lnTo>
                    <a:pt x="1370" y="0"/>
                  </a:lnTo>
                  <a:lnTo>
                    <a:pt x="1366" y="0"/>
                  </a:lnTo>
                  <a:lnTo>
                    <a:pt x="1356" y="3"/>
                  </a:lnTo>
                  <a:lnTo>
                    <a:pt x="1341" y="5"/>
                  </a:lnTo>
                  <a:lnTo>
                    <a:pt x="1318" y="8"/>
                  </a:lnTo>
                  <a:lnTo>
                    <a:pt x="1292" y="13"/>
                  </a:lnTo>
                  <a:lnTo>
                    <a:pt x="1259" y="18"/>
                  </a:lnTo>
                  <a:lnTo>
                    <a:pt x="1223" y="24"/>
                  </a:lnTo>
                  <a:lnTo>
                    <a:pt x="1183" y="30"/>
                  </a:lnTo>
                  <a:lnTo>
                    <a:pt x="1137" y="37"/>
                  </a:lnTo>
                  <a:lnTo>
                    <a:pt x="1089" y="44"/>
                  </a:lnTo>
                  <a:lnTo>
                    <a:pt x="1040" y="51"/>
                  </a:lnTo>
                  <a:lnTo>
                    <a:pt x="986" y="60"/>
                  </a:lnTo>
                  <a:lnTo>
                    <a:pt x="931" y="68"/>
                  </a:lnTo>
                  <a:lnTo>
                    <a:pt x="874" y="76"/>
                  </a:lnTo>
                  <a:lnTo>
                    <a:pt x="815" y="83"/>
                  </a:lnTo>
                  <a:lnTo>
                    <a:pt x="755" y="91"/>
                  </a:lnTo>
                  <a:lnTo>
                    <a:pt x="696" y="99"/>
                  </a:lnTo>
                  <a:lnTo>
                    <a:pt x="635" y="107"/>
                  </a:lnTo>
                  <a:lnTo>
                    <a:pt x="576" y="115"/>
                  </a:lnTo>
                  <a:lnTo>
                    <a:pt x="519" y="122"/>
                  </a:lnTo>
                  <a:lnTo>
                    <a:pt x="460" y="129"/>
                  </a:lnTo>
                  <a:lnTo>
                    <a:pt x="403" y="134"/>
                  </a:lnTo>
                  <a:lnTo>
                    <a:pt x="349" y="139"/>
                  </a:lnTo>
                  <a:lnTo>
                    <a:pt x="296" y="144"/>
                  </a:lnTo>
                  <a:lnTo>
                    <a:pt x="246" y="148"/>
                  </a:lnTo>
                  <a:lnTo>
                    <a:pt x="198" y="151"/>
                  </a:lnTo>
                  <a:lnTo>
                    <a:pt x="155" y="154"/>
                  </a:lnTo>
                  <a:lnTo>
                    <a:pt x="114" y="155"/>
                  </a:lnTo>
                  <a:lnTo>
                    <a:pt x="80" y="155"/>
                  </a:lnTo>
                  <a:lnTo>
                    <a:pt x="48" y="154"/>
                  </a:lnTo>
                  <a:lnTo>
                    <a:pt x="25" y="151"/>
                  </a:lnTo>
                  <a:lnTo>
                    <a:pt x="4" y="147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7" name="Freeform 119"/>
            <p:cNvSpPr>
              <a:spLocks/>
            </p:cNvSpPr>
            <p:nvPr/>
          </p:nvSpPr>
          <p:spPr bwMode="auto">
            <a:xfrm>
              <a:off x="4748" y="2078"/>
              <a:ext cx="275" cy="149"/>
            </a:xfrm>
            <a:custGeom>
              <a:avLst/>
              <a:gdLst/>
              <a:ahLst/>
              <a:cxnLst>
                <a:cxn ang="0">
                  <a:pos x="19" y="299"/>
                </a:cxn>
                <a:cxn ang="0">
                  <a:pos x="21" y="212"/>
                </a:cxn>
                <a:cxn ang="0">
                  <a:pos x="36" y="147"/>
                </a:cxn>
                <a:cxn ang="0">
                  <a:pos x="61" y="102"/>
                </a:cxn>
                <a:cxn ang="0">
                  <a:pos x="95" y="70"/>
                </a:cxn>
                <a:cxn ang="0">
                  <a:pos x="132" y="50"/>
                </a:cxn>
                <a:cxn ang="0">
                  <a:pos x="177" y="37"/>
                </a:cxn>
                <a:cxn ang="0">
                  <a:pos x="223" y="25"/>
                </a:cxn>
                <a:cxn ang="0">
                  <a:pos x="275" y="13"/>
                </a:cxn>
                <a:cxn ang="0">
                  <a:pos x="267" y="0"/>
                </a:cxn>
                <a:cxn ang="0">
                  <a:pos x="219" y="12"/>
                </a:cxn>
                <a:cxn ang="0">
                  <a:pos x="170" y="24"/>
                </a:cxn>
                <a:cxn ang="0">
                  <a:pos x="124" y="39"/>
                </a:cxn>
                <a:cxn ang="0">
                  <a:pos x="80" y="63"/>
                </a:cxn>
                <a:cxn ang="0">
                  <a:pos x="46" y="96"/>
                </a:cxn>
                <a:cxn ang="0">
                  <a:pos x="17" y="145"/>
                </a:cxn>
                <a:cxn ang="0">
                  <a:pos x="2" y="212"/>
                </a:cxn>
                <a:cxn ang="0">
                  <a:pos x="0" y="299"/>
                </a:cxn>
                <a:cxn ang="0">
                  <a:pos x="19" y="299"/>
                </a:cxn>
              </a:cxnLst>
              <a:rect l="0" t="0" r="r" b="b"/>
              <a:pathLst>
                <a:path w="275" h="299">
                  <a:moveTo>
                    <a:pt x="19" y="299"/>
                  </a:moveTo>
                  <a:lnTo>
                    <a:pt x="21" y="212"/>
                  </a:lnTo>
                  <a:lnTo>
                    <a:pt x="36" y="147"/>
                  </a:lnTo>
                  <a:lnTo>
                    <a:pt x="61" y="102"/>
                  </a:lnTo>
                  <a:lnTo>
                    <a:pt x="95" y="70"/>
                  </a:lnTo>
                  <a:lnTo>
                    <a:pt x="132" y="50"/>
                  </a:lnTo>
                  <a:lnTo>
                    <a:pt x="177" y="37"/>
                  </a:lnTo>
                  <a:lnTo>
                    <a:pt x="223" y="25"/>
                  </a:lnTo>
                  <a:lnTo>
                    <a:pt x="275" y="13"/>
                  </a:lnTo>
                  <a:lnTo>
                    <a:pt x="267" y="0"/>
                  </a:lnTo>
                  <a:lnTo>
                    <a:pt x="219" y="12"/>
                  </a:lnTo>
                  <a:lnTo>
                    <a:pt x="170" y="24"/>
                  </a:lnTo>
                  <a:lnTo>
                    <a:pt x="124" y="39"/>
                  </a:lnTo>
                  <a:lnTo>
                    <a:pt x="80" y="63"/>
                  </a:lnTo>
                  <a:lnTo>
                    <a:pt x="46" y="96"/>
                  </a:lnTo>
                  <a:lnTo>
                    <a:pt x="17" y="145"/>
                  </a:lnTo>
                  <a:lnTo>
                    <a:pt x="2" y="212"/>
                  </a:lnTo>
                  <a:lnTo>
                    <a:pt x="0" y="299"/>
                  </a:lnTo>
                  <a:lnTo>
                    <a:pt x="19" y="299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8" name="Freeform 120"/>
            <p:cNvSpPr>
              <a:spLocks/>
            </p:cNvSpPr>
            <p:nvPr/>
          </p:nvSpPr>
          <p:spPr bwMode="auto">
            <a:xfrm>
              <a:off x="4614" y="2268"/>
              <a:ext cx="142" cy="6"/>
            </a:xfrm>
            <a:custGeom>
              <a:avLst/>
              <a:gdLst/>
              <a:ahLst/>
              <a:cxnLst>
                <a:cxn ang="0">
                  <a:pos x="144" y="6"/>
                </a:cxn>
                <a:cxn ang="0">
                  <a:pos x="144" y="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144" y="13"/>
                </a:cxn>
                <a:cxn ang="0">
                  <a:pos x="144" y="6"/>
                </a:cxn>
              </a:cxnLst>
              <a:rect l="0" t="0" r="r" b="b"/>
              <a:pathLst>
                <a:path w="144" h="13">
                  <a:moveTo>
                    <a:pt x="144" y="6"/>
                  </a:moveTo>
                  <a:lnTo>
                    <a:pt x="144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44" y="13"/>
                  </a:lnTo>
                  <a:lnTo>
                    <a:pt x="144" y="6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89" name="Freeform 121"/>
            <p:cNvSpPr>
              <a:spLocks/>
            </p:cNvSpPr>
            <p:nvPr/>
          </p:nvSpPr>
          <p:spPr bwMode="auto">
            <a:xfrm>
              <a:off x="4668" y="2286"/>
              <a:ext cx="88" cy="6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90" y="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90" y="13"/>
                </a:cxn>
                <a:cxn ang="0">
                  <a:pos x="90" y="7"/>
                </a:cxn>
              </a:cxnLst>
              <a:rect l="0" t="0" r="r" b="b"/>
              <a:pathLst>
                <a:path w="90" h="13">
                  <a:moveTo>
                    <a:pt x="90" y="7"/>
                  </a:moveTo>
                  <a:lnTo>
                    <a:pt x="90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90" y="13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2" name="Freeform 124"/>
            <p:cNvSpPr>
              <a:spLocks/>
            </p:cNvSpPr>
            <p:nvPr/>
          </p:nvSpPr>
          <p:spPr bwMode="auto">
            <a:xfrm>
              <a:off x="3498" y="2166"/>
              <a:ext cx="260" cy="11"/>
            </a:xfrm>
            <a:custGeom>
              <a:avLst/>
              <a:gdLst/>
              <a:ahLst/>
              <a:cxnLst>
                <a:cxn ang="0">
                  <a:pos x="262" y="16"/>
                </a:cxn>
                <a:cxn ang="0">
                  <a:pos x="262" y="9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262" y="22"/>
                </a:cxn>
                <a:cxn ang="0">
                  <a:pos x="262" y="16"/>
                </a:cxn>
              </a:cxnLst>
              <a:rect l="0" t="0" r="r" b="b"/>
              <a:pathLst>
                <a:path w="262" h="22">
                  <a:moveTo>
                    <a:pt x="262" y="16"/>
                  </a:moveTo>
                  <a:lnTo>
                    <a:pt x="262" y="9"/>
                  </a:lnTo>
                  <a:lnTo>
                    <a:pt x="0" y="0"/>
                  </a:lnTo>
                  <a:lnTo>
                    <a:pt x="0" y="13"/>
                  </a:lnTo>
                  <a:lnTo>
                    <a:pt x="262" y="22"/>
                  </a:lnTo>
                  <a:lnTo>
                    <a:pt x="262" y="16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3" name="Freeform 125"/>
            <p:cNvSpPr>
              <a:spLocks/>
            </p:cNvSpPr>
            <p:nvPr/>
          </p:nvSpPr>
          <p:spPr bwMode="auto">
            <a:xfrm>
              <a:off x="3447" y="2188"/>
              <a:ext cx="170" cy="7"/>
            </a:xfrm>
            <a:custGeom>
              <a:avLst/>
              <a:gdLst/>
              <a:ahLst/>
              <a:cxnLst>
                <a:cxn ang="0">
                  <a:pos x="170" y="7"/>
                </a:cxn>
                <a:cxn ang="0">
                  <a:pos x="170" y="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170" y="13"/>
                </a:cxn>
                <a:cxn ang="0">
                  <a:pos x="170" y="7"/>
                </a:cxn>
              </a:cxnLst>
              <a:rect l="0" t="0" r="r" b="b"/>
              <a:pathLst>
                <a:path w="170" h="13">
                  <a:moveTo>
                    <a:pt x="170" y="7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70" y="13"/>
                  </a:lnTo>
                  <a:lnTo>
                    <a:pt x="170" y="7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4" name="Freeform 126"/>
            <p:cNvSpPr>
              <a:spLocks/>
            </p:cNvSpPr>
            <p:nvPr/>
          </p:nvSpPr>
          <p:spPr bwMode="auto">
            <a:xfrm>
              <a:off x="3409" y="2215"/>
              <a:ext cx="143" cy="11"/>
            </a:xfrm>
            <a:custGeom>
              <a:avLst/>
              <a:gdLst/>
              <a:ahLst/>
              <a:cxnLst>
                <a:cxn ang="0">
                  <a:pos x="143" y="16"/>
                </a:cxn>
                <a:cxn ang="0">
                  <a:pos x="143" y="1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143" y="23"/>
                </a:cxn>
                <a:cxn ang="0">
                  <a:pos x="143" y="16"/>
                </a:cxn>
              </a:cxnLst>
              <a:rect l="0" t="0" r="r" b="b"/>
              <a:pathLst>
                <a:path w="143" h="23">
                  <a:moveTo>
                    <a:pt x="143" y="16"/>
                  </a:moveTo>
                  <a:lnTo>
                    <a:pt x="143" y="1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43" y="23"/>
                  </a:lnTo>
                  <a:lnTo>
                    <a:pt x="143" y="16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5" name="Freeform 127"/>
            <p:cNvSpPr>
              <a:spLocks/>
            </p:cNvSpPr>
            <p:nvPr/>
          </p:nvSpPr>
          <p:spPr bwMode="auto">
            <a:xfrm>
              <a:off x="4563" y="2579"/>
              <a:ext cx="238" cy="9"/>
            </a:xfrm>
            <a:custGeom>
              <a:avLst/>
              <a:gdLst/>
              <a:ahLst/>
              <a:cxnLst>
                <a:cxn ang="0">
                  <a:pos x="238" y="7"/>
                </a:cxn>
                <a:cxn ang="0">
                  <a:pos x="238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238" y="13"/>
                </a:cxn>
                <a:cxn ang="0">
                  <a:pos x="238" y="7"/>
                </a:cxn>
              </a:cxnLst>
              <a:rect l="0" t="0" r="r" b="b"/>
              <a:pathLst>
                <a:path w="238" h="19">
                  <a:moveTo>
                    <a:pt x="238" y="7"/>
                  </a:moveTo>
                  <a:lnTo>
                    <a:pt x="238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238" y="13"/>
                  </a:lnTo>
                  <a:lnTo>
                    <a:pt x="238" y="7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6" name="Freeform 128"/>
            <p:cNvSpPr>
              <a:spLocks/>
            </p:cNvSpPr>
            <p:nvPr/>
          </p:nvSpPr>
          <p:spPr bwMode="auto">
            <a:xfrm>
              <a:off x="4655" y="2596"/>
              <a:ext cx="146" cy="10"/>
            </a:xfrm>
            <a:custGeom>
              <a:avLst/>
              <a:gdLst/>
              <a:ahLst/>
              <a:cxnLst>
                <a:cxn ang="0">
                  <a:pos x="146" y="7"/>
                </a:cxn>
                <a:cxn ang="0">
                  <a:pos x="146" y="0"/>
                </a:cxn>
                <a:cxn ang="0">
                  <a:pos x="0" y="7"/>
                </a:cxn>
                <a:cxn ang="0">
                  <a:pos x="0" y="20"/>
                </a:cxn>
                <a:cxn ang="0">
                  <a:pos x="146" y="13"/>
                </a:cxn>
                <a:cxn ang="0">
                  <a:pos x="146" y="7"/>
                </a:cxn>
              </a:cxnLst>
              <a:rect l="0" t="0" r="r" b="b"/>
              <a:pathLst>
                <a:path w="146" h="20">
                  <a:moveTo>
                    <a:pt x="146" y="7"/>
                  </a:moveTo>
                  <a:lnTo>
                    <a:pt x="146" y="0"/>
                  </a:lnTo>
                  <a:lnTo>
                    <a:pt x="0" y="7"/>
                  </a:lnTo>
                  <a:lnTo>
                    <a:pt x="0" y="20"/>
                  </a:lnTo>
                  <a:lnTo>
                    <a:pt x="146" y="13"/>
                  </a:lnTo>
                  <a:lnTo>
                    <a:pt x="146" y="7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9697" name="Freeform 129"/>
            <p:cNvSpPr>
              <a:spLocks/>
            </p:cNvSpPr>
            <p:nvPr/>
          </p:nvSpPr>
          <p:spPr bwMode="auto">
            <a:xfrm>
              <a:off x="4733" y="2624"/>
              <a:ext cx="72" cy="8"/>
            </a:xfrm>
            <a:custGeom>
              <a:avLst/>
              <a:gdLst/>
              <a:ahLst/>
              <a:cxnLst>
                <a:cxn ang="0">
                  <a:pos x="72" y="6"/>
                </a:cxn>
                <a:cxn ang="0">
                  <a:pos x="72" y="0"/>
                </a:cxn>
                <a:cxn ang="0">
                  <a:pos x="0" y="4"/>
                </a:cxn>
                <a:cxn ang="0">
                  <a:pos x="0" y="17"/>
                </a:cxn>
                <a:cxn ang="0">
                  <a:pos x="72" y="13"/>
                </a:cxn>
                <a:cxn ang="0">
                  <a:pos x="72" y="6"/>
                </a:cxn>
              </a:cxnLst>
              <a:rect l="0" t="0" r="r" b="b"/>
              <a:pathLst>
                <a:path w="72" h="17">
                  <a:moveTo>
                    <a:pt x="72" y="6"/>
                  </a:moveTo>
                  <a:lnTo>
                    <a:pt x="72" y="0"/>
                  </a:lnTo>
                  <a:lnTo>
                    <a:pt x="0" y="4"/>
                  </a:lnTo>
                  <a:lnTo>
                    <a:pt x="0" y="17"/>
                  </a:lnTo>
                  <a:lnTo>
                    <a:pt x="72" y="13"/>
                  </a:lnTo>
                  <a:lnTo>
                    <a:pt x="72" y="6"/>
                  </a:lnTo>
                  <a:close/>
                </a:path>
              </a:pathLst>
            </a:custGeom>
            <a:solidFill>
              <a:srgbClr val="C993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" name="Group 167"/>
            <p:cNvGrpSpPr>
              <a:grpSpLocks/>
            </p:cNvGrpSpPr>
            <p:nvPr/>
          </p:nvGrpSpPr>
          <p:grpSpPr bwMode="auto">
            <a:xfrm>
              <a:off x="3420" y="2592"/>
              <a:ext cx="372" cy="168"/>
              <a:chOff x="3420" y="2512"/>
              <a:chExt cx="536" cy="248"/>
            </a:xfrm>
          </p:grpSpPr>
          <p:sp>
            <p:nvSpPr>
              <p:cNvPr id="1389690" name="Freeform 122"/>
              <p:cNvSpPr>
                <a:spLocks/>
              </p:cNvSpPr>
              <p:nvPr/>
            </p:nvSpPr>
            <p:spPr bwMode="auto">
              <a:xfrm>
                <a:off x="3418" y="2541"/>
                <a:ext cx="249" cy="5"/>
              </a:xfrm>
              <a:custGeom>
                <a:avLst/>
                <a:gdLst/>
                <a:ahLst/>
                <a:cxnLst>
                  <a:cxn ang="0">
                    <a:pos x="248" y="6"/>
                  </a:cxn>
                  <a:cxn ang="0">
                    <a:pos x="248" y="0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248" y="13"/>
                  </a:cxn>
                  <a:cxn ang="0">
                    <a:pos x="248" y="6"/>
                  </a:cxn>
                </a:cxnLst>
                <a:rect l="0" t="0" r="r" b="b"/>
                <a:pathLst>
                  <a:path w="248" h="13">
                    <a:moveTo>
                      <a:pt x="248" y="6"/>
                    </a:moveTo>
                    <a:lnTo>
                      <a:pt x="248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248" y="13"/>
                    </a:lnTo>
                    <a:lnTo>
                      <a:pt x="248" y="6"/>
                    </a:lnTo>
                    <a:close/>
                  </a:path>
                </a:pathLst>
              </a:custGeom>
              <a:solidFill>
                <a:srgbClr val="C993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691" name="Freeform 123"/>
              <p:cNvSpPr>
                <a:spLocks/>
              </p:cNvSpPr>
              <p:nvPr/>
            </p:nvSpPr>
            <p:spPr bwMode="auto">
              <a:xfrm>
                <a:off x="3434" y="2559"/>
                <a:ext cx="156" cy="9"/>
              </a:xfrm>
              <a:custGeom>
                <a:avLst/>
                <a:gdLst/>
                <a:ahLst/>
                <a:cxnLst>
                  <a:cxn ang="0">
                    <a:pos x="156" y="15"/>
                  </a:cxn>
                  <a:cxn ang="0">
                    <a:pos x="156" y="8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156" y="21"/>
                  </a:cxn>
                  <a:cxn ang="0">
                    <a:pos x="156" y="15"/>
                  </a:cxn>
                </a:cxnLst>
                <a:rect l="0" t="0" r="r" b="b"/>
                <a:pathLst>
                  <a:path w="156" h="21">
                    <a:moveTo>
                      <a:pt x="156" y="15"/>
                    </a:moveTo>
                    <a:lnTo>
                      <a:pt x="156" y="8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156" y="21"/>
                    </a:lnTo>
                    <a:lnTo>
                      <a:pt x="156" y="15"/>
                    </a:lnTo>
                    <a:close/>
                  </a:path>
                </a:pathLst>
              </a:custGeom>
              <a:solidFill>
                <a:srgbClr val="C993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698" name="Freeform 130"/>
              <p:cNvSpPr>
                <a:spLocks/>
              </p:cNvSpPr>
              <p:nvPr/>
            </p:nvSpPr>
            <p:spPr bwMode="auto">
              <a:xfrm>
                <a:off x="3516" y="2545"/>
                <a:ext cx="106" cy="35"/>
              </a:xfrm>
              <a:custGeom>
                <a:avLst/>
                <a:gdLst/>
                <a:ahLst/>
                <a:cxnLst>
                  <a:cxn ang="0">
                    <a:pos x="66" y="12"/>
                  </a:cxn>
                  <a:cxn ang="0">
                    <a:pos x="30" y="42"/>
                  </a:cxn>
                  <a:cxn ang="0">
                    <a:pos x="49" y="68"/>
                  </a:cxn>
                  <a:cxn ang="0">
                    <a:pos x="106" y="50"/>
                  </a:cxn>
                  <a:cxn ang="0">
                    <a:pos x="87" y="24"/>
                  </a:cxn>
                  <a:cxn ang="0">
                    <a:pos x="51" y="54"/>
                  </a:cxn>
                  <a:cxn ang="0">
                    <a:pos x="66" y="12"/>
                  </a:cxn>
                  <a:cxn ang="0">
                    <a:pos x="0" y="0"/>
                  </a:cxn>
                  <a:cxn ang="0">
                    <a:pos x="30" y="42"/>
                  </a:cxn>
                  <a:cxn ang="0">
                    <a:pos x="66" y="12"/>
                  </a:cxn>
                </a:cxnLst>
                <a:rect l="0" t="0" r="r" b="b"/>
                <a:pathLst>
                  <a:path w="106" h="68">
                    <a:moveTo>
                      <a:pt x="66" y="12"/>
                    </a:moveTo>
                    <a:lnTo>
                      <a:pt x="30" y="42"/>
                    </a:lnTo>
                    <a:lnTo>
                      <a:pt x="49" y="68"/>
                    </a:lnTo>
                    <a:lnTo>
                      <a:pt x="106" y="50"/>
                    </a:lnTo>
                    <a:lnTo>
                      <a:pt x="87" y="24"/>
                    </a:lnTo>
                    <a:lnTo>
                      <a:pt x="51" y="54"/>
                    </a:lnTo>
                    <a:lnTo>
                      <a:pt x="66" y="12"/>
                    </a:lnTo>
                    <a:lnTo>
                      <a:pt x="0" y="0"/>
                    </a:lnTo>
                    <a:lnTo>
                      <a:pt x="30" y="42"/>
                    </a:lnTo>
                    <a:lnTo>
                      <a:pt x="66" y="12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699" name="Freeform 131"/>
              <p:cNvSpPr>
                <a:spLocks/>
              </p:cNvSpPr>
              <p:nvPr/>
            </p:nvSpPr>
            <p:spPr bwMode="auto">
              <a:xfrm>
                <a:off x="3567" y="2553"/>
                <a:ext cx="82" cy="27"/>
              </a:xfrm>
              <a:custGeom>
                <a:avLst/>
                <a:gdLst/>
                <a:ahLst/>
                <a:cxnLst>
                  <a:cxn ang="0">
                    <a:pos x="21" y="26"/>
                  </a:cxn>
                  <a:cxn ang="0">
                    <a:pos x="59" y="8"/>
                  </a:cxn>
                  <a:cxn ang="0">
                    <a:pos x="15" y="0"/>
                  </a:cxn>
                  <a:cxn ang="0">
                    <a:pos x="0" y="42"/>
                  </a:cxn>
                  <a:cxn ang="0">
                    <a:pos x="44" y="49"/>
                  </a:cxn>
                  <a:cxn ang="0">
                    <a:pos x="82" y="31"/>
                  </a:cxn>
                  <a:cxn ang="0">
                    <a:pos x="44" y="49"/>
                  </a:cxn>
                  <a:cxn ang="0">
                    <a:pos x="76" y="56"/>
                  </a:cxn>
                  <a:cxn ang="0">
                    <a:pos x="82" y="31"/>
                  </a:cxn>
                  <a:cxn ang="0">
                    <a:pos x="21" y="26"/>
                  </a:cxn>
                </a:cxnLst>
                <a:rect l="0" t="0" r="r" b="b"/>
                <a:pathLst>
                  <a:path w="82" h="56">
                    <a:moveTo>
                      <a:pt x="21" y="26"/>
                    </a:moveTo>
                    <a:lnTo>
                      <a:pt x="59" y="8"/>
                    </a:lnTo>
                    <a:lnTo>
                      <a:pt x="15" y="0"/>
                    </a:lnTo>
                    <a:lnTo>
                      <a:pt x="0" y="42"/>
                    </a:lnTo>
                    <a:lnTo>
                      <a:pt x="44" y="49"/>
                    </a:lnTo>
                    <a:lnTo>
                      <a:pt x="82" y="31"/>
                    </a:lnTo>
                    <a:lnTo>
                      <a:pt x="44" y="49"/>
                    </a:lnTo>
                    <a:lnTo>
                      <a:pt x="76" y="56"/>
                    </a:lnTo>
                    <a:lnTo>
                      <a:pt x="82" y="31"/>
                    </a:lnTo>
                    <a:lnTo>
                      <a:pt x="21" y="26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0" name="Freeform 132"/>
              <p:cNvSpPr>
                <a:spLocks/>
              </p:cNvSpPr>
              <p:nvPr/>
            </p:nvSpPr>
            <p:spPr bwMode="auto">
              <a:xfrm>
                <a:off x="3588" y="2530"/>
                <a:ext cx="69" cy="39"/>
              </a:xfrm>
              <a:custGeom>
                <a:avLst/>
                <a:gdLst/>
                <a:ahLst/>
                <a:cxnLst>
                  <a:cxn ang="0">
                    <a:pos x="59" y="26"/>
                  </a:cxn>
                  <a:cxn ang="0">
                    <a:pos x="8" y="39"/>
                  </a:cxn>
                  <a:cxn ang="0">
                    <a:pos x="0" y="71"/>
                  </a:cxn>
                  <a:cxn ang="0">
                    <a:pos x="61" y="76"/>
                  </a:cxn>
                  <a:cxn ang="0">
                    <a:pos x="69" y="44"/>
                  </a:cxn>
                  <a:cxn ang="0">
                    <a:pos x="17" y="57"/>
                  </a:cxn>
                  <a:cxn ang="0">
                    <a:pos x="59" y="26"/>
                  </a:cxn>
                  <a:cxn ang="0">
                    <a:pos x="17" y="0"/>
                  </a:cxn>
                  <a:cxn ang="0">
                    <a:pos x="8" y="39"/>
                  </a:cxn>
                  <a:cxn ang="0">
                    <a:pos x="59" y="26"/>
                  </a:cxn>
                </a:cxnLst>
                <a:rect l="0" t="0" r="r" b="b"/>
                <a:pathLst>
                  <a:path w="69" h="76">
                    <a:moveTo>
                      <a:pt x="59" y="26"/>
                    </a:moveTo>
                    <a:lnTo>
                      <a:pt x="8" y="39"/>
                    </a:lnTo>
                    <a:lnTo>
                      <a:pt x="0" y="71"/>
                    </a:lnTo>
                    <a:lnTo>
                      <a:pt x="61" y="76"/>
                    </a:lnTo>
                    <a:lnTo>
                      <a:pt x="69" y="44"/>
                    </a:lnTo>
                    <a:lnTo>
                      <a:pt x="17" y="57"/>
                    </a:lnTo>
                    <a:lnTo>
                      <a:pt x="59" y="26"/>
                    </a:lnTo>
                    <a:lnTo>
                      <a:pt x="17" y="0"/>
                    </a:lnTo>
                    <a:lnTo>
                      <a:pt x="8" y="39"/>
                    </a:lnTo>
                    <a:lnTo>
                      <a:pt x="59" y="26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1" name="Freeform 133"/>
              <p:cNvSpPr>
                <a:spLocks/>
              </p:cNvSpPr>
              <p:nvPr/>
            </p:nvSpPr>
            <p:spPr bwMode="auto">
              <a:xfrm>
                <a:off x="3605" y="2541"/>
                <a:ext cx="78" cy="35"/>
              </a:xfrm>
              <a:custGeom>
                <a:avLst/>
                <a:gdLst/>
                <a:ahLst/>
                <a:cxnLst>
                  <a:cxn ang="0">
                    <a:pos x="21" y="23"/>
                  </a:cxn>
                  <a:cxn ang="0">
                    <a:pos x="71" y="16"/>
                  </a:cxn>
                  <a:cxn ang="0">
                    <a:pos x="42" y="0"/>
                  </a:cxn>
                  <a:cxn ang="0">
                    <a:pos x="0" y="31"/>
                  </a:cxn>
                  <a:cxn ang="0">
                    <a:pos x="29" y="48"/>
                  </a:cxn>
                  <a:cxn ang="0">
                    <a:pos x="78" y="41"/>
                  </a:cxn>
                  <a:cxn ang="0">
                    <a:pos x="29" y="48"/>
                  </a:cxn>
                  <a:cxn ang="0">
                    <a:pos x="59" y="66"/>
                  </a:cxn>
                  <a:cxn ang="0">
                    <a:pos x="78" y="41"/>
                  </a:cxn>
                  <a:cxn ang="0">
                    <a:pos x="21" y="23"/>
                  </a:cxn>
                </a:cxnLst>
                <a:rect l="0" t="0" r="r" b="b"/>
                <a:pathLst>
                  <a:path w="78" h="66">
                    <a:moveTo>
                      <a:pt x="21" y="23"/>
                    </a:moveTo>
                    <a:lnTo>
                      <a:pt x="71" y="16"/>
                    </a:lnTo>
                    <a:lnTo>
                      <a:pt x="42" y="0"/>
                    </a:lnTo>
                    <a:lnTo>
                      <a:pt x="0" y="31"/>
                    </a:lnTo>
                    <a:lnTo>
                      <a:pt x="29" y="48"/>
                    </a:lnTo>
                    <a:lnTo>
                      <a:pt x="78" y="41"/>
                    </a:lnTo>
                    <a:lnTo>
                      <a:pt x="29" y="48"/>
                    </a:lnTo>
                    <a:lnTo>
                      <a:pt x="59" y="66"/>
                    </a:lnTo>
                    <a:lnTo>
                      <a:pt x="78" y="41"/>
                    </a:lnTo>
                    <a:lnTo>
                      <a:pt x="21" y="23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2" name="Freeform 134"/>
              <p:cNvSpPr>
                <a:spLocks/>
              </p:cNvSpPr>
              <p:nvPr/>
            </p:nvSpPr>
            <p:spPr bwMode="auto">
              <a:xfrm>
                <a:off x="3626" y="2518"/>
                <a:ext cx="79" cy="45"/>
              </a:xfrm>
              <a:custGeom>
                <a:avLst/>
                <a:gdLst/>
                <a:ahLst/>
                <a:cxnLst>
                  <a:cxn ang="0">
                    <a:pos x="80" y="43"/>
                  </a:cxn>
                  <a:cxn ang="0">
                    <a:pos x="23" y="42"/>
                  </a:cxn>
                  <a:cxn ang="0">
                    <a:pos x="0" y="72"/>
                  </a:cxn>
                  <a:cxn ang="0">
                    <a:pos x="57" y="90"/>
                  </a:cxn>
                  <a:cxn ang="0">
                    <a:pos x="80" y="60"/>
                  </a:cxn>
                  <a:cxn ang="0">
                    <a:pos x="23" y="59"/>
                  </a:cxn>
                  <a:cxn ang="0">
                    <a:pos x="80" y="43"/>
                  </a:cxn>
                  <a:cxn ang="0">
                    <a:pos x="54" y="0"/>
                  </a:cxn>
                  <a:cxn ang="0">
                    <a:pos x="23" y="42"/>
                  </a:cxn>
                  <a:cxn ang="0">
                    <a:pos x="80" y="43"/>
                  </a:cxn>
                </a:cxnLst>
                <a:rect l="0" t="0" r="r" b="b"/>
                <a:pathLst>
                  <a:path w="80" h="90">
                    <a:moveTo>
                      <a:pt x="80" y="43"/>
                    </a:moveTo>
                    <a:lnTo>
                      <a:pt x="23" y="42"/>
                    </a:lnTo>
                    <a:lnTo>
                      <a:pt x="0" y="72"/>
                    </a:lnTo>
                    <a:lnTo>
                      <a:pt x="57" y="90"/>
                    </a:lnTo>
                    <a:lnTo>
                      <a:pt x="80" y="60"/>
                    </a:lnTo>
                    <a:lnTo>
                      <a:pt x="23" y="59"/>
                    </a:lnTo>
                    <a:lnTo>
                      <a:pt x="80" y="43"/>
                    </a:lnTo>
                    <a:lnTo>
                      <a:pt x="54" y="0"/>
                    </a:lnTo>
                    <a:lnTo>
                      <a:pt x="23" y="42"/>
                    </a:lnTo>
                    <a:lnTo>
                      <a:pt x="80" y="43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3" name="Freeform 135"/>
              <p:cNvSpPr>
                <a:spLocks/>
              </p:cNvSpPr>
              <p:nvPr/>
            </p:nvSpPr>
            <p:spPr bwMode="auto">
              <a:xfrm>
                <a:off x="3649" y="2540"/>
                <a:ext cx="76" cy="43"/>
              </a:xfrm>
              <a:custGeom>
                <a:avLst/>
                <a:gdLst/>
                <a:ahLst/>
                <a:cxnLst>
                  <a:cxn ang="0">
                    <a:pos x="21" y="28"/>
                  </a:cxn>
                  <a:cxn ang="0">
                    <a:pos x="76" y="30"/>
                  </a:cxn>
                  <a:cxn ang="0">
                    <a:pos x="57" y="0"/>
                  </a:cxn>
                  <a:cxn ang="0">
                    <a:pos x="0" y="16"/>
                  </a:cxn>
                  <a:cxn ang="0">
                    <a:pos x="19" y="46"/>
                  </a:cxn>
                  <a:cxn ang="0">
                    <a:pos x="75" y="48"/>
                  </a:cxn>
                  <a:cxn ang="0">
                    <a:pos x="19" y="46"/>
                  </a:cxn>
                  <a:cxn ang="0">
                    <a:pos x="46" y="86"/>
                  </a:cxn>
                  <a:cxn ang="0">
                    <a:pos x="75" y="48"/>
                  </a:cxn>
                  <a:cxn ang="0">
                    <a:pos x="21" y="28"/>
                  </a:cxn>
                </a:cxnLst>
                <a:rect l="0" t="0" r="r" b="b"/>
                <a:pathLst>
                  <a:path w="76" h="86">
                    <a:moveTo>
                      <a:pt x="21" y="28"/>
                    </a:moveTo>
                    <a:lnTo>
                      <a:pt x="76" y="30"/>
                    </a:lnTo>
                    <a:lnTo>
                      <a:pt x="57" y="0"/>
                    </a:lnTo>
                    <a:lnTo>
                      <a:pt x="0" y="16"/>
                    </a:lnTo>
                    <a:lnTo>
                      <a:pt x="19" y="46"/>
                    </a:lnTo>
                    <a:lnTo>
                      <a:pt x="75" y="48"/>
                    </a:lnTo>
                    <a:lnTo>
                      <a:pt x="19" y="46"/>
                    </a:lnTo>
                    <a:lnTo>
                      <a:pt x="46" y="86"/>
                    </a:lnTo>
                    <a:lnTo>
                      <a:pt x="75" y="48"/>
                    </a:lnTo>
                    <a:lnTo>
                      <a:pt x="21" y="28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4" name="Freeform 136"/>
              <p:cNvSpPr>
                <a:spLocks/>
              </p:cNvSpPr>
              <p:nvPr/>
            </p:nvSpPr>
            <p:spPr bwMode="auto">
              <a:xfrm>
                <a:off x="3670" y="2510"/>
                <a:ext cx="84" cy="53"/>
              </a:xfrm>
              <a:custGeom>
                <a:avLst/>
                <a:gdLst/>
                <a:ahLst/>
                <a:cxnLst>
                  <a:cxn ang="0">
                    <a:pos x="84" y="58"/>
                  </a:cxn>
                  <a:cxn ang="0">
                    <a:pos x="27" y="51"/>
                  </a:cxn>
                  <a:cxn ang="0">
                    <a:pos x="0" y="84"/>
                  </a:cxn>
                  <a:cxn ang="0">
                    <a:pos x="54" y="104"/>
                  </a:cxn>
                  <a:cxn ang="0">
                    <a:pos x="80" y="72"/>
                  </a:cxn>
                  <a:cxn ang="0">
                    <a:pos x="23" y="65"/>
                  </a:cxn>
                  <a:cxn ang="0">
                    <a:pos x="84" y="58"/>
                  </a:cxn>
                  <a:cxn ang="0">
                    <a:pos x="67" y="0"/>
                  </a:cxn>
                  <a:cxn ang="0">
                    <a:pos x="27" y="51"/>
                  </a:cxn>
                  <a:cxn ang="0">
                    <a:pos x="84" y="58"/>
                  </a:cxn>
                </a:cxnLst>
                <a:rect l="0" t="0" r="r" b="b"/>
                <a:pathLst>
                  <a:path w="84" h="104">
                    <a:moveTo>
                      <a:pt x="84" y="58"/>
                    </a:moveTo>
                    <a:lnTo>
                      <a:pt x="27" y="51"/>
                    </a:lnTo>
                    <a:lnTo>
                      <a:pt x="0" y="84"/>
                    </a:lnTo>
                    <a:lnTo>
                      <a:pt x="54" y="104"/>
                    </a:lnTo>
                    <a:lnTo>
                      <a:pt x="80" y="72"/>
                    </a:lnTo>
                    <a:lnTo>
                      <a:pt x="23" y="65"/>
                    </a:lnTo>
                    <a:lnTo>
                      <a:pt x="84" y="58"/>
                    </a:lnTo>
                    <a:lnTo>
                      <a:pt x="67" y="0"/>
                    </a:lnTo>
                    <a:lnTo>
                      <a:pt x="27" y="51"/>
                    </a:lnTo>
                    <a:lnTo>
                      <a:pt x="84" y="58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5" name="Freeform 137"/>
              <p:cNvSpPr>
                <a:spLocks/>
              </p:cNvSpPr>
              <p:nvPr/>
            </p:nvSpPr>
            <p:spPr bwMode="auto">
              <a:xfrm>
                <a:off x="3693" y="2541"/>
                <a:ext cx="71" cy="40"/>
              </a:xfrm>
              <a:custGeom>
                <a:avLst/>
                <a:gdLst/>
                <a:ahLst/>
                <a:cxnLst>
                  <a:cxn ang="0">
                    <a:pos x="17" y="22"/>
                  </a:cxn>
                  <a:cxn ang="0">
                    <a:pos x="71" y="32"/>
                  </a:cxn>
                  <a:cxn ang="0">
                    <a:pos x="61" y="0"/>
                  </a:cxn>
                  <a:cxn ang="0">
                    <a:pos x="0" y="7"/>
                  </a:cxn>
                  <a:cxn ang="0">
                    <a:pos x="10" y="40"/>
                  </a:cxn>
                  <a:cxn ang="0">
                    <a:pos x="63" y="50"/>
                  </a:cxn>
                  <a:cxn ang="0">
                    <a:pos x="10" y="40"/>
                  </a:cxn>
                  <a:cxn ang="0">
                    <a:pos x="21" y="80"/>
                  </a:cxn>
                  <a:cxn ang="0">
                    <a:pos x="63" y="50"/>
                  </a:cxn>
                  <a:cxn ang="0">
                    <a:pos x="17" y="22"/>
                  </a:cxn>
                </a:cxnLst>
                <a:rect l="0" t="0" r="r" b="b"/>
                <a:pathLst>
                  <a:path w="71" h="80">
                    <a:moveTo>
                      <a:pt x="17" y="22"/>
                    </a:moveTo>
                    <a:lnTo>
                      <a:pt x="71" y="32"/>
                    </a:lnTo>
                    <a:lnTo>
                      <a:pt x="61" y="0"/>
                    </a:lnTo>
                    <a:lnTo>
                      <a:pt x="0" y="7"/>
                    </a:lnTo>
                    <a:lnTo>
                      <a:pt x="10" y="40"/>
                    </a:lnTo>
                    <a:lnTo>
                      <a:pt x="63" y="50"/>
                    </a:lnTo>
                    <a:lnTo>
                      <a:pt x="10" y="40"/>
                    </a:lnTo>
                    <a:lnTo>
                      <a:pt x="21" y="80"/>
                    </a:lnTo>
                    <a:lnTo>
                      <a:pt x="63" y="50"/>
                    </a:lnTo>
                    <a:lnTo>
                      <a:pt x="17" y="22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6" name="Freeform 138"/>
              <p:cNvSpPr>
                <a:spLocks/>
              </p:cNvSpPr>
              <p:nvPr/>
            </p:nvSpPr>
            <p:spPr bwMode="auto">
              <a:xfrm>
                <a:off x="3710" y="2514"/>
                <a:ext cx="101" cy="52"/>
              </a:xfrm>
              <a:custGeom>
                <a:avLst/>
                <a:gdLst/>
                <a:ahLst/>
                <a:cxnLst>
                  <a:cxn ang="0">
                    <a:pos x="90" y="65"/>
                  </a:cxn>
                  <a:cxn ang="0">
                    <a:pos x="36" y="48"/>
                  </a:cxn>
                  <a:cxn ang="0">
                    <a:pos x="0" y="74"/>
                  </a:cxn>
                  <a:cxn ang="0">
                    <a:pos x="46" y="102"/>
                  </a:cxn>
                  <a:cxn ang="0">
                    <a:pos x="82" y="76"/>
                  </a:cxn>
                  <a:cxn ang="0">
                    <a:pos x="29" y="59"/>
                  </a:cxn>
                  <a:cxn ang="0">
                    <a:pos x="90" y="65"/>
                  </a:cxn>
                  <a:cxn ang="0">
                    <a:pos x="101" y="0"/>
                  </a:cxn>
                  <a:cxn ang="0">
                    <a:pos x="36" y="48"/>
                  </a:cxn>
                  <a:cxn ang="0">
                    <a:pos x="90" y="65"/>
                  </a:cxn>
                </a:cxnLst>
                <a:rect l="0" t="0" r="r" b="b"/>
                <a:pathLst>
                  <a:path w="101" h="102">
                    <a:moveTo>
                      <a:pt x="90" y="65"/>
                    </a:moveTo>
                    <a:lnTo>
                      <a:pt x="36" y="48"/>
                    </a:lnTo>
                    <a:lnTo>
                      <a:pt x="0" y="74"/>
                    </a:lnTo>
                    <a:lnTo>
                      <a:pt x="46" y="102"/>
                    </a:lnTo>
                    <a:lnTo>
                      <a:pt x="82" y="76"/>
                    </a:lnTo>
                    <a:lnTo>
                      <a:pt x="29" y="59"/>
                    </a:lnTo>
                    <a:lnTo>
                      <a:pt x="90" y="65"/>
                    </a:lnTo>
                    <a:lnTo>
                      <a:pt x="101" y="0"/>
                    </a:lnTo>
                    <a:lnTo>
                      <a:pt x="36" y="48"/>
                    </a:lnTo>
                    <a:lnTo>
                      <a:pt x="90" y="65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7" name="Freeform 139"/>
              <p:cNvSpPr>
                <a:spLocks/>
              </p:cNvSpPr>
              <p:nvPr/>
            </p:nvSpPr>
            <p:spPr bwMode="auto">
              <a:xfrm>
                <a:off x="3724" y="2545"/>
                <a:ext cx="76" cy="41"/>
              </a:xfrm>
              <a:custGeom>
                <a:avLst/>
                <a:gdLst/>
                <a:ahLst/>
                <a:cxnLst>
                  <a:cxn ang="0">
                    <a:pos x="24" y="26"/>
                  </a:cxn>
                  <a:cxn ang="0">
                    <a:pos x="68" y="47"/>
                  </a:cxn>
                  <a:cxn ang="0">
                    <a:pos x="76" y="6"/>
                  </a:cxn>
                  <a:cxn ang="0">
                    <a:pos x="15" y="0"/>
                  </a:cxn>
                  <a:cxn ang="0">
                    <a:pos x="7" y="42"/>
                  </a:cxn>
                  <a:cxn ang="0">
                    <a:pos x="51" y="63"/>
                  </a:cxn>
                  <a:cxn ang="0">
                    <a:pos x="7" y="42"/>
                  </a:cxn>
                  <a:cxn ang="0">
                    <a:pos x="0" y="84"/>
                  </a:cxn>
                  <a:cxn ang="0">
                    <a:pos x="51" y="63"/>
                  </a:cxn>
                  <a:cxn ang="0">
                    <a:pos x="24" y="26"/>
                  </a:cxn>
                </a:cxnLst>
                <a:rect l="0" t="0" r="r" b="b"/>
                <a:pathLst>
                  <a:path w="76" h="84">
                    <a:moveTo>
                      <a:pt x="24" y="26"/>
                    </a:moveTo>
                    <a:lnTo>
                      <a:pt x="68" y="47"/>
                    </a:lnTo>
                    <a:lnTo>
                      <a:pt x="76" y="6"/>
                    </a:lnTo>
                    <a:lnTo>
                      <a:pt x="15" y="0"/>
                    </a:lnTo>
                    <a:lnTo>
                      <a:pt x="7" y="42"/>
                    </a:lnTo>
                    <a:lnTo>
                      <a:pt x="51" y="63"/>
                    </a:lnTo>
                    <a:lnTo>
                      <a:pt x="7" y="42"/>
                    </a:lnTo>
                    <a:lnTo>
                      <a:pt x="0" y="84"/>
                    </a:lnTo>
                    <a:lnTo>
                      <a:pt x="51" y="63"/>
                    </a:lnTo>
                    <a:lnTo>
                      <a:pt x="24" y="26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8" name="Freeform 140"/>
              <p:cNvSpPr>
                <a:spLocks/>
              </p:cNvSpPr>
              <p:nvPr/>
            </p:nvSpPr>
            <p:spPr bwMode="auto">
              <a:xfrm>
                <a:off x="3748" y="2532"/>
                <a:ext cx="134" cy="44"/>
              </a:xfrm>
              <a:custGeom>
                <a:avLst/>
                <a:gdLst/>
                <a:ahLst/>
                <a:cxnLst>
                  <a:cxn ang="0">
                    <a:pos x="96" y="57"/>
                  </a:cxn>
                  <a:cxn ang="0">
                    <a:pos x="54" y="30"/>
                  </a:cxn>
                  <a:cxn ang="0">
                    <a:pos x="0" y="49"/>
                  </a:cxn>
                  <a:cxn ang="0">
                    <a:pos x="27" y="86"/>
                  </a:cxn>
                  <a:cxn ang="0">
                    <a:pos x="80" y="66"/>
                  </a:cxn>
                  <a:cxn ang="0">
                    <a:pos x="39" y="39"/>
                  </a:cxn>
                  <a:cxn ang="0">
                    <a:pos x="96" y="57"/>
                  </a:cxn>
                  <a:cxn ang="0">
                    <a:pos x="134" y="0"/>
                  </a:cxn>
                  <a:cxn ang="0">
                    <a:pos x="54" y="30"/>
                  </a:cxn>
                  <a:cxn ang="0">
                    <a:pos x="96" y="57"/>
                  </a:cxn>
                </a:cxnLst>
                <a:rect l="0" t="0" r="r" b="b"/>
                <a:pathLst>
                  <a:path w="134" h="86">
                    <a:moveTo>
                      <a:pt x="96" y="57"/>
                    </a:moveTo>
                    <a:lnTo>
                      <a:pt x="54" y="30"/>
                    </a:lnTo>
                    <a:lnTo>
                      <a:pt x="0" y="49"/>
                    </a:lnTo>
                    <a:lnTo>
                      <a:pt x="27" y="86"/>
                    </a:lnTo>
                    <a:lnTo>
                      <a:pt x="80" y="66"/>
                    </a:lnTo>
                    <a:lnTo>
                      <a:pt x="39" y="39"/>
                    </a:lnTo>
                    <a:lnTo>
                      <a:pt x="96" y="57"/>
                    </a:lnTo>
                    <a:lnTo>
                      <a:pt x="134" y="0"/>
                    </a:lnTo>
                    <a:lnTo>
                      <a:pt x="54" y="30"/>
                    </a:lnTo>
                    <a:lnTo>
                      <a:pt x="96" y="57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09" name="Freeform 141"/>
              <p:cNvSpPr>
                <a:spLocks/>
              </p:cNvSpPr>
              <p:nvPr/>
            </p:nvSpPr>
            <p:spPr bwMode="auto">
              <a:xfrm>
                <a:off x="3732" y="2553"/>
                <a:ext cx="112" cy="37"/>
              </a:xfrm>
              <a:custGeom>
                <a:avLst/>
                <a:gdLst/>
                <a:ahLst/>
                <a:cxnLst>
                  <a:cxn ang="0">
                    <a:pos x="50" y="27"/>
                  </a:cxn>
                  <a:cxn ang="0">
                    <a:pos x="84" y="57"/>
                  </a:cxn>
                  <a:cxn ang="0">
                    <a:pos x="111" y="18"/>
                  </a:cxn>
                  <a:cxn ang="0">
                    <a:pos x="54" y="0"/>
                  </a:cxn>
                  <a:cxn ang="0">
                    <a:pos x="27" y="39"/>
                  </a:cxn>
                  <a:cxn ang="0">
                    <a:pos x="61" y="69"/>
                  </a:cxn>
                  <a:cxn ang="0">
                    <a:pos x="27" y="39"/>
                  </a:cxn>
                  <a:cxn ang="0">
                    <a:pos x="0" y="77"/>
                  </a:cxn>
                  <a:cxn ang="0">
                    <a:pos x="61" y="69"/>
                  </a:cxn>
                  <a:cxn ang="0">
                    <a:pos x="50" y="27"/>
                  </a:cxn>
                </a:cxnLst>
                <a:rect l="0" t="0" r="r" b="b"/>
                <a:pathLst>
                  <a:path w="111" h="77">
                    <a:moveTo>
                      <a:pt x="50" y="27"/>
                    </a:moveTo>
                    <a:lnTo>
                      <a:pt x="84" y="57"/>
                    </a:lnTo>
                    <a:lnTo>
                      <a:pt x="111" y="18"/>
                    </a:lnTo>
                    <a:lnTo>
                      <a:pt x="54" y="0"/>
                    </a:lnTo>
                    <a:lnTo>
                      <a:pt x="27" y="39"/>
                    </a:lnTo>
                    <a:lnTo>
                      <a:pt x="61" y="69"/>
                    </a:lnTo>
                    <a:lnTo>
                      <a:pt x="27" y="39"/>
                    </a:lnTo>
                    <a:lnTo>
                      <a:pt x="0" y="77"/>
                    </a:lnTo>
                    <a:lnTo>
                      <a:pt x="61" y="69"/>
                    </a:lnTo>
                    <a:lnTo>
                      <a:pt x="50" y="27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0" name="Freeform 142"/>
              <p:cNvSpPr>
                <a:spLocks/>
              </p:cNvSpPr>
              <p:nvPr/>
            </p:nvSpPr>
            <p:spPr bwMode="auto">
              <a:xfrm>
                <a:off x="3783" y="2554"/>
                <a:ext cx="173" cy="32"/>
              </a:xfrm>
              <a:custGeom>
                <a:avLst/>
                <a:gdLst/>
                <a:ahLst/>
                <a:cxnLst>
                  <a:cxn ang="0">
                    <a:pos x="87" y="51"/>
                  </a:cxn>
                  <a:cxn ang="0">
                    <a:pos x="61" y="15"/>
                  </a:cxn>
                  <a:cxn ang="0">
                    <a:pos x="0" y="22"/>
                  </a:cxn>
                  <a:cxn ang="0">
                    <a:pos x="11" y="64"/>
                  </a:cxn>
                  <a:cxn ang="0">
                    <a:pos x="72" y="56"/>
                  </a:cxn>
                  <a:cxn ang="0">
                    <a:pos x="45" y="20"/>
                  </a:cxn>
                  <a:cxn ang="0">
                    <a:pos x="87" y="51"/>
                  </a:cxn>
                  <a:cxn ang="0">
                    <a:pos x="173" y="0"/>
                  </a:cxn>
                  <a:cxn ang="0">
                    <a:pos x="61" y="15"/>
                  </a:cxn>
                  <a:cxn ang="0">
                    <a:pos x="87" y="51"/>
                  </a:cxn>
                </a:cxnLst>
                <a:rect l="0" t="0" r="r" b="b"/>
                <a:pathLst>
                  <a:path w="173" h="64">
                    <a:moveTo>
                      <a:pt x="87" y="51"/>
                    </a:moveTo>
                    <a:lnTo>
                      <a:pt x="61" y="15"/>
                    </a:lnTo>
                    <a:lnTo>
                      <a:pt x="0" y="22"/>
                    </a:lnTo>
                    <a:lnTo>
                      <a:pt x="11" y="64"/>
                    </a:lnTo>
                    <a:lnTo>
                      <a:pt x="72" y="56"/>
                    </a:lnTo>
                    <a:lnTo>
                      <a:pt x="45" y="20"/>
                    </a:lnTo>
                    <a:lnTo>
                      <a:pt x="87" y="51"/>
                    </a:lnTo>
                    <a:lnTo>
                      <a:pt x="173" y="0"/>
                    </a:lnTo>
                    <a:lnTo>
                      <a:pt x="61" y="15"/>
                    </a:lnTo>
                    <a:lnTo>
                      <a:pt x="87" y="51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1" name="Freeform 143"/>
              <p:cNvSpPr>
                <a:spLocks/>
              </p:cNvSpPr>
              <p:nvPr/>
            </p:nvSpPr>
            <p:spPr bwMode="auto">
              <a:xfrm>
                <a:off x="3739" y="2563"/>
                <a:ext cx="129" cy="32"/>
              </a:xfrm>
              <a:custGeom>
                <a:avLst/>
                <a:gdLst/>
                <a:ahLst/>
                <a:cxnLst>
                  <a:cxn ang="0">
                    <a:pos x="74" y="21"/>
                  </a:cxn>
                  <a:cxn ang="0">
                    <a:pos x="88" y="57"/>
                  </a:cxn>
                  <a:cxn ang="0">
                    <a:pos x="131" y="31"/>
                  </a:cxn>
                  <a:cxn ang="0">
                    <a:pos x="89" y="0"/>
                  </a:cxn>
                  <a:cxn ang="0">
                    <a:pos x="46" y="26"/>
                  </a:cxn>
                  <a:cxn ang="0">
                    <a:pos x="59" y="62"/>
                  </a:cxn>
                  <a:cxn ang="0">
                    <a:pos x="46" y="26"/>
                  </a:cxn>
                  <a:cxn ang="0">
                    <a:pos x="0" y="52"/>
                  </a:cxn>
                  <a:cxn ang="0">
                    <a:pos x="59" y="62"/>
                  </a:cxn>
                  <a:cxn ang="0">
                    <a:pos x="74" y="21"/>
                  </a:cxn>
                </a:cxnLst>
                <a:rect l="0" t="0" r="r" b="b"/>
                <a:pathLst>
                  <a:path w="131" h="62">
                    <a:moveTo>
                      <a:pt x="74" y="21"/>
                    </a:moveTo>
                    <a:lnTo>
                      <a:pt x="88" y="57"/>
                    </a:lnTo>
                    <a:lnTo>
                      <a:pt x="131" y="31"/>
                    </a:lnTo>
                    <a:lnTo>
                      <a:pt x="89" y="0"/>
                    </a:lnTo>
                    <a:lnTo>
                      <a:pt x="46" y="26"/>
                    </a:lnTo>
                    <a:lnTo>
                      <a:pt x="59" y="62"/>
                    </a:lnTo>
                    <a:lnTo>
                      <a:pt x="46" y="26"/>
                    </a:lnTo>
                    <a:lnTo>
                      <a:pt x="0" y="52"/>
                    </a:lnTo>
                    <a:lnTo>
                      <a:pt x="59" y="62"/>
                    </a:lnTo>
                    <a:lnTo>
                      <a:pt x="74" y="21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2" name="Freeform 144"/>
              <p:cNvSpPr>
                <a:spLocks/>
              </p:cNvSpPr>
              <p:nvPr/>
            </p:nvSpPr>
            <p:spPr bwMode="auto">
              <a:xfrm>
                <a:off x="3797" y="2575"/>
                <a:ext cx="129" cy="26"/>
              </a:xfrm>
              <a:custGeom>
                <a:avLst/>
                <a:gdLst/>
                <a:ahLst/>
                <a:cxnLst>
                  <a:cxn ang="0">
                    <a:pos x="78" y="46"/>
                  </a:cxn>
                  <a:cxn ang="0">
                    <a:pos x="67" y="9"/>
                  </a:cxn>
                  <a:cxn ang="0">
                    <a:pos x="15" y="0"/>
                  </a:cxn>
                  <a:cxn ang="0">
                    <a:pos x="0" y="41"/>
                  </a:cxn>
                  <a:cxn ang="0">
                    <a:pos x="51" y="50"/>
                  </a:cxn>
                  <a:cxn ang="0">
                    <a:pos x="40" y="13"/>
                  </a:cxn>
                  <a:cxn ang="0">
                    <a:pos x="78" y="46"/>
                  </a:cxn>
                  <a:cxn ang="0">
                    <a:pos x="130" y="20"/>
                  </a:cxn>
                  <a:cxn ang="0">
                    <a:pos x="67" y="9"/>
                  </a:cxn>
                  <a:cxn ang="0">
                    <a:pos x="78" y="46"/>
                  </a:cxn>
                </a:cxnLst>
                <a:rect l="0" t="0" r="r" b="b"/>
                <a:pathLst>
                  <a:path w="130" h="50">
                    <a:moveTo>
                      <a:pt x="78" y="46"/>
                    </a:moveTo>
                    <a:lnTo>
                      <a:pt x="67" y="9"/>
                    </a:lnTo>
                    <a:lnTo>
                      <a:pt x="15" y="0"/>
                    </a:lnTo>
                    <a:lnTo>
                      <a:pt x="0" y="41"/>
                    </a:lnTo>
                    <a:lnTo>
                      <a:pt x="51" y="50"/>
                    </a:lnTo>
                    <a:lnTo>
                      <a:pt x="40" y="13"/>
                    </a:lnTo>
                    <a:lnTo>
                      <a:pt x="78" y="46"/>
                    </a:lnTo>
                    <a:lnTo>
                      <a:pt x="130" y="20"/>
                    </a:lnTo>
                    <a:lnTo>
                      <a:pt x="67" y="9"/>
                    </a:lnTo>
                    <a:lnTo>
                      <a:pt x="78" y="46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3" name="Freeform 145"/>
              <p:cNvSpPr>
                <a:spLocks/>
              </p:cNvSpPr>
              <p:nvPr/>
            </p:nvSpPr>
            <p:spPr bwMode="auto">
              <a:xfrm>
                <a:off x="3754" y="2581"/>
                <a:ext cx="122" cy="31"/>
              </a:xfrm>
              <a:custGeom>
                <a:avLst/>
                <a:gdLst/>
                <a:ahLst/>
                <a:cxnLst>
                  <a:cxn ang="0">
                    <a:pos x="73" y="20"/>
                  </a:cxn>
                  <a:cxn ang="0">
                    <a:pos x="78" y="57"/>
                  </a:cxn>
                  <a:cxn ang="0">
                    <a:pos x="122" y="33"/>
                  </a:cxn>
                  <a:cxn ang="0">
                    <a:pos x="84" y="0"/>
                  </a:cxn>
                  <a:cxn ang="0">
                    <a:pos x="40" y="23"/>
                  </a:cxn>
                  <a:cxn ang="0">
                    <a:pos x="46" y="59"/>
                  </a:cxn>
                  <a:cxn ang="0">
                    <a:pos x="40" y="23"/>
                  </a:cxn>
                  <a:cxn ang="0">
                    <a:pos x="0" y="44"/>
                  </a:cxn>
                  <a:cxn ang="0">
                    <a:pos x="46" y="59"/>
                  </a:cxn>
                  <a:cxn ang="0">
                    <a:pos x="73" y="20"/>
                  </a:cxn>
                </a:cxnLst>
                <a:rect l="0" t="0" r="r" b="b"/>
                <a:pathLst>
                  <a:path w="122" h="59">
                    <a:moveTo>
                      <a:pt x="73" y="20"/>
                    </a:moveTo>
                    <a:lnTo>
                      <a:pt x="78" y="57"/>
                    </a:lnTo>
                    <a:lnTo>
                      <a:pt x="122" y="33"/>
                    </a:lnTo>
                    <a:lnTo>
                      <a:pt x="84" y="0"/>
                    </a:lnTo>
                    <a:lnTo>
                      <a:pt x="40" y="23"/>
                    </a:lnTo>
                    <a:lnTo>
                      <a:pt x="46" y="59"/>
                    </a:lnTo>
                    <a:lnTo>
                      <a:pt x="40" y="23"/>
                    </a:lnTo>
                    <a:lnTo>
                      <a:pt x="0" y="44"/>
                    </a:lnTo>
                    <a:lnTo>
                      <a:pt x="46" y="59"/>
                    </a:lnTo>
                    <a:lnTo>
                      <a:pt x="73" y="2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4" name="Freeform 146"/>
              <p:cNvSpPr>
                <a:spLocks/>
              </p:cNvSpPr>
              <p:nvPr/>
            </p:nvSpPr>
            <p:spPr bwMode="auto">
              <a:xfrm>
                <a:off x="3800" y="2590"/>
                <a:ext cx="143" cy="27"/>
              </a:xfrm>
              <a:custGeom>
                <a:avLst/>
                <a:gdLst/>
                <a:ahLst/>
                <a:cxnLst>
                  <a:cxn ang="0">
                    <a:pos x="65" y="55"/>
                  </a:cxn>
                  <a:cxn ang="0">
                    <a:pos x="70" y="15"/>
                  </a:cxn>
                  <a:cxn ang="0">
                    <a:pos x="27" y="0"/>
                  </a:cxn>
                  <a:cxn ang="0">
                    <a:pos x="0" y="39"/>
                  </a:cxn>
                  <a:cxn ang="0">
                    <a:pos x="44" y="54"/>
                  </a:cxn>
                  <a:cxn ang="0">
                    <a:pos x="49" y="13"/>
                  </a:cxn>
                  <a:cxn ang="0">
                    <a:pos x="65" y="55"/>
                  </a:cxn>
                  <a:cxn ang="0">
                    <a:pos x="143" y="38"/>
                  </a:cxn>
                  <a:cxn ang="0">
                    <a:pos x="70" y="15"/>
                  </a:cxn>
                  <a:cxn ang="0">
                    <a:pos x="65" y="55"/>
                  </a:cxn>
                </a:cxnLst>
                <a:rect l="0" t="0" r="r" b="b"/>
                <a:pathLst>
                  <a:path w="143" h="55">
                    <a:moveTo>
                      <a:pt x="65" y="55"/>
                    </a:moveTo>
                    <a:lnTo>
                      <a:pt x="70" y="15"/>
                    </a:lnTo>
                    <a:lnTo>
                      <a:pt x="27" y="0"/>
                    </a:lnTo>
                    <a:lnTo>
                      <a:pt x="0" y="39"/>
                    </a:lnTo>
                    <a:lnTo>
                      <a:pt x="44" y="54"/>
                    </a:lnTo>
                    <a:lnTo>
                      <a:pt x="49" y="13"/>
                    </a:lnTo>
                    <a:lnTo>
                      <a:pt x="65" y="55"/>
                    </a:lnTo>
                    <a:lnTo>
                      <a:pt x="143" y="38"/>
                    </a:lnTo>
                    <a:lnTo>
                      <a:pt x="70" y="15"/>
                    </a:lnTo>
                    <a:lnTo>
                      <a:pt x="65" y="55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5" name="Freeform 147"/>
              <p:cNvSpPr>
                <a:spLocks/>
              </p:cNvSpPr>
              <p:nvPr/>
            </p:nvSpPr>
            <p:spPr bwMode="auto">
              <a:xfrm>
                <a:off x="3739" y="2599"/>
                <a:ext cx="126" cy="26"/>
              </a:xfrm>
              <a:custGeom>
                <a:avLst/>
                <a:gdLst/>
                <a:ahLst/>
                <a:cxnLst>
                  <a:cxn ang="0">
                    <a:pos x="84" y="17"/>
                  </a:cxn>
                  <a:cxn ang="0">
                    <a:pos x="70" y="54"/>
                  </a:cxn>
                  <a:cxn ang="0">
                    <a:pos x="126" y="42"/>
                  </a:cxn>
                  <a:cxn ang="0">
                    <a:pos x="110" y="0"/>
                  </a:cxn>
                  <a:cxn ang="0">
                    <a:pos x="55" y="12"/>
                  </a:cxn>
                  <a:cxn ang="0">
                    <a:pos x="42" y="48"/>
                  </a:cxn>
                  <a:cxn ang="0">
                    <a:pos x="55" y="12"/>
                  </a:cxn>
                  <a:cxn ang="0">
                    <a:pos x="0" y="24"/>
                  </a:cxn>
                  <a:cxn ang="0">
                    <a:pos x="42" y="48"/>
                  </a:cxn>
                  <a:cxn ang="0">
                    <a:pos x="84" y="17"/>
                  </a:cxn>
                </a:cxnLst>
                <a:rect l="0" t="0" r="r" b="b"/>
                <a:pathLst>
                  <a:path w="126" h="54">
                    <a:moveTo>
                      <a:pt x="84" y="17"/>
                    </a:moveTo>
                    <a:lnTo>
                      <a:pt x="70" y="54"/>
                    </a:lnTo>
                    <a:lnTo>
                      <a:pt x="126" y="42"/>
                    </a:lnTo>
                    <a:lnTo>
                      <a:pt x="110" y="0"/>
                    </a:lnTo>
                    <a:lnTo>
                      <a:pt x="55" y="12"/>
                    </a:lnTo>
                    <a:lnTo>
                      <a:pt x="42" y="48"/>
                    </a:lnTo>
                    <a:lnTo>
                      <a:pt x="55" y="12"/>
                    </a:lnTo>
                    <a:lnTo>
                      <a:pt x="0" y="24"/>
                    </a:lnTo>
                    <a:lnTo>
                      <a:pt x="42" y="48"/>
                    </a:lnTo>
                    <a:lnTo>
                      <a:pt x="84" y="17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6" name="Freeform 148"/>
              <p:cNvSpPr>
                <a:spLocks/>
              </p:cNvSpPr>
              <p:nvPr/>
            </p:nvSpPr>
            <p:spPr bwMode="auto">
              <a:xfrm>
                <a:off x="3780" y="2607"/>
                <a:ext cx="153" cy="34"/>
              </a:xfrm>
              <a:custGeom>
                <a:avLst/>
                <a:gdLst/>
                <a:ahLst/>
                <a:cxnLst>
                  <a:cxn ang="0">
                    <a:pos x="57" y="60"/>
                  </a:cxn>
                  <a:cxn ang="0">
                    <a:pos x="80" y="24"/>
                  </a:cxn>
                  <a:cxn ang="0">
                    <a:pos x="42" y="0"/>
                  </a:cxn>
                  <a:cxn ang="0">
                    <a:pos x="0" y="31"/>
                  </a:cxn>
                  <a:cxn ang="0">
                    <a:pos x="38" y="55"/>
                  </a:cxn>
                  <a:cxn ang="0">
                    <a:pos x="61" y="18"/>
                  </a:cxn>
                  <a:cxn ang="0">
                    <a:pos x="57" y="60"/>
                  </a:cxn>
                  <a:cxn ang="0">
                    <a:pos x="152" y="66"/>
                  </a:cxn>
                  <a:cxn ang="0">
                    <a:pos x="80" y="24"/>
                  </a:cxn>
                  <a:cxn ang="0">
                    <a:pos x="57" y="60"/>
                  </a:cxn>
                </a:cxnLst>
                <a:rect l="0" t="0" r="r" b="b"/>
                <a:pathLst>
                  <a:path w="152" h="66">
                    <a:moveTo>
                      <a:pt x="57" y="60"/>
                    </a:moveTo>
                    <a:lnTo>
                      <a:pt x="80" y="24"/>
                    </a:lnTo>
                    <a:lnTo>
                      <a:pt x="42" y="0"/>
                    </a:lnTo>
                    <a:lnTo>
                      <a:pt x="0" y="31"/>
                    </a:lnTo>
                    <a:lnTo>
                      <a:pt x="38" y="55"/>
                    </a:lnTo>
                    <a:lnTo>
                      <a:pt x="61" y="18"/>
                    </a:lnTo>
                    <a:lnTo>
                      <a:pt x="57" y="60"/>
                    </a:lnTo>
                    <a:lnTo>
                      <a:pt x="152" y="66"/>
                    </a:lnTo>
                    <a:lnTo>
                      <a:pt x="80" y="24"/>
                    </a:lnTo>
                    <a:lnTo>
                      <a:pt x="57" y="6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7" name="Freeform 149"/>
              <p:cNvSpPr>
                <a:spLocks/>
              </p:cNvSpPr>
              <p:nvPr/>
            </p:nvSpPr>
            <p:spPr bwMode="auto">
              <a:xfrm>
                <a:off x="3745" y="2612"/>
                <a:ext cx="96" cy="25"/>
              </a:xfrm>
              <a:custGeom>
                <a:avLst/>
                <a:gdLst/>
                <a:ahLst/>
                <a:cxnLst>
                  <a:cxn ang="0">
                    <a:pos x="70" y="20"/>
                  </a:cxn>
                  <a:cxn ang="0">
                    <a:pos x="38" y="45"/>
                  </a:cxn>
                  <a:cxn ang="0">
                    <a:pos x="93" y="49"/>
                  </a:cxn>
                  <a:cxn ang="0">
                    <a:pos x="97" y="7"/>
                  </a:cxn>
                  <a:cxn ang="0">
                    <a:pos x="42" y="3"/>
                  </a:cxn>
                  <a:cxn ang="0">
                    <a:pos x="9" y="28"/>
                  </a:cxn>
                  <a:cxn ang="0">
                    <a:pos x="42" y="3"/>
                  </a:cxn>
                  <a:cxn ang="0">
                    <a:pos x="0" y="0"/>
                  </a:cxn>
                  <a:cxn ang="0">
                    <a:pos x="9" y="28"/>
                  </a:cxn>
                  <a:cxn ang="0">
                    <a:pos x="70" y="20"/>
                  </a:cxn>
                </a:cxnLst>
                <a:rect l="0" t="0" r="r" b="b"/>
                <a:pathLst>
                  <a:path w="97" h="49">
                    <a:moveTo>
                      <a:pt x="70" y="20"/>
                    </a:moveTo>
                    <a:lnTo>
                      <a:pt x="38" y="45"/>
                    </a:lnTo>
                    <a:lnTo>
                      <a:pt x="93" y="49"/>
                    </a:lnTo>
                    <a:lnTo>
                      <a:pt x="97" y="7"/>
                    </a:lnTo>
                    <a:lnTo>
                      <a:pt x="42" y="3"/>
                    </a:lnTo>
                    <a:lnTo>
                      <a:pt x="9" y="28"/>
                    </a:lnTo>
                    <a:lnTo>
                      <a:pt x="42" y="3"/>
                    </a:lnTo>
                    <a:lnTo>
                      <a:pt x="0" y="0"/>
                    </a:lnTo>
                    <a:lnTo>
                      <a:pt x="9" y="28"/>
                    </a:lnTo>
                    <a:lnTo>
                      <a:pt x="70" y="2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8" name="Freeform 150"/>
              <p:cNvSpPr>
                <a:spLocks/>
              </p:cNvSpPr>
              <p:nvPr/>
            </p:nvSpPr>
            <p:spPr bwMode="auto">
              <a:xfrm>
                <a:off x="3754" y="2622"/>
                <a:ext cx="82" cy="36"/>
              </a:xfrm>
              <a:custGeom>
                <a:avLst/>
                <a:gdLst/>
                <a:ahLst/>
                <a:cxnLst>
                  <a:cxn ang="0">
                    <a:pos x="23" y="48"/>
                  </a:cxn>
                  <a:cxn ang="0">
                    <a:pos x="69" y="26"/>
                  </a:cxn>
                  <a:cxn ang="0">
                    <a:pos x="61" y="0"/>
                  </a:cxn>
                  <a:cxn ang="0">
                    <a:pos x="0" y="8"/>
                  </a:cxn>
                  <a:cxn ang="0">
                    <a:pos x="8" y="34"/>
                  </a:cxn>
                  <a:cxn ang="0">
                    <a:pos x="53" y="12"/>
                  </a:cxn>
                  <a:cxn ang="0">
                    <a:pos x="23" y="48"/>
                  </a:cxn>
                  <a:cxn ang="0">
                    <a:pos x="82" y="71"/>
                  </a:cxn>
                  <a:cxn ang="0">
                    <a:pos x="69" y="26"/>
                  </a:cxn>
                  <a:cxn ang="0">
                    <a:pos x="23" y="48"/>
                  </a:cxn>
                </a:cxnLst>
                <a:rect l="0" t="0" r="r" b="b"/>
                <a:pathLst>
                  <a:path w="82" h="71">
                    <a:moveTo>
                      <a:pt x="23" y="48"/>
                    </a:moveTo>
                    <a:lnTo>
                      <a:pt x="69" y="26"/>
                    </a:lnTo>
                    <a:lnTo>
                      <a:pt x="61" y="0"/>
                    </a:lnTo>
                    <a:lnTo>
                      <a:pt x="0" y="8"/>
                    </a:lnTo>
                    <a:lnTo>
                      <a:pt x="8" y="34"/>
                    </a:lnTo>
                    <a:lnTo>
                      <a:pt x="53" y="12"/>
                    </a:lnTo>
                    <a:lnTo>
                      <a:pt x="23" y="48"/>
                    </a:lnTo>
                    <a:lnTo>
                      <a:pt x="82" y="71"/>
                    </a:lnTo>
                    <a:lnTo>
                      <a:pt x="69" y="26"/>
                    </a:lnTo>
                    <a:lnTo>
                      <a:pt x="23" y="48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19" name="Freeform 151"/>
              <p:cNvSpPr>
                <a:spLocks/>
              </p:cNvSpPr>
              <p:nvPr/>
            </p:nvSpPr>
            <p:spPr bwMode="auto">
              <a:xfrm>
                <a:off x="3735" y="2619"/>
                <a:ext cx="72" cy="28"/>
              </a:xfrm>
              <a:custGeom>
                <a:avLst/>
                <a:gdLst/>
                <a:ahLst/>
                <a:cxnLst>
                  <a:cxn ang="0">
                    <a:pos x="15" y="44"/>
                  </a:cxn>
                  <a:cxn ang="0">
                    <a:pos x="0" y="40"/>
                  </a:cxn>
                  <a:cxn ang="0">
                    <a:pos x="42" y="55"/>
                  </a:cxn>
                  <a:cxn ang="0">
                    <a:pos x="72" y="19"/>
                  </a:cxn>
                  <a:cxn ang="0">
                    <a:pos x="31" y="3"/>
                  </a:cxn>
                  <a:cxn ang="0">
                    <a:pos x="15" y="0"/>
                  </a:cxn>
                  <a:cxn ang="0">
                    <a:pos x="31" y="3"/>
                  </a:cxn>
                  <a:cxn ang="0">
                    <a:pos x="23" y="0"/>
                  </a:cxn>
                  <a:cxn ang="0">
                    <a:pos x="15" y="0"/>
                  </a:cxn>
                  <a:cxn ang="0">
                    <a:pos x="15" y="44"/>
                  </a:cxn>
                </a:cxnLst>
                <a:rect l="0" t="0" r="r" b="b"/>
                <a:pathLst>
                  <a:path w="72" h="55">
                    <a:moveTo>
                      <a:pt x="15" y="44"/>
                    </a:moveTo>
                    <a:lnTo>
                      <a:pt x="0" y="40"/>
                    </a:lnTo>
                    <a:lnTo>
                      <a:pt x="42" y="55"/>
                    </a:lnTo>
                    <a:lnTo>
                      <a:pt x="72" y="19"/>
                    </a:lnTo>
                    <a:lnTo>
                      <a:pt x="31" y="3"/>
                    </a:lnTo>
                    <a:lnTo>
                      <a:pt x="15" y="0"/>
                    </a:lnTo>
                    <a:lnTo>
                      <a:pt x="31" y="3"/>
                    </a:lnTo>
                    <a:lnTo>
                      <a:pt x="23" y="0"/>
                    </a:lnTo>
                    <a:lnTo>
                      <a:pt x="15" y="0"/>
                    </a:lnTo>
                    <a:lnTo>
                      <a:pt x="15" y="44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0" name="Freeform 152"/>
              <p:cNvSpPr>
                <a:spLocks/>
              </p:cNvSpPr>
              <p:nvPr/>
            </p:nvSpPr>
            <p:spPr bwMode="auto">
              <a:xfrm>
                <a:off x="3616" y="2619"/>
                <a:ext cx="133" cy="22"/>
              </a:xfrm>
              <a:custGeom>
                <a:avLst/>
                <a:gdLst/>
                <a:ahLst/>
                <a:cxnLst>
                  <a:cxn ang="0">
                    <a:pos x="26" y="41"/>
                  </a:cxn>
                  <a:cxn ang="0">
                    <a:pos x="13" y="44"/>
                  </a:cxn>
                  <a:cxn ang="0">
                    <a:pos x="133" y="44"/>
                  </a:cxn>
                  <a:cxn ang="0">
                    <a:pos x="133" y="0"/>
                  </a:cxn>
                  <a:cxn ang="0">
                    <a:pos x="13" y="0"/>
                  </a:cxn>
                  <a:cxn ang="0">
                    <a:pos x="0" y="2"/>
                  </a:cxn>
                  <a:cxn ang="0">
                    <a:pos x="13" y="0"/>
                  </a:cxn>
                  <a:cxn ang="0">
                    <a:pos x="7" y="1"/>
                  </a:cxn>
                  <a:cxn ang="0">
                    <a:pos x="0" y="2"/>
                  </a:cxn>
                  <a:cxn ang="0">
                    <a:pos x="26" y="41"/>
                  </a:cxn>
                </a:cxnLst>
                <a:rect l="0" t="0" r="r" b="b"/>
                <a:pathLst>
                  <a:path w="133" h="44">
                    <a:moveTo>
                      <a:pt x="26" y="41"/>
                    </a:moveTo>
                    <a:lnTo>
                      <a:pt x="13" y="44"/>
                    </a:lnTo>
                    <a:lnTo>
                      <a:pt x="133" y="44"/>
                    </a:lnTo>
                    <a:lnTo>
                      <a:pt x="133" y="0"/>
                    </a:lnTo>
                    <a:lnTo>
                      <a:pt x="13" y="0"/>
                    </a:lnTo>
                    <a:lnTo>
                      <a:pt x="0" y="2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0" y="2"/>
                    </a:lnTo>
                    <a:lnTo>
                      <a:pt x="26" y="41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1" name="Freeform 153"/>
              <p:cNvSpPr>
                <a:spLocks/>
              </p:cNvSpPr>
              <p:nvPr/>
            </p:nvSpPr>
            <p:spPr bwMode="auto">
              <a:xfrm>
                <a:off x="3527" y="2620"/>
                <a:ext cx="116" cy="39"/>
              </a:xfrm>
              <a:custGeom>
                <a:avLst/>
                <a:gdLst/>
                <a:ahLst/>
                <a:cxnLst>
                  <a:cxn ang="0">
                    <a:pos x="19" y="33"/>
                  </a:cxn>
                  <a:cxn ang="0">
                    <a:pos x="63" y="57"/>
                  </a:cxn>
                  <a:cxn ang="0">
                    <a:pos x="116" y="39"/>
                  </a:cxn>
                  <a:cxn ang="0">
                    <a:pos x="90" y="0"/>
                  </a:cxn>
                  <a:cxn ang="0">
                    <a:pos x="36" y="18"/>
                  </a:cxn>
                  <a:cxn ang="0">
                    <a:pos x="80" y="43"/>
                  </a:cxn>
                  <a:cxn ang="0">
                    <a:pos x="19" y="33"/>
                  </a:cxn>
                  <a:cxn ang="0">
                    <a:pos x="0" y="78"/>
                  </a:cxn>
                  <a:cxn ang="0">
                    <a:pos x="63" y="57"/>
                  </a:cxn>
                  <a:cxn ang="0">
                    <a:pos x="19" y="33"/>
                  </a:cxn>
                </a:cxnLst>
                <a:rect l="0" t="0" r="r" b="b"/>
                <a:pathLst>
                  <a:path w="116" h="78">
                    <a:moveTo>
                      <a:pt x="19" y="33"/>
                    </a:moveTo>
                    <a:lnTo>
                      <a:pt x="63" y="57"/>
                    </a:lnTo>
                    <a:lnTo>
                      <a:pt x="116" y="39"/>
                    </a:lnTo>
                    <a:lnTo>
                      <a:pt x="90" y="0"/>
                    </a:lnTo>
                    <a:lnTo>
                      <a:pt x="36" y="18"/>
                    </a:lnTo>
                    <a:lnTo>
                      <a:pt x="80" y="43"/>
                    </a:lnTo>
                    <a:lnTo>
                      <a:pt x="19" y="33"/>
                    </a:lnTo>
                    <a:lnTo>
                      <a:pt x="0" y="78"/>
                    </a:lnTo>
                    <a:lnTo>
                      <a:pt x="63" y="57"/>
                    </a:lnTo>
                    <a:lnTo>
                      <a:pt x="19" y="33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2" name="Freeform 154"/>
              <p:cNvSpPr>
                <a:spLocks/>
              </p:cNvSpPr>
              <p:nvPr/>
            </p:nvSpPr>
            <p:spPr bwMode="auto">
              <a:xfrm>
                <a:off x="3544" y="2602"/>
                <a:ext cx="96" cy="40"/>
              </a:xfrm>
              <a:custGeom>
                <a:avLst/>
                <a:gdLst/>
                <a:ahLst/>
                <a:cxnLst>
                  <a:cxn ang="0">
                    <a:pos x="57" y="53"/>
                  </a:cxn>
                  <a:cxn ang="0">
                    <a:pos x="17" y="27"/>
                  </a:cxn>
                  <a:cxn ang="0">
                    <a:pos x="0" y="69"/>
                  </a:cxn>
                  <a:cxn ang="0">
                    <a:pos x="61" y="79"/>
                  </a:cxn>
                  <a:cxn ang="0">
                    <a:pos x="78" y="37"/>
                  </a:cxn>
                  <a:cxn ang="0">
                    <a:pos x="38" y="11"/>
                  </a:cxn>
                  <a:cxn ang="0">
                    <a:pos x="78" y="37"/>
                  </a:cxn>
                  <a:cxn ang="0">
                    <a:pos x="94" y="0"/>
                  </a:cxn>
                  <a:cxn ang="0">
                    <a:pos x="38" y="11"/>
                  </a:cxn>
                  <a:cxn ang="0">
                    <a:pos x="57" y="53"/>
                  </a:cxn>
                </a:cxnLst>
                <a:rect l="0" t="0" r="r" b="b"/>
                <a:pathLst>
                  <a:path w="94" h="79">
                    <a:moveTo>
                      <a:pt x="57" y="53"/>
                    </a:moveTo>
                    <a:lnTo>
                      <a:pt x="17" y="27"/>
                    </a:lnTo>
                    <a:lnTo>
                      <a:pt x="0" y="69"/>
                    </a:lnTo>
                    <a:lnTo>
                      <a:pt x="61" y="79"/>
                    </a:lnTo>
                    <a:lnTo>
                      <a:pt x="78" y="37"/>
                    </a:lnTo>
                    <a:lnTo>
                      <a:pt x="38" y="11"/>
                    </a:lnTo>
                    <a:lnTo>
                      <a:pt x="78" y="37"/>
                    </a:lnTo>
                    <a:lnTo>
                      <a:pt x="94" y="0"/>
                    </a:lnTo>
                    <a:lnTo>
                      <a:pt x="38" y="11"/>
                    </a:lnTo>
                    <a:lnTo>
                      <a:pt x="57" y="53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3" name="Freeform 155"/>
              <p:cNvSpPr>
                <a:spLocks/>
              </p:cNvSpPr>
              <p:nvPr/>
            </p:nvSpPr>
            <p:spPr bwMode="auto">
              <a:xfrm>
                <a:off x="3493" y="2608"/>
                <a:ext cx="109" cy="32"/>
              </a:xfrm>
              <a:custGeom>
                <a:avLst/>
                <a:gdLst/>
                <a:ahLst/>
                <a:cxnLst>
                  <a:cxn ang="0">
                    <a:pos x="30" y="21"/>
                  </a:cxn>
                  <a:cxn ang="0">
                    <a:pos x="68" y="51"/>
                  </a:cxn>
                  <a:cxn ang="0">
                    <a:pos x="110" y="42"/>
                  </a:cxn>
                  <a:cxn ang="0">
                    <a:pos x="91" y="0"/>
                  </a:cxn>
                  <a:cxn ang="0">
                    <a:pos x="49" y="10"/>
                  </a:cxn>
                  <a:cxn ang="0">
                    <a:pos x="87" y="39"/>
                  </a:cxn>
                  <a:cxn ang="0">
                    <a:pos x="30" y="21"/>
                  </a:cxn>
                  <a:cxn ang="0">
                    <a:pos x="0" y="65"/>
                  </a:cxn>
                  <a:cxn ang="0">
                    <a:pos x="68" y="51"/>
                  </a:cxn>
                  <a:cxn ang="0">
                    <a:pos x="30" y="21"/>
                  </a:cxn>
                </a:cxnLst>
                <a:rect l="0" t="0" r="r" b="b"/>
                <a:pathLst>
                  <a:path w="110" h="65">
                    <a:moveTo>
                      <a:pt x="30" y="21"/>
                    </a:moveTo>
                    <a:lnTo>
                      <a:pt x="68" y="51"/>
                    </a:lnTo>
                    <a:lnTo>
                      <a:pt x="110" y="42"/>
                    </a:lnTo>
                    <a:lnTo>
                      <a:pt x="91" y="0"/>
                    </a:lnTo>
                    <a:lnTo>
                      <a:pt x="49" y="10"/>
                    </a:lnTo>
                    <a:lnTo>
                      <a:pt x="87" y="39"/>
                    </a:lnTo>
                    <a:lnTo>
                      <a:pt x="30" y="21"/>
                    </a:lnTo>
                    <a:lnTo>
                      <a:pt x="0" y="65"/>
                    </a:lnTo>
                    <a:lnTo>
                      <a:pt x="68" y="51"/>
                    </a:lnTo>
                    <a:lnTo>
                      <a:pt x="30" y="21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4" name="Freeform 156"/>
              <p:cNvSpPr>
                <a:spLocks/>
              </p:cNvSpPr>
              <p:nvPr/>
            </p:nvSpPr>
            <p:spPr bwMode="auto">
              <a:xfrm>
                <a:off x="3523" y="2594"/>
                <a:ext cx="99" cy="32"/>
              </a:xfrm>
              <a:custGeom>
                <a:avLst/>
                <a:gdLst/>
                <a:ahLst/>
                <a:cxnLst>
                  <a:cxn ang="0">
                    <a:pos x="50" y="42"/>
                  </a:cxn>
                  <a:cxn ang="0">
                    <a:pos x="25" y="12"/>
                  </a:cxn>
                  <a:cxn ang="0">
                    <a:pos x="0" y="48"/>
                  </a:cxn>
                  <a:cxn ang="0">
                    <a:pos x="57" y="66"/>
                  </a:cxn>
                  <a:cxn ang="0">
                    <a:pos x="82" y="30"/>
                  </a:cxn>
                  <a:cxn ang="0">
                    <a:pos x="57" y="0"/>
                  </a:cxn>
                  <a:cxn ang="0">
                    <a:pos x="82" y="30"/>
                  </a:cxn>
                  <a:cxn ang="0">
                    <a:pos x="99" y="4"/>
                  </a:cxn>
                  <a:cxn ang="0">
                    <a:pos x="57" y="0"/>
                  </a:cxn>
                  <a:cxn ang="0">
                    <a:pos x="50" y="42"/>
                  </a:cxn>
                </a:cxnLst>
                <a:rect l="0" t="0" r="r" b="b"/>
                <a:pathLst>
                  <a:path w="99" h="66">
                    <a:moveTo>
                      <a:pt x="50" y="42"/>
                    </a:moveTo>
                    <a:lnTo>
                      <a:pt x="25" y="12"/>
                    </a:lnTo>
                    <a:lnTo>
                      <a:pt x="0" y="48"/>
                    </a:lnTo>
                    <a:lnTo>
                      <a:pt x="57" y="66"/>
                    </a:lnTo>
                    <a:lnTo>
                      <a:pt x="82" y="30"/>
                    </a:lnTo>
                    <a:lnTo>
                      <a:pt x="57" y="0"/>
                    </a:lnTo>
                    <a:lnTo>
                      <a:pt x="82" y="30"/>
                    </a:lnTo>
                    <a:lnTo>
                      <a:pt x="99" y="4"/>
                    </a:lnTo>
                    <a:lnTo>
                      <a:pt x="57" y="0"/>
                    </a:lnTo>
                    <a:lnTo>
                      <a:pt x="50" y="42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5" name="Freeform 157"/>
              <p:cNvSpPr>
                <a:spLocks/>
              </p:cNvSpPr>
              <p:nvPr/>
            </p:nvSpPr>
            <p:spPr bwMode="auto">
              <a:xfrm>
                <a:off x="3449" y="2590"/>
                <a:ext cx="129" cy="23"/>
              </a:xfrm>
              <a:custGeom>
                <a:avLst/>
                <a:gdLst/>
                <a:ahLst/>
                <a:cxnLst>
                  <a:cxn ang="0">
                    <a:pos x="69" y="3"/>
                  </a:cxn>
                  <a:cxn ang="0">
                    <a:pos x="82" y="42"/>
                  </a:cxn>
                  <a:cxn ang="0">
                    <a:pos x="124" y="46"/>
                  </a:cxn>
                  <a:cxn ang="0">
                    <a:pos x="131" y="4"/>
                  </a:cxn>
                  <a:cxn ang="0">
                    <a:pos x="89" y="0"/>
                  </a:cxn>
                  <a:cxn ang="0">
                    <a:pos x="103" y="39"/>
                  </a:cxn>
                  <a:cxn ang="0">
                    <a:pos x="69" y="3"/>
                  </a:cxn>
                  <a:cxn ang="0">
                    <a:pos x="0" y="34"/>
                  </a:cxn>
                  <a:cxn ang="0">
                    <a:pos x="82" y="42"/>
                  </a:cxn>
                  <a:cxn ang="0">
                    <a:pos x="69" y="3"/>
                  </a:cxn>
                </a:cxnLst>
                <a:rect l="0" t="0" r="r" b="b"/>
                <a:pathLst>
                  <a:path w="131" h="46">
                    <a:moveTo>
                      <a:pt x="69" y="3"/>
                    </a:moveTo>
                    <a:lnTo>
                      <a:pt x="82" y="42"/>
                    </a:lnTo>
                    <a:lnTo>
                      <a:pt x="124" y="46"/>
                    </a:lnTo>
                    <a:lnTo>
                      <a:pt x="131" y="4"/>
                    </a:lnTo>
                    <a:lnTo>
                      <a:pt x="89" y="0"/>
                    </a:lnTo>
                    <a:lnTo>
                      <a:pt x="103" y="39"/>
                    </a:lnTo>
                    <a:lnTo>
                      <a:pt x="69" y="3"/>
                    </a:lnTo>
                    <a:lnTo>
                      <a:pt x="0" y="34"/>
                    </a:lnTo>
                    <a:lnTo>
                      <a:pt x="82" y="42"/>
                    </a:lnTo>
                    <a:lnTo>
                      <a:pt x="69" y="3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6" name="Freeform 158"/>
              <p:cNvSpPr>
                <a:spLocks/>
              </p:cNvSpPr>
              <p:nvPr/>
            </p:nvSpPr>
            <p:spPr bwMode="auto">
              <a:xfrm>
                <a:off x="3517" y="2584"/>
                <a:ext cx="112" cy="28"/>
              </a:xfrm>
              <a:custGeom>
                <a:avLst/>
                <a:gdLst/>
                <a:ahLst/>
                <a:cxnLst>
                  <a:cxn ang="0">
                    <a:pos x="40" y="35"/>
                  </a:cxn>
                  <a:cxn ang="0">
                    <a:pos x="41" y="0"/>
                  </a:cxn>
                  <a:cxn ang="0">
                    <a:pos x="0" y="20"/>
                  </a:cxn>
                  <a:cxn ang="0">
                    <a:pos x="34" y="56"/>
                  </a:cxn>
                  <a:cxn ang="0">
                    <a:pos x="76" y="37"/>
                  </a:cxn>
                  <a:cxn ang="0">
                    <a:pos x="78" y="2"/>
                  </a:cxn>
                  <a:cxn ang="0">
                    <a:pos x="76" y="37"/>
                  </a:cxn>
                  <a:cxn ang="0">
                    <a:pos x="112" y="19"/>
                  </a:cxn>
                  <a:cxn ang="0">
                    <a:pos x="78" y="2"/>
                  </a:cxn>
                  <a:cxn ang="0">
                    <a:pos x="40" y="35"/>
                  </a:cxn>
                </a:cxnLst>
                <a:rect l="0" t="0" r="r" b="b"/>
                <a:pathLst>
                  <a:path w="112" h="56">
                    <a:moveTo>
                      <a:pt x="40" y="35"/>
                    </a:moveTo>
                    <a:lnTo>
                      <a:pt x="41" y="0"/>
                    </a:lnTo>
                    <a:lnTo>
                      <a:pt x="0" y="20"/>
                    </a:lnTo>
                    <a:lnTo>
                      <a:pt x="34" y="56"/>
                    </a:lnTo>
                    <a:lnTo>
                      <a:pt x="76" y="37"/>
                    </a:lnTo>
                    <a:lnTo>
                      <a:pt x="78" y="2"/>
                    </a:lnTo>
                    <a:lnTo>
                      <a:pt x="76" y="37"/>
                    </a:lnTo>
                    <a:lnTo>
                      <a:pt x="112" y="19"/>
                    </a:lnTo>
                    <a:lnTo>
                      <a:pt x="78" y="2"/>
                    </a:lnTo>
                    <a:lnTo>
                      <a:pt x="40" y="35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7" name="Freeform 159"/>
              <p:cNvSpPr>
                <a:spLocks/>
              </p:cNvSpPr>
              <p:nvPr/>
            </p:nvSpPr>
            <p:spPr bwMode="auto">
              <a:xfrm>
                <a:off x="3493" y="2576"/>
                <a:ext cx="102" cy="25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36" y="35"/>
                  </a:cxn>
                  <a:cxn ang="0">
                    <a:pos x="65" y="50"/>
                  </a:cxn>
                  <a:cxn ang="0">
                    <a:pos x="103" y="17"/>
                  </a:cxn>
                  <a:cxn ang="0">
                    <a:pos x="74" y="1"/>
                  </a:cxn>
                  <a:cxn ang="0">
                    <a:pos x="70" y="36"/>
                  </a:cxn>
                  <a:cxn ang="0">
                    <a:pos x="40" y="0"/>
                  </a:cxn>
                  <a:cxn ang="0">
                    <a:pos x="0" y="15"/>
                  </a:cxn>
                  <a:cxn ang="0">
                    <a:pos x="36" y="35"/>
                  </a:cxn>
                  <a:cxn ang="0">
                    <a:pos x="40" y="0"/>
                  </a:cxn>
                </a:cxnLst>
                <a:rect l="0" t="0" r="r" b="b"/>
                <a:pathLst>
                  <a:path w="103" h="50">
                    <a:moveTo>
                      <a:pt x="40" y="0"/>
                    </a:moveTo>
                    <a:lnTo>
                      <a:pt x="36" y="35"/>
                    </a:lnTo>
                    <a:lnTo>
                      <a:pt x="65" y="50"/>
                    </a:lnTo>
                    <a:lnTo>
                      <a:pt x="103" y="17"/>
                    </a:lnTo>
                    <a:lnTo>
                      <a:pt x="74" y="1"/>
                    </a:lnTo>
                    <a:lnTo>
                      <a:pt x="70" y="36"/>
                    </a:lnTo>
                    <a:lnTo>
                      <a:pt x="40" y="0"/>
                    </a:lnTo>
                    <a:lnTo>
                      <a:pt x="0" y="15"/>
                    </a:lnTo>
                    <a:lnTo>
                      <a:pt x="36" y="3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8" name="Freeform 160"/>
              <p:cNvSpPr>
                <a:spLocks/>
              </p:cNvSpPr>
              <p:nvPr/>
            </p:nvSpPr>
            <p:spPr bwMode="auto">
              <a:xfrm>
                <a:off x="3533" y="2567"/>
                <a:ext cx="103" cy="27"/>
              </a:xfrm>
              <a:custGeom>
                <a:avLst/>
                <a:gdLst/>
                <a:ahLst/>
                <a:cxnLst>
                  <a:cxn ang="0">
                    <a:pos x="32" y="27"/>
                  </a:cxn>
                  <a:cxn ang="0">
                    <a:pos x="46" y="0"/>
                  </a:cxn>
                  <a:cxn ang="0">
                    <a:pos x="0" y="18"/>
                  </a:cxn>
                  <a:cxn ang="0">
                    <a:pos x="30" y="54"/>
                  </a:cxn>
                  <a:cxn ang="0">
                    <a:pos x="76" y="36"/>
                  </a:cxn>
                  <a:cxn ang="0">
                    <a:pos x="89" y="9"/>
                  </a:cxn>
                  <a:cxn ang="0">
                    <a:pos x="76" y="36"/>
                  </a:cxn>
                  <a:cxn ang="0">
                    <a:pos x="103" y="26"/>
                  </a:cxn>
                  <a:cxn ang="0">
                    <a:pos x="89" y="9"/>
                  </a:cxn>
                  <a:cxn ang="0">
                    <a:pos x="32" y="27"/>
                  </a:cxn>
                </a:cxnLst>
                <a:rect l="0" t="0" r="r" b="b"/>
                <a:pathLst>
                  <a:path w="103" h="54">
                    <a:moveTo>
                      <a:pt x="32" y="27"/>
                    </a:moveTo>
                    <a:lnTo>
                      <a:pt x="46" y="0"/>
                    </a:lnTo>
                    <a:lnTo>
                      <a:pt x="0" y="18"/>
                    </a:lnTo>
                    <a:lnTo>
                      <a:pt x="30" y="54"/>
                    </a:lnTo>
                    <a:lnTo>
                      <a:pt x="76" y="36"/>
                    </a:lnTo>
                    <a:lnTo>
                      <a:pt x="89" y="9"/>
                    </a:lnTo>
                    <a:lnTo>
                      <a:pt x="76" y="36"/>
                    </a:lnTo>
                    <a:lnTo>
                      <a:pt x="103" y="26"/>
                    </a:lnTo>
                    <a:lnTo>
                      <a:pt x="89" y="9"/>
                    </a:lnTo>
                    <a:lnTo>
                      <a:pt x="32" y="27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29" name="Freeform 161"/>
              <p:cNvSpPr>
                <a:spLocks/>
              </p:cNvSpPr>
              <p:nvPr/>
            </p:nvSpPr>
            <p:spPr bwMode="auto">
              <a:xfrm>
                <a:off x="3519" y="2621"/>
                <a:ext cx="299" cy="139"/>
              </a:xfrm>
              <a:custGeom>
                <a:avLst/>
                <a:gdLst/>
                <a:ahLst/>
                <a:cxnLst>
                  <a:cxn ang="0">
                    <a:pos x="79" y="28"/>
                  </a:cxn>
                  <a:cxn ang="0">
                    <a:pos x="75" y="61"/>
                  </a:cxn>
                  <a:cxn ang="0">
                    <a:pos x="63" y="91"/>
                  </a:cxn>
                  <a:cxn ang="0">
                    <a:pos x="46" y="121"/>
                  </a:cxn>
                  <a:cxn ang="0">
                    <a:pos x="29" y="150"/>
                  </a:cxn>
                  <a:cxn ang="0">
                    <a:pos x="12" y="180"/>
                  </a:cxn>
                  <a:cxn ang="0">
                    <a:pos x="0" y="212"/>
                  </a:cxn>
                  <a:cxn ang="0">
                    <a:pos x="0" y="243"/>
                  </a:cxn>
                  <a:cxn ang="0">
                    <a:pos x="12" y="276"/>
                  </a:cxn>
                  <a:cxn ang="0">
                    <a:pos x="21" y="256"/>
                  </a:cxn>
                  <a:cxn ang="0">
                    <a:pos x="39" y="235"/>
                  </a:cxn>
                  <a:cxn ang="0">
                    <a:pos x="58" y="217"/>
                  </a:cxn>
                  <a:cxn ang="0">
                    <a:pos x="81" y="200"/>
                  </a:cxn>
                  <a:cxn ang="0">
                    <a:pos x="100" y="184"/>
                  </a:cxn>
                  <a:cxn ang="0">
                    <a:pos x="117" y="169"/>
                  </a:cxn>
                  <a:cxn ang="0">
                    <a:pos x="128" y="156"/>
                  </a:cxn>
                  <a:cxn ang="0">
                    <a:pos x="130" y="144"/>
                  </a:cxn>
                  <a:cxn ang="0">
                    <a:pos x="134" y="154"/>
                  </a:cxn>
                  <a:cxn ang="0">
                    <a:pos x="130" y="163"/>
                  </a:cxn>
                  <a:cxn ang="0">
                    <a:pos x="128" y="175"/>
                  </a:cxn>
                  <a:cxn ang="0">
                    <a:pos x="132" y="192"/>
                  </a:cxn>
                  <a:cxn ang="0">
                    <a:pos x="138" y="204"/>
                  </a:cxn>
                  <a:cxn ang="0">
                    <a:pos x="143" y="214"/>
                  </a:cxn>
                  <a:cxn ang="0">
                    <a:pos x="149" y="223"/>
                  </a:cxn>
                  <a:cxn ang="0">
                    <a:pos x="157" y="231"/>
                  </a:cxn>
                  <a:cxn ang="0">
                    <a:pos x="166" y="239"/>
                  </a:cxn>
                  <a:cxn ang="0">
                    <a:pos x="176" y="245"/>
                  </a:cxn>
                  <a:cxn ang="0">
                    <a:pos x="191" y="252"/>
                  </a:cxn>
                  <a:cxn ang="0">
                    <a:pos x="208" y="258"/>
                  </a:cxn>
                  <a:cxn ang="0">
                    <a:pos x="203" y="223"/>
                  </a:cxn>
                  <a:cxn ang="0">
                    <a:pos x="208" y="191"/>
                  </a:cxn>
                  <a:cxn ang="0">
                    <a:pos x="222" y="160"/>
                  </a:cxn>
                  <a:cxn ang="0">
                    <a:pos x="241" y="130"/>
                  </a:cxn>
                  <a:cxn ang="0">
                    <a:pos x="262" y="98"/>
                  </a:cxn>
                  <a:cxn ang="0">
                    <a:pos x="281" y="69"/>
                  </a:cxn>
                  <a:cxn ang="0">
                    <a:pos x="294" y="36"/>
                  </a:cxn>
                  <a:cxn ang="0">
                    <a:pos x="298" y="2"/>
                  </a:cxn>
                  <a:cxn ang="0">
                    <a:pos x="271" y="2"/>
                  </a:cxn>
                  <a:cxn ang="0">
                    <a:pos x="243" y="1"/>
                  </a:cxn>
                  <a:cxn ang="0">
                    <a:pos x="216" y="1"/>
                  </a:cxn>
                  <a:cxn ang="0">
                    <a:pos x="189" y="0"/>
                  </a:cxn>
                  <a:cxn ang="0">
                    <a:pos x="163" y="0"/>
                  </a:cxn>
                  <a:cxn ang="0">
                    <a:pos x="134" y="1"/>
                  </a:cxn>
                  <a:cxn ang="0">
                    <a:pos x="107" y="2"/>
                  </a:cxn>
                  <a:cxn ang="0">
                    <a:pos x="79" y="5"/>
                  </a:cxn>
                  <a:cxn ang="0">
                    <a:pos x="77" y="8"/>
                  </a:cxn>
                  <a:cxn ang="0">
                    <a:pos x="77" y="13"/>
                  </a:cxn>
                  <a:cxn ang="0">
                    <a:pos x="77" y="21"/>
                  </a:cxn>
                  <a:cxn ang="0">
                    <a:pos x="79" y="28"/>
                  </a:cxn>
                </a:cxnLst>
                <a:rect l="0" t="0" r="r" b="b"/>
                <a:pathLst>
                  <a:path w="298" h="276">
                    <a:moveTo>
                      <a:pt x="79" y="28"/>
                    </a:moveTo>
                    <a:lnTo>
                      <a:pt x="75" y="61"/>
                    </a:lnTo>
                    <a:lnTo>
                      <a:pt x="63" y="91"/>
                    </a:lnTo>
                    <a:lnTo>
                      <a:pt x="46" y="121"/>
                    </a:lnTo>
                    <a:lnTo>
                      <a:pt x="29" y="150"/>
                    </a:lnTo>
                    <a:lnTo>
                      <a:pt x="12" y="180"/>
                    </a:lnTo>
                    <a:lnTo>
                      <a:pt x="0" y="212"/>
                    </a:lnTo>
                    <a:lnTo>
                      <a:pt x="0" y="243"/>
                    </a:lnTo>
                    <a:lnTo>
                      <a:pt x="12" y="276"/>
                    </a:lnTo>
                    <a:lnTo>
                      <a:pt x="21" y="256"/>
                    </a:lnTo>
                    <a:lnTo>
                      <a:pt x="39" y="235"/>
                    </a:lnTo>
                    <a:lnTo>
                      <a:pt x="58" y="217"/>
                    </a:lnTo>
                    <a:lnTo>
                      <a:pt x="81" y="200"/>
                    </a:lnTo>
                    <a:lnTo>
                      <a:pt x="100" y="184"/>
                    </a:lnTo>
                    <a:lnTo>
                      <a:pt x="117" y="169"/>
                    </a:lnTo>
                    <a:lnTo>
                      <a:pt x="128" y="156"/>
                    </a:lnTo>
                    <a:lnTo>
                      <a:pt x="130" y="144"/>
                    </a:lnTo>
                    <a:lnTo>
                      <a:pt x="134" y="154"/>
                    </a:lnTo>
                    <a:lnTo>
                      <a:pt x="130" y="163"/>
                    </a:lnTo>
                    <a:lnTo>
                      <a:pt x="128" y="175"/>
                    </a:lnTo>
                    <a:lnTo>
                      <a:pt x="132" y="192"/>
                    </a:lnTo>
                    <a:lnTo>
                      <a:pt x="138" y="204"/>
                    </a:lnTo>
                    <a:lnTo>
                      <a:pt x="143" y="214"/>
                    </a:lnTo>
                    <a:lnTo>
                      <a:pt x="149" y="223"/>
                    </a:lnTo>
                    <a:lnTo>
                      <a:pt x="157" y="231"/>
                    </a:lnTo>
                    <a:lnTo>
                      <a:pt x="166" y="239"/>
                    </a:lnTo>
                    <a:lnTo>
                      <a:pt x="176" y="245"/>
                    </a:lnTo>
                    <a:lnTo>
                      <a:pt x="191" y="252"/>
                    </a:lnTo>
                    <a:lnTo>
                      <a:pt x="208" y="258"/>
                    </a:lnTo>
                    <a:lnTo>
                      <a:pt x="203" y="223"/>
                    </a:lnTo>
                    <a:lnTo>
                      <a:pt x="208" y="191"/>
                    </a:lnTo>
                    <a:lnTo>
                      <a:pt x="222" y="160"/>
                    </a:lnTo>
                    <a:lnTo>
                      <a:pt x="241" y="130"/>
                    </a:lnTo>
                    <a:lnTo>
                      <a:pt x="262" y="98"/>
                    </a:lnTo>
                    <a:lnTo>
                      <a:pt x="281" y="69"/>
                    </a:lnTo>
                    <a:lnTo>
                      <a:pt x="294" y="36"/>
                    </a:lnTo>
                    <a:lnTo>
                      <a:pt x="298" y="2"/>
                    </a:lnTo>
                    <a:lnTo>
                      <a:pt x="271" y="2"/>
                    </a:lnTo>
                    <a:lnTo>
                      <a:pt x="243" y="1"/>
                    </a:lnTo>
                    <a:lnTo>
                      <a:pt x="216" y="1"/>
                    </a:lnTo>
                    <a:lnTo>
                      <a:pt x="189" y="0"/>
                    </a:lnTo>
                    <a:lnTo>
                      <a:pt x="163" y="0"/>
                    </a:lnTo>
                    <a:lnTo>
                      <a:pt x="134" y="1"/>
                    </a:lnTo>
                    <a:lnTo>
                      <a:pt x="107" y="2"/>
                    </a:lnTo>
                    <a:lnTo>
                      <a:pt x="79" y="5"/>
                    </a:lnTo>
                    <a:lnTo>
                      <a:pt x="77" y="8"/>
                    </a:lnTo>
                    <a:lnTo>
                      <a:pt x="77" y="13"/>
                    </a:lnTo>
                    <a:lnTo>
                      <a:pt x="77" y="21"/>
                    </a:lnTo>
                    <a:lnTo>
                      <a:pt x="79" y="28"/>
                    </a:lnTo>
                    <a:close/>
                  </a:path>
                </a:pathLst>
              </a:custGeom>
              <a:solidFill>
                <a:srgbClr val="007F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30" name="Freeform 162"/>
              <p:cNvSpPr>
                <a:spLocks/>
              </p:cNvSpPr>
              <p:nvPr/>
            </p:nvSpPr>
            <p:spPr bwMode="auto">
              <a:xfrm>
                <a:off x="3565" y="2558"/>
                <a:ext cx="258" cy="88"/>
              </a:xfrm>
              <a:custGeom>
                <a:avLst/>
                <a:gdLst/>
                <a:ahLst/>
                <a:cxnLst>
                  <a:cxn ang="0">
                    <a:pos x="130" y="175"/>
                  </a:cxn>
                  <a:cxn ang="0">
                    <a:pos x="157" y="174"/>
                  </a:cxn>
                  <a:cxn ang="0">
                    <a:pos x="180" y="169"/>
                  </a:cxn>
                  <a:cxn ang="0">
                    <a:pos x="201" y="161"/>
                  </a:cxn>
                  <a:cxn ang="0">
                    <a:pos x="220" y="149"/>
                  </a:cxn>
                  <a:cxn ang="0">
                    <a:pos x="237" y="136"/>
                  </a:cxn>
                  <a:cxn ang="0">
                    <a:pos x="248" y="122"/>
                  </a:cxn>
                  <a:cxn ang="0">
                    <a:pos x="256" y="106"/>
                  </a:cxn>
                  <a:cxn ang="0">
                    <a:pos x="258" y="88"/>
                  </a:cxn>
                  <a:cxn ang="0">
                    <a:pos x="256" y="70"/>
                  </a:cxn>
                  <a:cxn ang="0">
                    <a:pos x="248" y="54"/>
                  </a:cxn>
                  <a:cxn ang="0">
                    <a:pos x="237" y="39"/>
                  </a:cxn>
                  <a:cxn ang="0">
                    <a:pos x="220" y="26"/>
                  </a:cxn>
                  <a:cxn ang="0">
                    <a:pos x="201" y="15"/>
                  </a:cxn>
                  <a:cxn ang="0">
                    <a:pos x="180" y="6"/>
                  </a:cxn>
                  <a:cxn ang="0">
                    <a:pos x="157" y="1"/>
                  </a:cxn>
                  <a:cxn ang="0">
                    <a:pos x="130" y="0"/>
                  </a:cxn>
                  <a:cxn ang="0">
                    <a:pos x="103" y="1"/>
                  </a:cxn>
                  <a:cxn ang="0">
                    <a:pos x="78" y="6"/>
                  </a:cxn>
                  <a:cxn ang="0">
                    <a:pos x="57" y="15"/>
                  </a:cxn>
                  <a:cxn ang="0">
                    <a:pos x="38" y="26"/>
                  </a:cxn>
                  <a:cxn ang="0">
                    <a:pos x="21" y="39"/>
                  </a:cxn>
                  <a:cxn ang="0">
                    <a:pos x="10" y="54"/>
                  </a:cxn>
                  <a:cxn ang="0">
                    <a:pos x="2" y="70"/>
                  </a:cxn>
                  <a:cxn ang="0">
                    <a:pos x="0" y="88"/>
                  </a:cxn>
                  <a:cxn ang="0">
                    <a:pos x="2" y="106"/>
                  </a:cxn>
                  <a:cxn ang="0">
                    <a:pos x="10" y="122"/>
                  </a:cxn>
                  <a:cxn ang="0">
                    <a:pos x="21" y="136"/>
                  </a:cxn>
                  <a:cxn ang="0">
                    <a:pos x="38" y="149"/>
                  </a:cxn>
                  <a:cxn ang="0">
                    <a:pos x="57" y="161"/>
                  </a:cxn>
                  <a:cxn ang="0">
                    <a:pos x="78" y="169"/>
                  </a:cxn>
                  <a:cxn ang="0">
                    <a:pos x="103" y="174"/>
                  </a:cxn>
                  <a:cxn ang="0">
                    <a:pos x="130" y="175"/>
                  </a:cxn>
                </a:cxnLst>
                <a:rect l="0" t="0" r="r" b="b"/>
                <a:pathLst>
                  <a:path w="258" h="175">
                    <a:moveTo>
                      <a:pt x="130" y="175"/>
                    </a:moveTo>
                    <a:lnTo>
                      <a:pt x="157" y="174"/>
                    </a:lnTo>
                    <a:lnTo>
                      <a:pt x="180" y="169"/>
                    </a:lnTo>
                    <a:lnTo>
                      <a:pt x="201" y="161"/>
                    </a:lnTo>
                    <a:lnTo>
                      <a:pt x="220" y="149"/>
                    </a:lnTo>
                    <a:lnTo>
                      <a:pt x="237" y="136"/>
                    </a:lnTo>
                    <a:lnTo>
                      <a:pt x="248" y="122"/>
                    </a:lnTo>
                    <a:lnTo>
                      <a:pt x="256" y="106"/>
                    </a:lnTo>
                    <a:lnTo>
                      <a:pt x="258" y="88"/>
                    </a:lnTo>
                    <a:lnTo>
                      <a:pt x="256" y="70"/>
                    </a:lnTo>
                    <a:lnTo>
                      <a:pt x="248" y="54"/>
                    </a:lnTo>
                    <a:lnTo>
                      <a:pt x="237" y="39"/>
                    </a:lnTo>
                    <a:lnTo>
                      <a:pt x="220" y="26"/>
                    </a:lnTo>
                    <a:lnTo>
                      <a:pt x="201" y="15"/>
                    </a:lnTo>
                    <a:lnTo>
                      <a:pt x="180" y="6"/>
                    </a:lnTo>
                    <a:lnTo>
                      <a:pt x="157" y="1"/>
                    </a:lnTo>
                    <a:lnTo>
                      <a:pt x="130" y="0"/>
                    </a:lnTo>
                    <a:lnTo>
                      <a:pt x="103" y="1"/>
                    </a:lnTo>
                    <a:lnTo>
                      <a:pt x="78" y="6"/>
                    </a:lnTo>
                    <a:lnTo>
                      <a:pt x="57" y="15"/>
                    </a:lnTo>
                    <a:lnTo>
                      <a:pt x="38" y="26"/>
                    </a:lnTo>
                    <a:lnTo>
                      <a:pt x="21" y="39"/>
                    </a:lnTo>
                    <a:lnTo>
                      <a:pt x="10" y="54"/>
                    </a:lnTo>
                    <a:lnTo>
                      <a:pt x="2" y="70"/>
                    </a:lnTo>
                    <a:lnTo>
                      <a:pt x="0" y="88"/>
                    </a:lnTo>
                    <a:lnTo>
                      <a:pt x="2" y="106"/>
                    </a:lnTo>
                    <a:lnTo>
                      <a:pt x="10" y="122"/>
                    </a:lnTo>
                    <a:lnTo>
                      <a:pt x="21" y="136"/>
                    </a:lnTo>
                    <a:lnTo>
                      <a:pt x="38" y="149"/>
                    </a:lnTo>
                    <a:lnTo>
                      <a:pt x="57" y="161"/>
                    </a:lnTo>
                    <a:lnTo>
                      <a:pt x="78" y="169"/>
                    </a:lnTo>
                    <a:lnTo>
                      <a:pt x="103" y="174"/>
                    </a:lnTo>
                    <a:lnTo>
                      <a:pt x="130" y="175"/>
                    </a:lnTo>
                    <a:close/>
                  </a:path>
                </a:pathLst>
              </a:custGeom>
              <a:solidFill>
                <a:srgbClr val="E0B7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31" name="Freeform 163"/>
              <p:cNvSpPr>
                <a:spLocks/>
              </p:cNvSpPr>
              <p:nvPr/>
            </p:nvSpPr>
            <p:spPr bwMode="auto">
              <a:xfrm>
                <a:off x="3694" y="2603"/>
                <a:ext cx="136" cy="46"/>
              </a:xfrm>
              <a:custGeom>
                <a:avLst/>
                <a:gdLst/>
                <a:ahLst/>
                <a:cxnLst>
                  <a:cxn ang="0">
                    <a:pos x="120" y="0"/>
                  </a:cxn>
                  <a:cxn ang="0">
                    <a:pos x="120" y="0"/>
                  </a:cxn>
                  <a:cxn ang="0">
                    <a:pos x="120" y="18"/>
                  </a:cxn>
                  <a:cxn ang="0">
                    <a:pos x="112" y="33"/>
                  </a:cxn>
                  <a:cxn ang="0">
                    <a:pos x="101" y="46"/>
                  </a:cxn>
                  <a:cxn ang="0">
                    <a:pos x="86" y="59"/>
                  </a:cxn>
                  <a:cxn ang="0">
                    <a:pos x="67" y="69"/>
                  </a:cxn>
                  <a:cxn ang="0">
                    <a:pos x="48" y="77"/>
                  </a:cxn>
                  <a:cxn ang="0">
                    <a:pos x="27" y="82"/>
                  </a:cxn>
                  <a:cxn ang="0">
                    <a:pos x="0" y="82"/>
                  </a:cxn>
                  <a:cxn ang="0">
                    <a:pos x="0" y="92"/>
                  </a:cxn>
                  <a:cxn ang="0">
                    <a:pos x="27" y="90"/>
                  </a:cxn>
                  <a:cxn ang="0">
                    <a:pos x="51" y="85"/>
                  </a:cxn>
                  <a:cxn ang="0">
                    <a:pos x="74" y="77"/>
                  </a:cxn>
                  <a:cxn ang="0">
                    <a:pos x="93" y="64"/>
                  </a:cxn>
                  <a:cxn ang="0">
                    <a:pos x="112" y="51"/>
                  </a:cxn>
                  <a:cxn ang="0">
                    <a:pos x="124" y="35"/>
                  </a:cxn>
                  <a:cxn ang="0">
                    <a:pos x="132" y="18"/>
                  </a:cxn>
                  <a:cxn ang="0">
                    <a:pos x="135" y="0"/>
                  </a:cxn>
                  <a:cxn ang="0">
                    <a:pos x="135" y="0"/>
                  </a:cxn>
                  <a:cxn ang="0">
                    <a:pos x="120" y="0"/>
                  </a:cxn>
                </a:cxnLst>
                <a:rect l="0" t="0" r="r" b="b"/>
                <a:pathLst>
                  <a:path w="135" h="92">
                    <a:moveTo>
                      <a:pt x="120" y="0"/>
                    </a:moveTo>
                    <a:lnTo>
                      <a:pt x="120" y="0"/>
                    </a:lnTo>
                    <a:lnTo>
                      <a:pt x="120" y="18"/>
                    </a:lnTo>
                    <a:lnTo>
                      <a:pt x="112" y="33"/>
                    </a:lnTo>
                    <a:lnTo>
                      <a:pt x="101" y="46"/>
                    </a:lnTo>
                    <a:lnTo>
                      <a:pt x="86" y="59"/>
                    </a:lnTo>
                    <a:lnTo>
                      <a:pt x="67" y="69"/>
                    </a:lnTo>
                    <a:lnTo>
                      <a:pt x="48" y="77"/>
                    </a:lnTo>
                    <a:lnTo>
                      <a:pt x="27" y="82"/>
                    </a:lnTo>
                    <a:lnTo>
                      <a:pt x="0" y="82"/>
                    </a:lnTo>
                    <a:lnTo>
                      <a:pt x="0" y="92"/>
                    </a:lnTo>
                    <a:lnTo>
                      <a:pt x="27" y="90"/>
                    </a:lnTo>
                    <a:lnTo>
                      <a:pt x="51" y="85"/>
                    </a:lnTo>
                    <a:lnTo>
                      <a:pt x="74" y="77"/>
                    </a:lnTo>
                    <a:lnTo>
                      <a:pt x="93" y="64"/>
                    </a:lnTo>
                    <a:lnTo>
                      <a:pt x="112" y="51"/>
                    </a:lnTo>
                    <a:lnTo>
                      <a:pt x="124" y="35"/>
                    </a:lnTo>
                    <a:lnTo>
                      <a:pt x="132" y="18"/>
                    </a:lnTo>
                    <a:lnTo>
                      <a:pt x="135" y="0"/>
                    </a:lnTo>
                    <a:lnTo>
                      <a:pt x="135" y="0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32" name="Freeform 164"/>
              <p:cNvSpPr>
                <a:spLocks/>
              </p:cNvSpPr>
              <p:nvPr/>
            </p:nvSpPr>
            <p:spPr bwMode="auto">
              <a:xfrm>
                <a:off x="3694" y="2554"/>
                <a:ext cx="136" cy="49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0" y="10"/>
                  </a:cxn>
                  <a:cxn ang="0">
                    <a:pos x="27" y="10"/>
                  </a:cxn>
                  <a:cxn ang="0">
                    <a:pos x="48" y="15"/>
                  </a:cxn>
                  <a:cxn ang="0">
                    <a:pos x="67" y="24"/>
                  </a:cxn>
                  <a:cxn ang="0">
                    <a:pos x="86" y="33"/>
                  </a:cxn>
                  <a:cxn ang="0">
                    <a:pos x="101" y="46"/>
                  </a:cxn>
                  <a:cxn ang="0">
                    <a:pos x="112" y="61"/>
                  </a:cxn>
                  <a:cxn ang="0">
                    <a:pos x="120" y="75"/>
                  </a:cxn>
                  <a:cxn ang="0">
                    <a:pos x="120" y="93"/>
                  </a:cxn>
                  <a:cxn ang="0">
                    <a:pos x="135" y="93"/>
                  </a:cxn>
                  <a:cxn ang="0">
                    <a:pos x="132" y="75"/>
                  </a:cxn>
                  <a:cxn ang="0">
                    <a:pos x="124" y="58"/>
                  </a:cxn>
                  <a:cxn ang="0">
                    <a:pos x="112" y="41"/>
                  </a:cxn>
                  <a:cxn ang="0">
                    <a:pos x="93" y="28"/>
                  </a:cxn>
                  <a:cxn ang="0">
                    <a:pos x="74" y="16"/>
                  </a:cxn>
                  <a:cxn ang="0">
                    <a:pos x="51" y="7"/>
                  </a:cxn>
                  <a:cxn ang="0">
                    <a:pos x="27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0"/>
                  </a:cxn>
                </a:cxnLst>
                <a:rect l="0" t="0" r="r" b="b"/>
                <a:pathLst>
                  <a:path w="135" h="93">
                    <a:moveTo>
                      <a:pt x="0" y="10"/>
                    </a:moveTo>
                    <a:lnTo>
                      <a:pt x="0" y="10"/>
                    </a:lnTo>
                    <a:lnTo>
                      <a:pt x="27" y="10"/>
                    </a:lnTo>
                    <a:lnTo>
                      <a:pt x="48" y="15"/>
                    </a:lnTo>
                    <a:lnTo>
                      <a:pt x="67" y="24"/>
                    </a:lnTo>
                    <a:lnTo>
                      <a:pt x="86" y="33"/>
                    </a:lnTo>
                    <a:lnTo>
                      <a:pt x="101" y="46"/>
                    </a:lnTo>
                    <a:lnTo>
                      <a:pt x="112" y="61"/>
                    </a:lnTo>
                    <a:lnTo>
                      <a:pt x="120" y="75"/>
                    </a:lnTo>
                    <a:lnTo>
                      <a:pt x="120" y="93"/>
                    </a:lnTo>
                    <a:lnTo>
                      <a:pt x="135" y="93"/>
                    </a:lnTo>
                    <a:lnTo>
                      <a:pt x="132" y="75"/>
                    </a:lnTo>
                    <a:lnTo>
                      <a:pt x="124" y="58"/>
                    </a:lnTo>
                    <a:lnTo>
                      <a:pt x="112" y="41"/>
                    </a:lnTo>
                    <a:lnTo>
                      <a:pt x="93" y="28"/>
                    </a:lnTo>
                    <a:lnTo>
                      <a:pt x="74" y="16"/>
                    </a:lnTo>
                    <a:lnTo>
                      <a:pt x="51" y="7"/>
                    </a:lnTo>
                    <a:lnTo>
                      <a:pt x="27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33" name="Freeform 165"/>
              <p:cNvSpPr>
                <a:spLocks/>
              </p:cNvSpPr>
              <p:nvPr/>
            </p:nvSpPr>
            <p:spPr bwMode="auto">
              <a:xfrm>
                <a:off x="3558" y="2554"/>
                <a:ext cx="136" cy="49"/>
              </a:xfrm>
              <a:custGeom>
                <a:avLst/>
                <a:gdLst/>
                <a:ahLst/>
                <a:cxnLst>
                  <a:cxn ang="0">
                    <a:pos x="15" y="93"/>
                  </a:cxn>
                  <a:cxn ang="0">
                    <a:pos x="15" y="93"/>
                  </a:cxn>
                  <a:cxn ang="0">
                    <a:pos x="15" y="75"/>
                  </a:cxn>
                  <a:cxn ang="0">
                    <a:pos x="22" y="61"/>
                  </a:cxn>
                  <a:cxn ang="0">
                    <a:pos x="34" y="46"/>
                  </a:cxn>
                  <a:cxn ang="0">
                    <a:pos x="49" y="33"/>
                  </a:cxn>
                  <a:cxn ang="0">
                    <a:pos x="68" y="24"/>
                  </a:cxn>
                  <a:cxn ang="0">
                    <a:pos x="87" y="15"/>
                  </a:cxn>
                  <a:cxn ang="0">
                    <a:pos x="110" y="10"/>
                  </a:cxn>
                  <a:cxn ang="0">
                    <a:pos x="137" y="10"/>
                  </a:cxn>
                  <a:cxn ang="0">
                    <a:pos x="137" y="0"/>
                  </a:cxn>
                  <a:cxn ang="0">
                    <a:pos x="110" y="2"/>
                  </a:cxn>
                  <a:cxn ang="0">
                    <a:pos x="84" y="7"/>
                  </a:cxn>
                  <a:cxn ang="0">
                    <a:pos x="61" y="16"/>
                  </a:cxn>
                  <a:cxn ang="0">
                    <a:pos x="42" y="28"/>
                  </a:cxn>
                  <a:cxn ang="0">
                    <a:pos x="22" y="41"/>
                  </a:cxn>
                  <a:cxn ang="0">
                    <a:pos x="11" y="58"/>
                  </a:cxn>
                  <a:cxn ang="0">
                    <a:pos x="3" y="75"/>
                  </a:cxn>
                  <a:cxn ang="0">
                    <a:pos x="0" y="93"/>
                  </a:cxn>
                  <a:cxn ang="0">
                    <a:pos x="0" y="93"/>
                  </a:cxn>
                  <a:cxn ang="0">
                    <a:pos x="15" y="93"/>
                  </a:cxn>
                </a:cxnLst>
                <a:rect l="0" t="0" r="r" b="b"/>
                <a:pathLst>
                  <a:path w="137" h="93">
                    <a:moveTo>
                      <a:pt x="15" y="93"/>
                    </a:moveTo>
                    <a:lnTo>
                      <a:pt x="15" y="93"/>
                    </a:lnTo>
                    <a:lnTo>
                      <a:pt x="15" y="75"/>
                    </a:lnTo>
                    <a:lnTo>
                      <a:pt x="22" y="61"/>
                    </a:lnTo>
                    <a:lnTo>
                      <a:pt x="34" y="46"/>
                    </a:lnTo>
                    <a:lnTo>
                      <a:pt x="49" y="33"/>
                    </a:lnTo>
                    <a:lnTo>
                      <a:pt x="68" y="24"/>
                    </a:lnTo>
                    <a:lnTo>
                      <a:pt x="87" y="15"/>
                    </a:lnTo>
                    <a:lnTo>
                      <a:pt x="110" y="10"/>
                    </a:lnTo>
                    <a:lnTo>
                      <a:pt x="137" y="10"/>
                    </a:lnTo>
                    <a:lnTo>
                      <a:pt x="137" y="0"/>
                    </a:lnTo>
                    <a:lnTo>
                      <a:pt x="110" y="2"/>
                    </a:lnTo>
                    <a:lnTo>
                      <a:pt x="84" y="7"/>
                    </a:lnTo>
                    <a:lnTo>
                      <a:pt x="61" y="16"/>
                    </a:lnTo>
                    <a:lnTo>
                      <a:pt x="42" y="28"/>
                    </a:lnTo>
                    <a:lnTo>
                      <a:pt x="22" y="41"/>
                    </a:lnTo>
                    <a:lnTo>
                      <a:pt x="11" y="58"/>
                    </a:lnTo>
                    <a:lnTo>
                      <a:pt x="3" y="75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15" y="93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89734" name="Freeform 166"/>
              <p:cNvSpPr>
                <a:spLocks/>
              </p:cNvSpPr>
              <p:nvPr/>
            </p:nvSpPr>
            <p:spPr bwMode="auto">
              <a:xfrm>
                <a:off x="3558" y="2603"/>
                <a:ext cx="136" cy="46"/>
              </a:xfrm>
              <a:custGeom>
                <a:avLst/>
                <a:gdLst/>
                <a:ahLst/>
                <a:cxnLst>
                  <a:cxn ang="0">
                    <a:pos x="137" y="82"/>
                  </a:cxn>
                  <a:cxn ang="0">
                    <a:pos x="137" y="82"/>
                  </a:cxn>
                  <a:cxn ang="0">
                    <a:pos x="110" y="82"/>
                  </a:cxn>
                  <a:cxn ang="0">
                    <a:pos x="87" y="77"/>
                  </a:cxn>
                  <a:cxn ang="0">
                    <a:pos x="68" y="69"/>
                  </a:cxn>
                  <a:cxn ang="0">
                    <a:pos x="49" y="59"/>
                  </a:cxn>
                  <a:cxn ang="0">
                    <a:pos x="34" y="46"/>
                  </a:cxn>
                  <a:cxn ang="0">
                    <a:pos x="22" y="33"/>
                  </a:cxn>
                  <a:cxn ang="0">
                    <a:pos x="15" y="18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3" y="18"/>
                  </a:cxn>
                  <a:cxn ang="0">
                    <a:pos x="11" y="35"/>
                  </a:cxn>
                  <a:cxn ang="0">
                    <a:pos x="22" y="51"/>
                  </a:cxn>
                  <a:cxn ang="0">
                    <a:pos x="42" y="64"/>
                  </a:cxn>
                  <a:cxn ang="0">
                    <a:pos x="61" y="77"/>
                  </a:cxn>
                  <a:cxn ang="0">
                    <a:pos x="84" y="85"/>
                  </a:cxn>
                  <a:cxn ang="0">
                    <a:pos x="110" y="90"/>
                  </a:cxn>
                  <a:cxn ang="0">
                    <a:pos x="137" y="92"/>
                  </a:cxn>
                  <a:cxn ang="0">
                    <a:pos x="137" y="92"/>
                  </a:cxn>
                  <a:cxn ang="0">
                    <a:pos x="137" y="82"/>
                  </a:cxn>
                </a:cxnLst>
                <a:rect l="0" t="0" r="r" b="b"/>
                <a:pathLst>
                  <a:path w="137" h="92">
                    <a:moveTo>
                      <a:pt x="137" y="82"/>
                    </a:moveTo>
                    <a:lnTo>
                      <a:pt x="137" y="82"/>
                    </a:lnTo>
                    <a:lnTo>
                      <a:pt x="110" y="82"/>
                    </a:lnTo>
                    <a:lnTo>
                      <a:pt x="87" y="77"/>
                    </a:lnTo>
                    <a:lnTo>
                      <a:pt x="68" y="69"/>
                    </a:lnTo>
                    <a:lnTo>
                      <a:pt x="49" y="59"/>
                    </a:lnTo>
                    <a:lnTo>
                      <a:pt x="34" y="46"/>
                    </a:lnTo>
                    <a:lnTo>
                      <a:pt x="22" y="33"/>
                    </a:lnTo>
                    <a:lnTo>
                      <a:pt x="15" y="18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3" y="18"/>
                    </a:lnTo>
                    <a:lnTo>
                      <a:pt x="11" y="35"/>
                    </a:lnTo>
                    <a:lnTo>
                      <a:pt x="22" y="51"/>
                    </a:lnTo>
                    <a:lnTo>
                      <a:pt x="42" y="64"/>
                    </a:lnTo>
                    <a:lnTo>
                      <a:pt x="61" y="77"/>
                    </a:lnTo>
                    <a:lnTo>
                      <a:pt x="84" y="85"/>
                    </a:lnTo>
                    <a:lnTo>
                      <a:pt x="110" y="90"/>
                    </a:lnTo>
                    <a:lnTo>
                      <a:pt x="137" y="92"/>
                    </a:lnTo>
                    <a:lnTo>
                      <a:pt x="137" y="92"/>
                    </a:lnTo>
                    <a:lnTo>
                      <a:pt x="137" y="82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389579" name="Text Box 11"/>
          <p:cNvSpPr txBox="1">
            <a:spLocks noChangeArrowheads="1"/>
          </p:cNvSpPr>
          <p:nvPr/>
        </p:nvSpPr>
        <p:spPr bwMode="auto">
          <a:xfrm>
            <a:off x="4419600" y="3462338"/>
            <a:ext cx="2052638" cy="8969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fr-FR" sz="2200" i="0">
                <a:solidFill>
                  <a:schemeClr val="tx1"/>
                </a:solidFill>
                <a:latin typeface="Helvetica" charset="0"/>
              </a:rPr>
              <a:t>requirements, </a:t>
            </a: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fr-FR" sz="2200" i="0">
                <a:solidFill>
                  <a:schemeClr val="tx1"/>
                </a:solidFill>
                <a:latin typeface="Helvetica" charset="0"/>
              </a:rPr>
              <a:t>constraints,</a:t>
            </a: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fr-FR" sz="2200" i="0">
                <a:solidFill>
                  <a:schemeClr val="tx1"/>
                </a:solidFill>
                <a:latin typeface="Helvetica" charset="0"/>
              </a:rPr>
              <a:t>assumptions</a:t>
            </a:r>
            <a:endParaRPr lang="fr-FR" i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sp>
        <p:nvSpPr>
          <p:cNvPr id="1389580" name="Line 12"/>
          <p:cNvSpPr>
            <a:spLocks noChangeShapeType="1"/>
          </p:cNvSpPr>
          <p:nvPr/>
        </p:nvSpPr>
        <p:spPr bwMode="auto">
          <a:xfrm flipH="1">
            <a:off x="5210175" y="2730500"/>
            <a:ext cx="0" cy="685800"/>
          </a:xfrm>
          <a:prstGeom prst="line">
            <a:avLst/>
          </a:prstGeom>
          <a:noFill/>
          <a:ln w="28575" cap="sq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89581" name="Line 13"/>
          <p:cNvSpPr>
            <a:spLocks noChangeShapeType="1"/>
          </p:cNvSpPr>
          <p:nvPr/>
        </p:nvSpPr>
        <p:spPr bwMode="auto">
          <a:xfrm flipV="1">
            <a:off x="2743200" y="1866900"/>
            <a:ext cx="1219200" cy="0"/>
          </a:xfrm>
          <a:prstGeom prst="line">
            <a:avLst/>
          </a:prstGeom>
          <a:noFill/>
          <a:ln w="38100" cmpd="dbl">
            <a:solidFill>
              <a:schemeClr val="tx2"/>
            </a:solidFill>
            <a:prstDash val="sysDot"/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71"/>
          <p:cNvGrpSpPr>
            <a:grpSpLocks/>
          </p:cNvGrpSpPr>
          <p:nvPr/>
        </p:nvGrpSpPr>
        <p:grpSpPr bwMode="auto">
          <a:xfrm>
            <a:off x="228600" y="1916113"/>
            <a:ext cx="2819400" cy="2651124"/>
            <a:chOff x="528" y="1359"/>
            <a:chExt cx="1776" cy="1670"/>
          </a:xfrm>
        </p:grpSpPr>
        <p:graphicFrame>
          <p:nvGraphicFramePr>
            <p:cNvPr id="2053" name="Object 170"/>
            <p:cNvGraphicFramePr>
              <a:graphicFrameLocks noChangeAspect="1"/>
            </p:cNvGraphicFramePr>
            <p:nvPr/>
          </p:nvGraphicFramePr>
          <p:xfrm>
            <a:off x="528" y="1359"/>
            <a:ext cx="1776" cy="9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4" name="Clip" r:id="rId3" imgW="1036015" imgH="504749" progId="">
                    <p:embed/>
                  </p:oleObj>
                </mc:Choice>
                <mc:Fallback>
                  <p:oleObj name="Clip" r:id="rId3" imgW="1036015" imgH="504749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1359"/>
                          <a:ext cx="1776" cy="9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89584" name="Text Box 16"/>
            <p:cNvSpPr txBox="1">
              <a:spLocks noChangeArrowheads="1"/>
            </p:cNvSpPr>
            <p:nvPr/>
          </p:nvSpPr>
          <p:spPr bwMode="auto">
            <a:xfrm>
              <a:off x="668" y="2499"/>
              <a:ext cx="1440" cy="53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ts val="400"/>
                </a:spcBef>
                <a:defRPr/>
              </a:pPr>
              <a:r>
                <a:rPr lang="fr-FR" sz="2000" i="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problèmes, </a:t>
              </a:r>
              <a:endParaRPr lang="fr-FR" sz="200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  <a:p>
              <a:pPr>
                <a:lnSpc>
                  <a:spcPct val="70000"/>
                </a:lnSpc>
                <a:spcBef>
                  <a:spcPts val="400"/>
                </a:spcBef>
                <a:defRPr/>
              </a:pPr>
              <a:r>
                <a:rPr lang="fr-FR" sz="2000" i="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opportunités,</a:t>
              </a:r>
              <a:endParaRPr lang="fr-FR" sz="200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  <a:p>
              <a:pPr>
                <a:lnSpc>
                  <a:spcPct val="70000"/>
                </a:lnSpc>
                <a:spcBef>
                  <a:spcPts val="400"/>
                </a:spcBef>
                <a:defRPr/>
              </a:pPr>
              <a:r>
                <a:rPr lang="fr-FR" sz="2000" i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system knowledge</a:t>
              </a:r>
              <a:endParaRPr lang="fr-FR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</p:grpSp>
      <p:graphicFrame>
        <p:nvGraphicFramePr>
          <p:cNvPr id="2050" name="Object 17"/>
          <p:cNvGraphicFramePr>
            <a:graphicFrameLocks noChangeAspect="1"/>
          </p:cNvGraphicFramePr>
          <p:nvPr/>
        </p:nvGraphicFramePr>
        <p:xfrm>
          <a:off x="3381375" y="5397500"/>
          <a:ext cx="914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Clip" r:id="rId5" imgW="1260043" imgH="1137514" progId="">
                  <p:embed/>
                </p:oleObj>
              </mc:Choice>
              <mc:Fallback>
                <p:oleObj name="Clip" r:id="rId5" imgW="1260043" imgH="1137514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5397500"/>
                        <a:ext cx="9144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8"/>
          <p:cNvGraphicFramePr>
            <a:graphicFrameLocks noChangeAspect="1"/>
          </p:cNvGraphicFramePr>
          <p:nvPr/>
        </p:nvGraphicFramePr>
        <p:xfrm>
          <a:off x="5868988" y="5321300"/>
          <a:ext cx="9413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Clip" r:id="rId7" imgW="762610" imgH="730606" progId="">
                  <p:embed/>
                </p:oleObj>
              </mc:Choice>
              <mc:Fallback>
                <p:oleObj name="Clip" r:id="rId7" imgW="762610" imgH="730606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5321300"/>
                        <a:ext cx="94138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9"/>
          <p:cNvGraphicFramePr>
            <a:graphicFrameLocks noChangeAspect="1"/>
          </p:cNvGraphicFramePr>
          <p:nvPr/>
        </p:nvGraphicFramePr>
        <p:xfrm>
          <a:off x="4538663" y="5397500"/>
          <a:ext cx="9763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Clip" r:id="rId9" imgW="840334" imgH="859536" progId="">
                  <p:embed/>
                </p:oleObj>
              </mc:Choice>
              <mc:Fallback>
                <p:oleObj name="Clip" r:id="rId9" imgW="840334" imgH="859536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663" y="5397500"/>
                        <a:ext cx="976312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9588" name="Line 20"/>
          <p:cNvSpPr>
            <a:spLocks noChangeShapeType="1"/>
          </p:cNvSpPr>
          <p:nvPr/>
        </p:nvSpPr>
        <p:spPr bwMode="auto">
          <a:xfrm flipH="1">
            <a:off x="3984625" y="4870450"/>
            <a:ext cx="1127125" cy="438150"/>
          </a:xfrm>
          <a:prstGeom prst="line">
            <a:avLst/>
          </a:prstGeom>
          <a:noFill/>
          <a:ln w="28575">
            <a:solidFill>
              <a:srgbClr val="009999"/>
            </a:solidFill>
            <a:prstDash val="dash"/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89589" name="Line 21"/>
          <p:cNvSpPr>
            <a:spLocks noChangeShapeType="1"/>
          </p:cNvSpPr>
          <p:nvPr/>
        </p:nvSpPr>
        <p:spPr bwMode="auto">
          <a:xfrm>
            <a:off x="5124450" y="4894263"/>
            <a:ext cx="0" cy="438150"/>
          </a:xfrm>
          <a:prstGeom prst="line">
            <a:avLst/>
          </a:prstGeom>
          <a:noFill/>
          <a:ln w="28575">
            <a:solidFill>
              <a:srgbClr val="009999"/>
            </a:solidFill>
            <a:prstDash val="dash"/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89590" name="Line 22"/>
          <p:cNvSpPr>
            <a:spLocks noChangeShapeType="1"/>
          </p:cNvSpPr>
          <p:nvPr/>
        </p:nvSpPr>
        <p:spPr bwMode="auto">
          <a:xfrm>
            <a:off x="5111750" y="4870450"/>
            <a:ext cx="1116013" cy="427038"/>
          </a:xfrm>
          <a:prstGeom prst="line">
            <a:avLst/>
          </a:prstGeom>
          <a:noFill/>
          <a:ln w="28575">
            <a:solidFill>
              <a:srgbClr val="009999"/>
            </a:solidFill>
            <a:prstDash val="dash"/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89592" name="Text Box 24"/>
          <p:cNvSpPr txBox="1">
            <a:spLocks noChangeArrowheads="1"/>
          </p:cNvSpPr>
          <p:nvPr/>
        </p:nvSpPr>
        <p:spPr bwMode="auto">
          <a:xfrm>
            <a:off x="4267200" y="1739900"/>
            <a:ext cx="1905000" cy="3270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fr-FR" sz="2200" i="0">
                <a:solidFill>
                  <a:schemeClr val="tx1"/>
                </a:solidFill>
                <a:latin typeface="Arial" pitchFamily="34" charset="0"/>
              </a:rPr>
              <a:t>System-to-be</a:t>
            </a:r>
            <a:endParaRPr lang="fr-FR" i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89664" name="Text Box 96"/>
          <p:cNvSpPr txBox="1">
            <a:spLocks noChangeArrowheads="1"/>
          </p:cNvSpPr>
          <p:nvPr/>
        </p:nvSpPr>
        <p:spPr bwMode="auto">
          <a:xfrm>
            <a:off x="609600" y="1692275"/>
            <a:ext cx="1905000" cy="3270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fr-FR" sz="2200" i="0">
                <a:solidFill>
                  <a:schemeClr val="tx1"/>
                </a:solidFill>
                <a:latin typeface="Arial" pitchFamily="34" charset="0"/>
              </a:rPr>
              <a:t>System-as-is</a:t>
            </a:r>
            <a:endParaRPr lang="fr-FR" i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886</Words>
  <Application>Microsoft Office PowerPoint</Application>
  <PresentationFormat>On-screen Show (4:3)</PresentationFormat>
  <Paragraphs>121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Aharoni</vt:lpstr>
      <vt:lpstr>Arial</vt:lpstr>
      <vt:lpstr>Arial Black</vt:lpstr>
      <vt:lpstr>Calibri</vt:lpstr>
      <vt:lpstr>Comic Sans MS</vt:lpstr>
      <vt:lpstr>Franklin Gothic Demi</vt:lpstr>
      <vt:lpstr>Helvetica</vt:lpstr>
      <vt:lpstr>Segoe</vt:lpstr>
      <vt:lpstr>Office Theme</vt:lpstr>
      <vt:lpstr>Clip</vt:lpstr>
      <vt:lpstr>Chart</vt:lpstr>
      <vt:lpstr>Requirements Engineering</vt:lpstr>
      <vt:lpstr>Software Engineering</vt:lpstr>
      <vt:lpstr>Software-intensive System (SiS)</vt:lpstr>
      <vt:lpstr>SiS and the four worlds</vt:lpstr>
      <vt:lpstr>Software for real world</vt:lpstr>
      <vt:lpstr>Requirements Engineering</vt:lpstr>
      <vt:lpstr> “Requirement” - The IEEE definition </vt:lpstr>
      <vt:lpstr>Requirements Engineering</vt:lpstr>
      <vt:lpstr>The scope of RE: WHY, WHAT, WHO</vt:lpstr>
      <vt:lpstr>Why RE?</vt:lpstr>
      <vt:lpstr>The hardest single part of building a software system</vt:lpstr>
      <vt:lpstr>Requirements - a problem</vt:lpstr>
      <vt:lpstr>Requirements - a problem</vt:lpstr>
      <vt:lpstr>“No other part is more difficult to rectify later”</vt:lpstr>
      <vt:lpstr>Some types of requirements information</vt:lpstr>
      <vt:lpstr>Relationship Among several type of requirement information</vt:lpstr>
      <vt:lpstr>software requirements engineering activities</vt:lpstr>
      <vt:lpstr>Good Practices Of RE</vt:lpstr>
      <vt:lpstr>Bad Requirements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naveed</dc:creator>
  <cp:lastModifiedBy>madnia ashraf</cp:lastModifiedBy>
  <cp:revision>56</cp:revision>
  <dcterms:created xsi:type="dcterms:W3CDTF">2006-08-16T00:00:00Z</dcterms:created>
  <dcterms:modified xsi:type="dcterms:W3CDTF">2019-02-26T05:51:27Z</dcterms:modified>
</cp:coreProperties>
</file>