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4"/>
  </p:sldMasterIdLst>
  <p:notesMasterIdLst>
    <p:notesMasterId r:id="rId18"/>
  </p:notesMasterIdLst>
  <p:handoutMasterIdLst>
    <p:handoutMasterId r:id="rId19"/>
  </p:handoutMasterIdLst>
  <p:sldIdLst>
    <p:sldId id="257" r:id="rId5"/>
    <p:sldId id="272" r:id="rId6"/>
    <p:sldId id="273"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3" d="2"/>
        <a:sy n="3" d="2"/>
      </p:scale>
      <p:origin x="0" y="0"/>
    </p:cViewPr>
  </p:notesTextViewPr>
  <p:notesViewPr>
    <p:cSldViewPr snapToGrid="0" showGuides="1">
      <p:cViewPr varScale="1">
        <p:scale>
          <a:sx n="79" d="100"/>
          <a:sy n="79" d="100"/>
        </p:scale>
        <p:origin x="31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57B527-9545-4A18-82C6-985C2D673EE0}" type="datetimeFigureOut">
              <a:rPr lang="en-US" smtClean="0"/>
              <a:t>11/26/2020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6BD15E-A83F-499B-AE2F-72149146BFF5}" type="slidenum">
              <a:rPr lang="en-US" smtClean="0"/>
              <a:t>‹#›</a:t>
            </a:fld>
            <a:endParaRPr lang="en-US"/>
          </a:p>
        </p:txBody>
      </p:sp>
    </p:spTree>
    <p:extLst>
      <p:ext uri="{BB962C8B-B14F-4D97-AF65-F5344CB8AC3E}">
        <p14:creationId xmlns:p14="http://schemas.microsoft.com/office/powerpoint/2010/main" val="1528339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82A402-9AEC-46CD-BFFB-8C45353B9417}" type="datetimeFigureOut">
              <a:rPr lang="en-US" smtClean="0"/>
              <a:t>11/26/2020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D6FFF6-EFF5-46FA-B62C-F141E1274D59}" type="slidenum">
              <a:rPr lang="en-US" smtClean="0"/>
              <a:t>‹#›</a:t>
            </a:fld>
            <a:endParaRPr lang="en-US"/>
          </a:p>
        </p:txBody>
      </p:sp>
    </p:spTree>
    <p:extLst>
      <p:ext uri="{BB962C8B-B14F-4D97-AF65-F5344CB8AC3E}">
        <p14:creationId xmlns:p14="http://schemas.microsoft.com/office/powerpoint/2010/main" val="75566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D6FFF6-EFF5-46FA-B62C-F141E1274D59}" type="slidenum">
              <a:rPr lang="en-US" smtClean="0"/>
              <a:t>1</a:t>
            </a:fld>
            <a:endParaRPr lang="en-US"/>
          </a:p>
        </p:txBody>
      </p:sp>
    </p:spTree>
    <p:extLst>
      <p:ext uri="{BB962C8B-B14F-4D97-AF65-F5344CB8AC3E}">
        <p14:creationId xmlns:p14="http://schemas.microsoft.com/office/powerpoint/2010/main" val="40052295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3"/>
          <p:cNvSpPr>
            <a:spLocks noGrp="1"/>
          </p:cNvSpPr>
          <p:nvPr>
            <p:ph type="ctrTitle"/>
          </p:nvPr>
        </p:nvSpPr>
        <p:spPr>
          <a:xfrm>
            <a:off x="1910080" y="1179705"/>
            <a:ext cx="9875520" cy="1472184"/>
          </a:xfrm>
          <a:prstGeom prst="rect">
            <a:avLst/>
          </a:prstGeom>
        </p:spPr>
        <p:txBody>
          <a:bodyPr anchor="b"/>
          <a:lstStyle>
            <a:lvl1pPr algn="ctr">
              <a:defRPr/>
            </a:lvl1pPr>
            <a:extLst/>
          </a:lstStyle>
          <a:p>
            <a:r>
              <a:rPr kumimoji="0" lang="en-US" smtClean="0"/>
              <a:t>Click to edit Master title style</a:t>
            </a:r>
            <a:endParaRPr kumimoji="0" lang="en-US" dirty="0"/>
          </a:p>
        </p:txBody>
      </p:sp>
      <p:sp>
        <p:nvSpPr>
          <p:cNvPr id="22" name="Subtitle 21"/>
          <p:cNvSpPr>
            <a:spLocks noGrp="1"/>
          </p:cNvSpPr>
          <p:nvPr>
            <p:ph type="subTitle" idx="1"/>
          </p:nvPr>
        </p:nvSpPr>
        <p:spPr>
          <a:xfrm>
            <a:off x="1910080" y="2669871"/>
            <a:ext cx="9875520" cy="1752600"/>
          </a:xfrm>
          <a:prstGeom prst="rect">
            <a:avLst/>
          </a:prstGeom>
        </p:spPr>
        <p:txBody>
          <a:bodyPr tIns="0"/>
          <a:lstStyle>
            <a:lvl1pPr marL="27432" indent="0" algn="ctr">
              <a:buNone/>
              <a:defRPr sz="2600" b="1">
                <a:solidFill>
                  <a:schemeClr val="accent1">
                    <a:lumMod val="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dirty="0"/>
          </a:p>
        </p:txBody>
      </p:sp>
      <p:sp>
        <p:nvSpPr>
          <p:cNvPr id="7" name="Date Placeholder 6"/>
          <p:cNvSpPr>
            <a:spLocks noGrp="1"/>
          </p:cNvSpPr>
          <p:nvPr>
            <p:ph type="dt" sz="half" idx="10"/>
          </p:nvPr>
        </p:nvSpPr>
        <p:spPr>
          <a:xfrm>
            <a:off x="4775200" y="6305550"/>
            <a:ext cx="2844800" cy="476250"/>
          </a:xfrm>
          <a:prstGeom prst="rect">
            <a:avLst/>
          </a:prstGeom>
        </p:spPr>
        <p:txBody>
          <a:bodyPr/>
          <a:lstStyle/>
          <a:p>
            <a:fld id="{22ED8DFF-AC58-4CE1-95FC-5B760807040E}" type="datetime1">
              <a:rPr lang="en-US" smtClean="0"/>
              <a:t>11/26/2020</a:t>
            </a:fld>
            <a:endParaRPr lang="en-US"/>
          </a:p>
        </p:txBody>
      </p:sp>
      <p:sp>
        <p:nvSpPr>
          <p:cNvPr id="20" name="Footer Placeholder 19"/>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10" name="Slide Number Placeholder 9"/>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072726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914144" y="1447800"/>
            <a:ext cx="9997440" cy="480060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AA3D4F3E-03CF-4020-A455-976DE93B6CFF}" type="datetime1">
              <a:rPr lang="en-US" smtClean="0"/>
              <a:t>11/26/2020</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74997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a:prstGeom prst="rect">
            <a:avLst/>
          </a:prstGeo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3AB81425-5192-475F-8F5F-48429B4F668B}" type="datetime1">
              <a:rPr lang="en-US" smtClean="0"/>
              <a:t>11/26/2020</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19435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1914144" y="1447800"/>
            <a:ext cx="9997440" cy="48006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C83E6289-67AB-48EA-B8F2-7F8C3C839FC8}" type="datetime1">
              <a:rPr lang="en-US" smtClean="0"/>
              <a:t>11/26/2020</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639988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guide id="2" pos="9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800" y="2600325"/>
            <a:ext cx="8534400" cy="2286000"/>
          </a:xfrm>
          <a:prstGeom prst="rect">
            <a:avLst/>
          </a:prstGeo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828800" y="1066800"/>
            <a:ext cx="8534400" cy="1509712"/>
          </a:xfrm>
          <a:prstGeom prst="rect">
            <a:avLst/>
          </a:prstGeo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CD27007B-A0CB-4CB0-A72F-D015643D8A50}" type="datetime1">
              <a:rPr lang="en-US" smtClean="0"/>
              <a:t>11/26/2020</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06615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p>
            <a:fld id="{7AF78760-02B0-4343-9B36-9B01060F90A6}" type="datetime1">
              <a:rPr lang="en-US" smtClean="0"/>
              <a:t>11/26/2020</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845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a:prstGeom prst="rect">
            <a:avLst/>
          </a:prstGeo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prstGeom prst="rect">
            <a:avLst/>
          </a:prstGeom>
          <a:noFill/>
          <a:ln w="10795">
            <a:solidFill>
              <a:schemeClr val="bg1"/>
            </a:solidFill>
            <a:miter lim="800000"/>
          </a:ln>
        </p:spPr>
        <p:txBody>
          <a:bodyPr anchor="ctr"/>
          <a:lstStyle>
            <a:lvl1pPr marL="64008" indent="0" algn="l">
              <a:lnSpc>
                <a:spcPct val="100000"/>
              </a:lnSpc>
              <a:spcBef>
                <a:spcPts val="100"/>
              </a:spcBef>
              <a:buNone/>
              <a:defRPr sz="1900" b="1">
                <a:solidFill>
                  <a:schemeClr val="accent1">
                    <a:lumMod val="50000"/>
                  </a:schemeClr>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217920" y="328278"/>
            <a:ext cx="5364480" cy="640080"/>
          </a:xfrm>
          <a:prstGeom prst="rect">
            <a:avLst/>
          </a:prstGeom>
          <a:noFill/>
          <a:ln w="10795">
            <a:solidFill>
              <a:schemeClr val="bg1"/>
            </a:solidFill>
            <a:miter lim="800000"/>
          </a:ln>
        </p:spPr>
        <p:txBody>
          <a:bodyPr anchor="ctr"/>
          <a:lstStyle>
            <a:lvl1pPr marL="64008" indent="0" algn="l">
              <a:lnSpc>
                <a:spcPct val="100000"/>
              </a:lnSpc>
              <a:spcBef>
                <a:spcPts val="100"/>
              </a:spcBef>
              <a:buNone/>
              <a:defRPr sz="1900" b="1">
                <a:solidFill>
                  <a:schemeClr val="accent1">
                    <a:lumMod val="50000"/>
                  </a:schemeClr>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621792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75200" y="6305550"/>
            <a:ext cx="2844800" cy="476250"/>
          </a:xfrm>
          <a:prstGeom prst="rect">
            <a:avLst/>
          </a:prstGeom>
        </p:spPr>
        <p:txBody>
          <a:bodyPr/>
          <a:lstStyle/>
          <a:p>
            <a:fld id="{D6103C8C-96CC-4988-9A76-A97C68B37C96}" type="datetime1">
              <a:rPr lang="en-US" smtClean="0"/>
              <a:t>11/26/2020</a:t>
            </a:fld>
            <a:endParaRPr lang="en-US"/>
          </a:p>
        </p:txBody>
      </p:sp>
      <p:sp>
        <p:nvSpPr>
          <p:cNvPr id="8" name="Footer Placeholder 7"/>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9" name="Slide Number Placeholder 8"/>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358931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775200" y="6305550"/>
            <a:ext cx="2844800" cy="476250"/>
          </a:xfrm>
          <a:prstGeom prst="rect">
            <a:avLst/>
          </a:prstGeom>
        </p:spPr>
        <p:txBody>
          <a:bodyPr/>
          <a:lstStyle/>
          <a:p>
            <a:fld id="{19A6AA83-E69F-4B8F-8330-2B08940C21DF}" type="datetime1">
              <a:rPr lang="en-US" smtClean="0"/>
              <a:t>11/26/2020</a:t>
            </a:fld>
            <a:endParaRPr lang="en-US"/>
          </a:p>
        </p:txBody>
      </p:sp>
      <p:sp>
        <p:nvSpPr>
          <p:cNvPr id="4" name="Footer Placeholder 3"/>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5" name="Slide Number Placeholder 4"/>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60658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75200" y="6305550"/>
            <a:ext cx="2844800" cy="476250"/>
          </a:xfrm>
          <a:prstGeom prst="rect">
            <a:avLst/>
          </a:prstGeom>
        </p:spPr>
        <p:txBody>
          <a:bodyPr/>
          <a:lstStyle/>
          <a:p>
            <a:fld id="{0C32B54B-DAC7-463C-B2D9-3A5324E66E07}" type="datetime1">
              <a:rPr lang="en-US" smtClean="0"/>
              <a:t>11/26/2020</a:t>
            </a:fld>
            <a:endParaRPr lang="en-US"/>
          </a:p>
        </p:txBody>
      </p:sp>
      <p:sp>
        <p:nvSpPr>
          <p:cNvPr id="3" name="Footer Placeholder 2"/>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4" name="Slide Number Placeholder 3"/>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60977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prstGeom prst="rect">
            <a:avLst/>
          </a:prstGeo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a:prstGeom prst="rect">
            <a:avLst/>
          </a:prstGeo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p>
            <a:fld id="{FABC3EB9-8141-418F-8EFF-9A68D158E203}" type="datetime1">
              <a:rPr lang="en-US" smtClean="0"/>
              <a:t>11/26/2020</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542546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a:prstGeom prst="rect">
            <a:avLst/>
          </a:prstGeo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smtClean="0"/>
              <a:t>Click icon to add picture</a:t>
            </a:r>
            <a:endParaRPr kumimoji="0" lang="en-US" dirty="0"/>
          </a:p>
        </p:txBody>
      </p:sp>
      <p:sp>
        <p:nvSpPr>
          <p:cNvPr id="9" name="Rectangle 1"/>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2"/>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a:prstGeom prst="rect">
            <a:avLst/>
          </a:prstGeo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775200" y="6305550"/>
            <a:ext cx="2844800" cy="476250"/>
          </a:xfrm>
          <a:prstGeom prst="rect">
            <a:avLst/>
          </a:prstGeom>
        </p:spPr>
        <p:txBody>
          <a:bodyPr/>
          <a:lstStyle/>
          <a:p>
            <a:fld id="{EE203F9F-5B53-4206-BA20-257056A7933C}" type="datetime1">
              <a:rPr lang="en-US" smtClean="0"/>
              <a:t>11/26/2020</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63675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2"/>
      </p:bgRef>
    </p:bg>
    <p:spTree>
      <p:nvGrpSpPr>
        <p:cNvPr id="1" name=""/>
        <p:cNvGrpSpPr/>
        <p:nvPr/>
      </p:nvGrpSpPr>
      <p:grpSpPr>
        <a:xfrm>
          <a:off x="0" y="0"/>
          <a:ext cx="0" cy="0"/>
          <a:chOff x="0" y="0"/>
          <a:chExt cx="0" cy="0"/>
        </a:xfrm>
      </p:grpSpPr>
      <p:grpSp>
        <p:nvGrpSpPr>
          <p:cNvPr id="6" name="Group 5"/>
          <p:cNvGrpSpPr/>
          <p:nvPr/>
        </p:nvGrpSpPr>
        <p:grpSpPr>
          <a:xfrm>
            <a:off x="7148" y="-54"/>
            <a:ext cx="12188952" cy="6858054"/>
            <a:chOff x="7148" y="-54"/>
            <a:chExt cx="12188952" cy="6858054"/>
          </a:xfrm>
        </p:grpSpPr>
        <p:sp>
          <p:nvSpPr>
            <p:cNvPr id="4" name="Rectangle 3"/>
            <p:cNvSpPr/>
            <p:nvPr/>
          </p:nvSpPr>
          <p:spPr>
            <a:xfrm>
              <a:off x="7148" y="0"/>
              <a:ext cx="12188952"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bwMode="invGray">
            <a:xfrm>
              <a:off x="1473566" y="-54"/>
              <a:ext cx="96070" cy="6858054"/>
            </a:xfrm>
            <a:prstGeom prst="rect">
              <a:avLst/>
            </a:prstGeom>
            <a:solidFill>
              <a:schemeClr val="bg2">
                <a:lumMod val="10000"/>
              </a:schemeClr>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pic>
          <p:nvPicPr>
            <p:cNvPr id="3" name="Pictur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48" y="0"/>
              <a:ext cx="1495425" cy="6858000"/>
            </a:xfrm>
            <a:prstGeom prst="rect">
              <a:avLst/>
            </a:prstGeom>
          </p:spPr>
        </p:pic>
      </p:grpSp>
      <p:sp>
        <p:nvSpPr>
          <p:cNvPr id="16"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smtClean="0"/>
              <a:t>Click to edit Master title style</a:t>
            </a:r>
            <a:endParaRPr kumimoji="0" lang="en-US" dirty="0"/>
          </a:p>
        </p:txBody>
      </p:sp>
      <p:sp>
        <p:nvSpPr>
          <p:cNvPr id="17"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8"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100">
                <a:solidFill>
                  <a:schemeClr val="tx2"/>
                </a:solidFill>
              </a:defRPr>
            </a:lvl1pPr>
            <a:extLst/>
          </a:lstStyle>
          <a:p>
            <a:fld id="{B051F468-2565-4472-9079-46A542F179AB}" type="datetime1">
              <a:rPr lang="en-US" smtClean="0"/>
              <a:pPr/>
              <a:t>11/26/2020</a:t>
            </a:fld>
            <a:endParaRPr lang="en-US"/>
          </a:p>
        </p:txBody>
      </p:sp>
      <p:sp>
        <p:nvSpPr>
          <p:cNvPr id="19"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100">
                <a:solidFill>
                  <a:schemeClr val="tx2"/>
                </a:solidFill>
                <a:effectLst/>
              </a:defRPr>
            </a:lvl1pPr>
            <a:extLst/>
          </a:lstStyle>
          <a:p>
            <a:r>
              <a:rPr lang="en-US"/>
              <a:t>Add a footer</a:t>
            </a:r>
            <a:endParaRPr lang="en-US" dirty="0"/>
          </a:p>
        </p:txBody>
      </p:sp>
      <p:sp>
        <p:nvSpPr>
          <p:cNvPr id="20"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100">
                <a:solidFill>
                  <a:schemeClr val="tx2"/>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2600380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1" kern="1200">
          <a:solidFill>
            <a:schemeClr val="accent2">
              <a:lumMod val="50000"/>
            </a:schemeClr>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lumMod val="50000"/>
          </a:schemeClr>
        </a:buClr>
        <a:buSzPct val="80000"/>
        <a:buFont typeface="Wingdings 2"/>
        <a:buChar char=""/>
        <a:defRPr kumimoji="0" sz="3200" kern="1200">
          <a:solidFill>
            <a:schemeClr val="tx2">
              <a:lumMod val="75000"/>
            </a:schemeClr>
          </a:solidFill>
          <a:latin typeface="+mn-lt"/>
          <a:ea typeface="+mn-ea"/>
          <a:cs typeface="+mn-cs"/>
        </a:defRPr>
      </a:lvl1pPr>
      <a:lvl2pPr marL="640080" indent="-237744" algn="l" rtl="0" eaLnBrk="1" latinLnBrk="0" hangingPunct="1">
        <a:lnSpc>
          <a:spcPct val="100000"/>
        </a:lnSpc>
        <a:spcBef>
          <a:spcPts val="550"/>
        </a:spcBef>
        <a:buClr>
          <a:schemeClr val="accent1">
            <a:lumMod val="50000"/>
          </a:schemeClr>
        </a:buClr>
        <a:buFont typeface="Verdana"/>
        <a:buChar char="◦"/>
        <a:defRPr kumimoji="0" sz="2800" kern="1200">
          <a:solidFill>
            <a:schemeClr val="tx2">
              <a:lumMod val="75000"/>
            </a:schemeClr>
          </a:solidFill>
          <a:latin typeface="+mn-lt"/>
          <a:ea typeface="+mn-ea"/>
          <a:cs typeface="+mn-cs"/>
        </a:defRPr>
      </a:lvl2pPr>
      <a:lvl3pPr marL="886968" indent="-228600" algn="l" rtl="0" eaLnBrk="1" latinLnBrk="0" hangingPunct="1">
        <a:lnSpc>
          <a:spcPct val="100000"/>
        </a:lnSpc>
        <a:spcBef>
          <a:spcPct val="20000"/>
        </a:spcBef>
        <a:buClr>
          <a:schemeClr val="accent2">
            <a:lumMod val="75000"/>
          </a:schemeClr>
        </a:buClr>
        <a:buFont typeface="Wingdings 2"/>
        <a:buChar char=""/>
        <a:defRPr kumimoji="0" sz="2400" kern="1200">
          <a:solidFill>
            <a:schemeClr val="tx2">
              <a:lumMod val="75000"/>
            </a:schemeClr>
          </a:solidFill>
          <a:latin typeface="+mn-lt"/>
          <a:ea typeface="+mn-ea"/>
          <a:cs typeface="+mn-cs"/>
        </a:defRPr>
      </a:lvl3pPr>
      <a:lvl4pPr marL="1097280" indent="-173736" algn="l" rtl="0" eaLnBrk="1" latinLnBrk="0" hangingPunct="1">
        <a:lnSpc>
          <a:spcPct val="100000"/>
        </a:lnSpc>
        <a:spcBef>
          <a:spcPct val="20000"/>
        </a:spcBef>
        <a:buClr>
          <a:schemeClr val="accent3">
            <a:lumMod val="75000"/>
          </a:schemeClr>
        </a:buClr>
        <a:buFont typeface="Wingdings 2"/>
        <a:buChar char=""/>
        <a:defRPr kumimoji="0" sz="2000" kern="1200">
          <a:solidFill>
            <a:schemeClr val="tx2">
              <a:lumMod val="75000"/>
            </a:schemeClr>
          </a:solidFill>
          <a:latin typeface="+mn-lt"/>
          <a:ea typeface="+mn-ea"/>
          <a:cs typeface="+mn-cs"/>
        </a:defRPr>
      </a:lvl4pPr>
      <a:lvl5pPr marL="1298448" indent="-182880" algn="l" rtl="0" eaLnBrk="1" latinLnBrk="0" hangingPunct="1">
        <a:lnSpc>
          <a:spcPct val="100000"/>
        </a:lnSpc>
        <a:spcBef>
          <a:spcPct val="20000"/>
        </a:spcBef>
        <a:buClr>
          <a:schemeClr val="accent4">
            <a:lumMod val="75000"/>
          </a:schemeClr>
        </a:buClr>
        <a:buFont typeface="Wingdings 2"/>
        <a:buChar char=""/>
        <a:defRPr kumimoji="0" sz="2000" kern="1200">
          <a:solidFill>
            <a:schemeClr val="tx2">
              <a:lumMod val="75000"/>
            </a:schemeClr>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7512" userDrawn="1">
          <p15:clr>
            <a:srgbClr val="F26B43"/>
          </p15:clr>
        </p15:guide>
        <p15:guide id="3" pos="1176" userDrawn="1">
          <p15:clr>
            <a:srgbClr val="F26B43"/>
          </p15:clr>
        </p15:guide>
        <p15:guide id="4" orient="horz" pos="3936" userDrawn="1">
          <p15:clr>
            <a:srgbClr val="F26B43"/>
          </p15:clr>
        </p15:guide>
        <p15:guide id="5" orient="horz" pos="888" userDrawn="1">
          <p15:clr>
            <a:srgbClr val="F26B43"/>
          </p15:clr>
        </p15:guide>
        <p15:guide id="6" orient="horz" pos="16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10080" y="309093"/>
            <a:ext cx="9822574" cy="6336406"/>
          </a:xfrm>
        </p:spPr>
        <p:txBody>
          <a:bodyPr>
            <a:normAutofit fontScale="85000" lnSpcReduction="20000"/>
          </a:bodyPr>
          <a:lstStyle/>
          <a:p>
            <a:pPr algn="l"/>
            <a:endParaRPr lang="en-US" dirty="0">
              <a:solidFill>
                <a:schemeClr val="accent6">
                  <a:lumMod val="50000"/>
                </a:schemeClr>
              </a:solidFill>
            </a:endParaRPr>
          </a:p>
          <a:p>
            <a:pPr algn="l"/>
            <a:r>
              <a:rPr lang="en-US" dirty="0" smtClean="0">
                <a:solidFill>
                  <a:schemeClr val="accent6">
                    <a:lumMod val="50000"/>
                  </a:schemeClr>
                </a:solidFill>
              </a:rPr>
              <a:t>                 </a:t>
            </a:r>
            <a:r>
              <a:rPr lang="en-US" dirty="0">
                <a:solidFill>
                  <a:schemeClr val="accent6">
                    <a:lumMod val="50000"/>
                  </a:schemeClr>
                </a:solidFill>
              </a:rPr>
              <a:t># </a:t>
            </a:r>
            <a:r>
              <a:rPr lang="en-US" dirty="0" smtClean="0">
                <a:solidFill>
                  <a:schemeClr val="accent6">
                    <a:lumMod val="50000"/>
                  </a:schemeClr>
                </a:solidFill>
              </a:rPr>
              <a:t>Assignment #</a:t>
            </a:r>
          </a:p>
          <a:p>
            <a:pPr algn="l"/>
            <a:r>
              <a:rPr lang="en-US" dirty="0" smtClean="0">
                <a:solidFill>
                  <a:schemeClr val="accent6">
                    <a:lumMod val="50000"/>
                  </a:schemeClr>
                </a:solidFill>
              </a:rPr>
              <a:t> </a:t>
            </a:r>
          </a:p>
          <a:p>
            <a:pPr algn="l"/>
            <a:r>
              <a:rPr lang="en-US" i="1" dirty="0" smtClean="0">
                <a:solidFill>
                  <a:schemeClr val="accent6">
                    <a:lumMod val="50000"/>
                  </a:schemeClr>
                </a:solidFill>
              </a:rPr>
              <a:t> </a:t>
            </a:r>
            <a:endParaRPr lang="en-US" dirty="0" smtClean="0">
              <a:solidFill>
                <a:schemeClr val="accent6">
                  <a:lumMod val="50000"/>
                </a:schemeClr>
              </a:solidFill>
            </a:endParaRPr>
          </a:p>
          <a:p>
            <a:pPr algn="l"/>
            <a:r>
              <a:rPr lang="en-US" i="1" dirty="0" smtClean="0">
                <a:solidFill>
                  <a:schemeClr val="accent6">
                    <a:lumMod val="50000"/>
                  </a:schemeClr>
                </a:solidFill>
              </a:rPr>
              <a:t>Topic:   </a:t>
            </a:r>
            <a:endParaRPr lang="en-US" dirty="0" smtClean="0">
              <a:solidFill>
                <a:schemeClr val="accent6">
                  <a:lumMod val="50000"/>
                </a:schemeClr>
              </a:solidFill>
            </a:endParaRPr>
          </a:p>
          <a:p>
            <a:pPr algn="l"/>
            <a:r>
              <a:rPr lang="en-US" i="1" dirty="0" smtClean="0">
                <a:solidFill>
                  <a:schemeClr val="accent6">
                    <a:lumMod val="50000"/>
                  </a:schemeClr>
                </a:solidFill>
              </a:rPr>
              <a:t>                                 </a:t>
            </a:r>
            <a:r>
              <a:rPr lang="en-US" i="1" dirty="0">
                <a:solidFill>
                  <a:schemeClr val="accent6">
                    <a:lumMod val="50000"/>
                  </a:schemeClr>
                </a:solidFill>
              </a:rPr>
              <a:t>Mastery learning and Direct Instruction   </a:t>
            </a:r>
            <a:endParaRPr lang="en-US" dirty="0">
              <a:solidFill>
                <a:schemeClr val="accent6">
                  <a:lumMod val="50000"/>
                </a:schemeClr>
              </a:solidFill>
            </a:endParaRPr>
          </a:p>
          <a:p>
            <a:pPr algn="l"/>
            <a:r>
              <a:rPr lang="en-US" dirty="0">
                <a:solidFill>
                  <a:schemeClr val="accent6">
                    <a:lumMod val="50000"/>
                  </a:schemeClr>
                </a:solidFill>
              </a:rPr>
              <a:t>Submitted to:</a:t>
            </a:r>
          </a:p>
          <a:p>
            <a:pPr algn="l"/>
            <a:r>
              <a:rPr lang="en-US" dirty="0">
                <a:solidFill>
                  <a:schemeClr val="accent6">
                    <a:lumMod val="50000"/>
                  </a:schemeClr>
                </a:solidFill>
              </a:rPr>
              <a:t>                    </a:t>
            </a:r>
            <a:r>
              <a:rPr lang="en-US" dirty="0" smtClean="0">
                <a:solidFill>
                  <a:schemeClr val="accent6">
                    <a:lumMod val="50000"/>
                  </a:schemeClr>
                </a:solidFill>
              </a:rPr>
              <a:t>             </a:t>
            </a:r>
            <a:r>
              <a:rPr lang="en-US" dirty="0">
                <a:solidFill>
                  <a:schemeClr val="accent6">
                    <a:lumMod val="50000"/>
                  </a:schemeClr>
                </a:solidFill>
              </a:rPr>
              <a:t>Ma’am </a:t>
            </a:r>
            <a:r>
              <a:rPr lang="en-US" dirty="0" err="1">
                <a:solidFill>
                  <a:schemeClr val="accent6">
                    <a:lumMod val="50000"/>
                  </a:schemeClr>
                </a:solidFill>
              </a:rPr>
              <a:t>Hina</a:t>
            </a:r>
            <a:r>
              <a:rPr lang="en-US" dirty="0">
                <a:solidFill>
                  <a:schemeClr val="accent6">
                    <a:lumMod val="50000"/>
                  </a:schemeClr>
                </a:solidFill>
              </a:rPr>
              <a:t> Zahra </a:t>
            </a:r>
          </a:p>
          <a:p>
            <a:pPr algn="l"/>
            <a:r>
              <a:rPr lang="en-US" dirty="0">
                <a:solidFill>
                  <a:schemeClr val="accent6">
                    <a:lumMod val="50000"/>
                  </a:schemeClr>
                </a:solidFill>
              </a:rPr>
              <a:t>Submitted by: </a:t>
            </a:r>
          </a:p>
          <a:p>
            <a:pPr algn="l"/>
            <a:r>
              <a:rPr lang="en-US" dirty="0">
                <a:solidFill>
                  <a:schemeClr val="accent6">
                    <a:lumMod val="50000"/>
                  </a:schemeClr>
                </a:solidFill>
              </a:rPr>
              <a:t>                    </a:t>
            </a:r>
            <a:r>
              <a:rPr lang="en-US" dirty="0" smtClean="0">
                <a:solidFill>
                  <a:schemeClr val="accent6">
                    <a:lumMod val="50000"/>
                  </a:schemeClr>
                </a:solidFill>
              </a:rPr>
              <a:t>             </a:t>
            </a:r>
            <a:r>
              <a:rPr lang="en-US" dirty="0" err="1">
                <a:solidFill>
                  <a:schemeClr val="accent6">
                    <a:lumMod val="50000"/>
                  </a:schemeClr>
                </a:solidFill>
              </a:rPr>
              <a:t>Sawaira</a:t>
            </a:r>
            <a:r>
              <a:rPr lang="en-US" dirty="0">
                <a:solidFill>
                  <a:schemeClr val="accent6">
                    <a:lumMod val="50000"/>
                  </a:schemeClr>
                </a:solidFill>
              </a:rPr>
              <a:t> </a:t>
            </a:r>
            <a:r>
              <a:rPr lang="en-US" dirty="0" err="1">
                <a:solidFill>
                  <a:schemeClr val="accent6">
                    <a:lumMod val="50000"/>
                  </a:schemeClr>
                </a:solidFill>
              </a:rPr>
              <a:t>naz</a:t>
            </a:r>
            <a:r>
              <a:rPr lang="en-US" dirty="0">
                <a:solidFill>
                  <a:schemeClr val="accent6">
                    <a:lumMod val="50000"/>
                  </a:schemeClr>
                </a:solidFill>
              </a:rPr>
              <a:t>, </a:t>
            </a:r>
            <a:r>
              <a:rPr lang="en-US" dirty="0" err="1">
                <a:solidFill>
                  <a:schemeClr val="accent6">
                    <a:lumMod val="50000"/>
                  </a:schemeClr>
                </a:solidFill>
              </a:rPr>
              <a:t>Sadia</a:t>
            </a:r>
            <a:r>
              <a:rPr lang="en-US" dirty="0">
                <a:solidFill>
                  <a:schemeClr val="accent6">
                    <a:lumMod val="50000"/>
                  </a:schemeClr>
                </a:solidFill>
              </a:rPr>
              <a:t> </a:t>
            </a:r>
            <a:r>
              <a:rPr lang="en-US" dirty="0" err="1">
                <a:solidFill>
                  <a:schemeClr val="accent6">
                    <a:lumMod val="50000"/>
                  </a:schemeClr>
                </a:solidFill>
              </a:rPr>
              <a:t>naseem</a:t>
            </a:r>
            <a:r>
              <a:rPr lang="en-US" dirty="0">
                <a:solidFill>
                  <a:schemeClr val="accent6">
                    <a:lumMod val="50000"/>
                  </a:schemeClr>
                </a:solidFill>
              </a:rPr>
              <a:t>, </a:t>
            </a:r>
            <a:r>
              <a:rPr lang="en-US" dirty="0" err="1">
                <a:solidFill>
                  <a:schemeClr val="accent6">
                    <a:lumMod val="50000"/>
                  </a:schemeClr>
                </a:solidFill>
              </a:rPr>
              <a:t>Iqra</a:t>
            </a:r>
            <a:r>
              <a:rPr lang="en-US" dirty="0">
                <a:solidFill>
                  <a:schemeClr val="accent6">
                    <a:lumMod val="50000"/>
                  </a:schemeClr>
                </a:solidFill>
              </a:rPr>
              <a:t> </a:t>
            </a:r>
            <a:r>
              <a:rPr lang="en-US" dirty="0" err="1">
                <a:solidFill>
                  <a:schemeClr val="accent6">
                    <a:lumMod val="50000"/>
                  </a:schemeClr>
                </a:solidFill>
              </a:rPr>
              <a:t>akram</a:t>
            </a:r>
            <a:endParaRPr lang="en-US" dirty="0">
              <a:solidFill>
                <a:schemeClr val="accent6">
                  <a:lumMod val="50000"/>
                </a:schemeClr>
              </a:solidFill>
            </a:endParaRPr>
          </a:p>
          <a:p>
            <a:pPr algn="l"/>
            <a:r>
              <a:rPr lang="en-US" dirty="0">
                <a:solidFill>
                  <a:schemeClr val="accent6">
                    <a:lumMod val="50000"/>
                  </a:schemeClr>
                </a:solidFill>
              </a:rPr>
              <a:t>Roll No:      </a:t>
            </a:r>
          </a:p>
          <a:p>
            <a:pPr algn="l"/>
            <a:r>
              <a:rPr lang="en-US" dirty="0">
                <a:solidFill>
                  <a:schemeClr val="accent6">
                    <a:lumMod val="50000"/>
                  </a:schemeClr>
                </a:solidFill>
              </a:rPr>
              <a:t>                        </a:t>
            </a:r>
            <a:r>
              <a:rPr lang="en-US" dirty="0" smtClean="0">
                <a:solidFill>
                  <a:schemeClr val="accent6">
                    <a:lumMod val="50000"/>
                  </a:schemeClr>
                </a:solidFill>
              </a:rPr>
              <a:t>         </a:t>
            </a:r>
            <a:r>
              <a:rPr lang="en-US" dirty="0">
                <a:solidFill>
                  <a:schemeClr val="accent6">
                    <a:lumMod val="50000"/>
                  </a:schemeClr>
                </a:solidFill>
              </a:rPr>
              <a:t>32, 09, 52</a:t>
            </a:r>
          </a:p>
          <a:p>
            <a:pPr algn="l"/>
            <a:r>
              <a:rPr lang="en-US" dirty="0">
                <a:solidFill>
                  <a:schemeClr val="accent6">
                    <a:lumMod val="50000"/>
                  </a:schemeClr>
                </a:solidFill>
              </a:rPr>
              <a:t>Subject:          </a:t>
            </a:r>
          </a:p>
          <a:p>
            <a:pPr algn="l"/>
            <a:r>
              <a:rPr lang="en-US" dirty="0">
                <a:solidFill>
                  <a:schemeClr val="accent6">
                    <a:lumMod val="50000"/>
                  </a:schemeClr>
                </a:solidFill>
              </a:rPr>
              <a:t>                        </a:t>
            </a:r>
            <a:r>
              <a:rPr lang="en-US" dirty="0" smtClean="0">
                <a:solidFill>
                  <a:schemeClr val="accent6">
                    <a:lumMod val="50000"/>
                  </a:schemeClr>
                </a:solidFill>
              </a:rPr>
              <a:t>         </a:t>
            </a:r>
            <a:r>
              <a:rPr lang="en-US" dirty="0">
                <a:solidFill>
                  <a:schemeClr val="accent6">
                    <a:lumMod val="50000"/>
                  </a:schemeClr>
                </a:solidFill>
              </a:rPr>
              <a:t>Educational psychology</a:t>
            </a:r>
          </a:p>
          <a:p>
            <a:pPr algn="l"/>
            <a:r>
              <a:rPr lang="en-US" dirty="0">
                <a:solidFill>
                  <a:schemeClr val="accent6">
                    <a:lumMod val="50000"/>
                  </a:schemeClr>
                </a:solidFill>
              </a:rPr>
              <a:t>Department:</a:t>
            </a:r>
          </a:p>
          <a:p>
            <a:pPr algn="l"/>
            <a:r>
              <a:rPr lang="en-US" dirty="0">
                <a:solidFill>
                  <a:schemeClr val="accent6">
                    <a:lumMod val="50000"/>
                  </a:schemeClr>
                </a:solidFill>
              </a:rPr>
              <a:t>                        </a:t>
            </a:r>
            <a:r>
              <a:rPr lang="en-US" dirty="0" smtClean="0">
                <a:solidFill>
                  <a:schemeClr val="accent6">
                    <a:lumMod val="50000"/>
                  </a:schemeClr>
                </a:solidFill>
              </a:rPr>
              <a:t>         </a:t>
            </a:r>
            <a:r>
              <a:rPr lang="en-US" dirty="0">
                <a:solidFill>
                  <a:schemeClr val="accent6">
                    <a:lumMod val="50000"/>
                  </a:schemeClr>
                </a:solidFill>
              </a:rPr>
              <a:t>BS Education</a:t>
            </a:r>
          </a:p>
          <a:p>
            <a:pPr algn="l"/>
            <a:r>
              <a:rPr lang="en-US" dirty="0">
                <a:solidFill>
                  <a:schemeClr val="accent6">
                    <a:lumMod val="50000"/>
                  </a:schemeClr>
                </a:solidFill>
              </a:rPr>
              <a:t> </a:t>
            </a:r>
          </a:p>
          <a:p>
            <a:pPr algn="l"/>
            <a:r>
              <a:rPr lang="en-US" dirty="0">
                <a:solidFill>
                  <a:schemeClr val="accent6">
                    <a:lumMod val="50000"/>
                  </a:schemeClr>
                </a:solidFill>
              </a:rPr>
              <a:t>University of Sargodha sub campus </a:t>
            </a:r>
            <a:r>
              <a:rPr lang="en-US" dirty="0" smtClean="0">
                <a:solidFill>
                  <a:schemeClr val="accent6">
                    <a:lumMod val="50000"/>
                  </a:schemeClr>
                </a:solidFill>
              </a:rPr>
              <a:t>bhakkar</a:t>
            </a:r>
            <a:endParaRPr lang="en-US" dirty="0">
              <a:solidFill>
                <a:schemeClr val="accent6">
                  <a:lumMod val="50000"/>
                </a:schemeClr>
              </a:solidFill>
            </a:endParaRPr>
          </a:p>
        </p:txBody>
      </p:sp>
    </p:spTree>
    <p:extLst>
      <p:ext uri="{BB962C8B-B14F-4D97-AF65-F5344CB8AC3E}">
        <p14:creationId xmlns:p14="http://schemas.microsoft.com/office/powerpoint/2010/main" val="2633904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34419" cy="6268148"/>
          </a:xfrm>
        </p:spPr>
        <p:txBody>
          <a:bodyPr>
            <a:normAutofit/>
          </a:bodyPr>
          <a:lstStyle/>
          <a:p>
            <a:r>
              <a:rPr lang="en-US" sz="2800" dirty="0">
                <a:latin typeface="Arial" panose="020B0604020202020204" pitchFamily="34" charset="0"/>
                <a:cs typeface="Arial" panose="020B0604020202020204" pitchFamily="34" charset="0"/>
              </a:rPr>
              <a:t>Characteristics of direct instruction</a:t>
            </a:r>
            <a:r>
              <a:rPr lang="en-US" sz="2800" dirty="0" smtClean="0">
                <a:latin typeface="Arial" panose="020B0604020202020204" pitchFamily="34" charset="0"/>
                <a:cs typeface="Arial" panose="020B0604020202020204" pitchFamily="34" charset="0"/>
              </a:rPr>
              <a:t>:</a:t>
            </a:r>
            <a:br>
              <a:rPr lang="en-US" sz="2800" dirty="0" smtClean="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Reviewing the previous day’s work.</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Presenting new material in clear and logical steps.</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Providing guided practice.</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Giving feedback with correctives.</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Providing independent practice.</a:t>
            </a:r>
            <a:br>
              <a:rPr lang="en-US" sz="2400" b="0" dirty="0">
                <a:latin typeface="Arial" panose="020B0604020202020204" pitchFamily="34" charset="0"/>
                <a:cs typeface="Arial" panose="020B0604020202020204" pitchFamily="34" charset="0"/>
              </a:rPr>
            </a:br>
            <a:r>
              <a:rPr lang="en-US" sz="2400" b="0" dirty="0" smtClean="0">
                <a:latin typeface="Arial" panose="020B0604020202020204" pitchFamily="34" charset="0"/>
                <a:cs typeface="Arial" panose="020B0604020202020204" pitchFamily="34" charset="0"/>
              </a:rPr>
              <a:t>Reviewing </a:t>
            </a:r>
            <a:r>
              <a:rPr lang="en-US" sz="2400" b="0" dirty="0">
                <a:latin typeface="Arial" panose="020B0604020202020204" pitchFamily="34" charset="0"/>
                <a:cs typeface="Arial" panose="020B0604020202020204" pitchFamily="34" charset="0"/>
              </a:rPr>
              <a:t>to consolidate learning.</a:t>
            </a:r>
            <a:br>
              <a:rPr lang="en-US" sz="2400" b="0" dirty="0">
                <a:latin typeface="Arial" panose="020B0604020202020204" pitchFamily="34" charset="0"/>
                <a:cs typeface="Arial" panose="020B0604020202020204" pitchFamily="34" charset="0"/>
              </a:rPr>
            </a:br>
            <a:endParaRPr lang="en-US" sz="24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27285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85935" cy="6281026"/>
          </a:xfrm>
        </p:spPr>
        <p:txBody>
          <a:bodyPr>
            <a:normAutofit/>
          </a:bodyPr>
          <a:lstStyle/>
          <a:p>
            <a:r>
              <a:rPr lang="en-US" sz="2800" dirty="0">
                <a:latin typeface="Arial" panose="020B0604020202020204" pitchFamily="34" charset="0"/>
                <a:cs typeface="Arial" panose="020B0604020202020204" pitchFamily="34" charset="0"/>
              </a:rPr>
              <a:t>Components of direct instruction:</a:t>
            </a:r>
            <a:r>
              <a:rPr lang="en-US" sz="2400" b="0" dirty="0">
                <a:latin typeface="Arial" panose="020B0604020202020204" pitchFamily="34" charset="0"/>
                <a:cs typeface="Arial" panose="020B0604020202020204" pitchFamily="34" charset="0"/>
              </a:rPr>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The six components of direct instruction include:</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Setting the stage</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Explaining to students what to do.</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Model for students what to do.</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Guided practice.</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Independent practice.</a:t>
            </a:r>
            <a:br>
              <a:rPr lang="en-US" sz="2400" b="0" dirty="0">
                <a:latin typeface="Arial" panose="020B0604020202020204" pitchFamily="34" charset="0"/>
                <a:cs typeface="Arial" panose="020B0604020202020204" pitchFamily="34" charset="0"/>
              </a:rPr>
            </a:br>
            <a:r>
              <a:rPr lang="en-US" sz="2400" b="0" dirty="0" smtClean="0">
                <a:latin typeface="Arial" panose="020B0604020202020204" pitchFamily="34" charset="0"/>
                <a:cs typeface="Arial" panose="020B0604020202020204" pitchFamily="34" charset="0"/>
              </a:rPr>
              <a:t>Assessments.</a:t>
            </a:r>
            <a:r>
              <a:rPr lang="en-US" sz="2400" b="0" dirty="0">
                <a:latin typeface="Arial" panose="020B0604020202020204" pitchFamily="34" charset="0"/>
                <a:cs typeface="Arial" panose="020B0604020202020204" pitchFamily="34" charset="0"/>
              </a:rPr>
              <a:t/>
            </a:r>
            <a:br>
              <a:rPr lang="en-US" sz="2400" b="0" dirty="0">
                <a:latin typeface="Arial" panose="020B0604020202020204" pitchFamily="34" charset="0"/>
                <a:cs typeface="Arial" panose="020B0604020202020204" pitchFamily="34" charset="0"/>
              </a:rPr>
            </a:br>
            <a:endParaRPr lang="en-US" sz="24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51868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85935" cy="6190874"/>
          </a:xfrm>
        </p:spPr>
        <p:txBody>
          <a:bodyPr>
            <a:noAutofit/>
          </a:bodyPr>
          <a:lstStyle/>
          <a:p>
            <a:r>
              <a:rPr lang="en-US" sz="2800" dirty="0">
                <a:latin typeface="Arial" panose="020B0604020202020204" pitchFamily="34" charset="0"/>
                <a:cs typeface="Arial" panose="020B0604020202020204" pitchFamily="34" charset="0"/>
              </a:rPr>
              <a:t>Advantages:</a:t>
            </a:r>
            <a:r>
              <a:rPr lang="en-US" sz="2400" b="0" dirty="0">
                <a:latin typeface="Arial" panose="020B0604020202020204" pitchFamily="34" charset="0"/>
                <a:cs typeface="Arial" panose="020B0604020202020204" pitchFamily="34" charset="0"/>
              </a:rPr>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Direct instruction allows students to progress at their own natural pace. As the year progresses the instructor begins to get a feel for each individual student’s strengths and weaknesses and is able to help the students with their particular challenges.</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 </a:t>
            </a:r>
            <a:br>
              <a:rPr lang="en-US" sz="2400" b="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Disadvantages:</a:t>
            </a:r>
            <a:r>
              <a:rPr lang="en-US" sz="2400" b="0" dirty="0">
                <a:latin typeface="Arial" panose="020B0604020202020204" pitchFamily="34" charset="0"/>
                <a:cs typeface="Arial" panose="020B0604020202020204" pitchFamily="34" charset="0"/>
              </a:rPr>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The structure of direct teaching can be rigid enough to hinder the creativity of the teacher. There is very little room to improvise because this method follows a step-by-step procedure.</a:t>
            </a:r>
            <a:br>
              <a:rPr lang="en-US" sz="2400" b="0" dirty="0">
                <a:latin typeface="Arial" panose="020B0604020202020204" pitchFamily="34" charset="0"/>
                <a:cs typeface="Arial" panose="020B0604020202020204" pitchFamily="34" charset="0"/>
              </a:rPr>
            </a:br>
            <a:endParaRPr lang="en-US" sz="24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70793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356" y="765733"/>
            <a:ext cx="9857146" cy="4128238"/>
          </a:xfrm>
          <a:noFill/>
          <a:ln>
            <a:noFill/>
          </a:ln>
          <a:effectLst>
            <a:glow rad="228600">
              <a:schemeClr val="accent2">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algn="ctr"/>
            <a:r>
              <a:rPr lang="en-US" sz="8000" dirty="0" smtClean="0">
                <a:solidFill>
                  <a:schemeClr val="accent2">
                    <a:lumMod val="75000"/>
                  </a:schemeClr>
                </a:solidFill>
                <a:latin typeface="Algerian" panose="04020705040A02060702" pitchFamily="82" charset="0"/>
              </a:rPr>
              <a:t>Thank You</a:t>
            </a:r>
            <a:endParaRPr lang="en-US" sz="8000" dirty="0">
              <a:solidFill>
                <a:schemeClr val="accent2">
                  <a:lumMod val="75000"/>
                </a:schemeClr>
              </a:solidFill>
              <a:latin typeface="Algerian" panose="04020705040A02060702" pitchFamily="82" charset="0"/>
            </a:endParaRPr>
          </a:p>
        </p:txBody>
      </p:sp>
      <p:sp>
        <p:nvSpPr>
          <p:cNvPr id="3" name="Rectangle 2"/>
          <p:cNvSpPr/>
          <p:nvPr/>
        </p:nvSpPr>
        <p:spPr>
          <a:xfrm>
            <a:off x="1532586" y="2555896"/>
            <a:ext cx="9446529" cy="923330"/>
          </a:xfrm>
          <a:prstGeom prst="rect">
            <a:avLst/>
          </a:prstGeom>
          <a:noFill/>
        </p:spPr>
        <p:txBody>
          <a:bodyPr wrap="square" lIns="91440" tIns="45720" rIns="91440" bIns="45720">
            <a:spAutoFit/>
          </a:bodyPr>
          <a:lstStyle/>
          <a:p>
            <a:pPr algn="ctr"/>
            <a:endParaRPr lang="en-US" sz="5400" b="1" dirty="0">
              <a:ln w="22225">
                <a:solidFill>
                  <a:schemeClr val="accent2"/>
                </a:solidFill>
                <a:prstDash val="solid"/>
              </a:ln>
              <a:solidFill>
                <a:schemeClr val="tx2"/>
              </a:solidFill>
              <a:latin typeface="Bookman Old Style" panose="02050604050505020204" pitchFamily="18" charset="0"/>
            </a:endParaRPr>
          </a:p>
        </p:txBody>
      </p:sp>
    </p:spTree>
    <p:extLst>
      <p:ext uri="{BB962C8B-B14F-4D97-AF65-F5344CB8AC3E}">
        <p14:creationId xmlns:p14="http://schemas.microsoft.com/office/powerpoint/2010/main" val="39298438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19"/>
            <a:ext cx="9870025" cy="6074965"/>
          </a:xfrm>
        </p:spPr>
        <p:txBody>
          <a:bodyPr/>
          <a:lstStyle/>
          <a:p>
            <a:pPr algn="ctr"/>
            <a:r>
              <a:rPr lang="en-US" dirty="0" smtClean="0">
                <a:latin typeface="Algerian" panose="04020705040A02060702" pitchFamily="82" charset="0"/>
              </a:rPr>
              <a:t>Presentation </a:t>
            </a:r>
            <a:r>
              <a:rPr lang="en-US" dirty="0">
                <a:latin typeface="Algerian" panose="04020705040A02060702" pitchFamily="82" charset="0"/>
              </a:rPr>
              <a:t/>
            </a:r>
            <a:br>
              <a:rPr lang="en-US" dirty="0">
                <a:latin typeface="Algerian" panose="04020705040A02060702" pitchFamily="82" charset="0"/>
              </a:rPr>
            </a:br>
            <a:r>
              <a:rPr lang="en-US" dirty="0" smtClean="0">
                <a:latin typeface="Algerian" panose="04020705040A02060702" pitchFamily="82" charset="0"/>
              </a:rPr>
              <a:t>On</a:t>
            </a:r>
            <a:br>
              <a:rPr lang="en-US" dirty="0" smtClean="0">
                <a:latin typeface="Algerian" panose="04020705040A02060702" pitchFamily="82" charset="0"/>
              </a:rPr>
            </a:br>
            <a:r>
              <a:rPr lang="en-US" dirty="0" smtClean="0">
                <a:latin typeface="Algerian" panose="04020705040A02060702" pitchFamily="82" charset="0"/>
              </a:rPr>
              <a:t>Mastery learning </a:t>
            </a:r>
            <a:br>
              <a:rPr lang="en-US" dirty="0" smtClean="0">
                <a:latin typeface="Algerian" panose="04020705040A02060702" pitchFamily="82" charset="0"/>
              </a:rPr>
            </a:br>
            <a:r>
              <a:rPr lang="en-US" dirty="0" smtClean="0">
                <a:latin typeface="Algerian" panose="04020705040A02060702" pitchFamily="82" charset="0"/>
              </a:rPr>
              <a:t> &amp;</a:t>
            </a:r>
            <a:br>
              <a:rPr lang="en-US" dirty="0" smtClean="0">
                <a:latin typeface="Algerian" panose="04020705040A02060702" pitchFamily="82" charset="0"/>
              </a:rPr>
            </a:br>
            <a:r>
              <a:rPr lang="en-US" dirty="0" smtClean="0">
                <a:latin typeface="Algerian" panose="04020705040A02060702" pitchFamily="82" charset="0"/>
              </a:rPr>
              <a:t>Direct Instruction</a:t>
            </a:r>
            <a:r>
              <a:rPr lang="en-US" dirty="0" smtClean="0"/>
              <a:t/>
            </a:r>
            <a:br>
              <a:rPr lang="en-US" dirty="0" smtClean="0"/>
            </a:br>
            <a:endParaRPr lang="en-US" dirty="0"/>
          </a:p>
        </p:txBody>
      </p:sp>
    </p:spTree>
    <p:extLst>
      <p:ext uri="{BB962C8B-B14F-4D97-AF65-F5344CB8AC3E}">
        <p14:creationId xmlns:p14="http://schemas.microsoft.com/office/powerpoint/2010/main" val="37956673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902" y="441746"/>
            <a:ext cx="9857146" cy="6100722"/>
          </a:xfrm>
        </p:spPr>
        <p:txBody>
          <a:bodyPr>
            <a:normAutofit fontScale="90000"/>
          </a:bodyPr>
          <a:lstStyle/>
          <a:p>
            <a:pPr algn="ctr"/>
            <a:r>
              <a:rPr lang="en-US" dirty="0" smtClean="0"/>
              <a:t>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3600" dirty="0">
                <a:latin typeface="Arial" panose="020B0604020202020204" pitchFamily="34" charset="0"/>
                <a:cs typeface="Arial" panose="020B0604020202020204" pitchFamily="34" charset="0"/>
              </a:rPr>
              <a:t/>
            </a:r>
            <a:br>
              <a:rPr lang="en-US" sz="3600" dirty="0">
                <a:latin typeface="Arial" panose="020B0604020202020204" pitchFamily="34" charset="0"/>
                <a:cs typeface="Arial" panose="020B0604020202020204" pitchFamily="34" charset="0"/>
              </a:rPr>
            </a:br>
            <a:r>
              <a:rPr lang="en-US" sz="4400" dirty="0" smtClean="0">
                <a:latin typeface="Arial" panose="020B0604020202020204" pitchFamily="34" charset="0"/>
                <a:cs typeface="Arial" panose="020B0604020202020204" pitchFamily="34" charset="0"/>
              </a:rPr>
              <a:t>CONTENT</a:t>
            </a:r>
            <a:br>
              <a:rPr lang="en-US" sz="4400"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
            </a:r>
            <a:br>
              <a:rPr lang="en-US" sz="3600" dirty="0" smtClean="0">
                <a:latin typeface="Arial" panose="020B0604020202020204" pitchFamily="34" charset="0"/>
                <a:cs typeface="Arial" panose="020B0604020202020204" pitchFamily="34" charset="0"/>
              </a:rPr>
            </a:br>
            <a:r>
              <a:rPr lang="en-US" sz="2700" b="0" dirty="0" smtClean="0">
                <a:latin typeface="Arial" panose="020B0604020202020204" pitchFamily="34" charset="0"/>
                <a:cs typeface="Arial" panose="020B0604020202020204" pitchFamily="34" charset="0"/>
              </a:rPr>
              <a:t>What is mastery learning?</a:t>
            </a:r>
            <a:br>
              <a:rPr lang="en-US" sz="2700" b="0" dirty="0" smtClean="0">
                <a:latin typeface="Arial" panose="020B0604020202020204" pitchFamily="34" charset="0"/>
                <a:cs typeface="Arial" panose="020B0604020202020204" pitchFamily="34" charset="0"/>
              </a:rPr>
            </a:br>
            <a:r>
              <a:rPr lang="en-US" sz="2700" b="0" dirty="0" smtClean="0">
                <a:latin typeface="Arial" panose="020B0604020202020204" pitchFamily="34" charset="0"/>
                <a:cs typeface="Arial" panose="020B0604020202020204" pitchFamily="34" charset="0"/>
              </a:rPr>
              <a:t>Mastery learning 4 components</a:t>
            </a:r>
            <a:br>
              <a:rPr lang="en-US" sz="2700" b="0" dirty="0" smtClean="0">
                <a:latin typeface="Arial" panose="020B0604020202020204" pitchFamily="34" charset="0"/>
                <a:cs typeface="Arial" panose="020B0604020202020204" pitchFamily="34" charset="0"/>
              </a:rPr>
            </a:br>
            <a:r>
              <a:rPr lang="en-US" sz="2700" b="0" dirty="0" smtClean="0">
                <a:latin typeface="Arial" panose="020B0604020202020204" pitchFamily="34" charset="0"/>
                <a:cs typeface="Arial" panose="020B0604020202020204" pitchFamily="34" charset="0"/>
              </a:rPr>
              <a:t>Characteristics of mastery learning</a:t>
            </a:r>
            <a:br>
              <a:rPr lang="en-US" sz="2700" b="0" dirty="0" smtClean="0">
                <a:latin typeface="Arial" panose="020B0604020202020204" pitchFamily="34" charset="0"/>
                <a:cs typeface="Arial" panose="020B0604020202020204" pitchFamily="34" charset="0"/>
              </a:rPr>
            </a:br>
            <a:r>
              <a:rPr lang="en-US" sz="2700" b="0" dirty="0" smtClean="0">
                <a:latin typeface="Arial" panose="020B0604020202020204" pitchFamily="34" charset="0"/>
                <a:cs typeface="Arial" panose="020B0604020202020204" pitchFamily="34" charset="0"/>
              </a:rPr>
              <a:t>Merits of mastery learning</a:t>
            </a:r>
            <a:br>
              <a:rPr lang="en-US" sz="2700" b="0" dirty="0" smtClean="0">
                <a:latin typeface="Arial" panose="020B0604020202020204" pitchFamily="34" charset="0"/>
                <a:cs typeface="Arial" panose="020B0604020202020204" pitchFamily="34" charset="0"/>
              </a:rPr>
            </a:br>
            <a:r>
              <a:rPr lang="en-US" sz="2700" b="0" dirty="0" smtClean="0">
                <a:latin typeface="Arial" panose="020B0604020202020204" pitchFamily="34" charset="0"/>
                <a:cs typeface="Arial" panose="020B0604020202020204" pitchFamily="34" charset="0"/>
              </a:rPr>
              <a:t>Demerits</a:t>
            </a:r>
            <a:r>
              <a:rPr lang="en-US" sz="3600" dirty="0" smtClean="0"/>
              <a:t/>
            </a:r>
            <a:br>
              <a:rPr lang="en-US" sz="3600" dirty="0" smtClean="0"/>
            </a:br>
            <a:r>
              <a:rPr lang="en-US" sz="2700" b="0" dirty="0" smtClean="0">
                <a:latin typeface="Arial" panose="020B0604020202020204" pitchFamily="34" charset="0"/>
                <a:cs typeface="Arial" panose="020B0604020202020204" pitchFamily="34" charset="0"/>
              </a:rPr>
              <a:t>Direct instruction</a:t>
            </a:r>
            <a:br>
              <a:rPr lang="en-US" sz="2700" b="0" dirty="0" smtClean="0">
                <a:latin typeface="Arial" panose="020B0604020202020204" pitchFamily="34" charset="0"/>
                <a:cs typeface="Arial" panose="020B0604020202020204" pitchFamily="34" charset="0"/>
              </a:rPr>
            </a:br>
            <a:r>
              <a:rPr lang="en-US" sz="2700" b="0" dirty="0" smtClean="0">
                <a:latin typeface="Arial" panose="020B0604020202020204" pitchFamily="34" charset="0"/>
                <a:cs typeface="Arial" panose="020B0604020202020204" pitchFamily="34" charset="0"/>
              </a:rPr>
              <a:t>Use of direct instruction</a:t>
            </a:r>
            <a:br>
              <a:rPr lang="en-US" sz="2700" b="0" dirty="0" smtClean="0">
                <a:latin typeface="Arial" panose="020B0604020202020204" pitchFamily="34" charset="0"/>
                <a:cs typeface="Arial" panose="020B0604020202020204" pitchFamily="34" charset="0"/>
              </a:rPr>
            </a:br>
            <a:r>
              <a:rPr lang="en-US" sz="2700" b="0" dirty="0" smtClean="0">
                <a:latin typeface="Arial" panose="020B0604020202020204" pitchFamily="34" charset="0"/>
                <a:cs typeface="Arial" panose="020B0604020202020204" pitchFamily="34" charset="0"/>
              </a:rPr>
              <a:t>Characteristics of direct instruction</a:t>
            </a:r>
            <a:br>
              <a:rPr lang="en-US" sz="2700" b="0" dirty="0" smtClean="0">
                <a:latin typeface="Arial" panose="020B0604020202020204" pitchFamily="34" charset="0"/>
                <a:cs typeface="Arial" panose="020B0604020202020204" pitchFamily="34" charset="0"/>
              </a:rPr>
            </a:br>
            <a:r>
              <a:rPr lang="en-US" sz="2700" b="0" dirty="0" smtClean="0">
                <a:latin typeface="Arial" panose="020B0604020202020204" pitchFamily="34" charset="0"/>
                <a:cs typeface="Arial" panose="020B0604020202020204" pitchFamily="34" charset="0"/>
              </a:rPr>
              <a:t>Six components of direct instruction </a:t>
            </a:r>
            <a:br>
              <a:rPr lang="en-US" sz="2700" b="0" dirty="0" smtClean="0">
                <a:latin typeface="Arial" panose="020B0604020202020204" pitchFamily="34" charset="0"/>
                <a:cs typeface="Arial" panose="020B0604020202020204" pitchFamily="34" charset="0"/>
              </a:rPr>
            </a:br>
            <a:r>
              <a:rPr lang="en-US" sz="2700" b="0" dirty="0" smtClean="0">
                <a:latin typeface="Arial" panose="020B0604020202020204" pitchFamily="34" charset="0"/>
                <a:cs typeface="Arial" panose="020B0604020202020204" pitchFamily="34" charset="0"/>
              </a:rPr>
              <a:t>Advantages &amp; disadvantages</a:t>
            </a:r>
            <a:r>
              <a:rPr lang="en-US" b="0" dirty="0" smtClean="0">
                <a:latin typeface="Arial" panose="020B0604020202020204" pitchFamily="34" charset="0"/>
                <a:cs typeface="Arial" panose="020B0604020202020204" pitchFamily="34" charset="0"/>
              </a:rPr>
              <a:t/>
            </a:r>
            <a:br>
              <a:rPr lang="en-US" b="0" dirty="0" smtClean="0">
                <a:latin typeface="Arial" panose="020B0604020202020204" pitchFamily="34" charset="0"/>
                <a:cs typeface="Arial" panose="020B0604020202020204" pitchFamily="34" charset="0"/>
              </a:rPr>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val="29196727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5507" y="287199"/>
            <a:ext cx="10024571" cy="6371178"/>
          </a:xfrm>
        </p:spPr>
        <p:txBody>
          <a:bodyPr>
            <a:noAutofit/>
          </a:bodyPr>
          <a:lstStyle/>
          <a:p>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                              </a:t>
            </a:r>
            <a:r>
              <a:rPr lang="en-US" sz="4000" dirty="0" smtClean="0">
                <a:latin typeface="Arial" panose="020B0604020202020204" pitchFamily="34" charset="0"/>
                <a:cs typeface="Arial" panose="020B0604020202020204" pitchFamily="34" charset="0"/>
              </a:rPr>
              <a:t>Mastery </a:t>
            </a:r>
            <a:r>
              <a:rPr lang="en-US" sz="4000" dirty="0">
                <a:latin typeface="Arial" panose="020B0604020202020204" pitchFamily="34" charset="0"/>
                <a:cs typeface="Arial" panose="020B0604020202020204" pitchFamily="34" charset="0"/>
              </a:rPr>
              <a:t>learning</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What is mastery learning?</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t>
            </a:r>
            <a:br>
              <a:rPr lang="en-US" sz="240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Mastery learning aims to change that, primarily by letting go of the concept that everyone is on the same time schedule.</a:t>
            </a:r>
            <a:br>
              <a:rPr lang="en-US" sz="2000" b="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Mastery learning is an instructional strategy and educational philosophy, first formally proposed by Benjamin Bloom in 1968. Mastery learning maintains that students must achieve a level of mastery in prerequisite knowledge before moving forward to learn subsequent information.</a:t>
            </a:r>
            <a:endParaRPr lang="en-US" sz="20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9184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3" y="274320"/>
            <a:ext cx="10024571" cy="6358300"/>
          </a:xfrm>
        </p:spPr>
        <p:txBody>
          <a:bodyPr>
            <a:noAutofit/>
          </a:bodyPr>
          <a:lstStyle/>
          <a:p>
            <a:r>
              <a:rPr lang="en-US" sz="2800" dirty="0">
                <a:latin typeface="Arial" panose="020B0604020202020204" pitchFamily="34" charset="0"/>
                <a:cs typeface="Arial" panose="020B0604020202020204" pitchFamily="34" charset="0"/>
              </a:rPr>
              <a:t>Mastery learning 4 components </a:t>
            </a:r>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r>
              <a:rPr lang="en-US" sz="2000" dirty="0">
                <a:solidFill>
                  <a:srgbClr val="FF0000"/>
                </a:solidFill>
                <a:latin typeface="Arial" panose="020B0604020202020204" pitchFamily="34" charset="0"/>
                <a:cs typeface="Arial" panose="020B0604020202020204" pitchFamily="34" charset="0"/>
              </a:rPr>
              <a:t>SMALL DISCRETE UNITS:-</a:t>
            </a:r>
            <a:r>
              <a:rPr lang="en-US" sz="2000" b="0" dirty="0">
                <a:latin typeface="Arial" panose="020B0604020202020204" pitchFamily="34" charset="0"/>
                <a:cs typeface="Arial" panose="020B0604020202020204" pitchFamily="34" charset="0"/>
              </a:rPr>
              <a:t>The subject matter is broken up into a brunch of life little lessons that covers a small amount of material.</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solidFill>
                  <a:srgbClr val="FF0000"/>
                </a:solidFill>
                <a:latin typeface="Arial" panose="020B0604020202020204" pitchFamily="34" charset="0"/>
                <a:cs typeface="Arial" panose="020B0604020202020204" pitchFamily="34" charset="0"/>
              </a:rPr>
              <a:t>A LOGICAL SEQUENCE:-</a:t>
            </a:r>
            <a:r>
              <a:rPr lang="en-US" sz="2000" b="0" dirty="0">
                <a:latin typeface="Arial" panose="020B0604020202020204" pitchFamily="34" charset="0"/>
                <a:cs typeface="Arial" panose="020B0604020202020204" pitchFamily="34" charset="0"/>
              </a:rPr>
              <a:t>The basic concepts and procedures are learned before the more complex ones.</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solidFill>
                  <a:srgbClr val="FF0000"/>
                </a:solidFill>
                <a:latin typeface="Arial" panose="020B0604020202020204" pitchFamily="34" charset="0"/>
                <a:cs typeface="Arial" panose="020B0604020202020204" pitchFamily="34" charset="0"/>
              </a:rPr>
              <a:t>DEMONSTRATION OF MASTERY AT END OF EACH LESSON-</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Students can’t move to the next lesson until they show that they mastered the proceeding lesson.</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a:solidFill>
                  <a:srgbClr val="FF0000"/>
                </a:solidFill>
                <a:latin typeface="Arial" panose="020B0604020202020204" pitchFamily="34" charset="0"/>
                <a:cs typeface="Arial" panose="020B0604020202020204" pitchFamily="34" charset="0"/>
              </a:rPr>
              <a:t>ADDITIONAL ACTIVITIES FOR STUDENTS NEEDING EXTRA HELP OR PRACTICE TO ATTAIN MASTERY:</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Support and resources are tailored to individual needs. Examples could include a different instructional approach, different material, study groups, or individual tutoring.</a:t>
            </a:r>
            <a:r>
              <a:rPr lang="en-US" sz="2400" dirty="0"/>
              <a:t/>
            </a:r>
            <a:br>
              <a:rPr lang="en-US" sz="2400" dirty="0"/>
            </a:br>
            <a:endParaRPr lang="en-US" sz="2400" dirty="0"/>
          </a:p>
        </p:txBody>
      </p:sp>
    </p:spTree>
    <p:extLst>
      <p:ext uri="{BB962C8B-B14F-4D97-AF65-F5344CB8AC3E}">
        <p14:creationId xmlns:p14="http://schemas.microsoft.com/office/powerpoint/2010/main" val="24735556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19"/>
            <a:ext cx="9934419" cy="6293905"/>
          </a:xfrm>
        </p:spPr>
        <p:txBody>
          <a:bodyPr>
            <a:noAutofit/>
          </a:bodyPr>
          <a:lstStyle/>
          <a:p>
            <a:r>
              <a:rPr lang="en-US" sz="2400" dirty="0">
                <a:latin typeface="Arial" panose="020B0604020202020204" pitchFamily="34" charset="0"/>
                <a:cs typeface="Arial" panose="020B0604020202020204" pitchFamily="34" charset="0"/>
              </a:rPr>
              <a:t>Characteristics of mastery learning  </a:t>
            </a: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
            </a:r>
            <a:br>
              <a:rPr lang="en-US" sz="2000" b="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 </a:t>
            </a:r>
            <a:br>
              <a:rPr lang="en-US" sz="2000" b="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According to Bloom, The characteristics of mastery learning are:</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*Mastery </a:t>
            </a:r>
            <a:r>
              <a:rPr lang="en-US" sz="2000" b="0" dirty="0">
                <a:latin typeface="Arial" panose="020B0604020202020204" pitchFamily="34" charset="0"/>
                <a:cs typeface="Arial" panose="020B0604020202020204" pitchFamily="34" charset="0"/>
              </a:rPr>
              <a:t>of any subject is defined in term of sets of measure objectives which </a:t>
            </a:r>
            <a:r>
              <a:rPr lang="en-US" sz="2000" b="0" dirty="0" smtClean="0">
                <a:latin typeface="Arial" panose="020B0604020202020204" pitchFamily="34" charset="0"/>
                <a:cs typeface="Arial" panose="020B0604020202020204" pitchFamily="34" charset="0"/>
              </a:rPr>
              <a:t> represent </a:t>
            </a:r>
            <a:r>
              <a:rPr lang="en-US" sz="2000" b="0" dirty="0">
                <a:latin typeface="Arial" panose="020B0604020202020204" pitchFamily="34" charset="0"/>
                <a:cs typeface="Arial" panose="020B0604020202020204" pitchFamily="34" charset="0"/>
              </a:rPr>
              <a:t>the course of unit</a:t>
            </a:r>
            <a:r>
              <a:rPr lang="en-US" sz="2000" b="0" dirty="0" smtClean="0">
                <a:latin typeface="Arial" panose="020B0604020202020204" pitchFamily="34" charset="0"/>
                <a:cs typeface="Arial" panose="020B0604020202020204" pitchFamily="34" charset="0"/>
              </a:rPr>
              <a:t>.</a:t>
            </a:r>
            <a:br>
              <a:rPr lang="en-US" sz="2000" b="0" dirty="0" smtClean="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*The </a:t>
            </a:r>
            <a:r>
              <a:rPr lang="en-US" sz="2000" b="0" dirty="0">
                <a:latin typeface="Arial" panose="020B0604020202020204" pitchFamily="34" charset="0"/>
                <a:cs typeface="Arial" panose="020B0604020202020204" pitchFamily="34" charset="0"/>
              </a:rPr>
              <a:t>substance is then divided into a larger set of relatively small learning unit. Each unit accompanies its own objectives. these objectives are parts of larger ones. these are considered for essentials for there mastery.</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*Learning </a:t>
            </a:r>
            <a:r>
              <a:rPr lang="en-US" sz="2000" b="0" dirty="0">
                <a:latin typeface="Arial" panose="020B0604020202020204" pitchFamily="34" charset="0"/>
                <a:cs typeface="Arial" panose="020B0604020202020204" pitchFamily="34" charset="0"/>
              </a:rPr>
              <a:t>materials are then identified. After this the instructional strategy is selected.</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*Each </a:t>
            </a:r>
            <a:r>
              <a:rPr lang="en-US" sz="2000" b="0" dirty="0">
                <a:latin typeface="Arial" panose="020B0604020202020204" pitchFamily="34" charset="0"/>
                <a:cs typeface="Arial" panose="020B0604020202020204" pitchFamily="34" charset="0"/>
              </a:rPr>
              <a:t>unit is accompanies by brief diagnostic tests to measure the pupil’s progress. </a:t>
            </a:r>
            <a:r>
              <a:rPr lang="en-US" sz="2000" b="0" dirty="0" smtClean="0">
                <a:latin typeface="Arial" panose="020B0604020202020204" pitchFamily="34" charset="0"/>
                <a:cs typeface="Arial" panose="020B0604020202020204" pitchFamily="34" charset="0"/>
              </a:rPr>
              <a:t>*Also </a:t>
            </a:r>
            <a:r>
              <a:rPr lang="en-US" sz="2000" b="0" dirty="0">
                <a:latin typeface="Arial" panose="020B0604020202020204" pitchFamily="34" charset="0"/>
                <a:cs typeface="Arial" panose="020B0604020202020204" pitchFamily="34" charset="0"/>
              </a:rPr>
              <a:t>these diagnostic test identified those particulars problems which each pupil is facing.</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*The </a:t>
            </a:r>
            <a:r>
              <a:rPr lang="en-US" sz="2000" b="0" dirty="0">
                <a:latin typeface="Arial" panose="020B0604020202020204" pitchFamily="34" charset="0"/>
                <a:cs typeface="Arial" panose="020B0604020202020204" pitchFamily="34" charset="0"/>
              </a:rPr>
              <a:t>data obtained from these diagnostic tests is used to provide supplementary instruction to the student to help him overcome his problems.</a:t>
            </a:r>
            <a:r>
              <a:rPr lang="en-US" sz="2000" b="0" dirty="0"/>
              <a:t/>
            </a:r>
            <a:br>
              <a:rPr lang="en-US" sz="2000" b="0" dirty="0"/>
            </a:br>
            <a:endParaRPr lang="en-US" sz="2000" b="0" dirty="0"/>
          </a:p>
        </p:txBody>
      </p:sp>
    </p:spTree>
    <p:extLst>
      <p:ext uri="{BB962C8B-B14F-4D97-AF65-F5344CB8AC3E}">
        <p14:creationId xmlns:p14="http://schemas.microsoft.com/office/powerpoint/2010/main" val="12709424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831388" cy="6126480"/>
          </a:xfrm>
        </p:spPr>
        <p:txBody>
          <a:bodyPr>
            <a:noAutofit/>
          </a:bodyPr>
          <a:lstStyle/>
          <a:p>
            <a:r>
              <a:rPr lang="en-US" sz="2400" dirty="0">
                <a:latin typeface="Arial" panose="020B0604020202020204" pitchFamily="34" charset="0"/>
                <a:cs typeface="Arial" panose="020B0604020202020204" pitchFamily="34" charset="0"/>
              </a:rPr>
              <a:t>Merits of Mastery learning:</a:t>
            </a:r>
            <a:r>
              <a:rPr lang="en-US" sz="2000" b="0" dirty="0">
                <a:latin typeface="Arial" panose="020B0604020202020204" pitchFamily="34" charset="0"/>
                <a:cs typeface="Arial" panose="020B0604020202020204" pitchFamily="34" charset="0"/>
              </a:rPr>
              <a:t/>
            </a:r>
            <a:br>
              <a:rPr lang="en-US" sz="2000" b="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 </a:t>
            </a:r>
            <a:br>
              <a:rPr lang="en-US" sz="2000" b="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a:t>
            </a:r>
            <a:r>
              <a:rPr lang="en-US" sz="2000" b="0" dirty="0" smtClean="0">
                <a:latin typeface="Arial" panose="020B0604020202020204" pitchFamily="34" charset="0"/>
                <a:cs typeface="Arial" panose="020B0604020202020204" pitchFamily="34" charset="0"/>
              </a:rPr>
              <a:t>Helps </a:t>
            </a:r>
            <a:r>
              <a:rPr lang="en-US" sz="2000" b="0" dirty="0">
                <a:latin typeface="Arial" panose="020B0604020202020204" pitchFamily="34" charset="0"/>
                <a:cs typeface="Arial" panose="020B0604020202020204" pitchFamily="34" charset="0"/>
              </a:rPr>
              <a:t>students what they have learned and what they need to learn better.</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*Correctives </a:t>
            </a:r>
            <a:r>
              <a:rPr lang="en-US" sz="2000" b="0" dirty="0">
                <a:latin typeface="Arial" panose="020B0604020202020204" pitchFamily="34" charset="0"/>
                <a:cs typeface="Arial" panose="020B0604020202020204" pitchFamily="34" charset="0"/>
              </a:rPr>
              <a:t>are individualized.</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*Prevents </a:t>
            </a:r>
            <a:r>
              <a:rPr lang="en-US" sz="2000" b="0" dirty="0">
                <a:latin typeface="Arial" panose="020B0604020202020204" pitchFamily="34" charset="0"/>
                <a:cs typeface="Arial" panose="020B0604020202020204" pitchFamily="34" charset="0"/>
              </a:rPr>
              <a:t>minor learning difficulties from accumulating and becoming major </a:t>
            </a:r>
            <a:r>
              <a:rPr lang="en-US" sz="2000" b="0" dirty="0" smtClean="0">
                <a:latin typeface="Arial" panose="020B0604020202020204" pitchFamily="34" charset="0"/>
                <a:cs typeface="Arial" panose="020B0604020202020204" pitchFamily="34" charset="0"/>
              </a:rPr>
              <a:t>   learning </a:t>
            </a:r>
            <a:r>
              <a:rPr lang="en-US" sz="2000" b="0" dirty="0">
                <a:latin typeface="Arial" panose="020B0604020202020204" pitchFamily="34" charset="0"/>
                <a:cs typeface="Arial" panose="020B0604020202020204" pitchFamily="34" charset="0"/>
              </a:rPr>
              <a:t>problems.</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*Help </a:t>
            </a:r>
            <a:r>
              <a:rPr lang="en-US" sz="2000" b="0" dirty="0">
                <a:latin typeface="Arial" panose="020B0604020202020204" pitchFamily="34" charset="0"/>
                <a:cs typeface="Arial" panose="020B0604020202020204" pitchFamily="34" charset="0"/>
              </a:rPr>
              <a:t>students overcome their individual learning difficulties.</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*Offer </a:t>
            </a:r>
            <a:r>
              <a:rPr lang="en-US" sz="2000" b="0" dirty="0">
                <a:latin typeface="Arial" panose="020B0604020202020204" pitchFamily="34" charset="0"/>
                <a:cs typeface="Arial" panose="020B0604020202020204" pitchFamily="34" charset="0"/>
              </a:rPr>
              <a:t>students a second chance at success.</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*Special </a:t>
            </a:r>
            <a:r>
              <a:rPr lang="en-US" sz="2000" b="0" dirty="0">
                <a:latin typeface="Arial" panose="020B0604020202020204" pitchFamily="34" charset="0"/>
                <a:cs typeface="Arial" panose="020B0604020202020204" pitchFamily="34" charset="0"/>
              </a:rPr>
              <a:t>enrichment activities to broaden learning experiences</a:t>
            </a:r>
            <a:r>
              <a:rPr lang="en-US" sz="2000" b="0" dirty="0" smtClean="0">
                <a:latin typeface="Arial" panose="020B0604020202020204" pitchFamily="34" charset="0"/>
                <a:cs typeface="Arial" panose="020B0604020202020204" pitchFamily="34" charset="0"/>
              </a:rPr>
              <a:t>.</a:t>
            </a:r>
            <a:br>
              <a:rPr lang="en-US" sz="2000" b="0" dirty="0" smtClean="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
            </a:r>
            <a:br>
              <a:rPr lang="en-US" sz="2000" b="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Demerits:</a:t>
            </a:r>
            <a:r>
              <a:rPr lang="en-US" sz="2000" b="0" dirty="0">
                <a:latin typeface="Arial" panose="020B0604020202020204" pitchFamily="34" charset="0"/>
                <a:cs typeface="Arial" panose="020B0604020202020204" pitchFamily="34" charset="0"/>
              </a:rPr>
              <a:t/>
            </a:r>
            <a:br>
              <a:rPr lang="en-US" sz="2000" b="0" dirty="0">
                <a:latin typeface="Arial" panose="020B0604020202020204" pitchFamily="34" charset="0"/>
                <a:cs typeface="Arial" panose="020B0604020202020204" pitchFamily="34" charset="0"/>
              </a:rPr>
            </a:br>
            <a:r>
              <a:rPr lang="en-US" sz="2000" b="0" dirty="0">
                <a:latin typeface="Arial" panose="020B0604020202020204" pitchFamily="34" charset="0"/>
                <a:cs typeface="Arial" panose="020B0604020202020204" pitchFamily="34" charset="0"/>
              </a:rPr>
              <a:t> </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*Long </a:t>
            </a:r>
            <a:r>
              <a:rPr lang="en-US" sz="2000" b="0" dirty="0">
                <a:latin typeface="Arial" panose="020B0604020202020204" pitchFamily="34" charset="0"/>
                <a:cs typeface="Arial" panose="020B0604020202020204" pitchFamily="34" charset="0"/>
              </a:rPr>
              <a:t>process</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*Time </a:t>
            </a:r>
            <a:r>
              <a:rPr lang="en-US" sz="2000" b="0" dirty="0">
                <a:latin typeface="Arial" panose="020B0604020202020204" pitchFamily="34" charset="0"/>
                <a:cs typeface="Arial" panose="020B0604020202020204" pitchFamily="34" charset="0"/>
              </a:rPr>
              <a:t>consuming</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*No </a:t>
            </a:r>
            <a:r>
              <a:rPr lang="en-US" sz="2000" b="0" dirty="0">
                <a:latin typeface="Arial" panose="020B0604020202020204" pitchFamily="34" charset="0"/>
                <a:cs typeface="Arial" panose="020B0604020202020204" pitchFamily="34" charset="0"/>
              </a:rPr>
              <a:t>single method of instruction work for all.</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*Teacher </a:t>
            </a:r>
            <a:r>
              <a:rPr lang="en-US" sz="2000" b="0" dirty="0">
                <a:latin typeface="Arial" panose="020B0604020202020204" pitchFamily="34" charset="0"/>
                <a:cs typeface="Arial" panose="020B0604020202020204" pitchFamily="34" charset="0"/>
              </a:rPr>
              <a:t>must increase variation in their teaching to decrease variation in results.</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*Student </a:t>
            </a:r>
            <a:r>
              <a:rPr lang="en-US" sz="2000" b="0" dirty="0">
                <a:latin typeface="Arial" panose="020B0604020202020204" pitchFamily="34" charset="0"/>
                <a:cs typeface="Arial" panose="020B0604020202020204" pitchFamily="34" charset="0"/>
              </a:rPr>
              <a:t>may need additional time to learn.</a:t>
            </a:r>
            <a:br>
              <a:rPr lang="en-US" sz="2000" b="0" dirty="0">
                <a:latin typeface="Arial" panose="020B0604020202020204" pitchFamily="34" charset="0"/>
                <a:cs typeface="Arial" panose="020B0604020202020204" pitchFamily="34" charset="0"/>
              </a:rPr>
            </a:br>
            <a:r>
              <a:rPr lang="en-US" sz="2000" b="0" dirty="0" smtClean="0">
                <a:latin typeface="Arial" panose="020B0604020202020204" pitchFamily="34" charset="0"/>
                <a:cs typeface="Arial" panose="020B0604020202020204" pitchFamily="34" charset="0"/>
              </a:rPr>
              <a:t>*Implementation </a:t>
            </a:r>
            <a:r>
              <a:rPr lang="en-US" sz="2000" b="0" dirty="0">
                <a:latin typeface="Arial" panose="020B0604020202020204" pitchFamily="34" charset="0"/>
                <a:cs typeface="Arial" panose="020B0604020202020204" pitchFamily="34" charset="0"/>
              </a:rPr>
              <a:t>of mastery learning will require more time at first.</a:t>
            </a:r>
          </a:p>
        </p:txBody>
      </p:sp>
    </p:spTree>
    <p:extLst>
      <p:ext uri="{BB962C8B-B14F-4D97-AF65-F5344CB8AC3E}">
        <p14:creationId xmlns:p14="http://schemas.microsoft.com/office/powerpoint/2010/main" val="35321031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60177" cy="6126480"/>
          </a:xfrm>
        </p:spPr>
        <p:txBody>
          <a:bodyPr>
            <a:normAutofit/>
          </a:bodyPr>
          <a:lstStyle/>
          <a:p>
            <a:pPr algn="ctr"/>
            <a:r>
              <a:rPr lang="en-US" sz="3200" dirty="0">
                <a:latin typeface="Arial" panose="020B0604020202020204" pitchFamily="34" charset="0"/>
                <a:cs typeface="Arial" panose="020B0604020202020204" pitchFamily="34" charset="0"/>
              </a:rPr>
              <a:t>Direct </a:t>
            </a:r>
            <a:r>
              <a:rPr lang="en-US" sz="3200" dirty="0" smtClean="0">
                <a:latin typeface="Arial" panose="020B0604020202020204" pitchFamily="34" charset="0"/>
                <a:cs typeface="Arial" panose="020B0604020202020204" pitchFamily="34" charset="0"/>
              </a:rPr>
              <a:t>Instruction</a:t>
            </a:r>
            <a:r>
              <a:rPr lang="en-US" sz="2400" b="0" dirty="0">
                <a:latin typeface="Arial" panose="020B0604020202020204" pitchFamily="34" charset="0"/>
                <a:cs typeface="Arial" panose="020B0604020202020204" pitchFamily="34" charset="0"/>
              </a:rPr>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Direct instruction is where teachers use explicit teaching techniques to teach a specific skill to their students. This type of instruction is teacher-directed, where a teacher typically stands at the front of a room and presents information.</a:t>
            </a:r>
            <a:r>
              <a:rPr lang="en-US" dirty="0"/>
              <a:t/>
            </a:r>
            <a:br>
              <a:rPr lang="en-US" dirty="0"/>
            </a:br>
            <a:endParaRPr lang="en-US" dirty="0"/>
          </a:p>
        </p:txBody>
      </p:sp>
    </p:spTree>
    <p:extLst>
      <p:ext uri="{BB962C8B-B14F-4D97-AF65-F5344CB8AC3E}">
        <p14:creationId xmlns:p14="http://schemas.microsoft.com/office/powerpoint/2010/main" val="18363586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21541" cy="6396936"/>
          </a:xfrm>
        </p:spPr>
        <p:txBody>
          <a:bodyPr>
            <a:normAutofit/>
          </a:bodyPr>
          <a:lstStyle/>
          <a:p>
            <a:pPr algn="ctr"/>
            <a:r>
              <a:rPr lang="en-US" sz="2800" dirty="0">
                <a:latin typeface="Arial" panose="020B0604020202020204" pitchFamily="34" charset="0"/>
                <a:cs typeface="Arial" panose="020B0604020202020204" pitchFamily="34" charset="0"/>
              </a:rPr>
              <a:t>Uses of Direct instruction:</a:t>
            </a:r>
            <a:r>
              <a:rPr lang="en-US" sz="2400" b="0" dirty="0">
                <a:latin typeface="Arial" panose="020B0604020202020204" pitchFamily="34" charset="0"/>
                <a:cs typeface="Arial" panose="020B0604020202020204" pitchFamily="34" charset="0"/>
              </a:rPr>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 </a:t>
            </a:r>
            <a:br>
              <a:rPr lang="en-US" sz="2400" b="0"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For Example, all teachers, by necessity, use some form of direct instruction in their teaching. Preparing courses and lessons. Presenting and demonstrating information, and providing clear explanations and illustrations of concepts are all essential, and to some degree unavoidable, teaching activities.</a:t>
            </a:r>
            <a:br>
              <a:rPr lang="en-US" sz="2400" b="0" dirty="0">
                <a:latin typeface="Arial" panose="020B0604020202020204" pitchFamily="34" charset="0"/>
                <a:cs typeface="Arial" panose="020B0604020202020204" pitchFamily="34" charset="0"/>
              </a:rPr>
            </a:br>
            <a:endParaRPr lang="en-US" sz="24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92471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sed Leaves design templat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Pressed leaves design slides.potx" id="{52E147E3-7E0E-44E0-9BD6-25CC694BF887}" vid="{C1468303-3FD2-4BA9-848D-643974E470D9}"/>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EB5BEE-6806-4BF1-A9A7-4B4A72C0C6EB}">
  <ds:schemaRefs>
    <ds:schemaRef ds:uri="http://schemas.microsoft.com/sharepoint/v3/contenttype/forms"/>
  </ds:schemaRefs>
</ds:datastoreItem>
</file>

<file path=customXml/itemProps2.xml><?xml version="1.0" encoding="utf-8"?>
<ds:datastoreItem xmlns:ds="http://schemas.openxmlformats.org/officeDocument/2006/customXml" ds:itemID="{EEFED04C-AD43-4E06-AD63-36D8B5E83787}">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40262f94-9f35-4ac3-9a90-690165a166b7"/>
    <ds:schemaRef ds:uri="a4f35948-e619-41b3-aa29-22878b09cfd2"/>
    <ds:schemaRef ds:uri="http://www.w3.org/XML/1998/namespace"/>
  </ds:schemaRefs>
</ds:datastoreItem>
</file>

<file path=customXml/itemProps3.xml><?xml version="1.0" encoding="utf-8"?>
<ds:datastoreItem xmlns:ds="http://schemas.openxmlformats.org/officeDocument/2006/customXml" ds:itemID="{B0710C29-A897-44AD-9F83-BE5F874C2A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Pressed leaves design slides</Template>
  <TotalTime>88</TotalTime>
  <Words>44</Words>
  <Application>Microsoft Office PowerPoint</Application>
  <PresentationFormat>Widescreen</PresentationFormat>
  <Paragraphs>31</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Algerian</vt:lpstr>
      <vt:lpstr>Arial</vt:lpstr>
      <vt:lpstr>Bookman Old Style</vt:lpstr>
      <vt:lpstr>Century Gothic</vt:lpstr>
      <vt:lpstr>Verdana</vt:lpstr>
      <vt:lpstr>Wingdings 2</vt:lpstr>
      <vt:lpstr>Pressed Leaves design template</vt:lpstr>
      <vt:lpstr>PowerPoint Presentation</vt:lpstr>
      <vt:lpstr>Presentation  On Mastery learning   &amp; Direct Instruction </vt:lpstr>
      <vt:lpstr>                            CONTENT  What is mastery learning? Mastery learning 4 components Characteristics of mastery learning Merits of mastery learning Demerits Direct instruction Use of direct instruction Characteristics of direct instruction Six components of direct instruction  Advantages &amp; disadvantages        </vt:lpstr>
      <vt:lpstr>                               Mastery learning   What is mastery learning?   Mastery learning aims to change that, primarily by letting go of the concept that everyone is on the same time schedule. Mastery learning is an instructional strategy and educational philosophy, first formally proposed by Benjamin Bloom in 1968. Mastery learning maintains that students must achieve a level of mastery in prerequisite knowledge before moving forward to learn subsequent information.</vt:lpstr>
      <vt:lpstr>Mastery learning 4 components     SMALL DISCRETE UNITS:-The subject matter is broken up into a brunch of life little lessons that covers a small amount of material. A LOGICAL SEQUENCE:-The basic concepts and procedures are learned before the more complex ones. DEMONSTRATION OF MASTERY AT END OF EACH LESSON- Students can’t move to the next lesson until they show that they mastered the proceeding lesson. ADDITIONAL ACTIVITIES FOR STUDENTS NEEDING EXTRA HELP OR PRACTICE TO ATTAIN MASTERY: Support and resources are tailored to individual needs. Examples could include a different instructional approach, different material, study groups, or individual tutoring. </vt:lpstr>
      <vt:lpstr>Characteristics of mastery learning      According to Bloom, The characteristics of mastery learning are: *Mastery of any subject is defined in term of sets of measure objectives which  represent the course of unit. *The substance is then divided into a larger set of relatively small learning unit. Each unit accompanies its own objectives. these objectives are parts of larger ones. these are considered for essentials for there mastery. *Learning materials are then identified. After this the instructional strategy is selected. *Each unit is accompanies by brief diagnostic tests to measure the pupil’s progress. *Also these diagnostic test identified those particulars problems which each pupil is facing. *The data obtained from these diagnostic tests is used to provide supplementary instruction to the student to help him overcome his problems. </vt:lpstr>
      <vt:lpstr>Merits of Mastery learning:   *Helps students what they have learned and what they need to learn better. *Correctives are individualized. *Prevents minor learning difficulties from accumulating and becoming major    learning problems. *Help students overcome their individual learning difficulties. *Offer students a second chance at success. *Special enrichment activities to broaden learning experiences.  Demerits:   *Long process *Time consuming *No single method of instruction work for all. *Teacher must increase variation in their teaching to decrease variation in results. *Student may need additional time to learn. *Implementation of mastery learning will require more time at first.</vt:lpstr>
      <vt:lpstr>Direct Instruction   Direct instruction is where teachers use explicit teaching techniques to teach a specific skill to their students. This type of instruction is teacher-directed, where a teacher typically stands at the front of a room and presents information. </vt:lpstr>
      <vt:lpstr>Uses of Direct instruction:   For Example, all teachers, by necessity, use some form of direct instruction in their teaching. Preparing courses and lessons. Presenting and demonstrating information, and providing clear explanations and illustrations of concepts are all essential, and to some degree unavoidable, teaching activities. </vt:lpstr>
      <vt:lpstr>Characteristics of direct instruction:    Reviewing the previous day’s work. Presenting new material in clear and logical steps. Providing guided practice. Giving feedback with correctives. Providing independent practice. Reviewing to consolidate learning. </vt:lpstr>
      <vt:lpstr>Components of direct instruction:   The six components of direct instruction include: Setting the stage Explaining to students what to do. Model for students what to do. Guided practice. Independent practice. Assessments. </vt:lpstr>
      <vt:lpstr>Advantages:   Direct instruction allows students to progress at their own natural pace. As the year progresses the instructor begins to get a feel for each individual student’s strengths and weaknesses and is able to help the students with their particular challenges.   Disadvantages:   The structure of direct teaching can be rigid enough to hinder the creativity of the teacher. There is very little room to improvise because this method follows a step-by-step procedure. </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9</cp:revision>
  <dcterms:created xsi:type="dcterms:W3CDTF">2020-11-26T18:43:52Z</dcterms:created>
  <dcterms:modified xsi:type="dcterms:W3CDTF">2020-11-26T20:12:35Z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74065700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