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56" r:id="rId2"/>
    <p:sldId id="275" r:id="rId3"/>
    <p:sldId id="257" r:id="rId4"/>
    <p:sldId id="260" r:id="rId5"/>
    <p:sldId id="263" r:id="rId6"/>
    <p:sldId id="264" r:id="rId7"/>
    <p:sldId id="258" r:id="rId8"/>
    <p:sldId id="259" r:id="rId9"/>
    <p:sldId id="261" r:id="rId10"/>
    <p:sldId id="265" r:id="rId11"/>
    <p:sldId id="280" r:id="rId12"/>
    <p:sldId id="281" r:id="rId13"/>
    <p:sldId id="262" r:id="rId14"/>
    <p:sldId id="276" r:id="rId15"/>
    <p:sldId id="277" r:id="rId16"/>
    <p:sldId id="266" r:id="rId17"/>
    <p:sldId id="267" r:id="rId18"/>
    <p:sldId id="268" r:id="rId19"/>
    <p:sldId id="269"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3E091B-C231-4CFC-B574-F0918D2E0D02}" type="datetimeFigureOut">
              <a:rPr lang="en-US" smtClean="0"/>
              <a:pPr/>
              <a:t>06-Feb-20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72ED94-BC3B-4851-8ADA-56B4C320414D}" type="slidenum">
              <a:rPr lang="en-US" smtClean="0"/>
              <a:pPr/>
              <a:t>‹#›</a:t>
            </a:fld>
            <a:endParaRPr lang="en-US"/>
          </a:p>
        </p:txBody>
      </p:sp>
    </p:spTree>
    <p:extLst>
      <p:ext uri="{BB962C8B-B14F-4D97-AF65-F5344CB8AC3E}">
        <p14:creationId xmlns:p14="http://schemas.microsoft.com/office/powerpoint/2010/main" val="487913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51F1107-926F-46FA-AE07-A50FE51E1405}" type="datetimeFigureOut">
              <a:rPr lang="en-US" smtClean="0"/>
              <a:pPr/>
              <a:t>06-Feb-20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ABFF8A9-B009-4B6C-AE39-8DD01BA689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1F1107-926F-46FA-AE07-A50FE51E1405}" type="datetimeFigureOut">
              <a:rPr lang="en-US" smtClean="0"/>
              <a:pPr/>
              <a:t>06-Feb-20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1F1107-926F-46FA-AE07-A50FE51E1405}" type="datetimeFigureOut">
              <a:rPr lang="en-US" smtClean="0"/>
              <a:pPr/>
              <a:t>06-Feb-20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1F1107-926F-46FA-AE07-A50FE51E1405}" type="datetimeFigureOut">
              <a:rPr lang="en-US" smtClean="0"/>
              <a:pPr/>
              <a:t>06-Feb-20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51F1107-926F-46FA-AE07-A50FE51E1405}" type="datetimeFigureOut">
              <a:rPr lang="en-US" smtClean="0"/>
              <a:pPr/>
              <a:t>06-Feb-20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FF8A9-B009-4B6C-AE39-8DD01BA689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1F1107-926F-46FA-AE07-A50FE51E1405}" type="datetimeFigureOut">
              <a:rPr lang="en-US" smtClean="0"/>
              <a:pPr/>
              <a:t>06-Feb-20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51F1107-926F-46FA-AE07-A50FE51E1405}" type="datetimeFigureOut">
              <a:rPr lang="en-US" smtClean="0"/>
              <a:pPr/>
              <a:t>06-Feb-20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1F1107-926F-46FA-AE07-A50FE51E1405}" type="datetimeFigureOut">
              <a:rPr lang="en-US" smtClean="0"/>
              <a:pPr/>
              <a:t>06-Feb-20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F1107-926F-46FA-AE07-A50FE51E1405}" type="datetimeFigureOut">
              <a:rPr lang="en-US" smtClean="0"/>
              <a:pPr/>
              <a:t>06-Feb-20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1F1107-926F-46FA-AE07-A50FE51E1405}" type="datetimeFigureOut">
              <a:rPr lang="en-US" smtClean="0"/>
              <a:pPr/>
              <a:t>06-Feb-20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FF8A9-B009-4B6C-AE39-8DD01BA689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1F1107-926F-46FA-AE07-A50FE51E1405}" type="datetimeFigureOut">
              <a:rPr lang="en-US" smtClean="0"/>
              <a:pPr/>
              <a:t>06-Feb-20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ABFF8A9-B009-4B6C-AE39-8DD01BA689B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1F1107-926F-46FA-AE07-A50FE51E1405}" type="datetimeFigureOut">
              <a:rPr lang="en-US" smtClean="0"/>
              <a:pPr/>
              <a:t>06-Feb-20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BFF8A9-B009-4B6C-AE39-8DD01BA689B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erriam-webster.com/dictionary/knowledg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371600"/>
            <a:ext cx="8208912" cy="1553344"/>
          </a:xfrm>
        </p:spPr>
        <p:txBody>
          <a:bodyPr>
            <a:normAutofit/>
          </a:bodyPr>
          <a:lstStyle/>
          <a:p>
            <a:pPr algn="ctr"/>
            <a:r>
              <a:rPr lang="en-US" sz="4400" dirty="0" smtClean="0">
                <a:latin typeface="+mn-lt"/>
              </a:rPr>
              <a:t>LIS-636 &amp; 411 Knowledge Management</a:t>
            </a:r>
            <a:endParaRPr lang="en-US" sz="4400" dirty="0">
              <a:latin typeface="+mn-lt"/>
            </a:endParaRPr>
          </a:p>
        </p:txBody>
      </p:sp>
      <p:sp>
        <p:nvSpPr>
          <p:cNvPr id="3" name="Subtitle 2"/>
          <p:cNvSpPr>
            <a:spLocks noGrp="1"/>
          </p:cNvSpPr>
          <p:nvPr>
            <p:ph type="subTitle" idx="1"/>
          </p:nvPr>
        </p:nvSpPr>
        <p:spPr>
          <a:xfrm>
            <a:off x="533400" y="3228536"/>
            <a:ext cx="8215064" cy="2936768"/>
          </a:xfrm>
        </p:spPr>
        <p:txBody>
          <a:bodyPr>
            <a:normAutofit fontScale="92500" lnSpcReduction="10000"/>
          </a:bodyPr>
          <a:lstStyle/>
          <a:p>
            <a:pPr algn="ctr"/>
            <a:r>
              <a:rPr lang="en-US" dirty="0" smtClean="0"/>
              <a:t>Taught by:	Dr. Haroon Idrees</a:t>
            </a:r>
          </a:p>
          <a:p>
            <a:pPr algn="ctr"/>
            <a:r>
              <a:rPr lang="en-US" dirty="0" smtClean="0"/>
              <a:t>To:</a:t>
            </a:r>
            <a:r>
              <a:rPr lang="en-US" dirty="0"/>
              <a:t> </a:t>
            </a:r>
            <a:r>
              <a:rPr lang="en-US" dirty="0" err="1" smtClean="0"/>
              <a:t>MLIS</a:t>
            </a:r>
            <a:r>
              <a:rPr lang="en-US" dirty="0" smtClean="0"/>
              <a:t> 4</a:t>
            </a:r>
            <a:r>
              <a:rPr lang="en-US" baseline="30000" dirty="0" smtClean="0"/>
              <a:t>th</a:t>
            </a:r>
            <a:r>
              <a:rPr lang="en-US" dirty="0" smtClean="0"/>
              <a:t> </a:t>
            </a:r>
            <a:r>
              <a:rPr lang="de-DE" dirty="0" smtClean="0"/>
              <a:t>&amp; BS LIS 8</a:t>
            </a:r>
            <a:r>
              <a:rPr lang="en-US" baseline="30000" dirty="0" err="1" smtClean="0"/>
              <a:t>th</a:t>
            </a:r>
            <a:r>
              <a:rPr lang="de-DE" dirty="0" smtClean="0"/>
              <a:t>  </a:t>
            </a:r>
            <a:r>
              <a:rPr lang="en-US" dirty="0" smtClean="0"/>
              <a:t>Semester</a:t>
            </a:r>
          </a:p>
          <a:p>
            <a:pPr algn="ctr"/>
            <a:r>
              <a:rPr lang="en-US" dirty="0" err="1" smtClean="0"/>
              <a:t>DLIS</a:t>
            </a:r>
            <a:r>
              <a:rPr lang="en-US" dirty="0" smtClean="0"/>
              <a:t>, </a:t>
            </a:r>
            <a:r>
              <a:rPr lang="en-US" dirty="0" err="1" smtClean="0"/>
              <a:t>UOS</a:t>
            </a:r>
            <a:endParaRPr lang="en-US" dirty="0" smtClean="0"/>
          </a:p>
          <a:p>
            <a:pPr algn="ctr"/>
            <a:endParaRPr lang="en-US" dirty="0"/>
          </a:p>
          <a:p>
            <a:pPr algn="ctr"/>
            <a:endParaRPr lang="en-US" dirty="0" smtClean="0"/>
          </a:p>
          <a:p>
            <a:pPr algn="ctr"/>
            <a:endParaRPr lang="en-US" dirty="0" smtClean="0"/>
          </a:p>
          <a:p>
            <a:r>
              <a:rPr lang="en-US" u="sng">
                <a:solidFill>
                  <a:srgbClr val="7030A0"/>
                </a:solidFill>
              </a:rPr>
              <a:t>Presentation </a:t>
            </a:r>
            <a:r>
              <a:rPr lang="en-US" u="sng" smtClean="0">
                <a:solidFill>
                  <a:srgbClr val="7030A0"/>
                </a:solidFill>
              </a:rPr>
              <a:t>1</a:t>
            </a:r>
            <a:endParaRPr lang="en-US" u="sng" dirty="0">
              <a:solidFill>
                <a:srgbClr val="7030A0"/>
              </a:solidFill>
            </a:endParaRPr>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US" sz="5400" b="1" dirty="0" smtClean="0"/>
              <a:t>Knowledge Pyramid </a:t>
            </a:r>
            <a:endParaRPr lang="en-US" dirty="0"/>
          </a:p>
        </p:txBody>
      </p:sp>
      <p:pic>
        <p:nvPicPr>
          <p:cNvPr id="4" name="Picture 2" descr="C:\Users\Sidra\Downloads\data_info_knowledge_wisdom.png"/>
          <p:cNvPicPr>
            <a:picLocks noGrp="1" noChangeAspect="1" noChangeArrowheads="1"/>
          </p:cNvPicPr>
          <p:nvPr>
            <p:ph idx="1"/>
          </p:nvPr>
        </p:nvPicPr>
        <p:blipFill>
          <a:blip r:embed="rId2" cstate="print"/>
          <a:srcRect/>
          <a:stretch>
            <a:fillRect/>
          </a:stretch>
        </p:blipFill>
        <p:spPr>
          <a:xfrm>
            <a:off x="1619672" y="1258371"/>
            <a:ext cx="4880595" cy="5555005"/>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US" sz="5400" b="1" dirty="0" smtClean="0"/>
              <a:t>Knowledge Pyramid </a:t>
            </a:r>
            <a:endParaRPr lang="en-US" dirty="0"/>
          </a:p>
        </p:txBody>
      </p:sp>
      <p:pic>
        <p:nvPicPr>
          <p:cNvPr id="9218" name="Picture 2" descr="Image result for knowledge hierarchy"/>
          <p:cNvPicPr>
            <a:picLocks noChangeAspect="1" noChangeArrowheads="1"/>
          </p:cNvPicPr>
          <p:nvPr/>
        </p:nvPicPr>
        <p:blipFill>
          <a:blip r:embed="rId2"/>
          <a:srcRect/>
          <a:stretch>
            <a:fillRect/>
          </a:stretch>
        </p:blipFill>
        <p:spPr bwMode="auto">
          <a:xfrm>
            <a:off x="1371600" y="1219200"/>
            <a:ext cx="6022700" cy="51816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z="5400" b="1" dirty="0" smtClean="0"/>
              <a:t>Knowledge Pyramid </a:t>
            </a:r>
            <a:endParaRPr lang="en-US" dirty="0"/>
          </a:p>
        </p:txBody>
      </p:sp>
      <p:pic>
        <p:nvPicPr>
          <p:cNvPr id="34818" name="Picture 2" descr="Image result for knowledge hierarchy"/>
          <p:cNvPicPr>
            <a:picLocks noChangeAspect="1" noChangeArrowheads="1"/>
          </p:cNvPicPr>
          <p:nvPr/>
        </p:nvPicPr>
        <p:blipFill>
          <a:blip r:embed="rId2"/>
          <a:srcRect/>
          <a:stretch>
            <a:fillRect/>
          </a:stretch>
        </p:blipFill>
        <p:spPr bwMode="auto">
          <a:xfrm>
            <a:off x="838200" y="790824"/>
            <a:ext cx="7219743" cy="583857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Knowledge Hierarchy </a:t>
            </a:r>
            <a:endParaRPr lang="en-US" sz="4000" b="1" dirty="0"/>
          </a:p>
        </p:txBody>
      </p:sp>
      <p:sp>
        <p:nvSpPr>
          <p:cNvPr id="3" name="Content Placeholder 2"/>
          <p:cNvSpPr>
            <a:spLocks noGrp="1"/>
          </p:cNvSpPr>
          <p:nvPr>
            <p:ph idx="1"/>
          </p:nvPr>
        </p:nvSpPr>
        <p:spPr/>
        <p:txBody>
          <a:bodyPr>
            <a:normAutofit fontScale="92500" lnSpcReduction="10000"/>
          </a:bodyPr>
          <a:lstStyle/>
          <a:p>
            <a:r>
              <a:rPr lang="en-US" dirty="0" smtClean="0"/>
              <a:t>Data: Content that is directly observable or verifiable; a fact—for example, listings of the times and locations of all movies being shown today— I download the listings.</a:t>
            </a:r>
          </a:p>
          <a:p>
            <a:r>
              <a:rPr lang="en-US" dirty="0" smtClean="0"/>
              <a:t>Information: Content that represents analyzed data—for example, “I can’t leave before 5 so I will go to the 7:00 P.M. show at the cinema near my office.”</a:t>
            </a:r>
          </a:p>
          <a:p>
            <a:r>
              <a:rPr lang="en-US" dirty="0" smtClean="0"/>
              <a:t>Knowledge: At that time of day, it will be impossible to find parking. I remember the last time I took the car I was so frustrated and stressed because I thought I would miss the opening credits. I’ll therefore take the subway train. But first I’ll check with Al. I usually love all the movies he hates so I want to make sure it’s worth seeing!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Kinds of </a:t>
            </a:r>
            <a:r>
              <a:rPr lang="en-US" dirty="0" smtClean="0"/>
              <a:t>Knowledge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Deep </a:t>
            </a:r>
            <a:r>
              <a:rPr lang="en-US" dirty="0"/>
              <a:t>Knowledge: Knowledge acquired through years of proper experience.</a:t>
            </a:r>
          </a:p>
          <a:p>
            <a:r>
              <a:rPr lang="en-US" dirty="0" smtClean="0"/>
              <a:t>Shallow </a:t>
            </a:r>
            <a:r>
              <a:rPr lang="en-US" dirty="0"/>
              <a:t>Knowledge: Minimal understanding of the problem area.</a:t>
            </a:r>
          </a:p>
          <a:p>
            <a:r>
              <a:rPr lang="en-US" dirty="0" smtClean="0"/>
              <a:t>Knowledge </a:t>
            </a:r>
            <a:r>
              <a:rPr lang="en-US" dirty="0"/>
              <a:t>as Know-How: Accumulated lessons of practical experience.</a:t>
            </a:r>
          </a:p>
          <a:p>
            <a:r>
              <a:rPr lang="en-US" dirty="0" smtClean="0"/>
              <a:t>Reasoning </a:t>
            </a:r>
            <a:r>
              <a:rPr lang="en-US" dirty="0"/>
              <a:t>and Heuristics: Some of the ways in which humans reason </a:t>
            </a:r>
            <a:r>
              <a:rPr lang="en-US" dirty="0" smtClean="0"/>
              <a:t>as are follows:</a:t>
            </a:r>
            <a:endParaRPr lang="en-US" dirty="0"/>
          </a:p>
          <a:p>
            <a:pPr marL="0" indent="0">
              <a:buNone/>
            </a:pPr>
            <a:r>
              <a:rPr lang="en-US" dirty="0"/>
              <a:t>– Reasoning by analogy: This indicates relating one concept to another. </a:t>
            </a:r>
            <a:endParaRPr lang="en-US" dirty="0" smtClean="0"/>
          </a:p>
          <a:p>
            <a:pPr marL="0" indent="0">
              <a:buNone/>
            </a:pPr>
            <a:r>
              <a:rPr lang="en-US" dirty="0" smtClean="0"/>
              <a:t>– </a:t>
            </a:r>
            <a:r>
              <a:rPr lang="en-US" dirty="0"/>
              <a:t>Formal Reasoning: This indicates reasoning by using deductive </a:t>
            </a:r>
            <a:r>
              <a:rPr lang="en-US" dirty="0" smtClean="0"/>
              <a:t>or </a:t>
            </a:r>
            <a:r>
              <a:rPr lang="en-US" dirty="0"/>
              <a:t>inductive reasoning.</a:t>
            </a:r>
          </a:p>
          <a:p>
            <a:pPr marL="365760" lvl="1" indent="0">
              <a:buNone/>
            </a:pPr>
            <a:r>
              <a:rPr lang="en-US" dirty="0"/>
              <a:t>∗ Deduction uses major and minor premises. ∗ In case of deductive reasoning, new knowledge is generated by using previously speciﬁed knowledge.</a:t>
            </a:r>
          </a:p>
          <a:p>
            <a:pPr marL="365760" lvl="1" indent="0">
              <a:buNone/>
            </a:pPr>
            <a:r>
              <a:rPr lang="en-US" dirty="0" smtClean="0"/>
              <a:t>∗ </a:t>
            </a:r>
            <a:r>
              <a:rPr lang="en-US" dirty="0"/>
              <a:t>Inductive reasoning implies reasoning from a set of facts to a general conclusion. ∗ Inductive reasoning is the basis of scientiﬁc discovery. ∗ A case is knowledge associated with an operational level.</a:t>
            </a:r>
          </a:p>
          <a:p>
            <a:pPr marL="0" indent="0">
              <a:buNone/>
            </a:pPr>
            <a:r>
              <a:rPr lang="en-US" dirty="0"/>
              <a:t>– </a:t>
            </a:r>
            <a:r>
              <a:rPr lang="en-US" dirty="0" smtClean="0"/>
              <a:t>Case-based Reasoning (</a:t>
            </a:r>
            <a:r>
              <a:rPr lang="en-US" dirty="0" err="1" smtClean="0"/>
              <a:t>CBR</a:t>
            </a:r>
            <a:r>
              <a:rPr lang="en-US" dirty="0" smtClean="0"/>
              <a:t>)</a:t>
            </a:r>
          </a:p>
        </p:txBody>
      </p:sp>
    </p:spTree>
    <p:extLst>
      <p:ext uri="{BB962C8B-B14F-4D97-AF65-F5344CB8AC3E}">
        <p14:creationId xmlns:p14="http://schemas.microsoft.com/office/powerpoint/2010/main" val="3575656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Kinds of </a:t>
            </a:r>
            <a:r>
              <a:rPr lang="en-US" dirty="0" smtClean="0"/>
              <a:t>Knowledge…..cont.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Common Sense: This implies a type of knowledge that almost every human being possess in varying forms/amounts.</a:t>
            </a:r>
          </a:p>
          <a:p>
            <a:r>
              <a:rPr lang="en-US" dirty="0" smtClean="0"/>
              <a:t>We can also classify knowledge on the basis of whether it is procedural, declarative, semantic, or episodic.</a:t>
            </a:r>
          </a:p>
          <a:p>
            <a:pPr marL="365760" lvl="1" indent="0">
              <a:buNone/>
            </a:pPr>
            <a:r>
              <a:rPr lang="en-US" dirty="0" smtClean="0"/>
              <a:t>– Procedural knowledge represents the understanding of how to carry out a speciﬁc procedure. </a:t>
            </a:r>
          </a:p>
          <a:p>
            <a:pPr marL="365760" lvl="1" indent="0">
              <a:buNone/>
            </a:pPr>
            <a:r>
              <a:rPr lang="en-US" dirty="0" smtClean="0"/>
              <a:t>– Declarative knowledge is routine knowledge about which the expert is conscious. It is shallow knowledge that can be readily recalled since it consists of simple and uncomplicated information. This type of knowledge often resides in short-term memory.</a:t>
            </a:r>
          </a:p>
          <a:p>
            <a:pPr marL="365760" lvl="1" indent="0">
              <a:buNone/>
            </a:pPr>
            <a:r>
              <a:rPr lang="en-US" dirty="0" smtClean="0"/>
              <a:t> – Semantic knowledge is highly organized, “chunked” knowledge that resides mainly in long-term memory. Semantic knowledge can include major concepts, vocabulary, facts, and relationships. </a:t>
            </a:r>
          </a:p>
          <a:p>
            <a:pPr marL="365760" lvl="1" indent="0">
              <a:buNone/>
            </a:pPr>
            <a:r>
              <a:rPr lang="en-US" dirty="0" smtClean="0"/>
              <a:t>– Episodic knowledge represents the knowledge based on episodes (experimental information). Each episode is usually “chunked” in long-term memory.</a:t>
            </a:r>
          </a:p>
          <a:p>
            <a:r>
              <a:rPr lang="en-US" dirty="0" smtClean="0"/>
              <a:t>Another way of classifying knowledge is to ﬁnd whether it is tacit or explicit</a:t>
            </a:r>
          </a:p>
          <a:p>
            <a:r>
              <a:rPr lang="en-US" dirty="0" smtClean="0"/>
              <a:t>– Tacit knowledge usually gets embedded in human mind through experience. – Explicit knowledge is that which is codiﬁed and digitized in documents, books, reports, spreadsheets, memos etc.</a:t>
            </a:r>
          </a:p>
          <a:p>
            <a:endParaRPr lang="en-US" dirty="0"/>
          </a:p>
        </p:txBody>
      </p:sp>
    </p:spTree>
    <p:extLst>
      <p:ext uri="{BB962C8B-B14F-4D97-AF65-F5344CB8AC3E}">
        <p14:creationId xmlns:p14="http://schemas.microsoft.com/office/powerpoint/2010/main" val="695021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Attributes of KM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Generating new knowledge.</a:t>
            </a:r>
          </a:p>
          <a:p>
            <a:r>
              <a:rPr lang="en-US" dirty="0" smtClean="0"/>
              <a:t> Accessing valuable knowledge from outside sources.</a:t>
            </a:r>
          </a:p>
          <a:p>
            <a:r>
              <a:rPr lang="en-US" dirty="0" smtClean="0"/>
              <a:t> Using accessible knowledge in decision making.</a:t>
            </a:r>
          </a:p>
          <a:p>
            <a:r>
              <a:rPr lang="en-US" dirty="0" smtClean="0"/>
              <a:t> Embedding knowledge in processes, products, and/or services.</a:t>
            </a:r>
          </a:p>
          <a:p>
            <a:r>
              <a:rPr lang="en-US" dirty="0" smtClean="0"/>
              <a:t> Representing knowledge in documents, databases, and software.</a:t>
            </a:r>
          </a:p>
          <a:p>
            <a:r>
              <a:rPr lang="en-US" dirty="0" smtClean="0"/>
              <a:t> Facilitating knowledge growth through culture and incentives.</a:t>
            </a:r>
          </a:p>
          <a:p>
            <a:r>
              <a:rPr lang="en-US" dirty="0" smtClean="0"/>
              <a:t> Transferring existing knowledge into other parts of the organization.</a:t>
            </a:r>
          </a:p>
          <a:p>
            <a:r>
              <a:rPr lang="en-US" dirty="0" smtClean="0"/>
              <a:t>Measuring the value of knowledge assets and/or impact of knowledge management.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Attributes of KM… cont.</a:t>
            </a:r>
            <a:endParaRPr lang="en-US" dirty="0"/>
          </a:p>
        </p:txBody>
      </p:sp>
      <p:sp>
        <p:nvSpPr>
          <p:cNvPr id="3" name="Content Placeholder 2"/>
          <p:cNvSpPr>
            <a:spLocks noGrp="1"/>
          </p:cNvSpPr>
          <p:nvPr>
            <p:ph idx="1"/>
          </p:nvPr>
        </p:nvSpPr>
        <p:spPr/>
        <p:txBody>
          <a:bodyPr>
            <a:normAutofit/>
          </a:bodyPr>
          <a:lstStyle/>
          <a:p>
            <a:r>
              <a:rPr lang="en-US" dirty="0" smtClean="0"/>
              <a:t>Both tacit and explicit knowledge forms are addressed; tacit knowledge (Polanyi, 1966) is knowledge that often resides only within individuals; and knowledge that is difficult to articulate such as expertise, know-how, and tricks of the trade.</a:t>
            </a:r>
          </a:p>
          <a:p>
            <a:r>
              <a:rPr lang="en-US" dirty="0" smtClean="0"/>
              <a:t> There is a notion</a:t>
            </a:r>
            <a:r>
              <a:rPr lang="de-DE" dirty="0" smtClean="0"/>
              <a:t>(perception)</a:t>
            </a:r>
            <a:r>
              <a:rPr lang="en-US" dirty="0" smtClean="0"/>
              <a:t> of added value (the “so what?” of KM).</a:t>
            </a:r>
          </a:p>
          <a:p>
            <a:r>
              <a:rPr lang="en-US" dirty="0" smtClean="0"/>
              <a:t> There is the notion of application or use of the knowledge that has been captured, codified, and disseminated (the impact of KM).</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KM</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i="1" dirty="0" smtClean="0"/>
              <a:t>1. Globalization of business. Organizations today are more global— </a:t>
            </a:r>
            <a:r>
              <a:rPr lang="en-US" dirty="0" smtClean="0"/>
              <a:t>multisite, multilingual, and multicultural in nature.</a:t>
            </a:r>
          </a:p>
          <a:p>
            <a:pPr>
              <a:buNone/>
            </a:pPr>
            <a:r>
              <a:rPr lang="en-US" dirty="0" smtClean="0"/>
              <a:t>2. </a:t>
            </a:r>
            <a:r>
              <a:rPr lang="en-US" i="1" smtClean="0"/>
              <a:t>Learner </a:t>
            </a:r>
            <a:r>
              <a:rPr lang="en-US" i="1" dirty="0" smtClean="0"/>
              <a:t>organizations. We are doing more and we are doing it faster, but </a:t>
            </a:r>
            <a:r>
              <a:rPr lang="en-US" dirty="0" smtClean="0"/>
              <a:t>we also need to work smarter as knowledge workers, adopting an increased pace and workload.</a:t>
            </a:r>
          </a:p>
          <a:p>
            <a:pPr>
              <a:buNone/>
            </a:pPr>
            <a:r>
              <a:rPr lang="en-US" dirty="0" smtClean="0"/>
              <a:t>3. “</a:t>
            </a:r>
            <a:r>
              <a:rPr lang="en-US" i="1" dirty="0" smtClean="0"/>
              <a:t>Corporate amnesia.” We are more mobile as a workforce, which </a:t>
            </a:r>
            <a:r>
              <a:rPr lang="en-US" dirty="0" smtClean="0"/>
              <a:t>creates problems of knowledge discontinuity for the organization and places continuous learning demands on the knowledge worker. We no longer expect to spend our entire work life with the same organization.</a:t>
            </a:r>
          </a:p>
          <a:p>
            <a:pPr>
              <a:buNone/>
            </a:pPr>
            <a:r>
              <a:rPr lang="en-US" dirty="0" smtClean="0"/>
              <a:t>4. </a:t>
            </a:r>
            <a:r>
              <a:rPr lang="en-US" i="1" dirty="0" smtClean="0"/>
              <a:t>Technological advances. We are more connected. Advances in information </a:t>
            </a:r>
            <a:r>
              <a:rPr lang="en-US" dirty="0" smtClean="0"/>
              <a:t>technology not only have made connectivity universal but have radically changed expectations. We are expected to be “on” at all times, and the turnaround time in responding is now measured in minutes, not weeks.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lstStyle/>
          <a:p>
            <a:r>
              <a:rPr lang="en-US" dirty="0" smtClean="0"/>
              <a:t>Rationale for KM… cont.</a:t>
            </a:r>
            <a:endParaRPr lang="en-US" dirty="0"/>
          </a:p>
        </p:txBody>
      </p:sp>
      <p:sp>
        <p:nvSpPr>
          <p:cNvPr id="3" name="Content Placeholder 2"/>
          <p:cNvSpPr>
            <a:spLocks noGrp="1"/>
          </p:cNvSpPr>
          <p:nvPr>
            <p:ph idx="1"/>
          </p:nvPr>
        </p:nvSpPr>
        <p:spPr>
          <a:xfrm>
            <a:off x="457200" y="1556792"/>
            <a:ext cx="8075240" cy="5040560"/>
          </a:xfrm>
        </p:spPr>
        <p:txBody>
          <a:bodyPr>
            <a:normAutofit fontScale="55000" lnSpcReduction="20000"/>
          </a:bodyPr>
          <a:lstStyle/>
          <a:p>
            <a:pPr>
              <a:buNone/>
            </a:pPr>
            <a:r>
              <a:rPr lang="en-US" i="1" dirty="0" smtClean="0"/>
              <a:t>KM for </a:t>
            </a:r>
            <a:r>
              <a:rPr lang="en-US" i="1" dirty="0" smtClean="0">
                <a:solidFill>
                  <a:srgbClr val="C00000"/>
                </a:solidFill>
              </a:rPr>
              <a:t>Individuals</a:t>
            </a:r>
            <a:r>
              <a:rPr lang="en-US" i="1" dirty="0" smtClean="0"/>
              <a:t>, Communities, and </a:t>
            </a:r>
            <a:r>
              <a:rPr lang="en-US" i="1" dirty="0" smtClean="0">
                <a:solidFill>
                  <a:srgbClr val="7030A0"/>
                </a:solidFill>
              </a:rPr>
              <a:t>Organizations</a:t>
            </a:r>
          </a:p>
          <a:p>
            <a:r>
              <a:rPr lang="en-US" sz="3300" dirty="0" smtClean="0">
                <a:solidFill>
                  <a:srgbClr val="C00000"/>
                </a:solidFill>
              </a:rPr>
              <a:t>Helps people do their jobs and save time through better decision making and problem solving.</a:t>
            </a:r>
          </a:p>
          <a:p>
            <a:r>
              <a:rPr lang="en-US" sz="3300" dirty="0" smtClean="0">
                <a:solidFill>
                  <a:srgbClr val="C00000"/>
                </a:solidFill>
              </a:rPr>
              <a:t> Builds a sense of community bonds within the organization.</a:t>
            </a:r>
          </a:p>
          <a:p>
            <a:r>
              <a:rPr lang="en-US" sz="3300" dirty="0" smtClean="0">
                <a:solidFill>
                  <a:srgbClr val="C00000"/>
                </a:solidFill>
              </a:rPr>
              <a:t> Helps people to keep up to date.</a:t>
            </a:r>
          </a:p>
          <a:p>
            <a:r>
              <a:rPr lang="en-US" sz="3300" dirty="0" smtClean="0">
                <a:solidFill>
                  <a:srgbClr val="C00000"/>
                </a:solidFill>
              </a:rPr>
              <a:t> Provides challenges and opportunities to contribute.</a:t>
            </a:r>
          </a:p>
          <a:p>
            <a:r>
              <a:rPr lang="en-US" sz="3300" dirty="0" smtClean="0"/>
              <a:t>Develops professional skills.</a:t>
            </a:r>
          </a:p>
          <a:p>
            <a:r>
              <a:rPr lang="en-US" sz="3300" dirty="0" smtClean="0"/>
              <a:t> Promotes peer-to-peer mentoring.</a:t>
            </a:r>
          </a:p>
          <a:p>
            <a:r>
              <a:rPr lang="en-US" sz="3300" dirty="0" smtClean="0"/>
              <a:t> Facilitates more effective networking and collaboration.</a:t>
            </a:r>
          </a:p>
          <a:p>
            <a:r>
              <a:rPr lang="en-US" sz="3300" dirty="0" smtClean="0"/>
              <a:t> Develops a professional code of ethics that members can follow.</a:t>
            </a:r>
          </a:p>
          <a:p>
            <a:r>
              <a:rPr lang="en-US" sz="3300" dirty="0" smtClean="0"/>
              <a:t> Develops a common language.</a:t>
            </a:r>
          </a:p>
          <a:p>
            <a:r>
              <a:rPr lang="en-US" sz="3300" dirty="0" smtClean="0">
                <a:solidFill>
                  <a:srgbClr val="7030A0"/>
                </a:solidFill>
              </a:rPr>
              <a:t>Helps drive strategy.</a:t>
            </a:r>
          </a:p>
          <a:p>
            <a:r>
              <a:rPr lang="en-US" sz="3300" dirty="0" smtClean="0">
                <a:solidFill>
                  <a:srgbClr val="7030A0"/>
                </a:solidFill>
              </a:rPr>
              <a:t> Solves problems quickly.</a:t>
            </a:r>
          </a:p>
          <a:p>
            <a:r>
              <a:rPr lang="en-US" sz="3300" dirty="0" smtClean="0">
                <a:solidFill>
                  <a:srgbClr val="7030A0"/>
                </a:solidFill>
              </a:rPr>
              <a:t> Spreads best practices.</a:t>
            </a:r>
          </a:p>
          <a:p>
            <a:r>
              <a:rPr lang="en-US" sz="3300" dirty="0" smtClean="0">
                <a:solidFill>
                  <a:srgbClr val="7030A0"/>
                </a:solidFill>
              </a:rPr>
              <a:t> Improves knowledge embedded in products and services.</a:t>
            </a:r>
          </a:p>
          <a:p>
            <a:r>
              <a:rPr lang="en-US" sz="3300" dirty="0" smtClean="0">
                <a:solidFill>
                  <a:srgbClr val="7030A0"/>
                </a:solidFill>
              </a:rPr>
              <a:t> Cross-fertilizes ideas and increases opportunities for innovation.</a:t>
            </a:r>
          </a:p>
          <a:p>
            <a:r>
              <a:rPr lang="en-US" sz="3300" dirty="0" smtClean="0">
                <a:solidFill>
                  <a:srgbClr val="7030A0"/>
                </a:solidFill>
              </a:rPr>
              <a:t> Enables organizations to stay ahead of the competition better.</a:t>
            </a:r>
          </a:p>
          <a:p>
            <a:r>
              <a:rPr lang="en-US" sz="3300" dirty="0" smtClean="0">
                <a:solidFill>
                  <a:srgbClr val="7030A0"/>
                </a:solidFill>
              </a:rPr>
              <a:t> Builds organizational memory.</a:t>
            </a:r>
            <a:endParaRPr lang="en-US" sz="3300" dirty="0">
              <a:solidFill>
                <a:srgbClr val="7030A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Knowledge… </a:t>
            </a:r>
            <a:r>
              <a:rPr lang="en-US" sz="4000" b="1" dirty="0" smtClean="0"/>
              <a:t>Defined</a:t>
            </a:r>
            <a:endParaRPr lang="en-US" b="1" dirty="0"/>
          </a:p>
        </p:txBody>
      </p:sp>
      <p:sp>
        <p:nvSpPr>
          <p:cNvPr id="3" name="Content Placeholder 2"/>
          <p:cNvSpPr>
            <a:spLocks noGrp="1"/>
          </p:cNvSpPr>
          <p:nvPr>
            <p:ph idx="1"/>
          </p:nvPr>
        </p:nvSpPr>
        <p:spPr/>
        <p:txBody>
          <a:bodyPr>
            <a:normAutofit fontScale="85000" lnSpcReduction="20000"/>
          </a:bodyPr>
          <a:lstStyle/>
          <a:p>
            <a:r>
              <a:rPr lang="en-US" b="1" i="1" dirty="0"/>
              <a:t>a</a:t>
            </a:r>
            <a:r>
              <a:rPr lang="en-US" dirty="0"/>
              <a:t> </a:t>
            </a:r>
            <a:r>
              <a:rPr lang="en-US" i="1" dirty="0"/>
              <a:t>(1)</a:t>
            </a:r>
            <a:r>
              <a:rPr lang="en-US" dirty="0"/>
              <a:t> </a:t>
            </a:r>
            <a:r>
              <a:rPr lang="en-US" b="1" dirty="0"/>
              <a:t>:</a:t>
            </a:r>
            <a:r>
              <a:rPr lang="en-US" dirty="0"/>
              <a:t>  the fact or condition of knowing something with familiarity gained through experience or association </a:t>
            </a:r>
            <a:endParaRPr lang="en-US" dirty="0" smtClean="0"/>
          </a:p>
          <a:p>
            <a:r>
              <a:rPr lang="en-US" i="1" dirty="0" smtClean="0"/>
              <a:t>(</a:t>
            </a:r>
            <a:r>
              <a:rPr lang="en-US" i="1" dirty="0"/>
              <a:t>2)</a:t>
            </a:r>
            <a:r>
              <a:rPr lang="en-US" dirty="0"/>
              <a:t> </a:t>
            </a:r>
            <a:r>
              <a:rPr lang="en-US" b="1" dirty="0"/>
              <a:t>:</a:t>
            </a:r>
            <a:r>
              <a:rPr lang="en-US" dirty="0"/>
              <a:t>  acquaintance with or understanding of a science, art, or </a:t>
            </a:r>
            <a:r>
              <a:rPr lang="en-US" dirty="0" smtClean="0"/>
              <a:t>technique</a:t>
            </a:r>
          </a:p>
          <a:p>
            <a:r>
              <a:rPr lang="en-US" b="1" i="1" dirty="0" smtClean="0"/>
              <a:t>b</a:t>
            </a:r>
            <a:r>
              <a:rPr lang="en-US" dirty="0"/>
              <a:t> </a:t>
            </a:r>
            <a:r>
              <a:rPr lang="en-US" i="1" dirty="0"/>
              <a:t>(1)</a:t>
            </a:r>
            <a:r>
              <a:rPr lang="en-US" dirty="0"/>
              <a:t> </a:t>
            </a:r>
            <a:r>
              <a:rPr lang="en-US" b="1" dirty="0"/>
              <a:t>:</a:t>
            </a:r>
            <a:r>
              <a:rPr lang="en-US" dirty="0"/>
              <a:t>  the fact or condition of being aware of something </a:t>
            </a:r>
            <a:r>
              <a:rPr lang="en-US" i="1" dirty="0"/>
              <a:t>(2)</a:t>
            </a:r>
            <a:r>
              <a:rPr lang="en-US" dirty="0"/>
              <a:t> </a:t>
            </a:r>
            <a:r>
              <a:rPr lang="en-US" b="1" dirty="0"/>
              <a:t>:</a:t>
            </a:r>
            <a:r>
              <a:rPr lang="en-US" dirty="0"/>
              <a:t>  the range of one's information or understanding &lt;answered to the best of my </a:t>
            </a:r>
            <a:r>
              <a:rPr lang="en-US" i="1" dirty="0"/>
              <a:t>knowledge</a:t>
            </a:r>
            <a:r>
              <a:rPr lang="en-US" dirty="0" smtClean="0"/>
              <a:t>&gt;</a:t>
            </a:r>
          </a:p>
          <a:p>
            <a:r>
              <a:rPr lang="en-US" b="1" i="1" dirty="0" smtClean="0"/>
              <a:t>c</a:t>
            </a:r>
            <a:r>
              <a:rPr lang="en-US" dirty="0"/>
              <a:t> </a:t>
            </a:r>
            <a:r>
              <a:rPr lang="en-US" b="1" dirty="0"/>
              <a:t>:</a:t>
            </a:r>
            <a:r>
              <a:rPr lang="en-US" dirty="0"/>
              <a:t>  the circumstance or condition of apprehending truth or fact through reasoning </a:t>
            </a:r>
            <a:r>
              <a:rPr lang="en-US" b="1" dirty="0"/>
              <a:t>:</a:t>
            </a:r>
            <a:r>
              <a:rPr lang="en-US" dirty="0"/>
              <a:t> </a:t>
            </a:r>
            <a:r>
              <a:rPr lang="en-US" cap="small" dirty="0" smtClean="0"/>
              <a:t>cognition</a:t>
            </a:r>
          </a:p>
          <a:p>
            <a:r>
              <a:rPr lang="en-US" b="1" i="1" dirty="0" smtClean="0"/>
              <a:t>d</a:t>
            </a:r>
            <a:r>
              <a:rPr lang="en-US" dirty="0"/>
              <a:t> </a:t>
            </a:r>
            <a:r>
              <a:rPr lang="en-US" b="1" dirty="0"/>
              <a:t>:</a:t>
            </a:r>
            <a:r>
              <a:rPr lang="en-US" dirty="0"/>
              <a:t>  the fact or condition of having information or of being learned </a:t>
            </a:r>
            <a:r>
              <a:rPr lang="en-US" dirty="0" smtClean="0"/>
              <a:t>&lt;a person of unusual </a:t>
            </a:r>
            <a:r>
              <a:rPr lang="en-US" i="1" dirty="0" smtClean="0"/>
              <a:t>knowledge</a:t>
            </a:r>
            <a:r>
              <a:rPr lang="en-US" dirty="0" smtClean="0"/>
              <a:t>&gt;</a:t>
            </a:r>
            <a:endParaRPr lang="en-US" dirty="0"/>
          </a:p>
          <a:p>
            <a:r>
              <a:rPr lang="en-US" b="1" i="1" dirty="0"/>
              <a:t>e</a:t>
            </a:r>
            <a:r>
              <a:rPr lang="en-US" dirty="0"/>
              <a:t> </a:t>
            </a:r>
            <a:r>
              <a:rPr lang="en-US" b="1" dirty="0"/>
              <a:t>:</a:t>
            </a:r>
            <a:r>
              <a:rPr lang="en-US" dirty="0"/>
              <a:t>  the sum of what is known </a:t>
            </a:r>
            <a:r>
              <a:rPr lang="en-US" b="1" dirty="0"/>
              <a:t>:</a:t>
            </a:r>
            <a:r>
              <a:rPr lang="en-US" dirty="0"/>
              <a:t>  the body of truth, information, and principles acquired by </a:t>
            </a:r>
            <a:r>
              <a:rPr lang="en-US" dirty="0" smtClean="0"/>
              <a:t>humankind</a:t>
            </a:r>
          </a:p>
          <a:p>
            <a:pPr marL="0" indent="0" algn="r">
              <a:buNone/>
            </a:pPr>
            <a:r>
              <a:rPr lang="en-US" sz="1800" dirty="0" smtClean="0"/>
              <a:t>(Merriam- Webster Dictionary. Ret. From:  </a:t>
            </a:r>
            <a:r>
              <a:rPr lang="en-US" sz="1800" dirty="0" smtClean="0">
                <a:hlinkClick r:id="rId2"/>
              </a:rPr>
              <a:t>http</a:t>
            </a:r>
            <a:r>
              <a:rPr lang="en-US" sz="1800" dirty="0">
                <a:hlinkClick r:id="rId2"/>
              </a:rPr>
              <a:t>://</a:t>
            </a:r>
            <a:r>
              <a:rPr lang="en-US" sz="1800" dirty="0" smtClean="0">
                <a:hlinkClick r:id="rId2"/>
              </a:rPr>
              <a:t>www.merriam-webster.com/dictionary/knowledge</a:t>
            </a:r>
            <a:r>
              <a:rPr lang="en-US" sz="1800" dirty="0" smtClean="0"/>
              <a:t>, on February 01, 2016)</a:t>
            </a:r>
            <a:endParaRPr lang="en-US" sz="1800" dirty="0"/>
          </a:p>
          <a:p>
            <a:endParaRPr lang="en-US" dirty="0"/>
          </a:p>
        </p:txBody>
      </p:sp>
    </p:spTree>
    <p:extLst>
      <p:ext uri="{BB962C8B-B14F-4D97-AF65-F5344CB8AC3E}">
        <p14:creationId xmlns:p14="http://schemas.microsoft.com/office/powerpoint/2010/main" val="1425284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Major Components of KM</a:t>
            </a:r>
            <a:endParaRPr lang="en-US" dirty="0"/>
          </a:p>
        </p:txBody>
      </p:sp>
      <p:sp>
        <p:nvSpPr>
          <p:cNvPr id="3" name="Content Placeholder 2"/>
          <p:cNvSpPr>
            <a:spLocks noGrp="1"/>
          </p:cNvSpPr>
          <p:nvPr>
            <p:ph sz="half" idx="1"/>
          </p:nvPr>
        </p:nvSpPr>
        <p:spPr>
          <a:xfrm>
            <a:off x="457200" y="1920085"/>
            <a:ext cx="7931224" cy="4434840"/>
          </a:xfrm>
        </p:spPr>
        <p:txBody>
          <a:bodyPr/>
          <a:lstStyle/>
          <a:p>
            <a:r>
              <a:rPr lang="en-US" dirty="0" smtClean="0"/>
              <a:t>People		Process		Technology</a:t>
            </a:r>
          </a:p>
          <a:p>
            <a:endParaRPr lang="en-US" dirty="0" smtClean="0"/>
          </a:p>
          <a:p>
            <a:endParaRPr lang="en-US" dirty="0"/>
          </a:p>
        </p:txBody>
      </p:sp>
      <p:pic>
        <p:nvPicPr>
          <p:cNvPr id="1030" name="Picture 6"/>
          <p:cNvPicPr>
            <a:picLocks noGrp="1" noChangeAspect="1" noChangeArrowheads="1"/>
          </p:cNvPicPr>
          <p:nvPr>
            <p:ph sz="half" idx="2"/>
          </p:nvPr>
        </p:nvPicPr>
        <p:blipFill>
          <a:blip r:embed="rId2" cstate="print"/>
          <a:srcRect/>
          <a:stretch>
            <a:fillRect/>
          </a:stretch>
        </p:blipFill>
        <p:spPr bwMode="auto">
          <a:xfrm>
            <a:off x="1763688" y="3212976"/>
            <a:ext cx="4856790" cy="18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Characteristics</a:t>
            </a:r>
            <a:endParaRPr lang="en-US" dirty="0"/>
          </a:p>
        </p:txBody>
      </p:sp>
      <p:sp>
        <p:nvSpPr>
          <p:cNvPr id="3" name="Content Placeholder 2"/>
          <p:cNvSpPr>
            <a:spLocks noGrp="1"/>
          </p:cNvSpPr>
          <p:nvPr>
            <p:ph idx="1"/>
          </p:nvPr>
        </p:nvSpPr>
        <p:spPr/>
        <p:txBody>
          <a:bodyPr/>
          <a:lstStyle/>
          <a:p>
            <a:r>
              <a:rPr lang="en-US" dirty="0" smtClean="0"/>
              <a:t> Use of knowledge does not consume it.</a:t>
            </a:r>
          </a:p>
          <a:p>
            <a:r>
              <a:rPr lang="en-US" smtClean="0"/>
              <a:t> Transferal </a:t>
            </a:r>
            <a:r>
              <a:rPr lang="en-US" dirty="0" smtClean="0"/>
              <a:t>of knowledge does not result in losing it.</a:t>
            </a:r>
          </a:p>
          <a:p>
            <a:r>
              <a:rPr lang="en-US" dirty="0" smtClean="0"/>
              <a:t> Knowledge is abundant, but the ability to use it is scarce.</a:t>
            </a:r>
          </a:p>
          <a:p>
            <a:r>
              <a:rPr lang="en-US" dirty="0" smtClean="0"/>
              <a:t> Much of an organization’s valuable knowledge walks out the door at the end of the day.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KM …</a:t>
            </a:r>
            <a:r>
              <a:rPr lang="en-US" sz="3100" i="1" dirty="0" smtClean="0"/>
              <a:t>business perspective</a:t>
            </a:r>
            <a:endParaRPr lang="en-US" sz="3100" dirty="0"/>
          </a:p>
        </p:txBody>
      </p:sp>
      <p:sp>
        <p:nvSpPr>
          <p:cNvPr id="3" name="Content Placeholder 2"/>
          <p:cNvSpPr>
            <a:spLocks noGrp="1"/>
          </p:cNvSpPr>
          <p:nvPr>
            <p:ph idx="1"/>
          </p:nvPr>
        </p:nvSpPr>
        <p:spPr/>
        <p:txBody>
          <a:bodyPr>
            <a:normAutofit fontScale="92500"/>
          </a:bodyPr>
          <a:lstStyle/>
          <a:p>
            <a:r>
              <a:rPr lang="en-US" dirty="0" smtClean="0"/>
              <a:t>Treating the knowledge component of business activities as an explicit concern of business reflected in strategy, policy, and practice at all levels of the organization; and, making a direct connection between an organization’s intellectual assets—both explicit (recorded) and tacit (personal know-how)—and positive business results. (Barclay and Murray, 1997)</a:t>
            </a:r>
          </a:p>
          <a:p>
            <a:r>
              <a:rPr lang="en-US" dirty="0" smtClean="0"/>
              <a:t>Knowledge management is a collaborative and integrated  approach to the creation, capture, organization, access and use of an enterprise’s intellectual assets. (Grey, 1996)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Defining KM … </a:t>
            </a:r>
            <a:r>
              <a:rPr lang="en-US" sz="2000" i="1" dirty="0" smtClean="0"/>
              <a:t>cognitive science or knowledge science perspective</a:t>
            </a:r>
            <a:endParaRPr lang="en-US" sz="2000" dirty="0"/>
          </a:p>
        </p:txBody>
      </p:sp>
      <p:sp>
        <p:nvSpPr>
          <p:cNvPr id="3" name="Content Placeholder 2"/>
          <p:cNvSpPr>
            <a:spLocks noGrp="1"/>
          </p:cNvSpPr>
          <p:nvPr>
            <p:ph idx="1"/>
          </p:nvPr>
        </p:nvSpPr>
        <p:spPr/>
        <p:txBody>
          <a:bodyPr>
            <a:normAutofit lnSpcReduction="10000"/>
          </a:bodyPr>
          <a:lstStyle/>
          <a:p>
            <a:r>
              <a:rPr lang="en-US" dirty="0" smtClean="0"/>
              <a:t>Knowledge—the insights, understandings, and practical know-how that we all possess—is the fundamental resource that allows us to function intelligently. Over time, considerable knowledge is also transformed to other manifestations —such as books, technology, practices, and traditions—within organizations of all kinds and in society in general. These transformations result in cumulated </a:t>
            </a:r>
            <a:r>
              <a:rPr lang="en-US" i="1" dirty="0" smtClean="0"/>
              <a:t>expertise </a:t>
            </a:r>
            <a:r>
              <a:rPr lang="en-US" dirty="0" smtClean="0"/>
              <a:t>and, when used appropriately</a:t>
            </a:r>
            <a:r>
              <a:rPr lang="en-US" smtClean="0"/>
              <a:t>, increase </a:t>
            </a:r>
            <a:r>
              <a:rPr lang="en-US" dirty="0" smtClean="0"/>
              <a:t>effectiveness. Knowledge is one, if not THE, principal factor that makes personal, organizational, and societal intelligent behavior possible. (</a:t>
            </a:r>
            <a:r>
              <a:rPr lang="en-US" dirty="0" err="1" smtClean="0"/>
              <a:t>Wiig</a:t>
            </a:r>
            <a:r>
              <a:rPr lang="en-US" dirty="0" smtClean="0"/>
              <a:t>, 1993, pp. 38–39)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Defining KM … </a:t>
            </a:r>
            <a:r>
              <a:rPr lang="en-US" sz="2000" i="1" dirty="0" smtClean="0"/>
              <a:t>process/technology perspective</a:t>
            </a:r>
            <a:endParaRPr lang="en-US" sz="2000" dirty="0"/>
          </a:p>
        </p:txBody>
      </p:sp>
      <p:sp>
        <p:nvSpPr>
          <p:cNvPr id="3" name="Content Placeholder 2"/>
          <p:cNvSpPr>
            <a:spLocks noGrp="1"/>
          </p:cNvSpPr>
          <p:nvPr>
            <p:ph idx="1"/>
          </p:nvPr>
        </p:nvSpPr>
        <p:spPr>
          <a:xfrm>
            <a:off x="457200" y="1916832"/>
            <a:ext cx="8229600" cy="4389120"/>
          </a:xfrm>
        </p:spPr>
        <p:txBody>
          <a:bodyPr>
            <a:normAutofit fontScale="62500" lnSpcReduction="20000"/>
          </a:bodyPr>
          <a:lstStyle/>
          <a:p>
            <a:r>
              <a:rPr lang="en-US" dirty="0" smtClean="0"/>
              <a:t>Knowledge management is the concept under which information is turned into actionable knowledge and made available effortlessly in a usable form to the people who can apply it. (</a:t>
            </a:r>
            <a:r>
              <a:rPr lang="en-US" i="1" dirty="0" smtClean="0"/>
              <a:t>Information Week, Sept. 1, 2003)</a:t>
            </a:r>
          </a:p>
          <a:p>
            <a:r>
              <a:rPr lang="en-US" dirty="0" smtClean="0"/>
              <a:t>Leveraging collective wisdom to increase responsiveness and innovation. (Carl </a:t>
            </a:r>
            <a:r>
              <a:rPr lang="en-US" dirty="0" err="1" smtClean="0"/>
              <a:t>Frappaolo</a:t>
            </a:r>
            <a:r>
              <a:rPr lang="en-US" dirty="0" smtClean="0"/>
              <a:t>, Delphi Group, Boston, posted at http://www.destinationkm.com/articles/default.asp?ArticleID=949)</a:t>
            </a:r>
          </a:p>
          <a:p>
            <a:r>
              <a:rPr lang="en-US" dirty="0" smtClean="0"/>
              <a:t>A systematic approach to manage the use of information in order to provide a continuous flow of Knowledge to the right people at the right time enabling efficient and effective decision making in their everyday business. (Steve Ward, Northrop Grumman, posted at http://www.destinationkm.com/articles/default. </a:t>
            </a:r>
            <a:r>
              <a:rPr lang="en-US" dirty="0" err="1" smtClean="0"/>
              <a:t>asp?ArticleID</a:t>
            </a:r>
            <a:r>
              <a:rPr lang="en-US" dirty="0" smtClean="0"/>
              <a:t>=949)</a:t>
            </a:r>
          </a:p>
          <a:p>
            <a:r>
              <a:rPr lang="en-US" dirty="0" smtClean="0"/>
              <a:t>A knowledge management system is a virtual repository for relevant information which is critical to tasks performed daily by organizational knowledge workers. (What Is KM?, posted at http://www.knowledgeshop.com)</a:t>
            </a:r>
          </a:p>
          <a:p>
            <a:r>
              <a:rPr lang="en-US" dirty="0" err="1" smtClean="0"/>
              <a:t>Wiig</a:t>
            </a:r>
            <a:r>
              <a:rPr lang="en-US" dirty="0" smtClean="0"/>
              <a:t> (1993) also emphasizes that given the importance of knowledge in virtually all areas of daily and commercial life, two knowledge-related aspects are crucial for viability and success at any level. These are knowledge </a:t>
            </a:r>
            <a:r>
              <a:rPr lang="en-US" i="1" dirty="0" smtClean="0"/>
              <a:t>assets that </a:t>
            </a:r>
            <a:r>
              <a:rPr lang="en-US" dirty="0" smtClean="0"/>
              <a:t>must be applied, nurtured, preserved, and used to the largest extent possible by both individuals and organizations; and knowledge-related </a:t>
            </a:r>
            <a:r>
              <a:rPr lang="en-US" i="1" dirty="0" smtClean="0"/>
              <a:t>processes to </a:t>
            </a:r>
            <a:r>
              <a:rPr lang="en-US" dirty="0" smtClean="0"/>
              <a:t>create, build, compile, organize, transform, transfer, pool, apply, and safeguard knowledge that must be carefully and explicitly managed in all affected areas.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KM Overview </a:t>
            </a:r>
            <a:endParaRPr lang="en-US" dirty="0"/>
          </a:p>
        </p:txBody>
      </p:sp>
      <p:sp>
        <p:nvSpPr>
          <p:cNvPr id="3" name="Content Placeholder 2"/>
          <p:cNvSpPr>
            <a:spLocks noGrp="1"/>
          </p:cNvSpPr>
          <p:nvPr>
            <p:ph idx="1"/>
          </p:nvPr>
        </p:nvSpPr>
        <p:spPr/>
        <p:txBody>
          <a:bodyPr/>
          <a:lstStyle/>
          <a:p>
            <a:r>
              <a:rPr lang="en-US" dirty="0" smtClean="0"/>
              <a:t>Knowledge management represents a deliberate and systematic approach to ensure the full utilization of the organization’s knowledge base, coupled with the potential of individual skills, competencies, thoughts, innovations, and ideas to create a more efficient and effective organization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KM</a:t>
            </a:r>
            <a:endParaRPr lang="en-US" dirty="0"/>
          </a:p>
        </p:txBody>
      </p:sp>
      <p:sp>
        <p:nvSpPr>
          <p:cNvPr id="3" name="Content Placeholder 2"/>
          <p:cNvSpPr>
            <a:spLocks noGrp="1"/>
          </p:cNvSpPr>
          <p:nvPr>
            <p:ph idx="1"/>
          </p:nvPr>
        </p:nvSpPr>
        <p:spPr/>
        <p:txBody>
          <a:bodyPr>
            <a:normAutofit lnSpcReduction="10000"/>
          </a:bodyPr>
          <a:lstStyle/>
          <a:p>
            <a:r>
              <a:rPr lang="en-US" dirty="0" smtClean="0"/>
              <a:t>Facilitate a smooth transition from those retiring to their successors who are recruited to fill their positions.</a:t>
            </a:r>
          </a:p>
          <a:p>
            <a:r>
              <a:rPr lang="en-US" dirty="0" smtClean="0"/>
              <a:t> Minimize loss of corporate memory due to attrition and retirement.</a:t>
            </a:r>
          </a:p>
          <a:p>
            <a:r>
              <a:rPr lang="en-US" dirty="0" smtClean="0"/>
              <a:t> Identify critical resources and critical areas of knowledge so that the corporation “knows what it knows and does it well—and why.”</a:t>
            </a:r>
          </a:p>
          <a:p>
            <a:r>
              <a:rPr lang="en-US" dirty="0" smtClean="0"/>
              <a:t> Build up a toolkit of methods that can be used with individuals, with groups, and with the organization to stem the potential loss of intellectual capital.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Multidisciplinary Nature of KM</a:t>
            </a:r>
            <a:endParaRPr lang="en-US" sz="4000" b="1" dirty="0"/>
          </a:p>
        </p:txBody>
      </p:sp>
      <p:sp>
        <p:nvSpPr>
          <p:cNvPr id="3" name="Content Placeholder 2"/>
          <p:cNvSpPr>
            <a:spLocks noGrp="1"/>
          </p:cNvSpPr>
          <p:nvPr>
            <p:ph idx="1"/>
          </p:nvPr>
        </p:nvSpPr>
        <p:spPr/>
        <p:txBody>
          <a:bodyPr>
            <a:normAutofit fontScale="77500" lnSpcReduction="20000"/>
          </a:bodyPr>
          <a:lstStyle/>
          <a:p>
            <a:r>
              <a:rPr lang="en-US" dirty="0" smtClean="0"/>
              <a:t>Organizational science.</a:t>
            </a:r>
          </a:p>
          <a:p>
            <a:r>
              <a:rPr lang="en-US" dirty="0" smtClean="0"/>
              <a:t> Cognitive science.</a:t>
            </a:r>
          </a:p>
          <a:p>
            <a:r>
              <a:rPr lang="en-US" dirty="0" smtClean="0"/>
              <a:t> Linguistics and computational linguistics.</a:t>
            </a:r>
          </a:p>
          <a:p>
            <a:r>
              <a:rPr lang="en-US" dirty="0" smtClean="0"/>
              <a:t> Information technologies such as knowledge-based systems, document and information management, electronic performance support systems, and database technologies.</a:t>
            </a:r>
          </a:p>
          <a:p>
            <a:r>
              <a:rPr lang="en-US" dirty="0" smtClean="0"/>
              <a:t> Information and library science.</a:t>
            </a:r>
          </a:p>
          <a:p>
            <a:r>
              <a:rPr lang="en-US" dirty="0" smtClean="0"/>
              <a:t> Technical writing and journalism.</a:t>
            </a:r>
          </a:p>
          <a:p>
            <a:r>
              <a:rPr lang="en-US" dirty="0" smtClean="0"/>
              <a:t> Anthropology and sociology.</a:t>
            </a:r>
          </a:p>
          <a:p>
            <a:r>
              <a:rPr lang="en-US" dirty="0" smtClean="0"/>
              <a:t> Education and training.</a:t>
            </a:r>
          </a:p>
          <a:p>
            <a:r>
              <a:rPr lang="en-US" dirty="0" smtClean="0"/>
              <a:t> Storytelling and communication studies.</a:t>
            </a:r>
          </a:p>
          <a:p>
            <a:r>
              <a:rPr lang="en-US" dirty="0" smtClean="0"/>
              <a:t> Collaborative technologies such as Computer Supported Collaborative Work and groupware, as well as intranets, extranets, portals, and other web technologies.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13185</TotalTime>
  <Words>1723</Words>
  <Application>Microsoft Office PowerPoint</Application>
  <PresentationFormat>On-screen Show (4:3)</PresentationFormat>
  <Paragraphs>114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LIS-636 &amp; 411 Knowledge Management</vt:lpstr>
      <vt:lpstr>Knowledge… Defined</vt:lpstr>
      <vt:lpstr>Knowledge Characteristics</vt:lpstr>
      <vt:lpstr>Defining KM …business perspective</vt:lpstr>
      <vt:lpstr>Defining KM … cognitive science or knowledge science perspective</vt:lpstr>
      <vt:lpstr>Defining KM … process/technology perspective</vt:lpstr>
      <vt:lpstr>KM Overview </vt:lpstr>
      <vt:lpstr>Objectives of KM</vt:lpstr>
      <vt:lpstr>Multidisciplinary Nature of KM</vt:lpstr>
      <vt:lpstr>Knowledge Pyramid </vt:lpstr>
      <vt:lpstr>Knowledge Pyramid </vt:lpstr>
      <vt:lpstr>Knowledge Pyramid </vt:lpstr>
      <vt:lpstr>Knowledge Hierarchy </vt:lpstr>
      <vt:lpstr>Kinds of Knowledge</vt:lpstr>
      <vt:lpstr>Kinds of Knowledge…..cont.</vt:lpstr>
      <vt:lpstr>Key Attributes of KM</vt:lpstr>
      <vt:lpstr>Key Attributes of KM… cont.</vt:lpstr>
      <vt:lpstr>Rationale for KM</vt:lpstr>
      <vt:lpstr>Rationale for KM… cont.</vt:lpstr>
      <vt:lpstr>Three Major Components of KM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LIS-636 Knowledge Management</dc:title>
  <dc:creator>Haroon</dc:creator>
  <cp:lastModifiedBy>Haroon</cp:lastModifiedBy>
  <cp:revision>220</cp:revision>
  <dcterms:created xsi:type="dcterms:W3CDTF">2014-03-11T05:38:10Z</dcterms:created>
  <dcterms:modified xsi:type="dcterms:W3CDTF">2020-02-10T16:49:45Z</dcterms:modified>
</cp:coreProperties>
</file>