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7" r:id="rId2"/>
    <p:sldId id="279" r:id="rId3"/>
    <p:sldId id="256" r:id="rId4"/>
    <p:sldId id="259" r:id="rId5"/>
    <p:sldId id="258" r:id="rId6"/>
    <p:sldId id="280" r:id="rId7"/>
    <p:sldId id="281" r:id="rId8"/>
    <p:sldId id="282" r:id="rId9"/>
    <p:sldId id="263" r:id="rId10"/>
    <p:sldId id="264" r:id="rId11"/>
    <p:sldId id="268" r:id="rId12"/>
    <p:sldId id="265" r:id="rId13"/>
    <p:sldId id="269" r:id="rId14"/>
    <p:sldId id="283" r:id="rId15"/>
    <p:sldId id="284" r:id="rId16"/>
    <p:sldId id="260" r:id="rId17"/>
    <p:sldId id="267" r:id="rId18"/>
    <p:sldId id="285" r:id="rId19"/>
    <p:sldId id="286" r:id="rId20"/>
    <p:sldId id="304" r:id="rId21"/>
    <p:sldId id="266" r:id="rId22"/>
    <p:sldId id="287" r:id="rId23"/>
    <p:sldId id="306" r:id="rId24"/>
    <p:sldId id="305" r:id="rId25"/>
    <p:sldId id="270" r:id="rId26"/>
    <p:sldId id="288" r:id="rId27"/>
    <p:sldId id="271" r:id="rId28"/>
    <p:sldId id="289" r:id="rId29"/>
    <p:sldId id="272" r:id="rId30"/>
    <p:sldId id="274" r:id="rId31"/>
    <p:sldId id="275" r:id="rId32"/>
    <p:sldId id="276" r:id="rId33"/>
    <p:sldId id="291" r:id="rId34"/>
    <p:sldId id="292" r:id="rId35"/>
    <p:sldId id="294" r:id="rId36"/>
    <p:sldId id="295" r:id="rId37"/>
    <p:sldId id="293" r:id="rId38"/>
    <p:sldId id="307" r:id="rId39"/>
    <p:sldId id="290" r:id="rId40"/>
    <p:sldId id="296" r:id="rId41"/>
    <p:sldId id="297" r:id="rId42"/>
    <p:sldId id="298" r:id="rId43"/>
    <p:sldId id="299" r:id="rId44"/>
    <p:sldId id="300" r:id="rId45"/>
    <p:sldId id="301" r:id="rId46"/>
    <p:sldId id="302" r:id="rId47"/>
    <p:sldId id="303" r:id="rId48"/>
    <p:sldId id="310" r:id="rId49"/>
    <p:sldId id="308" r:id="rId50"/>
    <p:sldId id="309" r:id="rId51"/>
    <p:sldId id="277" r:id="rId52"/>
    <p:sldId id="278"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D9BBDC-D0B4-4C07-8277-8470F3E61488}" type="datetimeFigureOut">
              <a:rPr lang="en-US" smtClean="0"/>
              <a:t>4/6/2020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05253C-EE3E-466C-A6B5-9A264B46B52A}" type="slidenum">
              <a:rPr lang="en-US" smtClean="0"/>
              <a:t>‹#›</a:t>
            </a:fld>
            <a:endParaRPr lang="en-US"/>
          </a:p>
        </p:txBody>
      </p:sp>
    </p:spTree>
    <p:extLst>
      <p:ext uri="{BB962C8B-B14F-4D97-AF65-F5344CB8AC3E}">
        <p14:creationId xmlns:p14="http://schemas.microsoft.com/office/powerpoint/2010/main" val="1691257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1995   224 cases are reported by US</a:t>
            </a:r>
            <a:endParaRPr lang="en-US" dirty="0"/>
          </a:p>
        </p:txBody>
      </p:sp>
      <p:sp>
        <p:nvSpPr>
          <p:cNvPr id="4" name="Slide Number Placeholder 3"/>
          <p:cNvSpPr>
            <a:spLocks noGrp="1"/>
          </p:cNvSpPr>
          <p:nvPr>
            <p:ph type="sldNum" sz="quarter" idx="10"/>
          </p:nvPr>
        </p:nvSpPr>
        <p:spPr/>
        <p:txBody>
          <a:bodyPr/>
          <a:lstStyle/>
          <a:p>
            <a:fld id="{4E05253C-EE3E-466C-A6B5-9A264B46B52A}" type="slidenum">
              <a:rPr lang="en-US" smtClean="0"/>
              <a:t>21</a:t>
            </a:fld>
            <a:endParaRPr lang="en-US"/>
          </a:p>
        </p:txBody>
      </p:sp>
    </p:spTree>
    <p:extLst>
      <p:ext uri="{BB962C8B-B14F-4D97-AF65-F5344CB8AC3E}">
        <p14:creationId xmlns:p14="http://schemas.microsoft.com/office/powerpoint/2010/main" val="1943920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9.w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0.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Sudden cardiac arrest</a:t>
            </a:r>
            <a:endParaRPr lang="en-US" dirty="0"/>
          </a:p>
        </p:txBody>
      </p:sp>
      <p:sp>
        <p:nvSpPr>
          <p:cNvPr id="3" name="Content Placeholder 2"/>
          <p:cNvSpPr>
            <a:spLocks noGrp="1"/>
          </p:cNvSpPr>
          <p:nvPr>
            <p:ph idx="1"/>
          </p:nvPr>
        </p:nvSpPr>
        <p:spPr/>
        <p:txBody>
          <a:bodyPr>
            <a:normAutofit/>
          </a:bodyPr>
          <a:lstStyle/>
          <a:p>
            <a:pPr marL="0" indent="0">
              <a:buNone/>
            </a:pPr>
            <a:r>
              <a:rPr lang="en-US" dirty="0"/>
              <a:t>Sudden cardiac arrest (SCA) is the </a:t>
            </a:r>
            <a:r>
              <a:rPr lang="en-US" dirty="0">
                <a:solidFill>
                  <a:srgbClr val="FF0000"/>
                </a:solidFill>
              </a:rPr>
              <a:t>sudden</a:t>
            </a:r>
            <a:r>
              <a:rPr lang="en-US" dirty="0"/>
              <a:t> and </a:t>
            </a:r>
            <a:r>
              <a:rPr lang="en-US" dirty="0">
                <a:solidFill>
                  <a:srgbClr val="FF0000"/>
                </a:solidFill>
              </a:rPr>
              <a:t>unexpected cessation of the heart’s pumping activity.</a:t>
            </a:r>
          </a:p>
          <a:p>
            <a:pPr marL="0" indent="0">
              <a:buNone/>
            </a:pPr>
            <a:endParaRPr lang="en-US" dirty="0" smtClean="0"/>
          </a:p>
          <a:p>
            <a:pPr marL="0" indent="0">
              <a:buNone/>
            </a:pPr>
            <a:r>
              <a:rPr lang="en-US" dirty="0" smtClean="0"/>
              <a:t>A </a:t>
            </a:r>
            <a:r>
              <a:rPr lang="en-US" dirty="0"/>
              <a:t>medical </a:t>
            </a:r>
            <a:r>
              <a:rPr lang="en-US" dirty="0" smtClean="0"/>
              <a:t>emergency with </a:t>
            </a:r>
            <a:r>
              <a:rPr lang="en-US" dirty="0" smtClean="0">
                <a:solidFill>
                  <a:srgbClr val="FF0000"/>
                </a:solidFill>
              </a:rPr>
              <a:t>absent </a:t>
            </a:r>
            <a:r>
              <a:rPr lang="en-US" dirty="0">
                <a:solidFill>
                  <a:srgbClr val="FF0000"/>
                </a:solidFill>
              </a:rPr>
              <a:t>or inadequate contraction of the left ventricle </a:t>
            </a:r>
            <a:r>
              <a:rPr lang="en-US" dirty="0"/>
              <a:t>of the heart </a:t>
            </a:r>
            <a:r>
              <a:rPr lang="en-US" dirty="0" smtClean="0"/>
              <a:t>that </a:t>
            </a:r>
            <a:r>
              <a:rPr lang="en-US" dirty="0"/>
              <a:t>immediately causes </a:t>
            </a:r>
            <a:r>
              <a:rPr lang="en-US" dirty="0" smtClean="0"/>
              <a:t>body wide </a:t>
            </a:r>
            <a:r>
              <a:rPr lang="en-US" dirty="0">
                <a:solidFill>
                  <a:srgbClr val="FF0000"/>
                </a:solidFill>
              </a:rPr>
              <a:t>circulatory failure</a:t>
            </a:r>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23929345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Hypertrophic cardiomyopathy is common </a:t>
            </a:r>
          </a:p>
          <a:p>
            <a:endParaRPr lang="en-US" dirty="0"/>
          </a:p>
          <a:p>
            <a:r>
              <a:rPr lang="en-US" dirty="0" smtClean="0"/>
              <a:t>90% of died athlete were male </a:t>
            </a:r>
          </a:p>
          <a:p>
            <a:r>
              <a:rPr lang="en-US" dirty="0" smtClean="0"/>
              <a:t>68 % were football &amp; basketball</a:t>
            </a:r>
            <a:endParaRPr lang="en-US" dirty="0"/>
          </a:p>
        </p:txBody>
      </p:sp>
    </p:spTree>
    <p:extLst>
      <p:ext uri="{BB962C8B-B14F-4D97-AF65-F5344CB8AC3E}">
        <p14:creationId xmlns:p14="http://schemas.microsoft.com/office/powerpoint/2010/main" val="9293297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http://a.espncdn.com/photo/2006/0712/mlb_cm_eriotes04_27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2" y="381000"/>
            <a:ext cx="8331958" cy="6059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3548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descr="http://upload.wikimedia.org/wikipedia/commons/3/33/Blausen_0166_Cardiomyopathy_Hypertrophi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52400"/>
            <a:ext cx="4509655" cy="6012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6081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http://cdn0.sbnation.com/imported_assets/1482081/20130303_mbr_ar5_07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9296400" cy="6462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8873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Sudden Cardiac Arrest(SCA) Rhythms</a:t>
            </a:r>
          </a:p>
        </p:txBody>
      </p:sp>
      <p:sp>
        <p:nvSpPr>
          <p:cNvPr id="3" name="Rectangle 2"/>
          <p:cNvSpPr/>
          <p:nvPr/>
        </p:nvSpPr>
        <p:spPr>
          <a:xfrm>
            <a:off x="609600" y="1439247"/>
            <a:ext cx="8077200" cy="4811574"/>
          </a:xfrm>
          <a:prstGeom prst="rect">
            <a:avLst/>
          </a:prstGeom>
        </p:spPr>
        <p:txBody>
          <a:bodyPr wrap="square">
            <a:spAutoFit/>
          </a:bodyPr>
          <a:lstStyle/>
          <a:p>
            <a:pPr marL="342900" marR="0" lvl="0" indent="-342900" defTabSz="914400" eaLnBrk="1" fontAlgn="base" latinLnBrk="0" hangingPunct="1">
              <a:lnSpc>
                <a:spcPct val="100000"/>
              </a:lnSpc>
              <a:spcBef>
                <a:spcPts val="800"/>
              </a:spcBef>
              <a:spcAft>
                <a:spcPct val="0"/>
              </a:spcAft>
              <a:buClrTx/>
              <a:buSzTx/>
              <a:buFont typeface="Arial" panose="020B0604020202020204" pitchFamily="34" charset="0"/>
              <a:buChar char="•"/>
              <a:tabLst/>
              <a:defRPr/>
            </a:pPr>
            <a:r>
              <a:rPr kumimoji="0" lang="en-US" sz="2800" b="1" i="0" u="none" strike="noStrike" kern="0" cap="none" spc="0" normalizeH="0" baseline="0" noProof="0" dirty="0" smtClean="0">
                <a:ln>
                  <a:noFill/>
                </a:ln>
                <a:solidFill>
                  <a:srgbClr val="FF0000"/>
                </a:solidFill>
                <a:effectLst/>
                <a:uLnTx/>
                <a:uFillTx/>
                <a:latin typeface="Franklin Gothic Book"/>
              </a:rPr>
              <a:t>Ventricular fibrillation (VF)</a:t>
            </a:r>
          </a:p>
          <a:p>
            <a:pPr marL="342900" marR="0" lvl="0" indent="-342900" defTabSz="914400" eaLnBrk="1" fontAlgn="base" latinLnBrk="0" hangingPunct="1">
              <a:lnSpc>
                <a:spcPct val="100000"/>
              </a:lnSpc>
              <a:spcBef>
                <a:spcPts val="800"/>
              </a:spcBef>
              <a:spcAft>
                <a:spcPct val="0"/>
              </a:spcAft>
              <a:buClrTx/>
              <a:buSzTx/>
              <a:buFont typeface="Arial" panose="020B0604020202020204" pitchFamily="34" charset="0"/>
              <a:buChar char="•"/>
              <a:tabLst/>
              <a:defRPr/>
            </a:pPr>
            <a:r>
              <a:rPr kumimoji="0" lang="en-US" sz="2800" b="1" i="0" u="none" strike="noStrike" kern="0" cap="none" spc="0" normalizeH="0" baseline="0" noProof="0" dirty="0" smtClean="0">
                <a:ln>
                  <a:noFill/>
                </a:ln>
                <a:solidFill>
                  <a:srgbClr val="FF0000"/>
                </a:solidFill>
                <a:effectLst/>
                <a:uLnTx/>
                <a:uFillTx/>
                <a:latin typeface="Franklin Gothic Book"/>
              </a:rPr>
              <a:t>Pulseless electrical activity</a:t>
            </a:r>
          </a:p>
          <a:p>
            <a:pPr marL="342900" marR="0" lvl="0" indent="-342900" defTabSz="914400" eaLnBrk="1" fontAlgn="base" latinLnBrk="0" hangingPunct="1">
              <a:lnSpc>
                <a:spcPct val="100000"/>
              </a:lnSpc>
              <a:spcBef>
                <a:spcPts val="800"/>
              </a:spcBef>
              <a:spcAft>
                <a:spcPct val="0"/>
              </a:spcAft>
              <a:buClrTx/>
              <a:buSzTx/>
              <a:buFont typeface="Arial" panose="020B0604020202020204" pitchFamily="34" charset="0"/>
              <a:buChar char="•"/>
              <a:tabLst/>
              <a:defRPr/>
            </a:pPr>
            <a:r>
              <a:rPr kumimoji="0" lang="en-US" sz="2800" b="1" i="0" u="none" strike="noStrike" kern="0" cap="none" spc="0" normalizeH="0" baseline="0" noProof="0" dirty="0" err="1" smtClean="0">
                <a:ln>
                  <a:noFill/>
                </a:ln>
                <a:solidFill>
                  <a:srgbClr val="FF0000"/>
                </a:solidFill>
                <a:effectLst/>
                <a:uLnTx/>
                <a:uFillTx/>
                <a:latin typeface="Franklin Gothic Book"/>
              </a:rPr>
              <a:t>Asystole</a:t>
            </a:r>
            <a:endParaRPr kumimoji="0" lang="en-US" sz="2800" b="1" i="0" u="none" strike="noStrike" kern="0" cap="none" spc="0" normalizeH="0" baseline="0" noProof="0" dirty="0" smtClean="0">
              <a:ln>
                <a:noFill/>
              </a:ln>
              <a:solidFill>
                <a:srgbClr val="FF0000"/>
              </a:solidFill>
              <a:effectLst/>
              <a:uLnTx/>
              <a:uFillTx/>
              <a:latin typeface="Franklin Gothic Book"/>
            </a:endParaRPr>
          </a:p>
          <a:p>
            <a:pPr marL="342900" marR="0" lvl="0" indent="-342900" defTabSz="914400" eaLnBrk="1" fontAlgn="base" latinLnBrk="0" hangingPunct="1">
              <a:lnSpc>
                <a:spcPct val="100000"/>
              </a:lnSpc>
              <a:spcBef>
                <a:spcPts val="800"/>
              </a:spcBef>
              <a:spcAft>
                <a:spcPct val="0"/>
              </a:spcAft>
              <a:buClrTx/>
              <a:buSzTx/>
              <a:buFont typeface="Arial" panose="020B0604020202020204" pitchFamily="34" charset="0"/>
              <a:buChar char="•"/>
              <a:tabLst/>
              <a:defRPr/>
            </a:pPr>
            <a:endParaRPr kumimoji="0" lang="en-US" sz="2800" b="1" i="0" u="none" strike="noStrike" kern="0" cap="none" spc="0" normalizeH="0" baseline="0" noProof="0" dirty="0" smtClean="0">
              <a:ln>
                <a:noFill/>
              </a:ln>
              <a:solidFill>
                <a:srgbClr val="000000"/>
              </a:solidFill>
              <a:effectLst/>
              <a:uLnTx/>
              <a:uFillTx/>
              <a:latin typeface="Franklin Gothic Book"/>
            </a:endParaRPr>
          </a:p>
          <a:p>
            <a:pPr marL="342900" marR="0" lvl="0" indent="-342900" defTabSz="914400" eaLnBrk="1" fontAlgn="base" latinLnBrk="0" hangingPunct="1">
              <a:lnSpc>
                <a:spcPct val="100000"/>
              </a:lnSpc>
              <a:spcBef>
                <a:spcPts val="800"/>
              </a:spcBef>
              <a:spcAft>
                <a:spcPct val="0"/>
              </a:spcAft>
              <a:buClrTx/>
              <a:buSzTx/>
              <a:buFont typeface="Wingdings" panose="05000000000000000000" pitchFamily="2" charset="2"/>
              <a:buChar char="v"/>
              <a:tabLst/>
              <a:defRPr/>
            </a:pPr>
            <a:r>
              <a:rPr kumimoji="0" lang="en-US" sz="2800" b="1" i="0" u="none" strike="noStrike" kern="0" cap="none" spc="0" normalizeH="0" baseline="0" noProof="0" dirty="0" smtClean="0">
                <a:ln>
                  <a:noFill/>
                </a:ln>
                <a:solidFill>
                  <a:srgbClr val="000000"/>
                </a:solidFill>
                <a:effectLst/>
                <a:uLnTx/>
                <a:uFillTx/>
                <a:latin typeface="Franklin Gothic Book"/>
              </a:rPr>
              <a:t>SCA should be differentiated from </a:t>
            </a:r>
            <a:r>
              <a:rPr kumimoji="0" lang="en-US" sz="2800" b="1" i="0" u="none" strike="noStrike" kern="0" cap="none" spc="0" normalizeH="0" baseline="0" noProof="0" dirty="0" smtClean="0">
                <a:ln>
                  <a:noFill/>
                </a:ln>
                <a:solidFill>
                  <a:srgbClr val="FF0000"/>
                </a:solidFill>
                <a:effectLst/>
                <a:uLnTx/>
                <a:uFillTx/>
                <a:latin typeface="Franklin Gothic Book"/>
              </a:rPr>
              <a:t>a “heart attack.” </a:t>
            </a:r>
            <a:r>
              <a:rPr kumimoji="0" lang="en-US" sz="2800" b="1" i="0" u="none" strike="noStrike" kern="0" cap="none" spc="0" normalizeH="0" baseline="0" noProof="0" dirty="0" smtClean="0">
                <a:ln>
                  <a:noFill/>
                </a:ln>
                <a:solidFill>
                  <a:srgbClr val="000000"/>
                </a:solidFill>
                <a:effectLst/>
                <a:uLnTx/>
                <a:uFillTx/>
                <a:latin typeface="Franklin Gothic Book"/>
              </a:rPr>
              <a:t>The medical term for a heart attack is myocardial infarction. This condition results in the </a:t>
            </a:r>
            <a:r>
              <a:rPr kumimoji="0" lang="en-US" sz="2800" b="1" i="0" u="none" strike="noStrike" kern="0" cap="none" spc="0" normalizeH="0" baseline="0" noProof="0" dirty="0" smtClean="0">
                <a:ln>
                  <a:noFill/>
                </a:ln>
                <a:solidFill>
                  <a:srgbClr val="002060"/>
                </a:solidFill>
                <a:effectLst/>
                <a:uLnTx/>
                <a:uFillTx/>
                <a:latin typeface="Franklin Gothic Book"/>
              </a:rPr>
              <a:t>death of some heart muscle resulting from total (or near total) occlusion of a coronary artery</a:t>
            </a:r>
            <a:endParaRPr kumimoji="0" lang="en-US" sz="2800" b="0" i="0" u="none" strike="noStrike" kern="0" cap="none" spc="0" normalizeH="0" baseline="0" noProof="0" dirty="0" smtClean="0">
              <a:ln>
                <a:noFill/>
              </a:ln>
              <a:solidFill>
                <a:srgbClr val="002060"/>
              </a:solidFill>
              <a:effectLst/>
              <a:uLnTx/>
              <a:uFillTx/>
            </a:endParaRPr>
          </a:p>
        </p:txBody>
      </p:sp>
    </p:spTree>
    <p:extLst>
      <p:ext uri="{BB962C8B-B14F-4D97-AF65-F5344CB8AC3E}">
        <p14:creationId xmlns:p14="http://schemas.microsoft.com/office/powerpoint/2010/main" val="10837716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92162"/>
          </a:xfrm>
        </p:spPr>
        <p:txBody>
          <a:bodyPr>
            <a:normAutofit fontScale="90000"/>
          </a:bodyPr>
          <a:lstStyle/>
          <a:p>
            <a:r>
              <a:rPr lang="en-US" dirty="0"/>
              <a:t>Ventricular fibrillation (VF) 60%</a:t>
            </a:r>
            <a:br>
              <a:rPr lang="en-US" dirty="0"/>
            </a:br>
            <a:endParaRPr lang="en-US" dirty="0"/>
          </a:p>
        </p:txBody>
      </p:sp>
      <p:sp>
        <p:nvSpPr>
          <p:cNvPr id="5" name="Rectangle 4"/>
          <p:cNvSpPr/>
          <p:nvPr/>
        </p:nvSpPr>
        <p:spPr>
          <a:xfrm>
            <a:off x="228600" y="533400"/>
            <a:ext cx="8763000" cy="6005747"/>
          </a:xfrm>
          <a:prstGeom prst="rect">
            <a:avLst/>
          </a:prstGeom>
        </p:spPr>
        <p:txBody>
          <a:bodyPr wrap="square">
            <a:spAutoFit/>
          </a:bodyPr>
          <a:lstStyle/>
          <a:p>
            <a:pPr marL="342900" lvl="0" indent="-342900" fontAlgn="base">
              <a:spcBef>
                <a:spcPts val="800"/>
              </a:spcBef>
              <a:spcAft>
                <a:spcPct val="0"/>
              </a:spcAft>
              <a:buFont typeface="Arial" panose="020B0604020202020204" pitchFamily="34" charset="0"/>
              <a:buChar char="•"/>
            </a:pPr>
            <a:endParaRPr lang="en-US" sz="2800" b="1" dirty="0" smtClean="0">
              <a:solidFill>
                <a:srgbClr val="000000"/>
              </a:solidFill>
              <a:latin typeface="Franklin Gothic Book"/>
            </a:endParaRPr>
          </a:p>
          <a:p>
            <a:pPr marL="342900" lvl="0" indent="-342900">
              <a:spcBef>
                <a:spcPct val="20000"/>
              </a:spcBef>
              <a:buFont typeface="Arial" pitchFamily="34" charset="0"/>
              <a:buChar char="•"/>
            </a:pPr>
            <a:r>
              <a:rPr lang="en-US" sz="3000" b="1" dirty="0">
                <a:solidFill>
                  <a:prstClr val="black"/>
                </a:solidFill>
              </a:rPr>
              <a:t>The most common causes of cardiac arrest are </a:t>
            </a:r>
            <a:r>
              <a:rPr lang="en-US" sz="3000" b="1" dirty="0">
                <a:solidFill>
                  <a:srgbClr val="00B0F0"/>
                </a:solidFill>
              </a:rPr>
              <a:t>electrical problems</a:t>
            </a:r>
            <a:r>
              <a:rPr lang="en-US" sz="3000" b="1" dirty="0">
                <a:solidFill>
                  <a:prstClr val="black"/>
                </a:solidFill>
              </a:rPr>
              <a:t> in the heart with ventricular fibrillation representing the major type</a:t>
            </a:r>
            <a:r>
              <a:rPr lang="en-US" sz="3000" dirty="0">
                <a:solidFill>
                  <a:prstClr val="black"/>
                </a:solidFill>
              </a:rPr>
              <a:t>. </a:t>
            </a:r>
            <a:endParaRPr lang="en-US" sz="3000" dirty="0" smtClean="0">
              <a:solidFill>
                <a:prstClr val="black"/>
              </a:solidFill>
            </a:endParaRPr>
          </a:p>
          <a:p>
            <a:pPr lvl="0">
              <a:spcBef>
                <a:spcPct val="20000"/>
              </a:spcBef>
            </a:pPr>
            <a:endParaRPr lang="en-US" sz="3000" dirty="0">
              <a:solidFill>
                <a:prstClr val="black"/>
              </a:solidFill>
            </a:endParaRPr>
          </a:p>
          <a:p>
            <a:pPr marL="342900" lvl="0" indent="-342900">
              <a:spcBef>
                <a:spcPct val="20000"/>
              </a:spcBef>
              <a:buFont typeface="Arial" pitchFamily="34" charset="0"/>
              <a:buChar char="•"/>
            </a:pPr>
            <a:r>
              <a:rPr lang="en-US" sz="3000" b="1" dirty="0">
                <a:solidFill>
                  <a:prstClr val="black"/>
                </a:solidFill>
              </a:rPr>
              <a:t>Higher in </a:t>
            </a:r>
            <a:r>
              <a:rPr lang="en-US" sz="3000" b="1" dirty="0" smtClean="0">
                <a:solidFill>
                  <a:prstClr val="black"/>
                </a:solidFill>
              </a:rPr>
              <a:t>athletes</a:t>
            </a:r>
          </a:p>
          <a:p>
            <a:pPr marL="342900" lvl="0" indent="-342900">
              <a:spcBef>
                <a:spcPct val="20000"/>
              </a:spcBef>
              <a:buFont typeface="Arial" pitchFamily="34" charset="0"/>
              <a:buChar char="•"/>
            </a:pPr>
            <a:endParaRPr lang="en-US" sz="3000" dirty="0" smtClean="0">
              <a:solidFill>
                <a:prstClr val="black"/>
              </a:solidFill>
            </a:endParaRPr>
          </a:p>
          <a:p>
            <a:pPr lvl="0">
              <a:spcBef>
                <a:spcPct val="20000"/>
              </a:spcBef>
            </a:pPr>
            <a:endParaRPr lang="en-US" sz="2800" b="1" dirty="0">
              <a:solidFill>
                <a:srgbClr val="000000"/>
              </a:solidFill>
              <a:latin typeface="Franklin Gothic Book"/>
            </a:endParaRPr>
          </a:p>
          <a:p>
            <a:pPr marL="342900" lvl="0" indent="-342900" fontAlgn="base">
              <a:spcBef>
                <a:spcPts val="800"/>
              </a:spcBef>
              <a:spcAft>
                <a:spcPct val="0"/>
              </a:spcAft>
              <a:buFont typeface="Arial" panose="020B0604020202020204" pitchFamily="34" charset="0"/>
              <a:buChar char="•"/>
            </a:pPr>
            <a:r>
              <a:rPr lang="en-US" sz="2800" b="1" dirty="0" smtClean="0">
                <a:solidFill>
                  <a:srgbClr val="000000"/>
                </a:solidFill>
                <a:latin typeface="Franklin Gothic Book"/>
              </a:rPr>
              <a:t>Ventricular </a:t>
            </a:r>
            <a:r>
              <a:rPr lang="en-US" sz="2800" b="1" dirty="0">
                <a:solidFill>
                  <a:srgbClr val="000000"/>
                </a:solidFill>
                <a:latin typeface="Franklin Gothic Book"/>
              </a:rPr>
              <a:t>fibrillation is </a:t>
            </a:r>
            <a:r>
              <a:rPr lang="en-US" sz="2800" b="1" dirty="0">
                <a:solidFill>
                  <a:srgbClr val="FF0000"/>
                </a:solidFill>
                <a:latin typeface="Franklin Gothic Book"/>
              </a:rPr>
              <a:t>the most common initial </a:t>
            </a:r>
            <a:r>
              <a:rPr lang="en-US" sz="2800" b="1" dirty="0" err="1">
                <a:solidFill>
                  <a:srgbClr val="FF0000"/>
                </a:solidFill>
                <a:latin typeface="Franklin Gothic Book"/>
              </a:rPr>
              <a:t>rhythm,occurring</a:t>
            </a:r>
            <a:r>
              <a:rPr lang="en-US" sz="2800" b="1" dirty="0">
                <a:solidFill>
                  <a:srgbClr val="FF0000"/>
                </a:solidFill>
                <a:latin typeface="Franklin Gothic Book"/>
              </a:rPr>
              <a:t> in about 60</a:t>
            </a:r>
            <a:r>
              <a:rPr lang="en-US" sz="2800" b="1" dirty="0">
                <a:solidFill>
                  <a:srgbClr val="000000"/>
                </a:solidFill>
                <a:latin typeface="Franklin Gothic Book"/>
              </a:rPr>
              <a:t>% of cases when assessed by an on-site automated external </a:t>
            </a:r>
            <a:r>
              <a:rPr lang="en-US" sz="2800" b="1" dirty="0" smtClean="0">
                <a:solidFill>
                  <a:srgbClr val="000000"/>
                </a:solidFill>
                <a:latin typeface="Franklin Gothic Book"/>
              </a:rPr>
              <a:t>defibrillator.</a:t>
            </a:r>
            <a:endParaRPr lang="en-US" sz="2800" b="1" dirty="0">
              <a:solidFill>
                <a:srgbClr val="000000"/>
              </a:solidFill>
              <a:latin typeface="Franklin Gothic Book"/>
            </a:endParaRPr>
          </a:p>
        </p:txBody>
      </p:sp>
    </p:spTree>
    <p:extLst>
      <p:ext uri="{BB962C8B-B14F-4D97-AF65-F5344CB8AC3E}">
        <p14:creationId xmlns:p14="http://schemas.microsoft.com/office/powerpoint/2010/main" val="14580799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endParaRPr lang="en-US" dirty="0" smtClean="0"/>
          </a:p>
          <a:p>
            <a:endParaRPr lang="en-US" dirty="0"/>
          </a:p>
          <a:p>
            <a:r>
              <a:rPr lang="en-US" dirty="0" smtClean="0"/>
              <a:t>In </a:t>
            </a:r>
            <a:r>
              <a:rPr lang="en-US" dirty="0"/>
              <a:t>ventricular fibrillation, there is </a:t>
            </a:r>
            <a:r>
              <a:rPr lang="en-US" dirty="0">
                <a:solidFill>
                  <a:srgbClr val="C00000"/>
                </a:solidFill>
              </a:rPr>
              <a:t>loss of coordinated ventricular contractions</a:t>
            </a:r>
            <a:r>
              <a:rPr lang="en-US" dirty="0"/>
              <a:t> leading to immediate loss of effective output of blood by the heart, resulting in circulatory arrest</a:t>
            </a:r>
            <a:r>
              <a:rPr lang="en-US" dirty="0" smtClean="0"/>
              <a:t>.</a:t>
            </a:r>
          </a:p>
        </p:txBody>
      </p:sp>
      <p:pic>
        <p:nvPicPr>
          <p:cNvPr id="4098" name="Picture 2" descr="http://www.myvmc.com/uploads/VMC/DiseaseImages/573_Ventricular_Fibrill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6737"/>
            <a:ext cx="9194610" cy="2253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7139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VF treated by high energy shock </a:t>
            </a:r>
          </a:p>
          <a:p>
            <a:r>
              <a:rPr lang="en-US" dirty="0" smtClean="0"/>
              <a:t>By AED</a:t>
            </a:r>
          </a:p>
          <a:p>
            <a:r>
              <a:rPr lang="en-US" dirty="0" smtClean="0"/>
              <a:t>Survival rate of 74% when Defibrillation within 3 min of collapse</a:t>
            </a:r>
          </a:p>
          <a:p>
            <a:endParaRPr lang="en-US" dirty="0"/>
          </a:p>
          <a:p>
            <a:r>
              <a:rPr lang="en-US" dirty="0" smtClean="0"/>
              <a:t>CPR proves helpful in the mean time till </a:t>
            </a:r>
            <a:endParaRPr lang="en-US" dirty="0"/>
          </a:p>
        </p:txBody>
      </p:sp>
    </p:spTree>
    <p:extLst>
      <p:ext uri="{BB962C8B-B14F-4D97-AF65-F5344CB8AC3E}">
        <p14:creationId xmlns:p14="http://schemas.microsoft.com/office/powerpoint/2010/main" val="37817241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Pulseless Electrical Activity</a:t>
            </a:r>
          </a:p>
        </p:txBody>
      </p:sp>
      <p:sp>
        <p:nvSpPr>
          <p:cNvPr id="3" name="Rectangle 2"/>
          <p:cNvSpPr/>
          <p:nvPr/>
        </p:nvSpPr>
        <p:spPr>
          <a:xfrm>
            <a:off x="381000" y="1295401"/>
            <a:ext cx="8458200" cy="5139869"/>
          </a:xfrm>
          <a:prstGeom prst="rect">
            <a:avLst/>
          </a:prstGeom>
        </p:spPr>
        <p:txBody>
          <a:bodyPr wrap="square">
            <a:spAutoFit/>
          </a:bodyPr>
          <a:lstStyle/>
          <a:p>
            <a:pPr marL="342900" lvl="0" indent="-342900" fontAlgn="base">
              <a:spcBef>
                <a:spcPts val="800"/>
              </a:spcBef>
              <a:spcAft>
                <a:spcPct val="0"/>
              </a:spcAft>
              <a:buFont typeface="Arial" panose="020B0604020202020204" pitchFamily="34" charset="0"/>
              <a:buChar char="•"/>
            </a:pPr>
            <a:r>
              <a:rPr lang="en-US" sz="2800" b="1" dirty="0">
                <a:solidFill>
                  <a:srgbClr val="000000"/>
                </a:solidFill>
                <a:latin typeface="Franklin Gothic Book"/>
              </a:rPr>
              <a:t>Pulseless electrical activity (PEA) is the term used for any other electrocardiographic (ECG) rhythm, including normal sinus rhythm, when there is </a:t>
            </a:r>
            <a:r>
              <a:rPr lang="en-US" sz="2800" b="1" dirty="0">
                <a:solidFill>
                  <a:srgbClr val="002060"/>
                </a:solidFill>
                <a:latin typeface="Franklin Gothic Book"/>
              </a:rPr>
              <a:t>no associated cardiac contraction</a:t>
            </a:r>
            <a:r>
              <a:rPr lang="en-US" sz="2800" b="1" dirty="0" smtClean="0">
                <a:solidFill>
                  <a:srgbClr val="000000"/>
                </a:solidFill>
                <a:latin typeface="Franklin Gothic Book"/>
              </a:rPr>
              <a:t>.</a:t>
            </a:r>
          </a:p>
          <a:p>
            <a:pPr marL="342900" lvl="0" indent="-342900" fontAlgn="base">
              <a:spcBef>
                <a:spcPts val="800"/>
              </a:spcBef>
              <a:spcAft>
                <a:spcPct val="0"/>
              </a:spcAft>
              <a:buFont typeface="Arial" panose="020B0604020202020204" pitchFamily="34" charset="0"/>
              <a:buChar char="•"/>
            </a:pPr>
            <a:endParaRPr lang="en-US" sz="2800" b="1" dirty="0">
              <a:solidFill>
                <a:srgbClr val="000000"/>
              </a:solidFill>
              <a:latin typeface="Franklin Gothic Book"/>
            </a:endParaRPr>
          </a:p>
          <a:p>
            <a:pPr lvl="0" fontAlgn="base">
              <a:spcBef>
                <a:spcPts val="800"/>
              </a:spcBef>
              <a:spcAft>
                <a:spcPct val="0"/>
              </a:spcAft>
            </a:pPr>
            <a:endParaRPr lang="en-US" sz="2800" b="1" dirty="0">
              <a:solidFill>
                <a:srgbClr val="000000"/>
              </a:solidFill>
              <a:latin typeface="Franklin Gothic Book"/>
            </a:endParaRPr>
          </a:p>
          <a:p>
            <a:pPr marL="342900" lvl="0" indent="-342900" fontAlgn="base">
              <a:spcBef>
                <a:spcPts val="800"/>
              </a:spcBef>
              <a:spcAft>
                <a:spcPct val="0"/>
              </a:spcAft>
              <a:buFont typeface="Arial" panose="020B0604020202020204" pitchFamily="34" charset="0"/>
              <a:buChar char="•"/>
            </a:pPr>
            <a:r>
              <a:rPr lang="en-US" sz="2800" b="1" dirty="0">
                <a:solidFill>
                  <a:srgbClr val="000000"/>
                </a:solidFill>
                <a:latin typeface="Franklin Gothic Book"/>
              </a:rPr>
              <a:t>This may be amenable to treatment when a </a:t>
            </a:r>
            <a:r>
              <a:rPr lang="en-US" sz="2800" b="1" dirty="0">
                <a:solidFill>
                  <a:srgbClr val="002060"/>
                </a:solidFill>
                <a:latin typeface="Franklin Gothic Book"/>
              </a:rPr>
              <a:t>reversible condition </a:t>
            </a:r>
            <a:r>
              <a:rPr lang="en-US" sz="2800" b="1" dirty="0">
                <a:solidFill>
                  <a:srgbClr val="000000"/>
                </a:solidFill>
                <a:latin typeface="Franklin Gothic Book"/>
              </a:rPr>
              <a:t>is the cause, such as </a:t>
            </a:r>
            <a:r>
              <a:rPr lang="en-US" sz="2800" b="1" dirty="0">
                <a:solidFill>
                  <a:srgbClr val="002060"/>
                </a:solidFill>
                <a:latin typeface="Franklin Gothic Book"/>
              </a:rPr>
              <a:t>hypovolemia or hyperkalemia</a:t>
            </a:r>
            <a:r>
              <a:rPr lang="en-US" sz="2800" b="1" dirty="0">
                <a:solidFill>
                  <a:srgbClr val="000000"/>
                </a:solidFill>
                <a:latin typeface="Franklin Gothic Book"/>
              </a:rPr>
              <a:t>, but the </a:t>
            </a:r>
            <a:r>
              <a:rPr lang="en-US" sz="2800" b="1" dirty="0">
                <a:solidFill>
                  <a:srgbClr val="C00000"/>
                </a:solidFill>
                <a:latin typeface="Franklin Gothic Book"/>
              </a:rPr>
              <a:t>mortality from this condition is higher than for VF</a:t>
            </a:r>
          </a:p>
        </p:txBody>
      </p:sp>
    </p:spTree>
    <p:extLst>
      <p:ext uri="{BB962C8B-B14F-4D97-AF65-F5344CB8AC3E}">
        <p14:creationId xmlns:p14="http://schemas.microsoft.com/office/powerpoint/2010/main" val="32658952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Asystole</a:t>
            </a:r>
            <a:endParaRPr lang="en-US" dirty="0"/>
          </a:p>
        </p:txBody>
      </p:sp>
      <p:sp>
        <p:nvSpPr>
          <p:cNvPr id="3" name="Rectangle 2"/>
          <p:cNvSpPr/>
          <p:nvPr/>
        </p:nvSpPr>
        <p:spPr>
          <a:xfrm>
            <a:off x="457200" y="1295400"/>
            <a:ext cx="7848600" cy="4811574"/>
          </a:xfrm>
          <a:prstGeom prst="rect">
            <a:avLst/>
          </a:prstGeom>
        </p:spPr>
        <p:txBody>
          <a:bodyPr wrap="square">
            <a:spAutoFit/>
          </a:bodyPr>
          <a:lstStyle/>
          <a:p>
            <a:pPr marL="342900" lvl="0" indent="-342900" fontAlgn="base">
              <a:spcBef>
                <a:spcPts val="800"/>
              </a:spcBef>
              <a:spcAft>
                <a:spcPct val="0"/>
              </a:spcAft>
            </a:pPr>
            <a:r>
              <a:rPr lang="en-US" sz="2800" b="1" dirty="0">
                <a:solidFill>
                  <a:srgbClr val="000000"/>
                </a:solidFill>
                <a:latin typeface="Franklin Gothic Book"/>
              </a:rPr>
              <a:t>Asystole, or “</a:t>
            </a:r>
            <a:r>
              <a:rPr lang="en-US" sz="2800" b="1" dirty="0" err="1">
                <a:solidFill>
                  <a:srgbClr val="000000"/>
                </a:solidFill>
                <a:latin typeface="Franklin Gothic Book"/>
              </a:rPr>
              <a:t>flatline</a:t>
            </a:r>
            <a:r>
              <a:rPr lang="en-US" sz="2800" b="1" dirty="0">
                <a:solidFill>
                  <a:srgbClr val="000000"/>
                </a:solidFill>
                <a:latin typeface="Franklin Gothic Book"/>
              </a:rPr>
              <a:t>,” means the absence of any cardiac electrical activity and therefore the absence of any mechanical cardiac function</a:t>
            </a:r>
            <a:r>
              <a:rPr lang="en-US" sz="2800" b="1" dirty="0" smtClean="0">
                <a:solidFill>
                  <a:srgbClr val="000000"/>
                </a:solidFill>
                <a:latin typeface="Franklin Gothic Book"/>
              </a:rPr>
              <a:t>.</a:t>
            </a:r>
          </a:p>
          <a:p>
            <a:pPr marL="342900" lvl="0" indent="-342900" fontAlgn="base">
              <a:spcBef>
                <a:spcPts val="800"/>
              </a:spcBef>
              <a:spcAft>
                <a:spcPct val="0"/>
              </a:spcAft>
            </a:pPr>
            <a:endParaRPr lang="en-US" sz="2800" b="1" dirty="0">
              <a:solidFill>
                <a:srgbClr val="000000"/>
              </a:solidFill>
              <a:latin typeface="Franklin Gothic Book"/>
            </a:endParaRPr>
          </a:p>
          <a:p>
            <a:pPr marL="342900" lvl="0" indent="-342900" fontAlgn="base">
              <a:spcBef>
                <a:spcPts val="800"/>
              </a:spcBef>
              <a:spcAft>
                <a:spcPct val="0"/>
              </a:spcAft>
            </a:pPr>
            <a:endParaRPr lang="en-US" sz="2800" b="1" dirty="0" smtClean="0">
              <a:solidFill>
                <a:srgbClr val="000000"/>
              </a:solidFill>
              <a:latin typeface="Franklin Gothic Book"/>
            </a:endParaRPr>
          </a:p>
          <a:p>
            <a:pPr marL="342900" lvl="0" indent="-342900" fontAlgn="base">
              <a:spcBef>
                <a:spcPts val="800"/>
              </a:spcBef>
              <a:spcAft>
                <a:spcPct val="0"/>
              </a:spcAft>
            </a:pPr>
            <a:endParaRPr lang="en-US" sz="2800" b="1" dirty="0">
              <a:solidFill>
                <a:srgbClr val="000000"/>
              </a:solidFill>
              <a:latin typeface="Franklin Gothic Book"/>
            </a:endParaRPr>
          </a:p>
          <a:p>
            <a:pPr marL="342900" lvl="0" indent="-342900" fontAlgn="base">
              <a:spcBef>
                <a:spcPts val="800"/>
              </a:spcBef>
              <a:spcAft>
                <a:spcPct val="0"/>
              </a:spcAft>
            </a:pPr>
            <a:r>
              <a:rPr lang="en-US" sz="2800" b="1" dirty="0">
                <a:solidFill>
                  <a:srgbClr val="000000"/>
                </a:solidFill>
                <a:latin typeface="Franklin Gothic Book"/>
              </a:rPr>
              <a:t>Patients found in this rhythm have a grim prognosis, with most studies reporting survival of only </a:t>
            </a:r>
            <a:r>
              <a:rPr lang="en-US" sz="2800" b="1" dirty="0">
                <a:solidFill>
                  <a:srgbClr val="FF0000"/>
                </a:solidFill>
                <a:latin typeface="Franklin Gothic Book"/>
              </a:rPr>
              <a:t>0% to 2%</a:t>
            </a:r>
          </a:p>
        </p:txBody>
      </p:sp>
    </p:spTree>
    <p:extLst>
      <p:ext uri="{BB962C8B-B14F-4D97-AF65-F5344CB8AC3E}">
        <p14:creationId xmlns:p14="http://schemas.microsoft.com/office/powerpoint/2010/main" val="34945758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8369"/>
            <a:ext cx="9144000" cy="6886369"/>
          </a:xfrm>
          <a:prstGeom prst="rect">
            <a:avLst/>
          </a:prstGeom>
        </p:spPr>
      </p:pic>
    </p:spTree>
    <p:extLst>
      <p:ext uri="{BB962C8B-B14F-4D97-AF65-F5344CB8AC3E}">
        <p14:creationId xmlns:p14="http://schemas.microsoft.com/office/powerpoint/2010/main" val="40216092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304800" y="1417638"/>
            <a:ext cx="8534400" cy="4401205"/>
          </a:xfrm>
          <a:prstGeom prst="rect">
            <a:avLst/>
          </a:prstGeom>
        </p:spPr>
        <p:txBody>
          <a:bodyPr wrap="square">
            <a:spAutoFit/>
          </a:bodyPr>
          <a:lstStyle/>
          <a:p>
            <a:r>
              <a:rPr lang="en-US" sz="2800" dirty="0"/>
              <a:t>In about 2% of deaths, no structural abnormality can be</a:t>
            </a:r>
          </a:p>
          <a:p>
            <a:r>
              <a:rPr lang="en-US" sz="2800" dirty="0"/>
              <a:t>found, and these are considered primary arrhythmic </a:t>
            </a:r>
            <a:r>
              <a:rPr lang="en-US" sz="2800" dirty="0" smtClean="0"/>
              <a:t>deaths (often </a:t>
            </a:r>
            <a:r>
              <a:rPr lang="en-US" sz="2800" dirty="0"/>
              <a:t>referred to as sudden arrhythmic death </a:t>
            </a:r>
            <a:r>
              <a:rPr lang="en-US" sz="2800" dirty="0" smtClean="0"/>
              <a:t>syndrome [SADS</a:t>
            </a:r>
            <a:r>
              <a:rPr lang="en-US" sz="2800" dirty="0"/>
              <a:t>] or autopsy-negative sudden unexplained </a:t>
            </a:r>
            <a:r>
              <a:rPr lang="en-US" sz="2800" dirty="0" smtClean="0"/>
              <a:t>death [SUD</a:t>
            </a:r>
            <a:r>
              <a:rPr lang="en-US" sz="2800" dirty="0"/>
              <a:t>]). </a:t>
            </a:r>
            <a:endParaRPr lang="en-US" sz="2800" dirty="0" smtClean="0"/>
          </a:p>
          <a:p>
            <a:endParaRPr lang="en-US" sz="2800" dirty="0" smtClean="0"/>
          </a:p>
          <a:p>
            <a:r>
              <a:rPr lang="en-US" sz="2800" dirty="0" smtClean="0"/>
              <a:t>These </a:t>
            </a:r>
            <a:r>
              <a:rPr lang="en-US" sz="2800" dirty="0"/>
              <a:t>cases result from conditions that disrupt the</a:t>
            </a:r>
          </a:p>
          <a:p>
            <a:r>
              <a:rPr lang="en-US" sz="2800" dirty="0"/>
              <a:t>electrical system on the cellular level, including long QT,</a:t>
            </a:r>
          </a:p>
          <a:p>
            <a:r>
              <a:rPr lang="en-US" sz="2800" dirty="0"/>
              <a:t>short QT, and </a:t>
            </a:r>
            <a:r>
              <a:rPr lang="en-US" sz="2800" dirty="0" err="1"/>
              <a:t>Brugada</a:t>
            </a:r>
            <a:r>
              <a:rPr lang="en-US" sz="2800" dirty="0"/>
              <a:t> syndromes and familial </a:t>
            </a:r>
            <a:r>
              <a:rPr lang="en-US" sz="2800" dirty="0" err="1"/>
              <a:t>catecholaminergic</a:t>
            </a:r>
            <a:r>
              <a:rPr lang="en-US" sz="2800" dirty="0"/>
              <a:t> polymorphic ventricular tachycardia.</a:t>
            </a:r>
          </a:p>
        </p:txBody>
      </p:sp>
    </p:spTree>
    <p:extLst>
      <p:ext uri="{BB962C8B-B14F-4D97-AF65-F5344CB8AC3E}">
        <p14:creationId xmlns:p14="http://schemas.microsoft.com/office/powerpoint/2010/main" val="10688920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C00000"/>
                </a:solidFill>
              </a:rPr>
              <a:t>Commotio</a:t>
            </a:r>
            <a:r>
              <a:rPr lang="en-US" dirty="0" smtClean="0">
                <a:solidFill>
                  <a:srgbClr val="C00000"/>
                </a:solidFill>
              </a:rPr>
              <a:t> </a:t>
            </a:r>
            <a:r>
              <a:rPr lang="en-US" dirty="0" err="1" smtClean="0">
                <a:solidFill>
                  <a:srgbClr val="C00000"/>
                </a:solidFill>
              </a:rPr>
              <a:t>cordis</a:t>
            </a:r>
            <a:endParaRPr lang="en-US" dirty="0">
              <a:solidFill>
                <a:srgbClr val="C00000"/>
              </a:solidFill>
            </a:endParaRPr>
          </a:p>
        </p:txBody>
      </p:sp>
      <p:sp>
        <p:nvSpPr>
          <p:cNvPr id="3" name="Content Placeholder 2"/>
          <p:cNvSpPr>
            <a:spLocks noGrp="1"/>
          </p:cNvSpPr>
          <p:nvPr>
            <p:ph idx="1"/>
          </p:nvPr>
        </p:nvSpPr>
        <p:spPr>
          <a:xfrm>
            <a:off x="228600" y="1600200"/>
            <a:ext cx="8610600" cy="4876800"/>
          </a:xfrm>
        </p:spPr>
        <p:txBody>
          <a:bodyPr>
            <a:noAutofit/>
          </a:bodyPr>
          <a:lstStyle/>
          <a:p>
            <a:r>
              <a:rPr lang="en-US" sz="2800" b="1" dirty="0">
                <a:solidFill>
                  <a:schemeClr val="accent6">
                    <a:lumMod val="50000"/>
                  </a:schemeClr>
                </a:solidFill>
                <a:effectLst>
                  <a:outerShdw blurRad="38100" dist="38100" dir="2700000" algn="tl">
                    <a:srgbClr val="000000">
                      <a:alpha val="43137"/>
                    </a:srgbClr>
                  </a:outerShdw>
                </a:effectLst>
              </a:rPr>
              <a:t>T</a:t>
            </a:r>
            <a:r>
              <a:rPr lang="en-US" sz="2800" b="1" dirty="0" smtClean="0">
                <a:solidFill>
                  <a:schemeClr val="accent6">
                    <a:lumMod val="50000"/>
                  </a:schemeClr>
                </a:solidFill>
                <a:effectLst>
                  <a:outerShdw blurRad="38100" dist="38100" dir="2700000" algn="tl">
                    <a:srgbClr val="000000">
                      <a:alpha val="43137"/>
                    </a:srgbClr>
                  </a:outerShdw>
                </a:effectLst>
              </a:rPr>
              <a:t>he </a:t>
            </a:r>
            <a:r>
              <a:rPr lang="en-US" sz="2800" b="1" dirty="0">
                <a:solidFill>
                  <a:schemeClr val="accent6">
                    <a:lumMod val="50000"/>
                  </a:schemeClr>
                </a:solidFill>
                <a:effectLst>
                  <a:outerShdw blurRad="38100" dist="38100" dir="2700000" algn="tl">
                    <a:srgbClr val="000000">
                      <a:alpha val="43137"/>
                    </a:srgbClr>
                  </a:outerShdw>
                </a:effectLst>
              </a:rPr>
              <a:t>provocation of </a:t>
            </a:r>
            <a:r>
              <a:rPr lang="en-US" sz="2800" b="1" dirty="0" smtClean="0">
                <a:solidFill>
                  <a:schemeClr val="accent6">
                    <a:lumMod val="50000"/>
                  </a:schemeClr>
                </a:solidFill>
                <a:effectLst>
                  <a:outerShdw blurRad="38100" dist="38100" dir="2700000" algn="tl">
                    <a:srgbClr val="000000">
                      <a:alpha val="43137"/>
                    </a:srgbClr>
                  </a:outerShdw>
                </a:effectLst>
              </a:rPr>
              <a:t>ventricular fibrillation </a:t>
            </a:r>
            <a:r>
              <a:rPr lang="en-US" sz="2800" b="1" dirty="0">
                <a:solidFill>
                  <a:schemeClr val="accent6">
                    <a:lumMod val="50000"/>
                  </a:schemeClr>
                </a:solidFill>
                <a:effectLst>
                  <a:outerShdw blurRad="38100" dist="38100" dir="2700000" algn="tl">
                    <a:srgbClr val="000000">
                      <a:alpha val="43137"/>
                    </a:srgbClr>
                  </a:outerShdw>
                </a:effectLst>
              </a:rPr>
              <a:t>or </a:t>
            </a:r>
            <a:r>
              <a:rPr lang="en-US" sz="2800" b="1" dirty="0" smtClean="0">
                <a:solidFill>
                  <a:schemeClr val="accent6">
                    <a:lumMod val="50000"/>
                  </a:schemeClr>
                </a:solidFill>
                <a:effectLst>
                  <a:outerShdw blurRad="38100" dist="38100" dir="2700000" algn="tl">
                    <a:srgbClr val="000000">
                      <a:alpha val="43137"/>
                    </a:srgbClr>
                  </a:outerShdw>
                </a:effectLst>
              </a:rPr>
              <a:t> ventricular tachycardia </a:t>
            </a:r>
            <a:r>
              <a:rPr lang="en-US" sz="2800" b="1" dirty="0">
                <a:solidFill>
                  <a:schemeClr val="accent6">
                    <a:lumMod val="50000"/>
                  </a:schemeClr>
                </a:solidFill>
                <a:effectLst>
                  <a:outerShdw blurRad="38100" dist="38100" dir="2700000" algn="tl">
                    <a:srgbClr val="000000">
                      <a:alpha val="43137"/>
                    </a:srgbClr>
                  </a:outerShdw>
                </a:effectLst>
              </a:rPr>
              <a:t>by a </a:t>
            </a:r>
            <a:r>
              <a:rPr lang="en-US" sz="2800" b="1" dirty="0" smtClean="0">
                <a:solidFill>
                  <a:schemeClr val="accent6">
                    <a:lumMod val="50000"/>
                  </a:schemeClr>
                </a:solidFill>
                <a:effectLst>
                  <a:outerShdw blurRad="38100" dist="38100" dir="2700000" algn="tl">
                    <a:srgbClr val="000000">
                      <a:alpha val="43137"/>
                    </a:srgbClr>
                  </a:outerShdw>
                </a:effectLst>
              </a:rPr>
              <a:t>blow </a:t>
            </a:r>
            <a:r>
              <a:rPr lang="en-US" sz="2800" b="1" dirty="0">
                <a:solidFill>
                  <a:schemeClr val="accent6">
                    <a:lumMod val="50000"/>
                  </a:schemeClr>
                </a:solidFill>
                <a:effectLst>
                  <a:outerShdw blurRad="38100" dist="38100" dir="2700000" algn="tl">
                    <a:srgbClr val="000000">
                      <a:alpha val="43137"/>
                    </a:srgbClr>
                  </a:outerShdw>
                </a:effectLst>
              </a:rPr>
              <a:t>to the  </a:t>
            </a:r>
            <a:r>
              <a:rPr lang="en-US" sz="2800" b="1" dirty="0" smtClean="0">
                <a:solidFill>
                  <a:schemeClr val="accent6">
                    <a:lumMod val="50000"/>
                  </a:schemeClr>
                </a:solidFill>
                <a:effectLst>
                  <a:outerShdw blurRad="38100" dist="38100" dir="2700000" algn="tl">
                    <a:srgbClr val="000000">
                      <a:alpha val="43137"/>
                    </a:srgbClr>
                  </a:outerShdw>
                </a:effectLst>
              </a:rPr>
              <a:t>anterior chest over </a:t>
            </a:r>
            <a:r>
              <a:rPr lang="en-US" sz="2800" b="1" dirty="0">
                <a:solidFill>
                  <a:schemeClr val="accent6">
                    <a:lumMod val="50000"/>
                  </a:schemeClr>
                </a:solidFill>
                <a:effectLst>
                  <a:outerShdw blurRad="38100" dist="38100" dir="2700000" algn="tl">
                    <a:srgbClr val="000000">
                      <a:alpha val="43137"/>
                    </a:srgbClr>
                  </a:outerShdw>
                </a:effectLst>
              </a:rPr>
              <a:t>or near the  </a:t>
            </a:r>
            <a:r>
              <a:rPr lang="en-US" sz="2800" b="1" dirty="0" smtClean="0">
                <a:solidFill>
                  <a:schemeClr val="accent6">
                    <a:lumMod val="50000"/>
                  </a:schemeClr>
                </a:solidFill>
                <a:effectLst>
                  <a:outerShdw blurRad="38100" dist="38100" dir="2700000" algn="tl">
                    <a:srgbClr val="000000">
                      <a:alpha val="43137"/>
                    </a:srgbClr>
                  </a:outerShdw>
                </a:effectLst>
              </a:rPr>
              <a:t>heart</a:t>
            </a:r>
            <a:r>
              <a:rPr lang="en-US" sz="2800" b="1" dirty="0"/>
              <a:t>. </a:t>
            </a:r>
            <a:endParaRPr lang="en-US" sz="2800" b="1" dirty="0" smtClean="0"/>
          </a:p>
          <a:p>
            <a:r>
              <a:rPr lang="en-US" sz="2800" b="1" dirty="0" smtClean="0"/>
              <a:t>The </a:t>
            </a:r>
            <a:r>
              <a:rPr lang="en-US" sz="2800" b="1" dirty="0"/>
              <a:t>impact must occur at </a:t>
            </a:r>
            <a:r>
              <a:rPr lang="en-US" sz="2800" b="1" dirty="0" smtClean="0"/>
              <a:t>a specific </a:t>
            </a:r>
            <a:r>
              <a:rPr lang="en-US" sz="2800" b="1" dirty="0"/>
              <a:t>point in the cardiac  </a:t>
            </a:r>
            <a:r>
              <a:rPr lang="en-US" sz="2800" b="1" dirty="0" smtClean="0"/>
              <a:t>electrical </a:t>
            </a:r>
            <a:r>
              <a:rPr lang="en-US" sz="2800" b="1" dirty="0"/>
              <a:t>cycle, called the </a:t>
            </a:r>
            <a:r>
              <a:rPr lang="en-US" sz="2800" b="1" dirty="0" smtClean="0">
                <a:solidFill>
                  <a:srgbClr val="FF0000"/>
                </a:solidFill>
              </a:rPr>
              <a:t>vulnerable period </a:t>
            </a:r>
            <a:r>
              <a:rPr lang="en-US" sz="2800" b="1" dirty="0">
                <a:solidFill>
                  <a:srgbClr val="FF0000"/>
                </a:solidFill>
              </a:rPr>
              <a:t>of </a:t>
            </a:r>
            <a:r>
              <a:rPr lang="en-US" sz="2800" b="1" dirty="0" smtClean="0">
                <a:solidFill>
                  <a:srgbClr val="FF0000"/>
                </a:solidFill>
              </a:rPr>
              <a:t>       repolarization</a:t>
            </a:r>
            <a:r>
              <a:rPr lang="en-US" sz="2800" b="1" dirty="0" smtClean="0"/>
              <a:t>  (</a:t>
            </a:r>
            <a:r>
              <a:rPr lang="en-US" sz="2800" b="1" dirty="0"/>
              <a:t>during the second half </a:t>
            </a:r>
            <a:r>
              <a:rPr lang="en-US" sz="2800" b="1" dirty="0" smtClean="0"/>
              <a:t>of the </a:t>
            </a:r>
            <a:r>
              <a:rPr lang="en-US" sz="2800" b="1" dirty="0"/>
              <a:t>T wave</a:t>
            </a:r>
            <a:r>
              <a:rPr lang="en-US" sz="2800" b="1" dirty="0" smtClean="0"/>
              <a:t>)</a:t>
            </a:r>
          </a:p>
          <a:p>
            <a:r>
              <a:rPr lang="en-US" sz="2800" b="1" dirty="0"/>
              <a:t>This is usually caused by a solid object such as a</a:t>
            </a:r>
          </a:p>
          <a:p>
            <a:pPr marL="0" indent="0">
              <a:buNone/>
            </a:pPr>
            <a:r>
              <a:rPr lang="en-US" sz="2800" b="1" dirty="0" smtClean="0"/>
              <a:t>    baseball </a:t>
            </a:r>
            <a:r>
              <a:rPr lang="en-US" sz="2800" b="1" dirty="0"/>
              <a:t>and may occur with only mild or moderate </a:t>
            </a:r>
            <a:r>
              <a:rPr lang="en-US" sz="2800" b="1" dirty="0" smtClean="0"/>
              <a:t>      </a:t>
            </a:r>
            <a:r>
              <a:rPr lang="en-US" sz="2800" b="1" dirty="0" err="1" smtClean="0"/>
              <a:t>force.This</a:t>
            </a:r>
            <a:r>
              <a:rPr lang="en-US" sz="2800" b="1" dirty="0" smtClean="0"/>
              <a:t> </a:t>
            </a:r>
            <a:r>
              <a:rPr lang="en-US" sz="2800" b="1" dirty="0"/>
              <a:t>seems to occur most commonly in the early teens.</a:t>
            </a:r>
          </a:p>
        </p:txBody>
      </p:sp>
    </p:spTree>
    <p:extLst>
      <p:ext uri="{BB962C8B-B14F-4D97-AF65-F5344CB8AC3E}">
        <p14:creationId xmlns:p14="http://schemas.microsoft.com/office/powerpoint/2010/main" val="31742613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152400"/>
            <a:ext cx="8915400" cy="6553200"/>
          </a:xfrm>
          <a:prstGeom prst="rect">
            <a:avLst/>
          </a:prstGeom>
        </p:spPr>
      </p:pic>
    </p:spTree>
    <p:extLst>
      <p:ext uri="{BB962C8B-B14F-4D97-AF65-F5344CB8AC3E}">
        <p14:creationId xmlns:p14="http://schemas.microsoft.com/office/powerpoint/2010/main" val="301182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152400" y="1676400"/>
            <a:ext cx="8763000" cy="3970318"/>
          </a:xfrm>
          <a:prstGeom prst="rect">
            <a:avLst/>
          </a:prstGeom>
        </p:spPr>
        <p:txBody>
          <a:bodyPr wrap="square">
            <a:spAutoFit/>
          </a:bodyPr>
          <a:lstStyle/>
          <a:p>
            <a:r>
              <a:rPr lang="en-US" sz="2800" dirty="0"/>
              <a:t>An important predisposing factor to SCA, particularly in</a:t>
            </a:r>
          </a:p>
          <a:p>
            <a:r>
              <a:rPr lang="en-US" sz="2800" dirty="0"/>
              <a:t>the setting of sports and exercise, is the use of </a:t>
            </a:r>
            <a:r>
              <a:rPr lang="en-US" sz="2800" dirty="0" smtClean="0">
                <a:solidFill>
                  <a:srgbClr val="FF0000"/>
                </a:solidFill>
              </a:rPr>
              <a:t>performance enhancing </a:t>
            </a:r>
            <a:r>
              <a:rPr lang="en-US" sz="2800" dirty="0"/>
              <a:t>and </a:t>
            </a:r>
            <a:r>
              <a:rPr lang="en-US" sz="2800" dirty="0">
                <a:solidFill>
                  <a:srgbClr val="FF0000"/>
                </a:solidFill>
              </a:rPr>
              <a:t>recreational substances</a:t>
            </a:r>
            <a:r>
              <a:rPr lang="en-US" sz="2800" dirty="0"/>
              <a:t>, including </a:t>
            </a:r>
            <a:r>
              <a:rPr lang="en-US" sz="2800" dirty="0" smtClean="0">
                <a:solidFill>
                  <a:srgbClr val="FF0000"/>
                </a:solidFill>
              </a:rPr>
              <a:t>anabolic steroids</a:t>
            </a:r>
            <a:r>
              <a:rPr lang="en-US" sz="2800" dirty="0"/>
              <a:t>, Ma Huang, bitter orange, cocaine, and other stimulants. </a:t>
            </a:r>
            <a:endParaRPr lang="en-US" sz="2800" dirty="0" smtClean="0"/>
          </a:p>
          <a:p>
            <a:endParaRPr lang="en-US" sz="2800" dirty="0"/>
          </a:p>
          <a:p>
            <a:r>
              <a:rPr lang="en-US" sz="2800" dirty="0" smtClean="0"/>
              <a:t>It </a:t>
            </a:r>
            <a:r>
              <a:rPr lang="en-US" sz="2800" dirty="0"/>
              <a:t>should also be recognized that sports venues </a:t>
            </a:r>
            <a:r>
              <a:rPr lang="en-US" sz="2800" dirty="0" smtClean="0"/>
              <a:t>and fitness </a:t>
            </a:r>
            <a:r>
              <a:rPr lang="en-US" sz="2800" dirty="0"/>
              <a:t>facilities have been identified as one of the most common locations where SCA occurs in general</a:t>
            </a:r>
          </a:p>
        </p:txBody>
      </p:sp>
    </p:spTree>
    <p:extLst>
      <p:ext uri="{BB962C8B-B14F-4D97-AF65-F5344CB8AC3E}">
        <p14:creationId xmlns:p14="http://schemas.microsoft.com/office/powerpoint/2010/main" val="20261138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6199"/>
            <a:ext cx="8915400" cy="6629401"/>
          </a:xfrm>
          <a:prstGeom prst="rect">
            <a:avLst/>
          </a:prstGeom>
        </p:spPr>
      </p:pic>
    </p:spTree>
    <p:extLst>
      <p:ext uri="{BB962C8B-B14F-4D97-AF65-F5344CB8AC3E}">
        <p14:creationId xmlns:p14="http://schemas.microsoft.com/office/powerpoint/2010/main" val="11929752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Screening &amp; recognition of cardiac warning signs</a:t>
            </a:r>
            <a:endParaRPr lang="en-US" dirty="0"/>
          </a:p>
        </p:txBody>
      </p:sp>
      <p:sp>
        <p:nvSpPr>
          <p:cNvPr id="3" name="Content Placeholder 2"/>
          <p:cNvSpPr>
            <a:spLocks noGrp="1"/>
          </p:cNvSpPr>
          <p:nvPr>
            <p:ph idx="1"/>
          </p:nvPr>
        </p:nvSpPr>
        <p:spPr/>
        <p:txBody>
          <a:bodyPr/>
          <a:lstStyle/>
          <a:p>
            <a:r>
              <a:rPr lang="en-US" dirty="0" smtClean="0">
                <a:effectLst>
                  <a:outerShdw blurRad="38100" dist="38100" dir="2700000" algn="tl">
                    <a:srgbClr val="000000">
                      <a:alpha val="43137"/>
                    </a:srgbClr>
                  </a:outerShdw>
                </a:effectLst>
              </a:rPr>
              <a:t>Participation screening</a:t>
            </a:r>
          </a:p>
          <a:p>
            <a:pPr marL="0" indent="0">
              <a:buNone/>
            </a:pPr>
            <a:r>
              <a:rPr lang="en-US" dirty="0" smtClean="0">
                <a:effectLst>
                  <a:outerShdw blurRad="38100" dist="38100" dir="2700000" algn="tl">
                    <a:srgbClr val="000000">
                      <a:alpha val="43137"/>
                    </a:srgbClr>
                  </a:outerShdw>
                </a:effectLst>
              </a:rPr>
              <a:t>For vigorous physical activity through screening of Cardiovascular </a:t>
            </a:r>
            <a:r>
              <a:rPr lang="en-US" dirty="0" err="1" smtClean="0">
                <a:effectLst>
                  <a:outerShdw blurRad="38100" dist="38100" dir="2700000" algn="tl">
                    <a:srgbClr val="000000">
                      <a:alpha val="43137"/>
                    </a:srgbClr>
                  </a:outerShdw>
                </a:effectLst>
              </a:rPr>
              <a:t>etc</a:t>
            </a:r>
            <a:r>
              <a:rPr lang="en-US" dirty="0" smtClean="0">
                <a:effectLst>
                  <a:outerShdw blurRad="38100" dist="38100" dir="2700000" algn="tl">
                    <a:srgbClr val="000000">
                      <a:alpha val="43137"/>
                    </a:srgbClr>
                  </a:outerShdw>
                </a:effectLst>
              </a:rPr>
              <a:t> that may predispose to illness or death</a:t>
            </a:r>
          </a:p>
          <a:p>
            <a:pPr marL="0" indent="0">
              <a:buNone/>
            </a:pPr>
            <a:r>
              <a:rPr lang="en-US" dirty="0" smtClean="0">
                <a:effectLst>
                  <a:outerShdw blurRad="38100" dist="38100" dir="2700000" algn="tl">
                    <a:srgbClr val="000000">
                      <a:alpha val="43137"/>
                    </a:srgbClr>
                  </a:outerShdw>
                </a:effectLst>
              </a:rPr>
              <a:t>MO that </a:t>
            </a:r>
            <a:r>
              <a:rPr lang="en-US" dirty="0" err="1" smtClean="0">
                <a:effectLst>
                  <a:outerShdw blurRad="38100" dist="38100" dir="2700000" algn="tl">
                    <a:srgbClr val="000000">
                      <a:alpha val="43137"/>
                    </a:srgbClr>
                  </a:outerShdw>
                </a:effectLst>
              </a:rPr>
              <a:t>throughly</a:t>
            </a:r>
            <a:r>
              <a:rPr lang="en-US" dirty="0" smtClean="0">
                <a:effectLst>
                  <a:outerShdw blurRad="38100" dist="38100" dir="2700000" algn="tl">
                    <a:srgbClr val="000000">
                      <a:alpha val="43137"/>
                    </a:srgbClr>
                  </a:outerShdw>
                </a:effectLst>
              </a:rPr>
              <a:t> takes history to role out symptoms like</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687265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Screening &amp; recognition of cardiac warning signs</a:t>
            </a:r>
          </a:p>
        </p:txBody>
      </p:sp>
      <p:sp>
        <p:nvSpPr>
          <p:cNvPr id="3" name="Rectangle 2"/>
          <p:cNvSpPr/>
          <p:nvPr/>
        </p:nvSpPr>
        <p:spPr>
          <a:xfrm>
            <a:off x="457200" y="1417639"/>
            <a:ext cx="8229600" cy="3744615"/>
          </a:xfrm>
          <a:prstGeom prst="rect">
            <a:avLst/>
          </a:prstGeom>
        </p:spPr>
        <p:txBody>
          <a:bodyPr wrap="square">
            <a:spAutoFit/>
          </a:bodyPr>
          <a:lstStyle/>
          <a:p>
            <a:pPr marL="342900" marR="0" lvl="0" indent="-342900" defTabSz="914400" eaLnBrk="1" fontAlgn="base" latinLnBrk="0" hangingPunct="1">
              <a:lnSpc>
                <a:spcPct val="100000"/>
              </a:lnSpc>
              <a:spcBef>
                <a:spcPts val="800"/>
              </a:spcBef>
              <a:spcAft>
                <a:spcPct val="0"/>
              </a:spcAft>
              <a:buClrTx/>
              <a:buSzTx/>
              <a:buFont typeface="Arial" panose="020B0604020202020204" pitchFamily="34" charset="0"/>
              <a:buChar char="•"/>
              <a:tabLst/>
              <a:defRPr/>
            </a:pPr>
            <a:r>
              <a:rPr kumimoji="0" lang="en-US" sz="2800" b="1" i="0" u="none" strike="noStrike" kern="0" cap="none" spc="0" normalizeH="0" baseline="0" noProof="0" dirty="0" smtClean="0">
                <a:ln>
                  <a:noFill/>
                </a:ln>
                <a:solidFill>
                  <a:srgbClr val="000000"/>
                </a:solidFill>
                <a:effectLst/>
                <a:uLnTx/>
                <a:uFillTx/>
                <a:latin typeface="Franklin Gothic Book"/>
              </a:rPr>
              <a:t>Screening :</a:t>
            </a:r>
          </a:p>
          <a:p>
            <a:pPr marL="342900" marR="0" lvl="0" indent="-342900" defTabSz="914400" eaLnBrk="1" fontAlgn="base" latinLnBrk="0" hangingPunct="1">
              <a:lnSpc>
                <a:spcPct val="100000"/>
              </a:lnSpc>
              <a:spcBef>
                <a:spcPts val="800"/>
              </a:spcBef>
              <a:spcAft>
                <a:spcPct val="0"/>
              </a:spcAft>
              <a:buClrTx/>
              <a:buSzTx/>
              <a:buFont typeface="Arial" panose="020B0604020202020204" pitchFamily="34" charset="0"/>
              <a:buChar char="•"/>
              <a:tabLst/>
              <a:defRPr/>
            </a:pPr>
            <a:endParaRPr lang="en-US" sz="2800" b="1" kern="0" dirty="0">
              <a:solidFill>
                <a:srgbClr val="000000"/>
              </a:solidFill>
              <a:latin typeface="Franklin Gothic Book"/>
            </a:endParaRPr>
          </a:p>
          <a:p>
            <a:pPr marL="342900" marR="0" lvl="0" indent="-342900" defTabSz="914400" eaLnBrk="1" fontAlgn="base" latinLnBrk="0" hangingPunct="1">
              <a:lnSpc>
                <a:spcPct val="100000"/>
              </a:lnSpc>
              <a:spcBef>
                <a:spcPts val="800"/>
              </a:spcBef>
              <a:spcAft>
                <a:spcPct val="0"/>
              </a:spcAft>
              <a:buClrTx/>
              <a:buSzTx/>
              <a:buFont typeface="Arial" panose="020B0604020202020204" pitchFamily="34" charset="0"/>
              <a:buChar char="•"/>
              <a:tabLst/>
              <a:defRPr/>
            </a:pPr>
            <a:r>
              <a:rPr kumimoji="0" lang="en-US" sz="2800" b="1" i="0" u="none" strike="noStrike" kern="0" cap="none" spc="0" normalizeH="0" baseline="0" noProof="0" dirty="0" smtClean="0">
                <a:ln>
                  <a:noFill/>
                </a:ln>
                <a:solidFill>
                  <a:srgbClr val="000000"/>
                </a:solidFill>
                <a:effectLst/>
                <a:uLnTx/>
                <a:uFillTx/>
                <a:latin typeface="Franklin Gothic Book"/>
              </a:rPr>
              <a:t>Every person who intends to participate in vigorous physical activity, especially competitive sports, should receive thorough screening for cardiovascular and other disorders that might predispose to illness or even death.</a:t>
            </a:r>
          </a:p>
        </p:txBody>
      </p:sp>
    </p:spTree>
    <p:extLst>
      <p:ext uri="{BB962C8B-B14F-4D97-AF65-F5344CB8AC3E}">
        <p14:creationId xmlns:p14="http://schemas.microsoft.com/office/powerpoint/2010/main" val="17206531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Symptoms</a:t>
            </a:r>
            <a:endParaRPr lang="en-US" dirty="0"/>
          </a:p>
        </p:txBody>
      </p:sp>
      <p:sp>
        <p:nvSpPr>
          <p:cNvPr id="3" name="Content Placeholder 2"/>
          <p:cNvSpPr>
            <a:spLocks noGrp="1"/>
          </p:cNvSpPr>
          <p:nvPr>
            <p:ph idx="1"/>
          </p:nvPr>
        </p:nvSpPr>
        <p:spPr/>
        <p:txBody>
          <a:bodyPr/>
          <a:lstStyle/>
          <a:p>
            <a:pPr marL="0" indent="0">
              <a:buNone/>
            </a:pPr>
            <a:endParaRPr lang="en-US" dirty="0">
              <a:effectLst>
                <a:outerShdw blurRad="38100" dist="38100" dir="2700000" algn="tl">
                  <a:srgbClr val="000000">
                    <a:alpha val="43137"/>
                  </a:srgbClr>
                </a:outerShdw>
              </a:effectLst>
            </a:endParaRPr>
          </a:p>
          <a:p>
            <a:r>
              <a:rPr lang="en-US" sz="3600" dirty="0">
                <a:effectLst>
                  <a:outerShdw blurRad="38100" dist="38100" dir="2700000" algn="tl">
                    <a:srgbClr val="000000">
                      <a:alpha val="43137"/>
                    </a:srgbClr>
                  </a:outerShdw>
                </a:effectLst>
              </a:rPr>
              <a:t>Syncope</a:t>
            </a:r>
            <a:r>
              <a:rPr lang="en-US" sz="3600" dirty="0" smtClean="0">
                <a:effectLst>
                  <a:outerShdw blurRad="38100" dist="38100" dir="2700000" algn="tl">
                    <a:srgbClr val="000000">
                      <a:alpha val="43137"/>
                    </a:srgbClr>
                  </a:outerShdw>
                </a:effectLst>
              </a:rPr>
              <a:t>,</a:t>
            </a:r>
          </a:p>
          <a:p>
            <a:r>
              <a:rPr lang="en-US" sz="3600" dirty="0">
                <a:effectLst>
                  <a:outerShdw blurRad="38100" dist="38100" dir="2700000" algn="tl">
                    <a:srgbClr val="000000">
                      <a:alpha val="43137"/>
                    </a:srgbClr>
                  </a:outerShdw>
                </a:effectLst>
              </a:rPr>
              <a:t>P</a:t>
            </a:r>
            <a:r>
              <a:rPr lang="en-US" sz="3600" dirty="0" smtClean="0">
                <a:effectLst>
                  <a:outerShdw blurRad="38100" dist="38100" dir="2700000" algn="tl">
                    <a:srgbClr val="000000">
                      <a:alpha val="43137"/>
                    </a:srgbClr>
                  </a:outerShdw>
                </a:effectLst>
              </a:rPr>
              <a:t>alpitations,</a:t>
            </a:r>
          </a:p>
          <a:p>
            <a:r>
              <a:rPr lang="en-US" sz="3600" dirty="0" err="1" smtClean="0">
                <a:effectLst>
                  <a:outerShdw blurRad="38100" dist="38100" dir="2700000" algn="tl">
                    <a:srgbClr val="000000">
                      <a:alpha val="43137"/>
                    </a:srgbClr>
                  </a:outerShdw>
                </a:effectLst>
              </a:rPr>
              <a:t>Exertional</a:t>
            </a:r>
            <a:r>
              <a:rPr lang="en-US" sz="3600" dirty="0" smtClean="0">
                <a:effectLst>
                  <a:outerShdw blurRad="38100" dist="38100" dir="2700000" algn="tl">
                    <a:srgbClr val="000000">
                      <a:alpha val="43137"/>
                    </a:srgbClr>
                  </a:outerShdw>
                </a:effectLst>
              </a:rPr>
              <a:t> dyspnea, </a:t>
            </a:r>
          </a:p>
          <a:p>
            <a:r>
              <a:rPr lang="en-US" sz="3600" dirty="0" err="1">
                <a:effectLst>
                  <a:outerShdw blurRad="38100" dist="38100" dir="2700000" algn="tl">
                    <a:srgbClr val="000000">
                      <a:alpha val="43137"/>
                    </a:srgbClr>
                  </a:outerShdw>
                </a:effectLst>
              </a:rPr>
              <a:t>E</a:t>
            </a:r>
            <a:r>
              <a:rPr lang="en-US" sz="3600" dirty="0" err="1" smtClean="0">
                <a:effectLst>
                  <a:outerShdw blurRad="38100" dist="38100" dir="2700000" algn="tl">
                    <a:srgbClr val="000000">
                      <a:alpha val="43137"/>
                    </a:srgbClr>
                  </a:outerShdw>
                </a:effectLst>
              </a:rPr>
              <a:t>xertional</a:t>
            </a:r>
            <a:r>
              <a:rPr lang="en-US" sz="3600" dirty="0" smtClean="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chest pain</a:t>
            </a:r>
            <a:r>
              <a:rPr lang="en-US" sz="3600" dirty="0" smtClean="0">
                <a:effectLst>
                  <a:outerShdw blurRad="38100" dist="38100" dir="2700000" algn="tl">
                    <a:srgbClr val="000000">
                      <a:alpha val="43137"/>
                    </a:srgbClr>
                  </a:outerShdw>
                </a:effectLst>
              </a:rPr>
              <a:t>,</a:t>
            </a:r>
          </a:p>
          <a:p>
            <a:r>
              <a:rPr lang="en-US" sz="3600" dirty="0">
                <a:effectLst>
                  <a:outerShdw blurRad="38100" dist="38100" dir="2700000" algn="tl">
                    <a:srgbClr val="000000">
                      <a:alpha val="43137"/>
                    </a:srgbClr>
                  </a:outerShdw>
                </a:effectLst>
              </a:rPr>
              <a:t>E</a:t>
            </a:r>
            <a:r>
              <a:rPr lang="en-US" sz="3600" dirty="0" smtClean="0">
                <a:effectLst>
                  <a:outerShdw blurRad="38100" dist="38100" dir="2700000" algn="tl">
                    <a:srgbClr val="000000">
                      <a:alpha val="43137"/>
                    </a:srgbClr>
                  </a:outerShdw>
                </a:effectLst>
              </a:rPr>
              <a:t>arly </a:t>
            </a:r>
            <a:r>
              <a:rPr lang="en-US" sz="3600" dirty="0">
                <a:effectLst>
                  <a:outerShdw blurRad="38100" dist="38100" dir="2700000" algn="tl">
                    <a:srgbClr val="000000">
                      <a:alpha val="43137"/>
                    </a:srgbClr>
                  </a:outerShdw>
                </a:effectLst>
              </a:rPr>
              <a:t>fatigue</a:t>
            </a:r>
          </a:p>
          <a:p>
            <a:endParaRPr lang="en-US" dirty="0"/>
          </a:p>
        </p:txBody>
      </p:sp>
    </p:spTree>
    <p:extLst>
      <p:ext uri="{BB962C8B-B14F-4D97-AF65-F5344CB8AC3E}">
        <p14:creationId xmlns:p14="http://schemas.microsoft.com/office/powerpoint/2010/main" val="17461175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b="1" dirty="0" smtClean="0">
                <a:solidFill>
                  <a:prstClr val="black"/>
                </a:solidFill>
              </a:rPr>
              <a:t>Recognition </a:t>
            </a:r>
            <a:r>
              <a:rPr lang="en-US" b="1" dirty="0">
                <a:solidFill>
                  <a:prstClr val="black"/>
                </a:solidFill>
              </a:rPr>
              <a:t>of cardiac warning signs</a:t>
            </a:r>
            <a:endParaRPr lang="en-US" b="1" dirty="0"/>
          </a:p>
        </p:txBody>
      </p:sp>
      <p:sp>
        <p:nvSpPr>
          <p:cNvPr id="3" name="Rectangle 2"/>
          <p:cNvSpPr/>
          <p:nvPr/>
        </p:nvSpPr>
        <p:spPr>
          <a:xfrm>
            <a:off x="152400" y="858672"/>
            <a:ext cx="8839200" cy="5509200"/>
          </a:xfrm>
          <a:prstGeom prst="rect">
            <a:avLst/>
          </a:prstGeom>
        </p:spPr>
        <p:txBody>
          <a:bodyPr wrap="square">
            <a:spAutoFit/>
          </a:bodyPr>
          <a:lstStyle/>
          <a:p>
            <a:pPr marL="342900" lvl="0" indent="-342900" fontAlgn="base">
              <a:spcBef>
                <a:spcPts val="800"/>
              </a:spcBef>
              <a:spcAft>
                <a:spcPct val="0"/>
              </a:spcAft>
              <a:buFont typeface="Wingdings" panose="05000000000000000000" pitchFamily="2" charset="2"/>
              <a:buChar char="Ø"/>
            </a:pPr>
            <a:r>
              <a:rPr lang="en-US" sz="2400" b="1" dirty="0">
                <a:solidFill>
                  <a:srgbClr val="000000"/>
                </a:solidFill>
                <a:latin typeface="Franklin Gothic Book"/>
              </a:rPr>
              <a:t>Lightheadedness</a:t>
            </a:r>
          </a:p>
          <a:p>
            <a:pPr marL="342900" lvl="0" indent="-342900" fontAlgn="base">
              <a:spcBef>
                <a:spcPts val="800"/>
              </a:spcBef>
              <a:spcAft>
                <a:spcPct val="0"/>
              </a:spcAft>
              <a:buFont typeface="Wingdings" panose="05000000000000000000" pitchFamily="2" charset="2"/>
              <a:buChar char="Ø"/>
            </a:pPr>
            <a:r>
              <a:rPr lang="en-US" sz="2400" b="1" dirty="0">
                <a:solidFill>
                  <a:srgbClr val="000000"/>
                </a:solidFill>
                <a:latin typeface="Franklin Gothic Book"/>
              </a:rPr>
              <a:t> Dizziness</a:t>
            </a:r>
          </a:p>
          <a:p>
            <a:pPr marL="342900" lvl="0" indent="-342900" fontAlgn="base">
              <a:spcBef>
                <a:spcPts val="800"/>
              </a:spcBef>
              <a:spcAft>
                <a:spcPct val="0"/>
              </a:spcAft>
              <a:buFont typeface="Wingdings" panose="05000000000000000000" pitchFamily="2" charset="2"/>
              <a:buChar char="Ø"/>
            </a:pPr>
            <a:r>
              <a:rPr lang="en-US" sz="2400" b="1" dirty="0">
                <a:solidFill>
                  <a:srgbClr val="000000"/>
                </a:solidFill>
                <a:latin typeface="Franklin Gothic Book"/>
              </a:rPr>
              <a:t>Syncope or near-syncope</a:t>
            </a:r>
          </a:p>
          <a:p>
            <a:pPr marL="342900" lvl="0" indent="-342900" fontAlgn="base">
              <a:spcBef>
                <a:spcPts val="800"/>
              </a:spcBef>
              <a:spcAft>
                <a:spcPct val="0"/>
              </a:spcAft>
              <a:buFont typeface="Wingdings" panose="05000000000000000000" pitchFamily="2" charset="2"/>
              <a:buChar char="Ø"/>
            </a:pPr>
            <a:r>
              <a:rPr lang="en-US" sz="2400" b="1" dirty="0">
                <a:solidFill>
                  <a:srgbClr val="000000"/>
                </a:solidFill>
                <a:latin typeface="Franklin Gothic Book"/>
              </a:rPr>
              <a:t> Chest pain or pressure</a:t>
            </a:r>
          </a:p>
          <a:p>
            <a:pPr marL="342900" lvl="0" indent="-342900" fontAlgn="base">
              <a:spcBef>
                <a:spcPts val="800"/>
              </a:spcBef>
              <a:spcAft>
                <a:spcPct val="0"/>
              </a:spcAft>
              <a:buFont typeface="Wingdings" panose="05000000000000000000" pitchFamily="2" charset="2"/>
              <a:buChar char="Ø"/>
            </a:pPr>
            <a:r>
              <a:rPr lang="en-US" sz="2400" b="1" dirty="0">
                <a:solidFill>
                  <a:srgbClr val="000000"/>
                </a:solidFill>
                <a:latin typeface="Franklin Gothic Book"/>
              </a:rPr>
              <a:t> Palpitations (fluttering in chest)</a:t>
            </a:r>
          </a:p>
          <a:p>
            <a:pPr marL="342900" lvl="0" indent="-342900" fontAlgn="base">
              <a:spcBef>
                <a:spcPts val="800"/>
              </a:spcBef>
              <a:spcAft>
                <a:spcPct val="0"/>
              </a:spcAft>
              <a:buFont typeface="Wingdings" panose="05000000000000000000" pitchFamily="2" charset="2"/>
              <a:buChar char="Ø"/>
            </a:pPr>
            <a:r>
              <a:rPr lang="en-US" sz="2400" b="1" dirty="0">
                <a:solidFill>
                  <a:srgbClr val="000000"/>
                </a:solidFill>
                <a:latin typeface="Franklin Gothic Book"/>
              </a:rPr>
              <a:t> Nausea/vomiting (unrelated to other illness)</a:t>
            </a:r>
          </a:p>
          <a:p>
            <a:pPr marL="342900" lvl="0" indent="-342900" fontAlgn="base">
              <a:spcBef>
                <a:spcPts val="800"/>
              </a:spcBef>
              <a:spcAft>
                <a:spcPct val="0"/>
              </a:spcAft>
              <a:buFont typeface="Wingdings" panose="05000000000000000000" pitchFamily="2" charset="2"/>
              <a:buChar char="Ø"/>
            </a:pPr>
            <a:r>
              <a:rPr lang="en-US" sz="2400" b="1" dirty="0">
                <a:solidFill>
                  <a:srgbClr val="000000"/>
                </a:solidFill>
                <a:latin typeface="Franklin Gothic Book"/>
              </a:rPr>
              <a:t> Fatigue/weakness (disproportionate to baseline or to others)</a:t>
            </a:r>
          </a:p>
          <a:p>
            <a:pPr marL="342900" lvl="0" indent="-342900" fontAlgn="base">
              <a:spcBef>
                <a:spcPts val="800"/>
              </a:spcBef>
              <a:spcAft>
                <a:spcPct val="0"/>
              </a:spcAft>
              <a:buFont typeface="Wingdings" panose="05000000000000000000" pitchFamily="2" charset="2"/>
              <a:buChar char="Ø"/>
            </a:pPr>
            <a:r>
              <a:rPr lang="en-US" sz="2400" b="1" dirty="0">
                <a:solidFill>
                  <a:srgbClr val="000000"/>
                </a:solidFill>
                <a:latin typeface="Franklin Gothic Book"/>
              </a:rPr>
              <a:t> Shortness of </a:t>
            </a:r>
            <a:r>
              <a:rPr lang="en-US" sz="2400" b="1" dirty="0" smtClean="0">
                <a:solidFill>
                  <a:srgbClr val="000000"/>
                </a:solidFill>
                <a:latin typeface="Franklin Gothic Book"/>
              </a:rPr>
              <a:t>breath</a:t>
            </a:r>
          </a:p>
          <a:p>
            <a:pPr marL="342900" lvl="0" indent="-342900" fontAlgn="base">
              <a:spcBef>
                <a:spcPts val="800"/>
              </a:spcBef>
              <a:spcAft>
                <a:spcPct val="0"/>
              </a:spcAft>
              <a:buFont typeface="Wingdings" panose="05000000000000000000" pitchFamily="2" charset="2"/>
              <a:buChar char="Ø"/>
            </a:pPr>
            <a:endParaRPr lang="en-US" sz="2400" b="1" dirty="0">
              <a:solidFill>
                <a:srgbClr val="000000"/>
              </a:solidFill>
              <a:latin typeface="Franklin Gothic Book"/>
            </a:endParaRPr>
          </a:p>
          <a:p>
            <a:pPr marL="342900" lvl="0" indent="-342900" fontAlgn="base">
              <a:spcBef>
                <a:spcPts val="800"/>
              </a:spcBef>
              <a:spcAft>
                <a:spcPct val="0"/>
              </a:spcAft>
            </a:pPr>
            <a:r>
              <a:rPr lang="en-US" sz="2400" b="1" dirty="0" smtClean="0">
                <a:solidFill>
                  <a:srgbClr val="000000"/>
                </a:solidFill>
                <a:latin typeface="Franklin Gothic Book"/>
              </a:rPr>
              <a:t>Note: These </a:t>
            </a:r>
            <a:r>
              <a:rPr lang="en-US" sz="2400" b="1" dirty="0">
                <a:solidFill>
                  <a:srgbClr val="000000"/>
                </a:solidFill>
                <a:latin typeface="Franklin Gothic Book"/>
              </a:rPr>
              <a:t>symptoms are particularly worrisome if they occur during or immediately after exertion</a:t>
            </a:r>
            <a:r>
              <a:rPr lang="en-US" sz="2800" dirty="0">
                <a:solidFill>
                  <a:srgbClr val="000000"/>
                </a:solidFill>
                <a:latin typeface="Franklin Gothic Book"/>
              </a:rPr>
              <a:t>.</a:t>
            </a:r>
          </a:p>
        </p:txBody>
      </p:sp>
    </p:spTree>
    <p:extLst>
      <p:ext uri="{BB962C8B-B14F-4D97-AF65-F5344CB8AC3E}">
        <p14:creationId xmlns:p14="http://schemas.microsoft.com/office/powerpoint/2010/main" val="29316782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sz="3600" dirty="0" smtClean="0"/>
              <a:t>ECG</a:t>
            </a:r>
          </a:p>
          <a:p>
            <a:r>
              <a:rPr lang="en-US" sz="3600" dirty="0" smtClean="0"/>
              <a:t>Family history of CV disease</a:t>
            </a:r>
          </a:p>
          <a:p>
            <a:r>
              <a:rPr lang="en-US" dirty="0"/>
              <a:t>These include counseling on avoidance of </a:t>
            </a:r>
            <a:r>
              <a:rPr lang="en-US" dirty="0" smtClean="0"/>
              <a:t>performance enhancing </a:t>
            </a:r>
            <a:r>
              <a:rPr lang="en-US" dirty="0"/>
              <a:t>drugs and supplements (especially </a:t>
            </a:r>
            <a:r>
              <a:rPr lang="en-US" dirty="0" smtClean="0"/>
              <a:t>androgenic steroids</a:t>
            </a:r>
            <a:r>
              <a:rPr lang="en-US" dirty="0"/>
              <a:t>), alcohol, and caffeine and other </a:t>
            </a:r>
            <a:r>
              <a:rPr lang="en-US" dirty="0" smtClean="0"/>
              <a:t>   stimulants </a:t>
            </a:r>
            <a:r>
              <a:rPr lang="en-US" dirty="0"/>
              <a:t>and</a:t>
            </a:r>
          </a:p>
          <a:p>
            <a:r>
              <a:rPr lang="en-US" dirty="0"/>
              <a:t>excessive use of vitamin supplements; ensuring proper nutrition, hydration, and rest; and paying attention to environmental stress. </a:t>
            </a:r>
          </a:p>
        </p:txBody>
      </p:sp>
    </p:spTree>
    <p:extLst>
      <p:ext uri="{BB962C8B-B14F-4D97-AF65-F5344CB8AC3E}">
        <p14:creationId xmlns:p14="http://schemas.microsoft.com/office/powerpoint/2010/main" val="12054059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1026" name="Picture 2" descr="http://cdn1.independent.ie/incoming/article30502444.ece/046ea/ALTERNATES/h342/fall-getty_3003599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39" y="27708"/>
            <a:ext cx="9093261" cy="5992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848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s://edc2.healthtap.com/ht-staging/user_answer/avatars/490594/large/open-uri20121110-2386-c6hns7.jpeg?13865638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14300"/>
            <a:ext cx="50292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healthxchange.com.sg/healthyliving/SpecialFocus/PublishingImages/Syncope-Dos-and-Donts-When-Someone-Fain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38400"/>
            <a:ext cx="4568825"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heartfailurematters.org/static_file/HeartFailureMatters/Images/EN/UnderstandingHeartFailure/Shortness-of-breat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57" y="476250"/>
            <a:ext cx="2478072" cy="241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2745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descr="http://www.quiropracticacalpe.es/img/chest%20pa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2650" y="96008"/>
            <a:ext cx="3181350" cy="33242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pics1.ds-static.com/catimg/295790/naus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632" y="96008"/>
            <a:ext cx="375899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fowkesfitness.com/media/3150/Fatigue%20athletics.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088943"/>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4270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cap="all" dirty="0">
                <a:solidFill>
                  <a:srgbClr val="000000"/>
                </a:solidFill>
                <a:latin typeface="Franklin Gothic Medium"/>
              </a:rPr>
              <a:t>Preparation for Cardiac Emergencies</a:t>
            </a:r>
            <a:endParaRPr lang="en-US" dirty="0"/>
          </a:p>
        </p:txBody>
      </p:sp>
      <p:sp>
        <p:nvSpPr>
          <p:cNvPr id="3" name="Content Placeholder 2"/>
          <p:cNvSpPr>
            <a:spLocks noGrp="1"/>
          </p:cNvSpPr>
          <p:nvPr>
            <p:ph idx="1"/>
          </p:nvPr>
        </p:nvSpPr>
        <p:spPr/>
        <p:txBody>
          <a:bodyPr>
            <a:normAutofit/>
          </a:bodyPr>
          <a:lstStyle/>
          <a:p>
            <a:r>
              <a:rPr lang="en-US" dirty="0"/>
              <a:t>SCA awareness</a:t>
            </a:r>
          </a:p>
          <a:p>
            <a:r>
              <a:rPr lang="en-US" dirty="0"/>
              <a:t>Call to </a:t>
            </a:r>
            <a:r>
              <a:rPr lang="en-US" dirty="0" smtClean="0"/>
              <a:t>1122</a:t>
            </a:r>
            <a:endParaRPr lang="en-US" dirty="0"/>
          </a:p>
          <a:p>
            <a:r>
              <a:rPr lang="en-US" dirty="0"/>
              <a:t>Ventilation aids</a:t>
            </a:r>
          </a:p>
          <a:p>
            <a:r>
              <a:rPr lang="en-US" dirty="0"/>
              <a:t>CPR training</a:t>
            </a:r>
          </a:p>
          <a:p>
            <a:r>
              <a:rPr lang="en-US" dirty="0"/>
              <a:t>AED deployment throughout the campus </a:t>
            </a:r>
          </a:p>
          <a:p>
            <a:pPr marL="0" indent="0">
              <a:buNone/>
            </a:pPr>
            <a:endParaRPr lang="en-US" dirty="0" smtClean="0"/>
          </a:p>
          <a:p>
            <a:pPr marL="0" indent="0">
              <a:buNone/>
            </a:pPr>
            <a:endParaRPr lang="en-US" dirty="0" smtClean="0"/>
          </a:p>
          <a:p>
            <a:endParaRPr lang="en-US" dirty="0" smtClean="0"/>
          </a:p>
          <a:p>
            <a:pPr marL="0" indent="0">
              <a:buNone/>
            </a:pPr>
            <a:endParaRPr lang="en-US" dirty="0"/>
          </a:p>
        </p:txBody>
      </p:sp>
    </p:spTree>
    <p:extLst>
      <p:ext uri="{BB962C8B-B14F-4D97-AF65-F5344CB8AC3E}">
        <p14:creationId xmlns:p14="http://schemas.microsoft.com/office/powerpoint/2010/main" val="32041810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Defibrillators</a:t>
            </a:r>
            <a:br>
              <a:rPr lang="en-US" b="1" dirty="0"/>
            </a:br>
            <a:endParaRPr lang="en-US" b="1" dirty="0"/>
          </a:p>
        </p:txBody>
      </p:sp>
      <p:sp>
        <p:nvSpPr>
          <p:cNvPr id="3" name="Rectangle 2"/>
          <p:cNvSpPr/>
          <p:nvPr/>
        </p:nvSpPr>
        <p:spPr>
          <a:xfrm>
            <a:off x="228600" y="1143001"/>
            <a:ext cx="8610600" cy="5468164"/>
          </a:xfrm>
          <a:prstGeom prst="rect">
            <a:avLst/>
          </a:prstGeom>
        </p:spPr>
        <p:txBody>
          <a:bodyPr wrap="square">
            <a:spAutoFit/>
          </a:bodyPr>
          <a:lstStyle/>
          <a:p>
            <a:pPr marL="342900" lvl="0" indent="-342900" fontAlgn="base">
              <a:spcBef>
                <a:spcPts val="800"/>
              </a:spcBef>
              <a:spcAft>
                <a:spcPct val="0"/>
              </a:spcAft>
              <a:buFont typeface="Arial" panose="020B0604020202020204" pitchFamily="34" charset="0"/>
              <a:buChar char="•"/>
            </a:pPr>
            <a:r>
              <a:rPr lang="en-US" sz="2800" dirty="0">
                <a:solidFill>
                  <a:srgbClr val="000000"/>
                </a:solidFill>
                <a:latin typeface="Franklin Gothic Book"/>
              </a:rPr>
              <a:t>Defibrillators are of two main types: </a:t>
            </a:r>
            <a:r>
              <a:rPr lang="en-US" sz="2800" dirty="0">
                <a:solidFill>
                  <a:srgbClr val="C00000"/>
                </a:solidFill>
                <a:latin typeface="Franklin Gothic Book"/>
              </a:rPr>
              <a:t>manual and automated</a:t>
            </a:r>
          </a:p>
          <a:p>
            <a:pPr marL="342900" lvl="0" indent="-342900" fontAlgn="base">
              <a:spcBef>
                <a:spcPts val="800"/>
              </a:spcBef>
              <a:spcAft>
                <a:spcPct val="0"/>
              </a:spcAft>
              <a:buFont typeface="Arial" panose="020B0604020202020204" pitchFamily="34" charset="0"/>
              <a:buChar char="•"/>
            </a:pPr>
            <a:r>
              <a:rPr lang="en-US" sz="2800" dirty="0">
                <a:solidFill>
                  <a:srgbClr val="000000"/>
                </a:solidFill>
                <a:latin typeface="Franklin Gothic Book"/>
              </a:rPr>
              <a:t>Manual defibrillators must be used by medical personnel with specific training in cardiac rhythm recognition and management and in operation of the defibrillator.</a:t>
            </a:r>
          </a:p>
          <a:p>
            <a:pPr marL="342900" lvl="0" indent="-342900" fontAlgn="base">
              <a:spcBef>
                <a:spcPts val="800"/>
              </a:spcBef>
              <a:spcAft>
                <a:spcPct val="0"/>
              </a:spcAft>
              <a:buFont typeface="Arial" panose="020B0604020202020204" pitchFamily="34" charset="0"/>
              <a:buChar char="•"/>
            </a:pPr>
            <a:r>
              <a:rPr lang="en-US" sz="2800" dirty="0">
                <a:solidFill>
                  <a:srgbClr val="000000"/>
                </a:solidFill>
                <a:latin typeface="Franklin Gothic Book"/>
              </a:rPr>
              <a:t>This type of defibrillator requires the user to interpret the ECG rhythm and determine if an electric counter shock should be delivered; if so, the user must be able to set the energy level, activate the charging process, and then push a button to deliver the shock.</a:t>
            </a:r>
          </a:p>
        </p:txBody>
      </p:sp>
    </p:spTree>
    <p:extLst>
      <p:ext uri="{BB962C8B-B14F-4D97-AF65-F5344CB8AC3E}">
        <p14:creationId xmlns:p14="http://schemas.microsoft.com/office/powerpoint/2010/main" val="5267901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457200" y="1752600"/>
            <a:ext cx="7696200" cy="4811574"/>
          </a:xfrm>
          <a:prstGeom prst="rect">
            <a:avLst/>
          </a:prstGeom>
        </p:spPr>
        <p:txBody>
          <a:bodyPr wrap="square">
            <a:spAutoFit/>
          </a:bodyPr>
          <a:lstStyle/>
          <a:p>
            <a:pPr marL="342900" lvl="0" indent="-342900" fontAlgn="base">
              <a:spcBef>
                <a:spcPts val="800"/>
              </a:spcBef>
              <a:spcAft>
                <a:spcPct val="0"/>
              </a:spcAft>
              <a:buFont typeface="Arial" panose="020B0604020202020204" pitchFamily="34" charset="0"/>
              <a:buChar char="•"/>
            </a:pPr>
            <a:r>
              <a:rPr lang="en-US" sz="2800" dirty="0">
                <a:solidFill>
                  <a:srgbClr val="000000"/>
                </a:solidFill>
                <a:latin typeface="Franklin Gothic Book"/>
              </a:rPr>
              <a:t>The other type is typically referred to as automated external defibrillator or AED . </a:t>
            </a:r>
            <a:endParaRPr lang="en-US" sz="2800" dirty="0" smtClean="0">
              <a:solidFill>
                <a:srgbClr val="000000"/>
              </a:solidFill>
              <a:latin typeface="Franklin Gothic Book"/>
            </a:endParaRPr>
          </a:p>
          <a:p>
            <a:pPr lvl="0" fontAlgn="base">
              <a:spcBef>
                <a:spcPts val="800"/>
              </a:spcBef>
              <a:spcAft>
                <a:spcPct val="0"/>
              </a:spcAft>
            </a:pPr>
            <a:endParaRPr lang="en-US" sz="2800" dirty="0">
              <a:solidFill>
                <a:srgbClr val="000000"/>
              </a:solidFill>
              <a:latin typeface="Franklin Gothic Book"/>
            </a:endParaRPr>
          </a:p>
          <a:p>
            <a:pPr marL="342900" lvl="0" indent="-342900" fontAlgn="base">
              <a:spcBef>
                <a:spcPts val="800"/>
              </a:spcBef>
              <a:spcAft>
                <a:spcPct val="0"/>
              </a:spcAft>
              <a:buFont typeface="Arial" panose="020B0604020202020204" pitchFamily="34" charset="0"/>
              <a:buChar char="•"/>
            </a:pPr>
            <a:r>
              <a:rPr lang="en-US" sz="2800" dirty="0">
                <a:solidFill>
                  <a:srgbClr val="000000"/>
                </a:solidFill>
                <a:latin typeface="Franklin Gothic Book"/>
              </a:rPr>
              <a:t>These devices can be used by virtually anyone, even without prior training, although training is highly </a:t>
            </a:r>
            <a:r>
              <a:rPr lang="en-US" sz="2800" dirty="0" smtClean="0">
                <a:solidFill>
                  <a:srgbClr val="000000"/>
                </a:solidFill>
                <a:latin typeface="Franklin Gothic Book"/>
              </a:rPr>
              <a:t>advised</a:t>
            </a:r>
          </a:p>
          <a:p>
            <a:pPr lvl="0" fontAlgn="base">
              <a:spcBef>
                <a:spcPts val="800"/>
              </a:spcBef>
              <a:spcAft>
                <a:spcPct val="0"/>
              </a:spcAft>
            </a:pPr>
            <a:endParaRPr lang="en-US" sz="2800" dirty="0">
              <a:solidFill>
                <a:srgbClr val="000000"/>
              </a:solidFill>
              <a:latin typeface="Franklin Gothic Book"/>
            </a:endParaRPr>
          </a:p>
          <a:p>
            <a:pPr marL="342900" lvl="0" indent="-342900" fontAlgn="base">
              <a:spcBef>
                <a:spcPts val="800"/>
              </a:spcBef>
              <a:spcAft>
                <a:spcPct val="0"/>
              </a:spcAft>
              <a:buFont typeface="Arial" panose="020B0604020202020204" pitchFamily="34" charset="0"/>
              <a:buChar char="•"/>
            </a:pPr>
            <a:r>
              <a:rPr lang="en-US" sz="2800" dirty="0">
                <a:solidFill>
                  <a:srgbClr val="000000"/>
                </a:solidFill>
                <a:latin typeface="Franklin Gothic Book"/>
              </a:rPr>
              <a:t>These portable, battery powered devices provide verbal and visual prompts to the user once the device is turned on. </a:t>
            </a:r>
          </a:p>
        </p:txBody>
      </p:sp>
    </p:spTree>
    <p:extLst>
      <p:ext uri="{BB962C8B-B14F-4D97-AF65-F5344CB8AC3E}">
        <p14:creationId xmlns:p14="http://schemas.microsoft.com/office/powerpoint/2010/main" val="4846107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0330" y="99886"/>
            <a:ext cx="8715070" cy="6758114"/>
          </a:xfrm>
          <a:prstGeom prst="rect">
            <a:avLst/>
          </a:prstGeom>
        </p:spPr>
      </p:pic>
    </p:spTree>
    <p:extLst>
      <p:ext uri="{BB962C8B-B14F-4D97-AF65-F5344CB8AC3E}">
        <p14:creationId xmlns:p14="http://schemas.microsoft.com/office/powerpoint/2010/main" val="22293847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0457" y="533400"/>
            <a:ext cx="8596343" cy="5852560"/>
          </a:xfrm>
          <a:prstGeom prst="rect">
            <a:avLst/>
          </a:prstGeom>
        </p:spPr>
      </p:pic>
    </p:spTree>
    <p:extLst>
      <p:ext uri="{BB962C8B-B14F-4D97-AF65-F5344CB8AC3E}">
        <p14:creationId xmlns:p14="http://schemas.microsoft.com/office/powerpoint/2010/main" val="9397056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0" y="1600200"/>
            <a:ext cx="8686800" cy="4708981"/>
          </a:xfrm>
          <a:prstGeom prst="rect">
            <a:avLst/>
          </a:prstGeom>
        </p:spPr>
        <p:txBody>
          <a:bodyPr wrap="square">
            <a:spAutoFit/>
          </a:bodyPr>
          <a:lstStyle/>
          <a:p>
            <a:pPr marL="342900" lvl="0" indent="-342900" fontAlgn="base">
              <a:spcBef>
                <a:spcPts val="800"/>
              </a:spcBef>
              <a:spcAft>
                <a:spcPct val="0"/>
              </a:spcAft>
              <a:buFont typeface="Arial" panose="020B0604020202020204" pitchFamily="34" charset="0"/>
              <a:buChar char="•"/>
            </a:pPr>
            <a:r>
              <a:rPr lang="en-US" sz="2800" dirty="0">
                <a:solidFill>
                  <a:srgbClr val="000000"/>
                </a:solidFill>
                <a:latin typeface="Franklin Gothic Book"/>
              </a:rPr>
              <a:t>The most important user action is to place the two ECG sensing defibrillation pads onto the proper locations on the patient’s chest </a:t>
            </a:r>
            <a:r>
              <a:rPr lang="en-US" sz="2800" dirty="0" smtClean="0">
                <a:solidFill>
                  <a:srgbClr val="000000"/>
                </a:solidFill>
                <a:latin typeface="Franklin Gothic Book"/>
              </a:rPr>
              <a:t>.</a:t>
            </a:r>
          </a:p>
          <a:p>
            <a:pPr marL="342900" lvl="0" indent="-342900" fontAlgn="base">
              <a:spcBef>
                <a:spcPts val="800"/>
              </a:spcBef>
              <a:spcAft>
                <a:spcPct val="0"/>
              </a:spcAft>
              <a:buFont typeface="Arial" panose="020B0604020202020204" pitchFamily="34" charset="0"/>
              <a:buChar char="•"/>
            </a:pPr>
            <a:endParaRPr lang="en-US" sz="2800" dirty="0" smtClean="0">
              <a:solidFill>
                <a:srgbClr val="000000"/>
              </a:solidFill>
              <a:latin typeface="Franklin Gothic Book"/>
            </a:endParaRPr>
          </a:p>
          <a:p>
            <a:pPr lvl="0" fontAlgn="base">
              <a:spcBef>
                <a:spcPts val="800"/>
              </a:spcBef>
              <a:spcAft>
                <a:spcPct val="0"/>
              </a:spcAft>
            </a:pPr>
            <a:endParaRPr lang="en-US" sz="2800" dirty="0">
              <a:solidFill>
                <a:srgbClr val="000000"/>
              </a:solidFill>
              <a:latin typeface="Franklin Gothic Book"/>
            </a:endParaRPr>
          </a:p>
          <a:p>
            <a:pPr marL="342900" lvl="0" indent="-342900" fontAlgn="base">
              <a:spcBef>
                <a:spcPts val="800"/>
              </a:spcBef>
              <a:spcAft>
                <a:spcPct val="0"/>
              </a:spcAft>
              <a:buFont typeface="Arial" panose="020B0604020202020204" pitchFamily="34" charset="0"/>
              <a:buChar char="•"/>
            </a:pPr>
            <a:r>
              <a:rPr lang="en-US" sz="2800" dirty="0">
                <a:solidFill>
                  <a:srgbClr val="000000"/>
                </a:solidFill>
                <a:latin typeface="Franklin Gothic Book"/>
              </a:rPr>
              <a:t>Some models require the user to push an “analyze” button and/or a “shock” button to deliver the electric shock (semiautomatic) and some perform analysis, charging, and shock delivery without further user action (fully automatic).</a:t>
            </a:r>
          </a:p>
        </p:txBody>
      </p:sp>
    </p:spTree>
    <p:extLst>
      <p:ext uri="{BB962C8B-B14F-4D97-AF65-F5344CB8AC3E}">
        <p14:creationId xmlns:p14="http://schemas.microsoft.com/office/powerpoint/2010/main" val="7645362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304800" y="1676400"/>
            <a:ext cx="8382000" cy="4832092"/>
          </a:xfrm>
          <a:prstGeom prst="rect">
            <a:avLst/>
          </a:prstGeom>
        </p:spPr>
        <p:txBody>
          <a:bodyPr wrap="square">
            <a:spAutoFit/>
          </a:bodyPr>
          <a:lstStyle/>
          <a:p>
            <a:r>
              <a:rPr lang="en-US" sz="2800" dirty="0"/>
              <a:t>All models shock VF and rapid ventricular (wide complex) tachycardia (VT). At least </a:t>
            </a:r>
            <a:r>
              <a:rPr lang="en-US" sz="2800" dirty="0" smtClean="0"/>
              <a:t>one model </a:t>
            </a:r>
            <a:r>
              <a:rPr lang="en-US" sz="2800" dirty="0"/>
              <a:t>has the capability to also perform </a:t>
            </a:r>
            <a:r>
              <a:rPr lang="en-US" sz="2800" dirty="0" smtClean="0"/>
              <a:t>synchronized </a:t>
            </a:r>
            <a:r>
              <a:rPr lang="en-US" sz="2800" dirty="0" err="1" smtClean="0"/>
              <a:t>cardioversion</a:t>
            </a:r>
            <a:r>
              <a:rPr lang="en-US" sz="2800" dirty="0" smtClean="0"/>
              <a:t> </a:t>
            </a:r>
            <a:r>
              <a:rPr lang="en-US" sz="2800" dirty="0"/>
              <a:t>of supraventricular (narrow complex) tachycardia. </a:t>
            </a:r>
            <a:endParaRPr lang="en-US" sz="2800" dirty="0" smtClean="0"/>
          </a:p>
          <a:p>
            <a:endParaRPr lang="en-US" sz="2800" dirty="0"/>
          </a:p>
          <a:p>
            <a:r>
              <a:rPr lang="en-US" sz="2800" dirty="0" smtClean="0"/>
              <a:t>The specificity </a:t>
            </a:r>
            <a:r>
              <a:rPr lang="en-US" sz="2800" dirty="0"/>
              <a:t>of these algorithms approaches 100%</a:t>
            </a:r>
          </a:p>
          <a:p>
            <a:r>
              <a:rPr lang="en-US" sz="2800" dirty="0"/>
              <a:t>(i.e., it is extremely rare that </a:t>
            </a:r>
            <a:r>
              <a:rPr lang="en-US" sz="2800" dirty="0">
                <a:solidFill>
                  <a:srgbClr val="FF0000"/>
                </a:solidFill>
              </a:rPr>
              <a:t>a shock is advised or </a:t>
            </a:r>
            <a:r>
              <a:rPr lang="en-US" sz="2800" dirty="0" smtClean="0">
                <a:solidFill>
                  <a:srgbClr val="FF0000"/>
                </a:solidFill>
              </a:rPr>
              <a:t>delivered inappropriately</a:t>
            </a:r>
            <a:r>
              <a:rPr lang="en-US" sz="2800" dirty="0"/>
              <a:t>), whereas the sensitivity is generally </a:t>
            </a:r>
            <a:r>
              <a:rPr lang="en-US" sz="2800" dirty="0" smtClean="0"/>
              <a:t>more than </a:t>
            </a:r>
            <a:r>
              <a:rPr lang="en-US" sz="2800" dirty="0"/>
              <a:t>90% (i.e., the device will recommend shock at </a:t>
            </a:r>
            <a:r>
              <a:rPr lang="en-US" sz="2800" dirty="0" smtClean="0"/>
              <a:t>least 90</a:t>
            </a:r>
            <a:r>
              <a:rPr lang="en-US" sz="2800" dirty="0"/>
              <a:t>% of the time when a </a:t>
            </a:r>
            <a:r>
              <a:rPr lang="en-US" sz="2800" dirty="0" err="1">
                <a:solidFill>
                  <a:srgbClr val="FF0000"/>
                </a:solidFill>
              </a:rPr>
              <a:t>shockable</a:t>
            </a:r>
            <a:r>
              <a:rPr lang="en-US" sz="2800" dirty="0">
                <a:solidFill>
                  <a:srgbClr val="FF0000"/>
                </a:solidFill>
              </a:rPr>
              <a:t> rhythm is present</a:t>
            </a:r>
            <a:r>
              <a:rPr lang="en-US" sz="2800" dirty="0"/>
              <a:t>)</a:t>
            </a:r>
          </a:p>
        </p:txBody>
      </p:sp>
    </p:spTree>
    <p:extLst>
      <p:ext uri="{BB962C8B-B14F-4D97-AF65-F5344CB8AC3E}">
        <p14:creationId xmlns:p14="http://schemas.microsoft.com/office/powerpoint/2010/main" val="12954880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Equipment and Supplies</a:t>
            </a:r>
          </a:p>
        </p:txBody>
      </p:sp>
      <p:sp>
        <p:nvSpPr>
          <p:cNvPr id="3" name="Rectangle 2"/>
          <p:cNvSpPr/>
          <p:nvPr/>
        </p:nvSpPr>
        <p:spPr>
          <a:xfrm>
            <a:off x="838200" y="1417638"/>
            <a:ext cx="7543800" cy="3518912"/>
          </a:xfrm>
          <a:prstGeom prst="rect">
            <a:avLst/>
          </a:prstGeom>
        </p:spPr>
        <p:txBody>
          <a:bodyPr wrap="square">
            <a:spAutoFit/>
          </a:bodyPr>
          <a:lstStyle/>
          <a:p>
            <a:pPr marL="342900" lvl="0" indent="-342900" fontAlgn="base">
              <a:spcBef>
                <a:spcPts val="800"/>
              </a:spcBef>
              <a:spcAft>
                <a:spcPct val="0"/>
              </a:spcAft>
              <a:buFont typeface="Wingdings" panose="05000000000000000000" pitchFamily="2" charset="2"/>
              <a:buChar char="Ø"/>
            </a:pPr>
            <a:r>
              <a:rPr lang="en-US" sz="2800" b="1" dirty="0" smtClean="0">
                <a:solidFill>
                  <a:srgbClr val="000000"/>
                </a:solidFill>
                <a:latin typeface="Franklin Gothic Book"/>
              </a:rPr>
              <a:t>Defibrillators</a:t>
            </a:r>
          </a:p>
          <a:p>
            <a:pPr lvl="0" fontAlgn="base">
              <a:spcBef>
                <a:spcPts val="800"/>
              </a:spcBef>
              <a:spcAft>
                <a:spcPct val="0"/>
              </a:spcAft>
            </a:pPr>
            <a:endParaRPr lang="en-US" sz="2800" b="1" dirty="0">
              <a:solidFill>
                <a:srgbClr val="000000"/>
              </a:solidFill>
              <a:latin typeface="Franklin Gothic Book"/>
            </a:endParaRPr>
          </a:p>
          <a:p>
            <a:pPr marL="342900" lvl="0" indent="-342900" fontAlgn="base">
              <a:spcBef>
                <a:spcPts val="800"/>
              </a:spcBef>
              <a:spcAft>
                <a:spcPct val="0"/>
              </a:spcAft>
              <a:buFont typeface="Wingdings" panose="05000000000000000000" pitchFamily="2" charset="2"/>
              <a:buChar char="Ø"/>
            </a:pPr>
            <a:r>
              <a:rPr lang="en-US" sz="2800" b="1" dirty="0">
                <a:solidFill>
                  <a:srgbClr val="000000"/>
                </a:solidFill>
                <a:latin typeface="Franklin Gothic Book"/>
              </a:rPr>
              <a:t>Ventilation </a:t>
            </a:r>
            <a:r>
              <a:rPr lang="en-US" sz="2800" b="1" dirty="0" smtClean="0">
                <a:solidFill>
                  <a:srgbClr val="000000"/>
                </a:solidFill>
                <a:latin typeface="Franklin Gothic Book"/>
              </a:rPr>
              <a:t>aids</a:t>
            </a:r>
          </a:p>
          <a:p>
            <a:pPr lvl="0" fontAlgn="base">
              <a:spcBef>
                <a:spcPts val="800"/>
              </a:spcBef>
              <a:spcAft>
                <a:spcPct val="0"/>
              </a:spcAft>
            </a:pPr>
            <a:endParaRPr lang="en-US" sz="2800" b="1" dirty="0">
              <a:solidFill>
                <a:srgbClr val="000000"/>
              </a:solidFill>
              <a:latin typeface="Franklin Gothic Book"/>
            </a:endParaRPr>
          </a:p>
          <a:p>
            <a:pPr marL="342900" lvl="0" indent="-342900" fontAlgn="base">
              <a:spcBef>
                <a:spcPts val="800"/>
              </a:spcBef>
              <a:spcAft>
                <a:spcPct val="0"/>
              </a:spcAft>
              <a:buFont typeface="Wingdings" panose="05000000000000000000" pitchFamily="2" charset="2"/>
              <a:buChar char="Ø"/>
            </a:pPr>
            <a:r>
              <a:rPr lang="en-US" sz="2800" b="1" dirty="0">
                <a:solidFill>
                  <a:srgbClr val="000000"/>
                </a:solidFill>
                <a:latin typeface="Franklin Gothic Book"/>
              </a:rPr>
              <a:t>Telephone or other communications equipment to call emergency centers or </a:t>
            </a:r>
            <a:r>
              <a:rPr lang="en-US" sz="2800" b="1" dirty="0" smtClean="0">
                <a:solidFill>
                  <a:srgbClr val="000000"/>
                </a:solidFill>
                <a:latin typeface="Franklin Gothic Book"/>
              </a:rPr>
              <a:t>hospitals.</a:t>
            </a:r>
            <a:endParaRPr lang="en-US" sz="2800" b="1" dirty="0">
              <a:solidFill>
                <a:srgbClr val="000000"/>
              </a:solidFill>
              <a:latin typeface="Franklin Gothic Book"/>
            </a:endParaRPr>
          </a:p>
        </p:txBody>
      </p:sp>
    </p:spTree>
    <p:extLst>
      <p:ext uri="{BB962C8B-B14F-4D97-AF65-F5344CB8AC3E}">
        <p14:creationId xmlns:p14="http://schemas.microsoft.com/office/powerpoint/2010/main" val="487689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http://l1.yimg.com/bt/api/res/1.2/nLkGZjW4JqsUDet7jFpXLA--/YXBwaWQ9eW5ld3M7Zmk9ZmlsbDtoPTM3NztpbD1wbGFuZTtweG9mZj01MDtweW9mZj0wO3E9NzU7dz02NzA-/http:/media.zenfs.com/en_US/Sports/AP_Soccer/201406191527556768003-p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798" y="76200"/>
            <a:ext cx="8924493"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7029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Ventilation Aids</a:t>
            </a:r>
          </a:p>
        </p:txBody>
      </p:sp>
      <p:sp>
        <p:nvSpPr>
          <p:cNvPr id="3" name="Rectangle 2"/>
          <p:cNvSpPr/>
          <p:nvPr/>
        </p:nvSpPr>
        <p:spPr>
          <a:xfrm>
            <a:off x="457200" y="1417639"/>
            <a:ext cx="8001000" cy="5139869"/>
          </a:xfrm>
          <a:prstGeom prst="rect">
            <a:avLst/>
          </a:prstGeom>
        </p:spPr>
        <p:txBody>
          <a:bodyPr wrap="square">
            <a:spAutoFit/>
          </a:bodyPr>
          <a:lstStyle/>
          <a:p>
            <a:pPr marL="342900" lvl="0" indent="-342900" fontAlgn="base">
              <a:spcBef>
                <a:spcPts val="800"/>
              </a:spcBef>
              <a:spcAft>
                <a:spcPct val="0"/>
              </a:spcAft>
              <a:buFont typeface="Arial" panose="020B0604020202020204" pitchFamily="34" charset="0"/>
              <a:buChar char="•"/>
            </a:pPr>
            <a:r>
              <a:rPr lang="en-US" sz="2800" dirty="0">
                <a:solidFill>
                  <a:srgbClr val="000000"/>
                </a:solidFill>
                <a:latin typeface="Franklin Gothic Book"/>
              </a:rPr>
              <a:t>Protection from blood and body fluid during mouth to mouth resuscitation</a:t>
            </a:r>
          </a:p>
          <a:p>
            <a:pPr marL="342900" lvl="0" indent="-342900" fontAlgn="base">
              <a:spcBef>
                <a:spcPts val="800"/>
              </a:spcBef>
              <a:spcAft>
                <a:spcPct val="0"/>
              </a:spcAft>
              <a:buFont typeface="Arial" panose="020B0604020202020204" pitchFamily="34" charset="0"/>
              <a:buChar char="•"/>
            </a:pPr>
            <a:r>
              <a:rPr lang="en-US" sz="2800" dirty="0">
                <a:solidFill>
                  <a:srgbClr val="000000"/>
                </a:solidFill>
                <a:latin typeface="Franklin Gothic Book"/>
              </a:rPr>
              <a:t>Facilitate better ventilation</a:t>
            </a:r>
          </a:p>
          <a:p>
            <a:pPr marL="342900" lvl="0" indent="-342900" fontAlgn="base">
              <a:spcBef>
                <a:spcPts val="800"/>
              </a:spcBef>
              <a:spcAft>
                <a:spcPct val="0"/>
              </a:spcAft>
              <a:buFont typeface="Arial" panose="020B0604020202020204" pitchFamily="34" charset="0"/>
              <a:buChar char="•"/>
            </a:pPr>
            <a:r>
              <a:rPr lang="en-US" sz="2800" dirty="0">
                <a:solidFill>
                  <a:srgbClr val="000000"/>
                </a:solidFill>
                <a:latin typeface="Franklin Gothic Book"/>
              </a:rPr>
              <a:t>The simplest adjuncts are a variety of face shields and masks that cover the victim’s mouth and nose and provide a port for the rescuer’s mouth</a:t>
            </a:r>
          </a:p>
          <a:p>
            <a:pPr marL="342900" lvl="0" indent="-342900" fontAlgn="base">
              <a:spcBef>
                <a:spcPts val="800"/>
              </a:spcBef>
              <a:spcAft>
                <a:spcPct val="0"/>
              </a:spcAft>
              <a:buFont typeface="Arial" panose="020B0604020202020204" pitchFamily="34" charset="0"/>
              <a:buChar char="•"/>
            </a:pPr>
            <a:r>
              <a:rPr lang="en-US" sz="2800" dirty="0">
                <a:solidFill>
                  <a:srgbClr val="000000"/>
                </a:solidFill>
                <a:latin typeface="Franklin Gothic Book"/>
              </a:rPr>
              <a:t>Many of these have a one-way valve either incorporated or as an attachment to prevent air and fluid exchange from the victim to the rescuer.</a:t>
            </a:r>
          </a:p>
        </p:txBody>
      </p:sp>
    </p:spTree>
    <p:extLst>
      <p:ext uri="{BB962C8B-B14F-4D97-AF65-F5344CB8AC3E}">
        <p14:creationId xmlns:p14="http://schemas.microsoft.com/office/powerpoint/2010/main" val="2987125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2498" y="762001"/>
            <a:ext cx="7937102" cy="4517296"/>
          </a:xfrm>
          <a:prstGeom prst="rect">
            <a:avLst/>
          </a:prstGeom>
        </p:spPr>
      </p:pic>
      <p:sp>
        <p:nvSpPr>
          <p:cNvPr id="3" name="Rectangle 2"/>
          <p:cNvSpPr/>
          <p:nvPr/>
        </p:nvSpPr>
        <p:spPr>
          <a:xfrm>
            <a:off x="2286000" y="3105835"/>
            <a:ext cx="5029200" cy="3447098"/>
          </a:xfrm>
          <a:prstGeom prst="rect">
            <a:avLst/>
          </a:prstGeom>
        </p:spPr>
        <p:txBody>
          <a:bodyPr wrap="square">
            <a:spAutoFit/>
          </a:bodyPr>
          <a:lstStyle/>
          <a:p>
            <a:pPr lvl="0" fontAlgn="base">
              <a:spcBef>
                <a:spcPct val="0"/>
              </a:spcBef>
              <a:spcAft>
                <a:spcPct val="0"/>
              </a:spcAft>
            </a:pPr>
            <a:endParaRPr lang="en-US" dirty="0" smtClean="0">
              <a:solidFill>
                <a:srgbClr val="000000"/>
              </a:solidFill>
              <a:latin typeface="Calibri" panose="020F0502020204030204" pitchFamily="34" charset="0"/>
            </a:endParaRPr>
          </a:p>
          <a:p>
            <a:pPr lvl="0" fontAlgn="base">
              <a:spcBef>
                <a:spcPct val="0"/>
              </a:spcBef>
              <a:spcAft>
                <a:spcPct val="0"/>
              </a:spcAft>
            </a:pPr>
            <a:endParaRPr lang="en-US" dirty="0">
              <a:solidFill>
                <a:srgbClr val="000000"/>
              </a:solidFill>
              <a:latin typeface="Calibri" panose="020F0502020204030204" pitchFamily="34" charset="0"/>
            </a:endParaRPr>
          </a:p>
          <a:p>
            <a:pPr lvl="0" fontAlgn="base">
              <a:spcBef>
                <a:spcPct val="0"/>
              </a:spcBef>
              <a:spcAft>
                <a:spcPct val="0"/>
              </a:spcAft>
            </a:pPr>
            <a:endParaRPr lang="en-US" dirty="0" smtClean="0">
              <a:solidFill>
                <a:srgbClr val="000000"/>
              </a:solidFill>
              <a:latin typeface="Calibri" panose="020F0502020204030204" pitchFamily="34" charset="0"/>
            </a:endParaRPr>
          </a:p>
          <a:p>
            <a:pPr lvl="0" fontAlgn="base">
              <a:spcBef>
                <a:spcPct val="0"/>
              </a:spcBef>
              <a:spcAft>
                <a:spcPct val="0"/>
              </a:spcAft>
            </a:pPr>
            <a:endParaRPr lang="en-US" dirty="0">
              <a:solidFill>
                <a:srgbClr val="000000"/>
              </a:solidFill>
              <a:latin typeface="Calibri" panose="020F0502020204030204" pitchFamily="34" charset="0"/>
            </a:endParaRPr>
          </a:p>
          <a:p>
            <a:pPr lvl="0" fontAlgn="base">
              <a:spcBef>
                <a:spcPct val="0"/>
              </a:spcBef>
              <a:spcAft>
                <a:spcPct val="0"/>
              </a:spcAft>
            </a:pPr>
            <a:endParaRPr lang="en-US" dirty="0" smtClean="0">
              <a:solidFill>
                <a:srgbClr val="000000"/>
              </a:solidFill>
              <a:latin typeface="Calibri" panose="020F0502020204030204" pitchFamily="34" charset="0"/>
            </a:endParaRPr>
          </a:p>
          <a:p>
            <a:pPr lvl="0" fontAlgn="base">
              <a:spcBef>
                <a:spcPct val="0"/>
              </a:spcBef>
              <a:spcAft>
                <a:spcPct val="0"/>
              </a:spcAft>
            </a:pPr>
            <a:endParaRPr lang="en-US" dirty="0">
              <a:solidFill>
                <a:srgbClr val="000000"/>
              </a:solidFill>
              <a:latin typeface="Calibri" panose="020F0502020204030204" pitchFamily="34" charset="0"/>
            </a:endParaRPr>
          </a:p>
          <a:p>
            <a:pPr lvl="0" fontAlgn="base">
              <a:spcBef>
                <a:spcPct val="0"/>
              </a:spcBef>
              <a:spcAft>
                <a:spcPct val="0"/>
              </a:spcAft>
            </a:pPr>
            <a:endParaRPr lang="en-US" dirty="0" smtClean="0">
              <a:solidFill>
                <a:srgbClr val="000000"/>
              </a:solidFill>
              <a:latin typeface="Calibri" panose="020F0502020204030204" pitchFamily="34" charset="0"/>
            </a:endParaRPr>
          </a:p>
          <a:p>
            <a:pPr lvl="0" fontAlgn="base">
              <a:spcBef>
                <a:spcPct val="0"/>
              </a:spcBef>
              <a:spcAft>
                <a:spcPct val="0"/>
              </a:spcAft>
            </a:pPr>
            <a:endParaRPr lang="en-US" dirty="0">
              <a:solidFill>
                <a:srgbClr val="000000"/>
              </a:solidFill>
              <a:latin typeface="Calibri" panose="020F0502020204030204" pitchFamily="34" charset="0"/>
            </a:endParaRPr>
          </a:p>
          <a:p>
            <a:pPr lvl="0" fontAlgn="base">
              <a:spcBef>
                <a:spcPct val="0"/>
              </a:spcBef>
              <a:spcAft>
                <a:spcPct val="0"/>
              </a:spcAft>
            </a:pPr>
            <a:endParaRPr lang="en-US" dirty="0" smtClean="0">
              <a:solidFill>
                <a:srgbClr val="000000"/>
              </a:solidFill>
              <a:latin typeface="Calibri" panose="020F0502020204030204" pitchFamily="34" charset="0"/>
            </a:endParaRPr>
          </a:p>
          <a:p>
            <a:pPr lvl="0" fontAlgn="base">
              <a:spcBef>
                <a:spcPct val="0"/>
              </a:spcBef>
              <a:spcAft>
                <a:spcPct val="0"/>
              </a:spcAft>
            </a:pPr>
            <a:r>
              <a:rPr lang="en-US" sz="2800" dirty="0" smtClean="0">
                <a:solidFill>
                  <a:srgbClr val="C00000"/>
                </a:solidFill>
                <a:latin typeface="Calibri" panose="020F0502020204030204" pitchFamily="34" charset="0"/>
              </a:rPr>
              <a:t>Example </a:t>
            </a:r>
            <a:r>
              <a:rPr lang="en-US" sz="2800" dirty="0">
                <a:solidFill>
                  <a:srgbClr val="C00000"/>
                </a:solidFill>
                <a:latin typeface="Calibri" panose="020F0502020204030204" pitchFamily="34" charset="0"/>
              </a:rPr>
              <a:t>of a pocket mask (left)</a:t>
            </a:r>
          </a:p>
          <a:p>
            <a:pPr lvl="0" fontAlgn="base">
              <a:spcBef>
                <a:spcPct val="0"/>
              </a:spcBef>
              <a:spcAft>
                <a:spcPct val="0"/>
              </a:spcAft>
            </a:pPr>
            <a:r>
              <a:rPr lang="en-US" sz="2800" dirty="0">
                <a:solidFill>
                  <a:srgbClr val="C00000"/>
                </a:solidFill>
                <a:latin typeface="Calibri" panose="020F0502020204030204" pitchFamily="34" charset="0"/>
              </a:rPr>
              <a:t>and a face shield (right).</a:t>
            </a:r>
          </a:p>
        </p:txBody>
      </p:sp>
    </p:spTree>
    <p:extLst>
      <p:ext uri="{BB962C8B-B14F-4D97-AF65-F5344CB8AC3E}">
        <p14:creationId xmlns:p14="http://schemas.microsoft.com/office/powerpoint/2010/main" val="30181004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Management of Sudden Cardiac Arrest</a:t>
            </a:r>
          </a:p>
        </p:txBody>
      </p:sp>
      <p:sp>
        <p:nvSpPr>
          <p:cNvPr id="3" name="Rectangle 2"/>
          <p:cNvSpPr/>
          <p:nvPr/>
        </p:nvSpPr>
        <p:spPr>
          <a:xfrm>
            <a:off x="762000" y="1600200"/>
            <a:ext cx="7620000" cy="4811574"/>
          </a:xfrm>
          <a:prstGeom prst="rect">
            <a:avLst/>
          </a:prstGeom>
        </p:spPr>
        <p:txBody>
          <a:bodyPr wrap="square">
            <a:spAutoFit/>
          </a:bodyPr>
          <a:lstStyle/>
          <a:p>
            <a:pPr marL="342900" lvl="0" indent="-342900" fontAlgn="base">
              <a:spcBef>
                <a:spcPts val="800"/>
              </a:spcBef>
              <a:spcAft>
                <a:spcPct val="0"/>
              </a:spcAft>
              <a:buFont typeface="Wingdings" panose="05000000000000000000" pitchFamily="2" charset="2"/>
              <a:buChar char="v"/>
            </a:pPr>
            <a:r>
              <a:rPr lang="en-US" sz="2800" dirty="0">
                <a:solidFill>
                  <a:srgbClr val="000000"/>
                </a:solidFill>
                <a:latin typeface="Franklin Gothic Book"/>
              </a:rPr>
              <a:t>Successful resuscitation of the victim of SCA requires the proper interventions to be provided in a very short time. The actions that must occur have been called the </a:t>
            </a:r>
            <a:r>
              <a:rPr lang="en-US" sz="2800" dirty="0">
                <a:solidFill>
                  <a:srgbClr val="FF0000"/>
                </a:solidFill>
                <a:latin typeface="Franklin Gothic Book"/>
              </a:rPr>
              <a:t>“Chain of Survival</a:t>
            </a:r>
            <a:r>
              <a:rPr lang="en-US" sz="2800" dirty="0">
                <a:solidFill>
                  <a:srgbClr val="000000"/>
                </a:solidFill>
                <a:latin typeface="Franklin Gothic Book"/>
              </a:rPr>
              <a:t>.”</a:t>
            </a:r>
          </a:p>
          <a:p>
            <a:pPr marL="342900" lvl="0" indent="-342900" fontAlgn="base">
              <a:spcBef>
                <a:spcPts val="800"/>
              </a:spcBef>
              <a:spcAft>
                <a:spcPct val="0"/>
              </a:spcAft>
              <a:buFont typeface="Wingdings" panose="05000000000000000000" pitchFamily="2" charset="2"/>
              <a:buChar char="Ø"/>
            </a:pPr>
            <a:r>
              <a:rPr lang="en-US" sz="2800" dirty="0">
                <a:solidFill>
                  <a:srgbClr val="000000"/>
                </a:solidFill>
                <a:latin typeface="Franklin Gothic Book"/>
              </a:rPr>
              <a:t>Early recognition of SCA and call to emergency services</a:t>
            </a:r>
          </a:p>
          <a:p>
            <a:pPr marL="342900" lvl="0" indent="-342900" fontAlgn="base">
              <a:spcBef>
                <a:spcPts val="800"/>
              </a:spcBef>
              <a:spcAft>
                <a:spcPct val="0"/>
              </a:spcAft>
              <a:buFont typeface="Wingdings" panose="05000000000000000000" pitchFamily="2" charset="2"/>
              <a:buChar char="Ø"/>
            </a:pPr>
            <a:r>
              <a:rPr lang="en-US" sz="2800" dirty="0">
                <a:solidFill>
                  <a:srgbClr val="000000"/>
                </a:solidFill>
                <a:latin typeface="Franklin Gothic Book"/>
              </a:rPr>
              <a:t>Early CPR</a:t>
            </a:r>
          </a:p>
          <a:p>
            <a:pPr marL="342900" lvl="0" indent="-342900" fontAlgn="base">
              <a:spcBef>
                <a:spcPts val="800"/>
              </a:spcBef>
              <a:spcAft>
                <a:spcPct val="0"/>
              </a:spcAft>
              <a:buFont typeface="Wingdings" panose="05000000000000000000" pitchFamily="2" charset="2"/>
              <a:buChar char="Ø"/>
            </a:pPr>
            <a:r>
              <a:rPr lang="en-US" sz="2800" dirty="0">
                <a:solidFill>
                  <a:srgbClr val="000000"/>
                </a:solidFill>
                <a:latin typeface="Franklin Gothic Book"/>
              </a:rPr>
              <a:t>Early defibrillation</a:t>
            </a:r>
          </a:p>
          <a:p>
            <a:pPr marL="342900" lvl="0" indent="-342900" fontAlgn="base">
              <a:spcBef>
                <a:spcPts val="800"/>
              </a:spcBef>
              <a:spcAft>
                <a:spcPct val="0"/>
              </a:spcAft>
              <a:buFont typeface="Wingdings" panose="05000000000000000000" pitchFamily="2" charset="2"/>
              <a:buChar char="Ø"/>
            </a:pPr>
            <a:r>
              <a:rPr lang="en-US" sz="2800" dirty="0">
                <a:solidFill>
                  <a:srgbClr val="000000"/>
                </a:solidFill>
                <a:latin typeface="Franklin Gothic Book"/>
              </a:rPr>
              <a:t>Early Advanced Life Support</a:t>
            </a:r>
          </a:p>
        </p:txBody>
      </p:sp>
    </p:spTree>
    <p:extLst>
      <p:ext uri="{BB962C8B-B14F-4D97-AF65-F5344CB8AC3E}">
        <p14:creationId xmlns:p14="http://schemas.microsoft.com/office/powerpoint/2010/main" val="17956956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Recognition of SCA and Activation of Local EMS</a:t>
            </a:r>
          </a:p>
        </p:txBody>
      </p:sp>
      <p:sp>
        <p:nvSpPr>
          <p:cNvPr id="3" name="Rectangle 2"/>
          <p:cNvSpPr/>
          <p:nvPr/>
        </p:nvSpPr>
        <p:spPr>
          <a:xfrm>
            <a:off x="76200" y="1417638"/>
            <a:ext cx="8610600" cy="4154984"/>
          </a:xfrm>
          <a:prstGeom prst="rect">
            <a:avLst/>
          </a:prstGeom>
        </p:spPr>
        <p:txBody>
          <a:bodyPr wrap="square">
            <a:spAutoFit/>
          </a:bodyPr>
          <a:lstStyle/>
          <a:p>
            <a:pPr marL="342900" lvl="0" indent="-342900" fontAlgn="base">
              <a:spcBef>
                <a:spcPts val="800"/>
              </a:spcBef>
              <a:spcAft>
                <a:spcPct val="0"/>
              </a:spcAft>
              <a:buFont typeface="Wingdings" panose="05000000000000000000" pitchFamily="2" charset="2"/>
              <a:buChar char="Ø"/>
            </a:pPr>
            <a:r>
              <a:rPr lang="en-US" sz="2800" dirty="0">
                <a:solidFill>
                  <a:srgbClr val="000000"/>
                </a:solidFill>
                <a:latin typeface="Franklin Gothic Book"/>
              </a:rPr>
              <a:t>Ask the person if he/she is </a:t>
            </a:r>
            <a:r>
              <a:rPr lang="en-US" sz="2800" dirty="0" err="1">
                <a:solidFill>
                  <a:srgbClr val="000000"/>
                </a:solidFill>
                <a:latin typeface="Franklin Gothic Book"/>
              </a:rPr>
              <a:t>ok,no</a:t>
            </a:r>
            <a:r>
              <a:rPr lang="en-US" sz="2800" dirty="0">
                <a:solidFill>
                  <a:srgbClr val="000000"/>
                </a:solidFill>
                <a:latin typeface="Franklin Gothic Book"/>
              </a:rPr>
              <a:t> response</a:t>
            </a:r>
          </a:p>
          <a:p>
            <a:pPr marL="342900" lvl="0" indent="-342900" fontAlgn="base">
              <a:spcBef>
                <a:spcPts val="800"/>
              </a:spcBef>
              <a:spcAft>
                <a:spcPct val="0"/>
              </a:spcAft>
              <a:buFont typeface="Wingdings" panose="05000000000000000000" pitchFamily="2" charset="2"/>
              <a:buChar char="Ø"/>
            </a:pPr>
            <a:r>
              <a:rPr lang="en-US" sz="2800" dirty="0">
                <a:solidFill>
                  <a:srgbClr val="000000"/>
                </a:solidFill>
                <a:latin typeface="Franklin Gothic Book"/>
              </a:rPr>
              <a:t>Gently shake if there is any response</a:t>
            </a:r>
          </a:p>
          <a:p>
            <a:pPr marL="342900" lvl="0" indent="-342900" fontAlgn="base">
              <a:spcBef>
                <a:spcPts val="800"/>
              </a:spcBef>
              <a:spcAft>
                <a:spcPct val="0"/>
              </a:spcAft>
              <a:buFont typeface="Wingdings" panose="05000000000000000000" pitchFamily="2" charset="2"/>
              <a:buChar char="Ø"/>
            </a:pPr>
            <a:r>
              <a:rPr lang="en-US" sz="2800" dirty="0">
                <a:solidFill>
                  <a:srgbClr val="000000"/>
                </a:solidFill>
                <a:latin typeface="Franklin Gothic Book"/>
              </a:rPr>
              <a:t>Make sure no injury is suspected</a:t>
            </a:r>
          </a:p>
          <a:p>
            <a:pPr marL="342900" lvl="0" indent="-342900" fontAlgn="base">
              <a:spcBef>
                <a:spcPts val="800"/>
              </a:spcBef>
              <a:spcAft>
                <a:spcPct val="0"/>
              </a:spcAft>
              <a:buFont typeface="Wingdings" panose="05000000000000000000" pitchFamily="2" charset="2"/>
              <a:buChar char="Ø"/>
            </a:pPr>
            <a:r>
              <a:rPr lang="en-US" sz="2800" dirty="0">
                <a:solidFill>
                  <a:srgbClr val="000000"/>
                </a:solidFill>
                <a:latin typeface="Franklin Gothic Book"/>
              </a:rPr>
              <a:t>Activate Emergency Medical Service (EMS)</a:t>
            </a:r>
          </a:p>
          <a:p>
            <a:pPr marL="342900" lvl="0" indent="-342900" fontAlgn="base">
              <a:spcBef>
                <a:spcPts val="800"/>
              </a:spcBef>
              <a:spcAft>
                <a:spcPct val="0"/>
              </a:spcAft>
              <a:buFont typeface="Wingdings" panose="05000000000000000000" pitchFamily="2" charset="2"/>
              <a:buChar char="Ø"/>
            </a:pPr>
            <a:r>
              <a:rPr lang="en-US" sz="2800" dirty="0">
                <a:solidFill>
                  <a:srgbClr val="000000"/>
                </a:solidFill>
                <a:latin typeface="Franklin Gothic Book"/>
              </a:rPr>
              <a:t>Open the air way (Head tilt, chin lift maneuver)</a:t>
            </a:r>
          </a:p>
          <a:p>
            <a:pPr marL="342900" lvl="0" indent="-342900" fontAlgn="base">
              <a:spcBef>
                <a:spcPts val="800"/>
              </a:spcBef>
              <a:spcAft>
                <a:spcPct val="0"/>
              </a:spcAft>
              <a:buFont typeface="Wingdings" panose="05000000000000000000" pitchFamily="2" charset="2"/>
              <a:buChar char="Ø"/>
            </a:pPr>
            <a:r>
              <a:rPr lang="en-US" sz="2800" dirty="0">
                <a:solidFill>
                  <a:srgbClr val="000000"/>
                </a:solidFill>
                <a:latin typeface="Franklin Gothic Book"/>
              </a:rPr>
              <a:t>In case of C/Spine injury jaw trust maneuver should be used to open the air way)</a:t>
            </a:r>
          </a:p>
          <a:p>
            <a:pPr marL="342900" lvl="0" indent="-342900" fontAlgn="base">
              <a:spcBef>
                <a:spcPts val="800"/>
              </a:spcBef>
              <a:spcAft>
                <a:spcPct val="0"/>
              </a:spcAft>
              <a:buFont typeface="Wingdings" panose="05000000000000000000" pitchFamily="2" charset="2"/>
              <a:buChar char="Ø"/>
            </a:pPr>
            <a:r>
              <a:rPr lang="en-US" sz="2800" dirty="0">
                <a:solidFill>
                  <a:srgbClr val="000000"/>
                </a:solidFill>
                <a:latin typeface="Franklin Gothic Book"/>
              </a:rPr>
              <a:t>Begin CPR</a:t>
            </a:r>
          </a:p>
        </p:txBody>
      </p:sp>
    </p:spTree>
    <p:extLst>
      <p:ext uri="{BB962C8B-B14F-4D97-AF65-F5344CB8AC3E}">
        <p14:creationId xmlns:p14="http://schemas.microsoft.com/office/powerpoint/2010/main" val="40715069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Cardiopulmonary resuscitation (CPR)</a:t>
            </a:r>
          </a:p>
        </p:txBody>
      </p:sp>
      <p:sp>
        <p:nvSpPr>
          <p:cNvPr id="3" name="Rectangle 2"/>
          <p:cNvSpPr/>
          <p:nvPr/>
        </p:nvSpPr>
        <p:spPr>
          <a:xfrm>
            <a:off x="457200" y="1417638"/>
            <a:ext cx="8153400" cy="5037276"/>
          </a:xfrm>
          <a:prstGeom prst="rect">
            <a:avLst/>
          </a:prstGeom>
        </p:spPr>
        <p:txBody>
          <a:bodyPr wrap="square">
            <a:spAutoFit/>
          </a:bodyPr>
          <a:lstStyle/>
          <a:p>
            <a:pPr marL="342900" lvl="0" indent="-342900">
              <a:spcBef>
                <a:spcPts val="800"/>
              </a:spcBef>
              <a:buFont typeface="Wingdings" pitchFamily="2" charset="2"/>
              <a:buChar char="Ø"/>
              <a:defRPr/>
            </a:pPr>
            <a:r>
              <a:rPr lang="en-US" sz="2800" dirty="0">
                <a:solidFill>
                  <a:srgbClr val="000000"/>
                </a:solidFill>
                <a:latin typeface="Franklin Gothic Book"/>
              </a:rPr>
              <a:t>It is an emergency procedure which is attempted in an effort to return life to a person in cardiac arrest.</a:t>
            </a:r>
          </a:p>
          <a:p>
            <a:pPr marL="342900" lvl="0" indent="-342900">
              <a:spcBef>
                <a:spcPts val="800"/>
              </a:spcBef>
              <a:buFont typeface="Wingdings" pitchFamily="2" charset="2"/>
              <a:buChar char="Ø"/>
              <a:defRPr/>
            </a:pPr>
            <a:r>
              <a:rPr lang="en-US" sz="2800" dirty="0">
                <a:solidFill>
                  <a:srgbClr val="000000"/>
                </a:solidFill>
                <a:latin typeface="Franklin Gothic Book"/>
              </a:rPr>
              <a:t>It is indicated in those who are unresponsive with no breathing or only gasps.</a:t>
            </a:r>
          </a:p>
          <a:p>
            <a:pPr marL="342900" lvl="0" indent="-342900">
              <a:spcBef>
                <a:spcPts val="800"/>
              </a:spcBef>
              <a:buFont typeface="Wingdings" pitchFamily="2" charset="2"/>
              <a:buChar char="Ø"/>
              <a:defRPr/>
            </a:pPr>
            <a:r>
              <a:rPr lang="en-US" sz="2800" dirty="0">
                <a:solidFill>
                  <a:srgbClr val="000000"/>
                </a:solidFill>
                <a:latin typeface="Franklin Gothic Book"/>
              </a:rPr>
              <a:t>Checking for breathing is best done by leaning over and placing your face close to the victim’s face while looking to see the chest rise and fall, listening for air movement, and feeling for air movement against your cheek (look, listen, and feel). </a:t>
            </a:r>
          </a:p>
        </p:txBody>
      </p:sp>
    </p:spTree>
    <p:extLst>
      <p:ext uri="{BB962C8B-B14F-4D97-AF65-F5344CB8AC3E}">
        <p14:creationId xmlns:p14="http://schemas.microsoft.com/office/powerpoint/2010/main" val="41927820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304800" y="1905000"/>
            <a:ext cx="8229600" cy="3847207"/>
          </a:xfrm>
          <a:prstGeom prst="rect">
            <a:avLst/>
          </a:prstGeom>
        </p:spPr>
        <p:txBody>
          <a:bodyPr wrap="square">
            <a:spAutoFit/>
          </a:bodyPr>
          <a:lstStyle/>
          <a:p>
            <a:pPr marL="342900" lvl="0" indent="-342900">
              <a:spcBef>
                <a:spcPts val="800"/>
              </a:spcBef>
              <a:buFont typeface="Wingdings" pitchFamily="2" charset="2"/>
              <a:buChar char="Ø"/>
              <a:defRPr/>
            </a:pPr>
            <a:r>
              <a:rPr lang="en-US" sz="2800" dirty="0">
                <a:solidFill>
                  <a:srgbClr val="000000"/>
                </a:solidFill>
                <a:latin typeface="Franklin Gothic Book"/>
              </a:rPr>
              <a:t>Rescue breathing should be started. </a:t>
            </a:r>
          </a:p>
          <a:p>
            <a:pPr marL="342900" lvl="0" indent="-342900">
              <a:spcBef>
                <a:spcPts val="800"/>
              </a:spcBef>
              <a:buFont typeface="Wingdings" pitchFamily="2" charset="2"/>
              <a:buChar char="Ø"/>
              <a:defRPr/>
            </a:pPr>
            <a:r>
              <a:rPr lang="en-US" sz="2800" dirty="0">
                <a:solidFill>
                  <a:srgbClr val="000000"/>
                </a:solidFill>
                <a:latin typeface="Franklin Gothic Book"/>
              </a:rPr>
              <a:t>This can be done mouth to mouth initially, but a barrier device or bag valve mask device should be used if trained. </a:t>
            </a:r>
            <a:endParaRPr lang="en-US" sz="2800" dirty="0" smtClean="0">
              <a:solidFill>
                <a:srgbClr val="000000"/>
              </a:solidFill>
              <a:latin typeface="Franklin Gothic Book"/>
            </a:endParaRPr>
          </a:p>
          <a:p>
            <a:pPr lvl="0">
              <a:spcBef>
                <a:spcPts val="800"/>
              </a:spcBef>
              <a:defRPr/>
            </a:pPr>
            <a:endParaRPr lang="en-US" sz="2800" dirty="0">
              <a:solidFill>
                <a:srgbClr val="000000"/>
              </a:solidFill>
              <a:latin typeface="Franklin Gothic Book"/>
            </a:endParaRPr>
          </a:p>
          <a:p>
            <a:pPr marL="342900" lvl="0" indent="-342900">
              <a:spcBef>
                <a:spcPts val="800"/>
              </a:spcBef>
              <a:buFont typeface="Wingdings" pitchFamily="2" charset="2"/>
              <a:buChar char="Ø"/>
              <a:defRPr/>
            </a:pPr>
            <a:r>
              <a:rPr lang="en-US" sz="2800" dirty="0">
                <a:solidFill>
                  <a:srgbClr val="FF0000"/>
                </a:solidFill>
                <a:latin typeface="Franklin Gothic Book"/>
              </a:rPr>
              <a:t>Two breaths for 1 second each </a:t>
            </a:r>
            <a:r>
              <a:rPr lang="en-US" sz="2800" dirty="0">
                <a:solidFill>
                  <a:srgbClr val="000000"/>
                </a:solidFill>
                <a:latin typeface="Franklin Gothic Book"/>
              </a:rPr>
              <a:t>should be provided, with each breath just large enough to make the victim’s chest rise.</a:t>
            </a:r>
          </a:p>
        </p:txBody>
      </p:sp>
    </p:spTree>
    <p:extLst>
      <p:ext uri="{BB962C8B-B14F-4D97-AF65-F5344CB8AC3E}">
        <p14:creationId xmlns:p14="http://schemas.microsoft.com/office/powerpoint/2010/main" val="29448095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228600" y="1981199"/>
            <a:ext cx="8610600" cy="4708981"/>
          </a:xfrm>
          <a:prstGeom prst="rect">
            <a:avLst/>
          </a:prstGeom>
        </p:spPr>
        <p:txBody>
          <a:bodyPr wrap="square">
            <a:spAutoFit/>
          </a:bodyPr>
          <a:lstStyle/>
          <a:p>
            <a:pPr marL="342900" lvl="0" indent="-342900" fontAlgn="base">
              <a:spcBef>
                <a:spcPts val="800"/>
              </a:spcBef>
              <a:spcAft>
                <a:spcPct val="0"/>
              </a:spcAft>
              <a:buFont typeface="Wingdings" panose="05000000000000000000" pitchFamily="2" charset="2"/>
              <a:buChar char="Ø"/>
            </a:pPr>
            <a:r>
              <a:rPr lang="en-US" sz="2800" dirty="0">
                <a:solidFill>
                  <a:srgbClr val="000000"/>
                </a:solidFill>
                <a:latin typeface="Franklin Gothic Book"/>
              </a:rPr>
              <a:t>CPR involves chest compressions at a rate of at </a:t>
            </a:r>
            <a:r>
              <a:rPr lang="en-US" sz="2800" dirty="0">
                <a:solidFill>
                  <a:srgbClr val="FF0000"/>
                </a:solidFill>
                <a:latin typeface="Franklin Gothic Book"/>
              </a:rPr>
              <a:t>least 100 per minute </a:t>
            </a:r>
            <a:r>
              <a:rPr lang="en-US" sz="2800" dirty="0">
                <a:solidFill>
                  <a:srgbClr val="000000"/>
                </a:solidFill>
                <a:latin typeface="Franklin Gothic Book"/>
              </a:rPr>
              <a:t>in an effort to create artificial circulation by manually pumping blood through the heart.</a:t>
            </a:r>
          </a:p>
          <a:p>
            <a:pPr marL="342900" lvl="0" indent="-342900" fontAlgn="base">
              <a:spcBef>
                <a:spcPts val="800"/>
              </a:spcBef>
              <a:spcAft>
                <a:spcPct val="0"/>
              </a:spcAft>
              <a:buFont typeface="Wingdings" panose="05000000000000000000" pitchFamily="2" charset="2"/>
              <a:buChar char="Ø"/>
            </a:pPr>
            <a:r>
              <a:rPr lang="en-US" sz="2800" dirty="0">
                <a:solidFill>
                  <a:srgbClr val="000000"/>
                </a:solidFill>
                <a:latin typeface="Franklin Gothic Book"/>
              </a:rPr>
              <a:t>A universal compression to ventilation ratio of </a:t>
            </a:r>
            <a:r>
              <a:rPr lang="en-US" sz="2800" dirty="0">
                <a:solidFill>
                  <a:srgbClr val="FF0000"/>
                </a:solidFill>
                <a:latin typeface="Franklin Gothic Book"/>
              </a:rPr>
              <a:t>30:2 i</a:t>
            </a:r>
            <a:r>
              <a:rPr lang="en-US" sz="2800" dirty="0">
                <a:solidFill>
                  <a:srgbClr val="000000"/>
                </a:solidFill>
                <a:latin typeface="Franklin Gothic Book"/>
              </a:rPr>
              <a:t>s recommended for adult ,children and infant if only a single rescuer is present.</a:t>
            </a:r>
            <a:endParaRPr lang="en-US" sz="2800" baseline="30000" dirty="0">
              <a:solidFill>
                <a:srgbClr val="000000"/>
              </a:solidFill>
              <a:latin typeface="Franklin Gothic Book"/>
            </a:endParaRPr>
          </a:p>
          <a:p>
            <a:pPr marL="342900" lvl="0" indent="-342900" fontAlgn="base">
              <a:spcBef>
                <a:spcPts val="800"/>
              </a:spcBef>
              <a:spcAft>
                <a:spcPct val="0"/>
              </a:spcAft>
              <a:buFont typeface="Wingdings" panose="05000000000000000000" pitchFamily="2" charset="2"/>
              <a:buChar char="Ø"/>
            </a:pPr>
            <a:r>
              <a:rPr lang="en-US" sz="2800" dirty="0">
                <a:solidFill>
                  <a:srgbClr val="000000"/>
                </a:solidFill>
                <a:latin typeface="Franklin Gothic Book"/>
              </a:rPr>
              <a:t> If at least 2 rescuers are present a ratio </a:t>
            </a:r>
            <a:r>
              <a:rPr lang="en-US" sz="2800" dirty="0">
                <a:solidFill>
                  <a:srgbClr val="FF0000"/>
                </a:solidFill>
                <a:latin typeface="Franklin Gothic Book"/>
              </a:rPr>
              <a:t>of 15:2 is </a:t>
            </a:r>
            <a:r>
              <a:rPr lang="en-US" sz="2800" dirty="0">
                <a:solidFill>
                  <a:srgbClr val="000000"/>
                </a:solidFill>
                <a:latin typeface="Franklin Gothic Book"/>
              </a:rPr>
              <a:t>preferred in adults, children and infants.</a:t>
            </a:r>
            <a:endParaRPr lang="en-US" sz="2800" baseline="30000" dirty="0">
              <a:solidFill>
                <a:srgbClr val="000000"/>
              </a:solidFill>
              <a:latin typeface="Franklin Gothic Book"/>
            </a:endParaRPr>
          </a:p>
          <a:p>
            <a:pPr marL="342900" lvl="0" indent="-342900" fontAlgn="base">
              <a:spcBef>
                <a:spcPts val="800"/>
              </a:spcBef>
              <a:spcAft>
                <a:spcPct val="0"/>
              </a:spcAft>
              <a:buFont typeface="Wingdings" panose="05000000000000000000" pitchFamily="2" charset="2"/>
              <a:buChar char="Ø"/>
            </a:pPr>
            <a:r>
              <a:rPr lang="en-US" sz="2800" dirty="0">
                <a:solidFill>
                  <a:srgbClr val="000000"/>
                </a:solidFill>
                <a:latin typeface="Franklin Gothic Book"/>
              </a:rPr>
              <a:t>In newborns a rate </a:t>
            </a:r>
            <a:r>
              <a:rPr lang="en-US" sz="2800" dirty="0">
                <a:solidFill>
                  <a:srgbClr val="FF0000"/>
                </a:solidFill>
                <a:latin typeface="Franklin Gothic Book"/>
              </a:rPr>
              <a:t>of 3:1 is </a:t>
            </a:r>
            <a:r>
              <a:rPr lang="en-US" sz="2800" dirty="0">
                <a:solidFill>
                  <a:srgbClr val="000000"/>
                </a:solidFill>
                <a:latin typeface="Franklin Gothic Book"/>
              </a:rPr>
              <a:t>recommended.</a:t>
            </a:r>
          </a:p>
        </p:txBody>
      </p:sp>
    </p:spTree>
    <p:extLst>
      <p:ext uri="{BB962C8B-B14F-4D97-AF65-F5344CB8AC3E}">
        <p14:creationId xmlns:p14="http://schemas.microsoft.com/office/powerpoint/2010/main" val="199174481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1600200"/>
            <a:ext cx="5791200" cy="1056700"/>
          </a:xfrm>
          <a:prstGeom prst="rect">
            <a:avLst/>
          </a:prstGeom>
        </p:spPr>
        <p:txBody>
          <a:bodyPr wrap="square">
            <a:spAutoFit/>
          </a:bodyPr>
          <a:lstStyle/>
          <a:p>
            <a:pPr marL="457200" lvl="0" indent="-457200" fontAlgn="base">
              <a:spcBef>
                <a:spcPts val="800"/>
              </a:spcBef>
              <a:spcAft>
                <a:spcPct val="0"/>
              </a:spcAft>
              <a:buFont typeface="Arial" panose="020B0604020202020204" pitchFamily="34" charset="0"/>
              <a:buChar char="•"/>
            </a:pPr>
            <a:r>
              <a:rPr lang="en-US" sz="2800" b="1" dirty="0">
                <a:solidFill>
                  <a:srgbClr val="000000"/>
                </a:solidFill>
                <a:latin typeface="Franklin Gothic Book"/>
              </a:rPr>
              <a:t>Transfer of Care</a:t>
            </a:r>
          </a:p>
          <a:p>
            <a:pPr marL="457200" lvl="0" indent="-457200" fontAlgn="base">
              <a:spcBef>
                <a:spcPts val="800"/>
              </a:spcBef>
              <a:spcAft>
                <a:spcPct val="0"/>
              </a:spcAft>
              <a:buFont typeface="Arial" panose="020B0604020202020204" pitchFamily="34" charset="0"/>
              <a:buChar char="•"/>
            </a:pPr>
            <a:r>
              <a:rPr lang="en-US" sz="2800" b="1" dirty="0">
                <a:solidFill>
                  <a:srgbClr val="000000"/>
                </a:solidFill>
                <a:latin typeface="Franklin Gothic Book"/>
              </a:rPr>
              <a:t>Documentation and Reporting</a:t>
            </a:r>
          </a:p>
        </p:txBody>
      </p:sp>
    </p:spTree>
    <p:extLst>
      <p:ext uri="{BB962C8B-B14F-4D97-AF65-F5344CB8AC3E}">
        <p14:creationId xmlns:p14="http://schemas.microsoft.com/office/powerpoint/2010/main" val="7569962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066800"/>
            <a:ext cx="8077200" cy="5262979"/>
          </a:xfrm>
          <a:prstGeom prst="rect">
            <a:avLst/>
          </a:prstGeom>
        </p:spPr>
        <p:txBody>
          <a:bodyPr wrap="square">
            <a:spAutoFit/>
          </a:bodyPr>
          <a:lstStyle/>
          <a:p>
            <a:r>
              <a:rPr lang="en-US" sz="2800" dirty="0"/>
              <a:t>An </a:t>
            </a:r>
            <a:r>
              <a:rPr lang="en-US" sz="2800" dirty="0">
                <a:solidFill>
                  <a:srgbClr val="FF0000"/>
                </a:solidFill>
              </a:rPr>
              <a:t>implantable </a:t>
            </a:r>
            <a:r>
              <a:rPr lang="en-US" sz="2800" dirty="0" err="1">
                <a:solidFill>
                  <a:srgbClr val="FF0000"/>
                </a:solidFill>
              </a:rPr>
              <a:t>cardioverter</a:t>
            </a:r>
            <a:r>
              <a:rPr lang="en-US" sz="2800" dirty="0">
                <a:solidFill>
                  <a:srgbClr val="FF0000"/>
                </a:solidFill>
              </a:rPr>
              <a:t>-defibrillator (ICD) </a:t>
            </a:r>
            <a:r>
              <a:rPr lang="en-US" sz="2800" dirty="0"/>
              <a:t>or </a:t>
            </a:r>
            <a:r>
              <a:rPr lang="en-US" sz="2800" dirty="0">
                <a:solidFill>
                  <a:srgbClr val="FF0000"/>
                </a:solidFill>
              </a:rPr>
              <a:t>automated implantable </a:t>
            </a:r>
            <a:r>
              <a:rPr lang="en-US" sz="2800" dirty="0" err="1">
                <a:solidFill>
                  <a:srgbClr val="FF0000"/>
                </a:solidFill>
              </a:rPr>
              <a:t>cardioverter</a:t>
            </a:r>
            <a:r>
              <a:rPr lang="en-US" sz="2800" dirty="0">
                <a:solidFill>
                  <a:srgbClr val="FF0000"/>
                </a:solidFill>
              </a:rPr>
              <a:t> defibrillator (AICD) </a:t>
            </a:r>
            <a:r>
              <a:rPr lang="en-US" sz="2800" dirty="0"/>
              <a:t>is a device implantable inside the body, able to perform </a:t>
            </a:r>
            <a:r>
              <a:rPr lang="en-US" sz="2800" dirty="0" err="1" smtClean="0">
                <a:solidFill>
                  <a:srgbClr val="FF0000"/>
                </a:solidFill>
              </a:rPr>
              <a:t>cardioversion</a:t>
            </a:r>
            <a:r>
              <a:rPr lang="en-US" sz="2800" dirty="0" smtClean="0">
                <a:solidFill>
                  <a:srgbClr val="FF0000"/>
                </a:solidFill>
              </a:rPr>
              <a:t> , </a:t>
            </a:r>
            <a:r>
              <a:rPr lang="en-US" sz="2800" dirty="0">
                <a:solidFill>
                  <a:srgbClr val="FF0000"/>
                </a:solidFill>
              </a:rPr>
              <a:t>defibrillation</a:t>
            </a:r>
            <a:r>
              <a:rPr lang="en-US" sz="2800" dirty="0"/>
              <a:t>, and (in modern versions) pacing of the heart. </a:t>
            </a:r>
            <a:endParaRPr lang="en-US" sz="2800" dirty="0" smtClean="0"/>
          </a:p>
          <a:p>
            <a:endParaRPr lang="en-US" sz="2800" dirty="0"/>
          </a:p>
          <a:p>
            <a:endParaRPr lang="en-US" sz="2800" dirty="0" smtClean="0"/>
          </a:p>
          <a:p>
            <a:r>
              <a:rPr lang="en-US" sz="2800" dirty="0" smtClean="0"/>
              <a:t>The </a:t>
            </a:r>
            <a:r>
              <a:rPr lang="en-US" sz="2800" dirty="0"/>
              <a:t>device is therefore capable of correcting most life-threatening cardiac arrhythmias. The ICD is the first-line treatment and prophylactic therapy for patients at risk for sudden cardiac death due to ventricular fibrillation and ventricular </a:t>
            </a:r>
            <a:r>
              <a:rPr lang="en-US" sz="2800" dirty="0" smtClean="0"/>
              <a:t>tachycardia</a:t>
            </a:r>
            <a:endParaRPr lang="en-US" sz="2800" dirty="0"/>
          </a:p>
        </p:txBody>
      </p:sp>
    </p:spTree>
    <p:extLst>
      <p:ext uri="{BB962C8B-B14F-4D97-AF65-F5344CB8AC3E}">
        <p14:creationId xmlns:p14="http://schemas.microsoft.com/office/powerpoint/2010/main" val="26233918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Debriefing and Follow-Up</a:t>
            </a:r>
          </a:p>
        </p:txBody>
      </p:sp>
      <p:sp>
        <p:nvSpPr>
          <p:cNvPr id="3" name="Rectangle 2"/>
          <p:cNvSpPr/>
          <p:nvPr/>
        </p:nvSpPr>
        <p:spPr>
          <a:xfrm>
            <a:off x="471984" y="1219201"/>
            <a:ext cx="8367216" cy="5262979"/>
          </a:xfrm>
          <a:prstGeom prst="rect">
            <a:avLst/>
          </a:prstGeom>
        </p:spPr>
        <p:txBody>
          <a:bodyPr wrap="square">
            <a:spAutoFit/>
          </a:bodyPr>
          <a:lstStyle/>
          <a:p>
            <a:r>
              <a:rPr lang="en-US" sz="2800" dirty="0"/>
              <a:t>This comprises commendation for actions well</a:t>
            </a:r>
          </a:p>
          <a:p>
            <a:r>
              <a:rPr lang="en-US" sz="2800" dirty="0"/>
              <a:t>done, constructive recommendations for areas of improvement, and information on the disposition of the patient.</a:t>
            </a:r>
          </a:p>
          <a:p>
            <a:r>
              <a:rPr lang="en-US" sz="2800" dirty="0"/>
              <a:t>The benefit of responders participating in a </a:t>
            </a:r>
            <a:r>
              <a:rPr lang="en-US" sz="2800" dirty="0">
                <a:solidFill>
                  <a:srgbClr val="FF0000"/>
                </a:solidFill>
              </a:rPr>
              <a:t>Critical</a:t>
            </a:r>
          </a:p>
          <a:p>
            <a:r>
              <a:rPr lang="en-US" sz="2800" dirty="0">
                <a:solidFill>
                  <a:srgbClr val="FF0000"/>
                </a:solidFill>
              </a:rPr>
              <a:t>Incident Stress Management (CISM) </a:t>
            </a:r>
            <a:r>
              <a:rPr lang="en-US" sz="2800" dirty="0"/>
              <a:t>or similar program</a:t>
            </a:r>
          </a:p>
          <a:p>
            <a:r>
              <a:rPr lang="en-US" sz="2800" dirty="0"/>
              <a:t>should be considered, especially for incidents involving a</a:t>
            </a:r>
          </a:p>
          <a:p>
            <a:r>
              <a:rPr lang="en-US" sz="2800" dirty="0">
                <a:solidFill>
                  <a:srgbClr val="FF0000"/>
                </a:solidFill>
              </a:rPr>
              <a:t>death or other significant stressors</a:t>
            </a:r>
            <a:r>
              <a:rPr lang="en-US" sz="2800" dirty="0"/>
              <a:t>.</a:t>
            </a:r>
          </a:p>
          <a:p>
            <a:r>
              <a:rPr lang="en-US" sz="2800" dirty="0"/>
              <a:t>Finally, it is important that everyone involved in the</a:t>
            </a:r>
          </a:p>
          <a:p>
            <a:r>
              <a:rPr lang="en-US" sz="2800" dirty="0"/>
              <a:t>planning and response to SCA realizes that despite the </a:t>
            </a:r>
            <a:r>
              <a:rPr lang="en-US" sz="2800" dirty="0" smtClean="0"/>
              <a:t>best preparation </a:t>
            </a:r>
            <a:r>
              <a:rPr lang="en-US" sz="2800" dirty="0"/>
              <a:t>and treatment, </a:t>
            </a:r>
            <a:r>
              <a:rPr lang="en-US" sz="2800" dirty="0">
                <a:solidFill>
                  <a:srgbClr val="FF0000"/>
                </a:solidFill>
              </a:rPr>
              <a:t>many victims will still die</a:t>
            </a:r>
            <a:r>
              <a:rPr lang="en-US" sz="2000" dirty="0">
                <a:solidFill>
                  <a:srgbClr val="FF0000"/>
                </a:solidFill>
              </a:rPr>
              <a:t>. </a:t>
            </a:r>
          </a:p>
        </p:txBody>
      </p:sp>
    </p:spTree>
    <p:extLst>
      <p:ext uri="{BB962C8B-B14F-4D97-AF65-F5344CB8AC3E}">
        <p14:creationId xmlns:p14="http://schemas.microsoft.com/office/powerpoint/2010/main" val="38169255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signs and symptoms </a:t>
            </a:r>
          </a:p>
        </p:txBody>
      </p:sp>
      <p:sp>
        <p:nvSpPr>
          <p:cNvPr id="3" name="Content Placeholder 2"/>
          <p:cNvSpPr>
            <a:spLocks noGrp="1"/>
          </p:cNvSpPr>
          <p:nvPr>
            <p:ph idx="1"/>
          </p:nvPr>
        </p:nvSpPr>
        <p:spPr>
          <a:xfrm>
            <a:off x="304800" y="1295400"/>
            <a:ext cx="8534400" cy="5257800"/>
          </a:xfrm>
        </p:spPr>
        <p:txBody>
          <a:bodyPr>
            <a:noAutofit/>
          </a:bodyPr>
          <a:lstStyle/>
          <a:p>
            <a:pPr marL="457200" lvl="1" indent="0">
              <a:buNone/>
            </a:pPr>
            <a:r>
              <a:rPr lang="en-US" sz="2400" dirty="0" smtClean="0">
                <a:solidFill>
                  <a:srgbClr val="002060"/>
                </a:solidFill>
                <a:effectLst>
                  <a:outerShdw blurRad="38100" dist="38100" dir="2700000" algn="tl">
                    <a:srgbClr val="000000">
                      <a:alpha val="43137"/>
                    </a:srgbClr>
                  </a:outerShdw>
                </a:effectLst>
              </a:rPr>
              <a:t>Loss </a:t>
            </a:r>
            <a:r>
              <a:rPr lang="en-US" sz="2400" dirty="0">
                <a:solidFill>
                  <a:srgbClr val="002060"/>
                </a:solidFill>
                <a:effectLst>
                  <a:outerShdw blurRad="38100" dist="38100" dir="2700000" algn="tl">
                    <a:srgbClr val="000000">
                      <a:alpha val="43137"/>
                    </a:srgbClr>
                  </a:outerShdw>
                </a:effectLst>
              </a:rPr>
              <a:t>of consciousness; </a:t>
            </a:r>
            <a:r>
              <a:rPr lang="en-US" sz="2400" dirty="0" smtClean="0">
                <a:solidFill>
                  <a:srgbClr val="002060"/>
                </a:solidFill>
                <a:effectLst>
                  <a:outerShdw blurRad="38100" dist="38100" dir="2700000" algn="tl">
                    <a:srgbClr val="000000">
                      <a:alpha val="43137"/>
                    </a:srgbClr>
                  </a:outerShdw>
                </a:effectLst>
              </a:rPr>
              <a:t>(20-30 sec) secondary to lack of blood </a:t>
            </a:r>
            <a:r>
              <a:rPr lang="en-US" dirty="0" smtClean="0">
                <a:solidFill>
                  <a:srgbClr val="002060"/>
                </a:solidFill>
                <a:effectLst>
                  <a:outerShdw blurRad="38100" dist="38100" dir="2700000" algn="tl">
                    <a:srgbClr val="000000">
                      <a:alpha val="43137"/>
                    </a:srgbClr>
                  </a:outerShdw>
                </a:effectLst>
              </a:rPr>
              <a:t>flow</a:t>
            </a:r>
            <a:r>
              <a:rPr lang="en-US" sz="2400" dirty="0" smtClean="0">
                <a:solidFill>
                  <a:srgbClr val="002060"/>
                </a:solidFill>
                <a:effectLst>
                  <a:outerShdw blurRad="38100" dist="38100" dir="2700000" algn="tl">
                    <a:srgbClr val="000000">
                      <a:alpha val="43137"/>
                    </a:srgbClr>
                  </a:outerShdw>
                </a:effectLst>
              </a:rPr>
              <a:t> </a:t>
            </a:r>
            <a:endParaRPr lang="en-US" sz="2400" dirty="0" smtClean="0"/>
          </a:p>
          <a:p>
            <a:pPr>
              <a:buFont typeface="Wingdings" panose="05000000000000000000" pitchFamily="2" charset="2"/>
              <a:buChar char="§"/>
            </a:pPr>
            <a:r>
              <a:rPr lang="en-US" sz="2800" dirty="0" smtClean="0"/>
              <a:t>rapid </a:t>
            </a:r>
            <a:r>
              <a:rPr lang="en-US" sz="2800" dirty="0"/>
              <a:t>shallow breathing progressing to </a:t>
            </a:r>
            <a:r>
              <a:rPr lang="en-US" sz="2800" dirty="0" smtClean="0">
                <a:solidFill>
                  <a:srgbClr val="002060"/>
                </a:solidFill>
              </a:rPr>
              <a:t>apnea</a:t>
            </a:r>
          </a:p>
          <a:p>
            <a:pPr>
              <a:buFont typeface="Wingdings" panose="05000000000000000000" pitchFamily="2" charset="2"/>
              <a:buChar char="§"/>
            </a:pPr>
            <a:endParaRPr lang="en-US" sz="2800" dirty="0" smtClean="0"/>
          </a:p>
          <a:p>
            <a:pPr>
              <a:buFont typeface="Wingdings" panose="05000000000000000000" pitchFamily="2" charset="2"/>
              <a:buChar char="§"/>
            </a:pPr>
            <a:r>
              <a:rPr lang="en-US" sz="2800" dirty="0" smtClean="0"/>
              <a:t>profound</a:t>
            </a:r>
            <a:r>
              <a:rPr lang="en-US" sz="2800" dirty="0"/>
              <a:t> </a:t>
            </a:r>
            <a:r>
              <a:rPr lang="en-US" sz="2800" dirty="0" smtClean="0">
                <a:solidFill>
                  <a:srgbClr val="002060"/>
                </a:solidFill>
              </a:rPr>
              <a:t>hypotension</a:t>
            </a:r>
            <a:r>
              <a:rPr lang="en-US" sz="2800" dirty="0" smtClean="0"/>
              <a:t> </a:t>
            </a:r>
            <a:r>
              <a:rPr lang="en-US" sz="2800" dirty="0"/>
              <a:t>with </a:t>
            </a:r>
            <a:r>
              <a:rPr lang="en-US" sz="2800" dirty="0">
                <a:solidFill>
                  <a:srgbClr val="002060"/>
                </a:solidFill>
              </a:rPr>
              <a:t>no pulses </a:t>
            </a:r>
            <a:r>
              <a:rPr lang="en-US" sz="2800" dirty="0"/>
              <a:t>that can be felt over major arteries; and </a:t>
            </a:r>
            <a:r>
              <a:rPr lang="en-US" sz="2800" dirty="0">
                <a:solidFill>
                  <a:srgbClr val="002060"/>
                </a:solidFill>
              </a:rPr>
              <a:t>no heart </a:t>
            </a:r>
            <a:r>
              <a:rPr lang="en-US" sz="2800" dirty="0" smtClean="0">
                <a:solidFill>
                  <a:srgbClr val="002060"/>
                </a:solidFill>
              </a:rPr>
              <a:t>sounds</a:t>
            </a:r>
          </a:p>
          <a:p>
            <a:pPr>
              <a:buFont typeface="Wingdings" panose="05000000000000000000" pitchFamily="2" charset="2"/>
              <a:buChar char="§"/>
            </a:pPr>
            <a:endParaRPr lang="en-US" sz="2800" dirty="0">
              <a:solidFill>
                <a:srgbClr val="002060"/>
              </a:solidFill>
            </a:endParaRPr>
          </a:p>
          <a:p>
            <a:pPr>
              <a:buFont typeface="Wingdings" panose="05000000000000000000" pitchFamily="2" charset="2"/>
              <a:buChar char="§"/>
            </a:pPr>
            <a:r>
              <a:rPr lang="en-US" sz="2800" dirty="0" smtClean="0">
                <a:solidFill>
                  <a:srgbClr val="002060"/>
                </a:solidFill>
              </a:rPr>
              <a:t>Brain damage </a:t>
            </a:r>
            <a:r>
              <a:rPr lang="en-US" sz="2800" dirty="0" smtClean="0"/>
              <a:t>in about </a:t>
            </a:r>
            <a:r>
              <a:rPr lang="en-US" sz="2800" dirty="0" smtClean="0">
                <a:solidFill>
                  <a:srgbClr val="002060"/>
                </a:solidFill>
              </a:rPr>
              <a:t>4-6 min(if untreated) </a:t>
            </a:r>
          </a:p>
          <a:p>
            <a:pPr marL="0" indent="0">
              <a:buNone/>
            </a:pPr>
            <a:endParaRPr lang="en-US" sz="2800" dirty="0" smtClean="0">
              <a:solidFill>
                <a:srgbClr val="002060"/>
              </a:solidFill>
            </a:endParaRPr>
          </a:p>
          <a:p>
            <a:pPr>
              <a:buFont typeface="Wingdings" panose="05000000000000000000" pitchFamily="2" charset="2"/>
              <a:buChar char="§"/>
            </a:pPr>
            <a:r>
              <a:rPr lang="en-US" sz="2800" dirty="0" smtClean="0">
                <a:solidFill>
                  <a:srgbClr val="002060"/>
                </a:solidFill>
              </a:rPr>
              <a:t>Fatal condition </a:t>
            </a:r>
            <a:r>
              <a:rPr lang="en-US" sz="2800" dirty="0" smtClean="0"/>
              <a:t>if not treated in about 10 min  </a:t>
            </a:r>
            <a:endParaRPr lang="en-US" sz="2800" dirty="0"/>
          </a:p>
        </p:txBody>
      </p:sp>
    </p:spTree>
    <p:extLst>
      <p:ext uri="{BB962C8B-B14F-4D97-AF65-F5344CB8AC3E}">
        <p14:creationId xmlns:p14="http://schemas.microsoft.com/office/powerpoint/2010/main" val="8638178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457200" y="1752600"/>
            <a:ext cx="8077200" cy="3539430"/>
          </a:xfrm>
          <a:prstGeom prst="rect">
            <a:avLst/>
          </a:prstGeom>
        </p:spPr>
        <p:txBody>
          <a:bodyPr wrap="square">
            <a:spAutoFit/>
          </a:bodyPr>
          <a:lstStyle/>
          <a:p>
            <a:r>
              <a:rPr lang="en-US" sz="2800" dirty="0" smtClean="0"/>
              <a:t>Even in </a:t>
            </a:r>
            <a:r>
              <a:rPr lang="en-US" sz="2800" dirty="0"/>
              <a:t>the most ideal situations, it is likely that only about </a:t>
            </a:r>
            <a:r>
              <a:rPr lang="en-US" sz="2800" dirty="0" smtClean="0">
                <a:solidFill>
                  <a:srgbClr val="FF0000"/>
                </a:solidFill>
              </a:rPr>
              <a:t>one third </a:t>
            </a:r>
            <a:r>
              <a:rPr lang="en-US" sz="2800" dirty="0">
                <a:solidFill>
                  <a:srgbClr val="FF0000"/>
                </a:solidFill>
              </a:rPr>
              <a:t>of those in </a:t>
            </a:r>
            <a:r>
              <a:rPr lang="en-US" sz="2800" dirty="0" err="1">
                <a:solidFill>
                  <a:srgbClr val="FF0000"/>
                </a:solidFill>
              </a:rPr>
              <a:t>shockable</a:t>
            </a:r>
            <a:r>
              <a:rPr lang="en-US" sz="2800" dirty="0">
                <a:solidFill>
                  <a:srgbClr val="FF0000"/>
                </a:solidFill>
              </a:rPr>
              <a:t> rhythms and even fewer in </a:t>
            </a:r>
            <a:r>
              <a:rPr lang="en-US" sz="2800" dirty="0" smtClean="0">
                <a:solidFill>
                  <a:srgbClr val="FF0000"/>
                </a:solidFill>
              </a:rPr>
              <a:t>non </a:t>
            </a:r>
            <a:r>
              <a:rPr lang="en-US" sz="2800" dirty="0" err="1" smtClean="0">
                <a:solidFill>
                  <a:srgbClr val="FF0000"/>
                </a:solidFill>
              </a:rPr>
              <a:t>shockable</a:t>
            </a:r>
            <a:r>
              <a:rPr lang="en-US" sz="2800" dirty="0" smtClean="0">
                <a:solidFill>
                  <a:srgbClr val="FF0000"/>
                </a:solidFill>
              </a:rPr>
              <a:t> </a:t>
            </a:r>
            <a:r>
              <a:rPr lang="en-US" sz="2800" dirty="0">
                <a:solidFill>
                  <a:srgbClr val="FF0000"/>
                </a:solidFill>
              </a:rPr>
              <a:t>rhythms will survive this life-threatening </a:t>
            </a:r>
            <a:r>
              <a:rPr lang="en-US" sz="2800" dirty="0" smtClean="0">
                <a:solidFill>
                  <a:srgbClr val="FF0000"/>
                </a:solidFill>
              </a:rPr>
              <a:t>event. </a:t>
            </a:r>
          </a:p>
          <a:p>
            <a:endParaRPr lang="en-US" sz="2800" dirty="0"/>
          </a:p>
          <a:p>
            <a:r>
              <a:rPr lang="en-US" sz="2800" dirty="0" smtClean="0"/>
              <a:t>Everyone </a:t>
            </a:r>
            <a:r>
              <a:rPr lang="en-US" sz="2800" dirty="0"/>
              <a:t>involved should be made aware of this during initial orientation and training to avoid unmet and </a:t>
            </a:r>
            <a:r>
              <a:rPr lang="en-US" sz="2800" dirty="0" smtClean="0"/>
              <a:t>unrealistic expectations</a:t>
            </a:r>
            <a:r>
              <a:rPr lang="en-US" sz="2800" dirty="0"/>
              <a:t>. </a:t>
            </a:r>
          </a:p>
        </p:txBody>
      </p:sp>
    </p:spTree>
    <p:extLst>
      <p:ext uri="{BB962C8B-B14F-4D97-AF65-F5344CB8AC3E}">
        <p14:creationId xmlns:p14="http://schemas.microsoft.com/office/powerpoint/2010/main" val="20261326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870769640"/>
              </p:ext>
            </p:extLst>
          </p:nvPr>
        </p:nvGraphicFramePr>
        <p:xfrm>
          <a:off x="4354513" y="3184525"/>
          <a:ext cx="434975" cy="488950"/>
        </p:xfrm>
        <a:graphic>
          <a:graphicData uri="http://schemas.openxmlformats.org/presentationml/2006/ole">
            <mc:AlternateContent xmlns:mc="http://schemas.openxmlformats.org/markup-compatibility/2006">
              <mc:Choice xmlns:v="urn:schemas-microsoft-com:vml" Requires="v">
                <p:oleObj spid="_x0000_s3165" name="Packager Shell Object" showAsIcon="1" r:id="rId3" imgW="435240" imgH="488520" progId="Package">
                  <p:embed/>
                </p:oleObj>
              </mc:Choice>
              <mc:Fallback>
                <p:oleObj name="Packager Shell Object" showAsIcon="1" r:id="rId3" imgW="435240" imgH="488520" progId="Package">
                  <p:embed/>
                  <p:pic>
                    <p:nvPicPr>
                      <p:cNvPr id="0" name=""/>
                      <p:cNvPicPr/>
                      <p:nvPr/>
                    </p:nvPicPr>
                    <p:blipFill>
                      <a:blip r:embed="rId4"/>
                      <a:stretch>
                        <a:fillRect/>
                      </a:stretch>
                    </p:blipFill>
                    <p:spPr>
                      <a:xfrm>
                        <a:off x="4354513" y="3184525"/>
                        <a:ext cx="434975" cy="488950"/>
                      </a:xfrm>
                      <a:prstGeom prst="rect">
                        <a:avLst/>
                      </a:prstGeom>
                    </p:spPr>
                  </p:pic>
                </p:oleObj>
              </mc:Fallback>
            </mc:AlternateContent>
          </a:graphicData>
        </a:graphic>
      </p:graphicFrame>
    </p:spTree>
    <p:extLst>
      <p:ext uri="{BB962C8B-B14F-4D97-AF65-F5344CB8AC3E}">
        <p14:creationId xmlns:p14="http://schemas.microsoft.com/office/powerpoint/2010/main" val="41011398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4145268036"/>
              </p:ext>
            </p:extLst>
          </p:nvPr>
        </p:nvGraphicFramePr>
        <p:xfrm>
          <a:off x="4090988" y="3184525"/>
          <a:ext cx="960437" cy="488950"/>
        </p:xfrm>
        <a:graphic>
          <a:graphicData uri="http://schemas.openxmlformats.org/presentationml/2006/ole">
            <mc:AlternateContent xmlns:mc="http://schemas.openxmlformats.org/markup-compatibility/2006">
              <mc:Choice xmlns:v="urn:schemas-microsoft-com:vml" Requires="v">
                <p:oleObj spid="_x0000_s4188" name="Packager Shell Object" showAsIcon="1" r:id="rId3" imgW="960840" imgH="488520" progId="Package">
                  <p:embed/>
                </p:oleObj>
              </mc:Choice>
              <mc:Fallback>
                <p:oleObj name="Packager Shell Object" showAsIcon="1" r:id="rId3" imgW="960840" imgH="488520" progId="Package">
                  <p:embed/>
                  <p:pic>
                    <p:nvPicPr>
                      <p:cNvPr id="0" name=""/>
                      <p:cNvPicPr/>
                      <p:nvPr/>
                    </p:nvPicPr>
                    <p:blipFill>
                      <a:blip r:embed="rId4"/>
                      <a:stretch>
                        <a:fillRect/>
                      </a:stretch>
                    </p:blipFill>
                    <p:spPr>
                      <a:xfrm>
                        <a:off x="4090988" y="3184525"/>
                        <a:ext cx="960437" cy="488950"/>
                      </a:xfrm>
                      <a:prstGeom prst="rect">
                        <a:avLst/>
                      </a:prstGeom>
                    </p:spPr>
                  </p:pic>
                </p:oleObj>
              </mc:Fallback>
            </mc:AlternateContent>
          </a:graphicData>
        </a:graphic>
      </p:graphicFrame>
    </p:spTree>
    <p:extLst>
      <p:ext uri="{BB962C8B-B14F-4D97-AF65-F5344CB8AC3E}">
        <p14:creationId xmlns:p14="http://schemas.microsoft.com/office/powerpoint/2010/main" val="894597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304800" y="1417638"/>
            <a:ext cx="8610600" cy="6001643"/>
          </a:xfrm>
          <a:prstGeom prst="rect">
            <a:avLst/>
          </a:prstGeom>
        </p:spPr>
        <p:txBody>
          <a:bodyPr wrap="square">
            <a:spAutoFit/>
          </a:bodyPr>
          <a:lstStyle/>
          <a:p>
            <a:pPr marL="342900" lvl="0" indent="-342900">
              <a:spcBef>
                <a:spcPct val="20000"/>
              </a:spcBef>
              <a:buFont typeface="Wingdings" panose="05000000000000000000" pitchFamily="2" charset="2"/>
              <a:buChar char="§"/>
            </a:pPr>
            <a:r>
              <a:rPr lang="en-US" sz="3200" dirty="0" smtClean="0">
                <a:solidFill>
                  <a:prstClr val="black"/>
                </a:solidFill>
              </a:rPr>
              <a:t>When </a:t>
            </a:r>
            <a:r>
              <a:rPr lang="en-US" sz="3200" dirty="0">
                <a:solidFill>
                  <a:prstClr val="black"/>
                </a:solidFill>
              </a:rPr>
              <a:t>the heart is not pumping blood, there is no delivery of oxygen or glucose to any of the body’s tissue—including the heart itself because the </a:t>
            </a:r>
            <a:r>
              <a:rPr lang="en-US" sz="3200" dirty="0">
                <a:solidFill>
                  <a:srgbClr val="FF0000"/>
                </a:solidFill>
              </a:rPr>
              <a:t>heart tissue is perfused by blood flowing from the aorta into the coronary arteries</a:t>
            </a:r>
            <a:r>
              <a:rPr lang="en-US" sz="3200" dirty="0">
                <a:solidFill>
                  <a:prstClr val="black"/>
                </a:solidFill>
              </a:rPr>
              <a:t>. </a:t>
            </a:r>
            <a:endParaRPr lang="en-US" sz="3200" dirty="0" smtClean="0">
              <a:solidFill>
                <a:prstClr val="black"/>
              </a:solidFill>
            </a:endParaRPr>
          </a:p>
          <a:p>
            <a:pPr lvl="0">
              <a:spcBef>
                <a:spcPct val="20000"/>
              </a:spcBef>
            </a:pPr>
            <a:endParaRPr lang="en-US" sz="3200" dirty="0">
              <a:solidFill>
                <a:prstClr val="black"/>
              </a:solidFill>
            </a:endParaRPr>
          </a:p>
          <a:p>
            <a:pPr marL="342900" lvl="0" indent="-342900">
              <a:spcBef>
                <a:spcPct val="20000"/>
              </a:spcBef>
              <a:buFont typeface="Wingdings" panose="05000000000000000000" pitchFamily="2" charset="2"/>
              <a:buChar char="§"/>
            </a:pPr>
            <a:r>
              <a:rPr lang="en-US" sz="3200" dirty="0">
                <a:solidFill>
                  <a:prstClr val="black"/>
                </a:solidFill>
              </a:rPr>
              <a:t>When sudden cardiac arrest results in death, it is termed </a:t>
            </a:r>
            <a:r>
              <a:rPr lang="en-US" sz="3200" dirty="0">
                <a:solidFill>
                  <a:srgbClr val="FF0000"/>
                </a:solidFill>
              </a:rPr>
              <a:t>sudden  cardiac death</a:t>
            </a:r>
            <a:r>
              <a:rPr lang="en-US" sz="3200" dirty="0" smtClean="0">
                <a:solidFill>
                  <a:prstClr val="black"/>
                </a:solidFill>
              </a:rPr>
              <a:t>.</a:t>
            </a:r>
          </a:p>
          <a:p>
            <a:pPr marL="342900" lvl="0" indent="-342900">
              <a:spcBef>
                <a:spcPct val="20000"/>
              </a:spcBef>
              <a:buFont typeface="Wingdings" panose="05000000000000000000" pitchFamily="2" charset="2"/>
              <a:buChar char="§"/>
            </a:pPr>
            <a:endParaRPr lang="en-US" sz="3200" dirty="0">
              <a:solidFill>
                <a:prstClr val="black"/>
              </a:solidFill>
            </a:endParaRPr>
          </a:p>
          <a:p>
            <a:pPr marL="342900" lvl="0" indent="-342900">
              <a:spcBef>
                <a:spcPct val="20000"/>
              </a:spcBef>
              <a:buFont typeface="Wingdings" panose="05000000000000000000" pitchFamily="2" charset="2"/>
              <a:buChar char="§"/>
            </a:pPr>
            <a:r>
              <a:rPr lang="en-US" sz="3200" dirty="0">
                <a:solidFill>
                  <a:prstClr val="black"/>
                </a:solidFill>
              </a:rPr>
              <a:t>overall </a:t>
            </a:r>
            <a:r>
              <a:rPr lang="en-US" sz="3200" dirty="0">
                <a:solidFill>
                  <a:srgbClr val="FF0000"/>
                </a:solidFill>
              </a:rPr>
              <a:t>survival rate is about 5% to 7%.</a:t>
            </a:r>
          </a:p>
          <a:p>
            <a:pPr marL="342900" lvl="0" indent="-342900">
              <a:spcBef>
                <a:spcPct val="20000"/>
              </a:spcBef>
              <a:buFont typeface="Wingdings" panose="05000000000000000000" pitchFamily="2" charset="2"/>
              <a:buChar char="§"/>
            </a:pPr>
            <a:endParaRPr lang="en-US" sz="3200" dirty="0">
              <a:solidFill>
                <a:srgbClr val="FF0000"/>
              </a:solidFill>
            </a:endParaRPr>
          </a:p>
        </p:txBody>
      </p:sp>
    </p:spTree>
    <p:extLst>
      <p:ext uri="{BB962C8B-B14F-4D97-AF65-F5344CB8AC3E}">
        <p14:creationId xmlns:p14="http://schemas.microsoft.com/office/powerpoint/2010/main" val="3143585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Sudden Death in General Population</a:t>
            </a:r>
          </a:p>
        </p:txBody>
      </p:sp>
      <p:sp>
        <p:nvSpPr>
          <p:cNvPr id="4" name="Rectangle 3"/>
          <p:cNvSpPr/>
          <p:nvPr/>
        </p:nvSpPr>
        <p:spPr>
          <a:xfrm>
            <a:off x="228600" y="1600200"/>
            <a:ext cx="8915400" cy="4278094"/>
          </a:xfrm>
          <a:prstGeom prst="rect">
            <a:avLst/>
          </a:prstGeom>
        </p:spPr>
        <p:txBody>
          <a:bodyPr wrap="square">
            <a:spAutoFit/>
          </a:bodyPr>
          <a:lstStyle/>
          <a:p>
            <a:pPr marL="342900" lvl="0" indent="-342900" fontAlgn="base">
              <a:spcBef>
                <a:spcPts val="800"/>
              </a:spcBef>
              <a:spcAft>
                <a:spcPct val="0"/>
              </a:spcAft>
            </a:pPr>
            <a:r>
              <a:rPr lang="en-US" sz="2800" b="1" dirty="0" smtClean="0">
                <a:solidFill>
                  <a:srgbClr val="000000"/>
                </a:solidFill>
                <a:latin typeface="Franklin Gothic Book"/>
              </a:rPr>
              <a:t>   In </a:t>
            </a:r>
            <a:r>
              <a:rPr lang="en-US" sz="2800" b="1" dirty="0">
                <a:solidFill>
                  <a:srgbClr val="000000"/>
                </a:solidFill>
                <a:latin typeface="Franklin Gothic Book"/>
              </a:rPr>
              <a:t>the general population, SCA most often occurs in people age </a:t>
            </a:r>
            <a:r>
              <a:rPr lang="en-US" sz="2800" b="1" dirty="0">
                <a:solidFill>
                  <a:srgbClr val="FF0000"/>
                </a:solidFill>
                <a:latin typeface="Franklin Gothic Book"/>
              </a:rPr>
              <a:t>50 to 75 years</a:t>
            </a:r>
            <a:r>
              <a:rPr lang="en-US" sz="2800" b="1" dirty="0">
                <a:solidFill>
                  <a:srgbClr val="000000"/>
                </a:solidFill>
                <a:latin typeface="Franklin Gothic Book"/>
              </a:rPr>
              <a:t>, which is consistent with the development of </a:t>
            </a:r>
            <a:r>
              <a:rPr lang="en-US" sz="2800" b="1" dirty="0">
                <a:solidFill>
                  <a:srgbClr val="FF0000"/>
                </a:solidFill>
                <a:latin typeface="Franklin Gothic Book"/>
              </a:rPr>
              <a:t>ischemic heart disease and congestive heart failure</a:t>
            </a:r>
            <a:r>
              <a:rPr lang="en-US" sz="2800" b="1" dirty="0" smtClean="0">
                <a:solidFill>
                  <a:srgbClr val="000000"/>
                </a:solidFill>
                <a:latin typeface="Franklin Gothic Book"/>
              </a:rPr>
              <a:t>.</a:t>
            </a:r>
          </a:p>
          <a:p>
            <a:pPr marL="342900" lvl="0" indent="-342900" fontAlgn="base">
              <a:spcBef>
                <a:spcPts val="800"/>
              </a:spcBef>
              <a:spcAft>
                <a:spcPct val="0"/>
              </a:spcAft>
            </a:pPr>
            <a:endParaRPr lang="en-US" sz="2800" b="1" dirty="0">
              <a:solidFill>
                <a:srgbClr val="000000"/>
              </a:solidFill>
              <a:latin typeface="Franklin Gothic Book"/>
            </a:endParaRPr>
          </a:p>
          <a:p>
            <a:pPr marL="342900" lvl="0" indent="-342900" fontAlgn="base">
              <a:spcBef>
                <a:spcPts val="800"/>
              </a:spcBef>
              <a:spcAft>
                <a:spcPct val="0"/>
              </a:spcAft>
            </a:pPr>
            <a:endParaRPr lang="en-US" sz="2800" b="1" dirty="0">
              <a:solidFill>
                <a:srgbClr val="000000"/>
              </a:solidFill>
              <a:latin typeface="Franklin Gothic Book"/>
            </a:endParaRPr>
          </a:p>
          <a:p>
            <a:pPr marL="342900" lvl="0" indent="-342900" fontAlgn="base">
              <a:spcBef>
                <a:spcPts val="800"/>
              </a:spcBef>
              <a:spcAft>
                <a:spcPct val="0"/>
              </a:spcAft>
            </a:pPr>
            <a:r>
              <a:rPr lang="en-US" sz="2800" b="1" dirty="0" smtClean="0">
                <a:solidFill>
                  <a:srgbClr val="000000"/>
                </a:solidFill>
                <a:latin typeface="Franklin Gothic Book"/>
              </a:rPr>
              <a:t>   About </a:t>
            </a:r>
            <a:r>
              <a:rPr lang="en-US" sz="2800" b="1" dirty="0">
                <a:solidFill>
                  <a:srgbClr val="FF0000"/>
                </a:solidFill>
                <a:latin typeface="Franklin Gothic Book"/>
              </a:rPr>
              <a:t>two thirds </a:t>
            </a:r>
            <a:r>
              <a:rPr lang="en-US" sz="2800" b="1" dirty="0">
                <a:solidFill>
                  <a:srgbClr val="000000"/>
                </a:solidFill>
                <a:latin typeface="Franklin Gothic Book"/>
              </a:rPr>
              <a:t>of people who experience SCA have </a:t>
            </a:r>
            <a:r>
              <a:rPr lang="en-US" sz="2800" b="1" dirty="0">
                <a:solidFill>
                  <a:srgbClr val="FF0000"/>
                </a:solidFill>
                <a:latin typeface="Franklin Gothic Book"/>
              </a:rPr>
              <a:t>coronary artery disease</a:t>
            </a:r>
            <a:r>
              <a:rPr lang="en-US" sz="2800" b="1" dirty="0">
                <a:solidFill>
                  <a:srgbClr val="000000"/>
                </a:solidFill>
                <a:latin typeface="Franklin Gothic Book"/>
              </a:rPr>
              <a:t>; </a:t>
            </a:r>
            <a:r>
              <a:rPr lang="en-US" sz="2800" b="1" dirty="0">
                <a:solidFill>
                  <a:srgbClr val="002060"/>
                </a:solidFill>
                <a:latin typeface="Franklin Gothic Book"/>
              </a:rPr>
              <a:t>SCA</a:t>
            </a:r>
            <a:r>
              <a:rPr lang="en-US" sz="2800" b="1" dirty="0">
                <a:solidFill>
                  <a:srgbClr val="000000"/>
                </a:solidFill>
                <a:latin typeface="Franklin Gothic Book"/>
              </a:rPr>
              <a:t> is often the </a:t>
            </a:r>
            <a:r>
              <a:rPr lang="en-US" sz="2800" b="1" dirty="0">
                <a:solidFill>
                  <a:srgbClr val="002060"/>
                </a:solidFill>
                <a:latin typeface="Franklin Gothic Book"/>
              </a:rPr>
              <a:t>first manifestation </a:t>
            </a:r>
            <a:r>
              <a:rPr lang="en-US" sz="2800" b="1" dirty="0">
                <a:solidFill>
                  <a:srgbClr val="000000"/>
                </a:solidFill>
                <a:latin typeface="Franklin Gothic Book"/>
              </a:rPr>
              <a:t>of </a:t>
            </a:r>
            <a:r>
              <a:rPr lang="en-US" sz="2800" b="1" dirty="0">
                <a:solidFill>
                  <a:srgbClr val="002060"/>
                </a:solidFill>
                <a:latin typeface="Franklin Gothic Book"/>
              </a:rPr>
              <a:t>underlying heart disease</a:t>
            </a:r>
            <a:r>
              <a:rPr lang="en-US" sz="2800" b="1" dirty="0">
                <a:solidFill>
                  <a:srgbClr val="000000"/>
                </a:solidFill>
                <a:latin typeface="Franklin Gothic Book"/>
              </a:rPr>
              <a:t>.</a:t>
            </a:r>
          </a:p>
        </p:txBody>
      </p:sp>
    </p:spTree>
    <p:extLst>
      <p:ext uri="{BB962C8B-B14F-4D97-AF65-F5344CB8AC3E}">
        <p14:creationId xmlns:p14="http://schemas.microsoft.com/office/powerpoint/2010/main" val="1554362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Sudden Cardiac Arrest in Athletes</a:t>
            </a:r>
          </a:p>
        </p:txBody>
      </p:sp>
      <p:sp>
        <p:nvSpPr>
          <p:cNvPr id="3" name="Rectangle 2"/>
          <p:cNvSpPr/>
          <p:nvPr/>
        </p:nvSpPr>
        <p:spPr>
          <a:xfrm>
            <a:off x="304800" y="1219200"/>
            <a:ext cx="8610600" cy="5570756"/>
          </a:xfrm>
          <a:prstGeom prst="rect">
            <a:avLst/>
          </a:prstGeom>
        </p:spPr>
        <p:txBody>
          <a:bodyPr wrap="square">
            <a:spAutoFit/>
          </a:bodyPr>
          <a:lstStyle/>
          <a:p>
            <a:pPr marL="342900" lvl="0" indent="-342900" fontAlgn="base">
              <a:spcBef>
                <a:spcPts val="800"/>
              </a:spcBef>
              <a:spcAft>
                <a:spcPct val="0"/>
              </a:spcAft>
              <a:buFont typeface="Wingdings" panose="05000000000000000000" pitchFamily="2" charset="2"/>
              <a:buChar char="Ø"/>
            </a:pPr>
            <a:r>
              <a:rPr lang="en-US" sz="2800" b="1" dirty="0">
                <a:solidFill>
                  <a:srgbClr val="000000"/>
                </a:solidFill>
                <a:latin typeface="Franklin Gothic Book"/>
              </a:rPr>
              <a:t>Exercise-related SCA has been defined as sudden cardiac arrest occurring </a:t>
            </a:r>
            <a:r>
              <a:rPr lang="en-US" sz="2800" b="1" dirty="0">
                <a:solidFill>
                  <a:srgbClr val="FF0000"/>
                </a:solidFill>
                <a:latin typeface="Franklin Gothic Book"/>
              </a:rPr>
              <a:t>within 1 hour </a:t>
            </a:r>
            <a:r>
              <a:rPr lang="en-US" sz="2800" b="1" dirty="0">
                <a:solidFill>
                  <a:srgbClr val="000000"/>
                </a:solidFill>
                <a:latin typeface="Franklin Gothic Book"/>
              </a:rPr>
              <a:t>of participation </a:t>
            </a:r>
            <a:r>
              <a:rPr lang="en-US" sz="2800" b="1" dirty="0">
                <a:solidFill>
                  <a:srgbClr val="FF0000"/>
                </a:solidFill>
                <a:latin typeface="Franklin Gothic Book"/>
              </a:rPr>
              <a:t>in sport or </a:t>
            </a:r>
            <a:r>
              <a:rPr lang="en-US" sz="2800" b="1" dirty="0" smtClean="0">
                <a:solidFill>
                  <a:srgbClr val="FF0000"/>
                </a:solidFill>
                <a:latin typeface="Franklin Gothic Book"/>
              </a:rPr>
              <a:t>exercise</a:t>
            </a:r>
            <a:endParaRPr lang="en-US" sz="2800" b="1" dirty="0">
              <a:solidFill>
                <a:srgbClr val="000000"/>
              </a:solidFill>
              <a:latin typeface="Franklin Gothic Book"/>
            </a:endParaRPr>
          </a:p>
          <a:p>
            <a:pPr marL="342900" lvl="0" indent="-342900" fontAlgn="base">
              <a:spcBef>
                <a:spcPts val="800"/>
              </a:spcBef>
              <a:spcAft>
                <a:spcPct val="0"/>
              </a:spcAft>
              <a:buFont typeface="Wingdings" panose="05000000000000000000" pitchFamily="2" charset="2"/>
              <a:buChar char="Ø"/>
            </a:pPr>
            <a:r>
              <a:rPr lang="en-US" sz="2800" b="1" dirty="0">
                <a:solidFill>
                  <a:srgbClr val="000000"/>
                </a:solidFill>
                <a:latin typeface="Franklin Gothic Book"/>
              </a:rPr>
              <a:t>Consistent with the </a:t>
            </a:r>
            <a:r>
              <a:rPr lang="en-US" sz="2800" b="1" dirty="0">
                <a:solidFill>
                  <a:srgbClr val="FF0000"/>
                </a:solidFill>
                <a:latin typeface="Franklin Gothic Book"/>
              </a:rPr>
              <a:t>low prevalence </a:t>
            </a:r>
            <a:r>
              <a:rPr lang="en-US" sz="2800" b="1" dirty="0">
                <a:solidFill>
                  <a:srgbClr val="000000"/>
                </a:solidFill>
                <a:latin typeface="Franklin Gothic Book"/>
              </a:rPr>
              <a:t>of cardiovascular disease in people </a:t>
            </a:r>
            <a:r>
              <a:rPr lang="en-US" sz="2800" b="1" dirty="0">
                <a:solidFill>
                  <a:srgbClr val="FF0000"/>
                </a:solidFill>
                <a:latin typeface="Franklin Gothic Book"/>
              </a:rPr>
              <a:t>younger than 35 years of age</a:t>
            </a:r>
            <a:r>
              <a:rPr lang="en-US" sz="2800" b="1" dirty="0">
                <a:solidFill>
                  <a:srgbClr val="000000"/>
                </a:solidFill>
                <a:latin typeface="Franklin Gothic Book"/>
              </a:rPr>
              <a:t>, the frequency of sudden death in athletes is considered to be very </a:t>
            </a:r>
            <a:r>
              <a:rPr lang="en-US" sz="2800" b="1" dirty="0">
                <a:solidFill>
                  <a:srgbClr val="FF0000"/>
                </a:solidFill>
                <a:latin typeface="Franklin Gothic Book"/>
              </a:rPr>
              <a:t>low</a:t>
            </a:r>
            <a:r>
              <a:rPr lang="en-US" sz="2800" b="1" dirty="0">
                <a:solidFill>
                  <a:srgbClr val="000000"/>
                </a:solidFill>
                <a:latin typeface="Franklin Gothic Book"/>
              </a:rPr>
              <a:t> but not precisely known</a:t>
            </a:r>
            <a:r>
              <a:rPr lang="en-US" sz="2800" b="1" dirty="0" smtClean="0">
                <a:solidFill>
                  <a:srgbClr val="000000"/>
                </a:solidFill>
                <a:latin typeface="Franklin Gothic Book"/>
              </a:rPr>
              <a:t>.</a:t>
            </a:r>
          </a:p>
          <a:p>
            <a:pPr marL="342900" lvl="0" indent="-342900" fontAlgn="base">
              <a:spcBef>
                <a:spcPts val="800"/>
              </a:spcBef>
              <a:spcAft>
                <a:spcPct val="0"/>
              </a:spcAft>
              <a:buFont typeface="Wingdings" panose="05000000000000000000" pitchFamily="2" charset="2"/>
              <a:buChar char="Ø"/>
            </a:pPr>
            <a:endParaRPr lang="en-US" sz="2800" b="1" dirty="0">
              <a:solidFill>
                <a:srgbClr val="000000"/>
              </a:solidFill>
              <a:latin typeface="Franklin Gothic Book"/>
            </a:endParaRPr>
          </a:p>
          <a:p>
            <a:pPr marL="342900" lvl="0" indent="-342900" fontAlgn="base">
              <a:spcBef>
                <a:spcPts val="800"/>
              </a:spcBef>
              <a:spcAft>
                <a:spcPct val="0"/>
              </a:spcAft>
              <a:buFont typeface="Wingdings" panose="05000000000000000000" pitchFamily="2" charset="2"/>
              <a:buChar char="Ø"/>
            </a:pPr>
            <a:r>
              <a:rPr lang="en-US" sz="2800" b="1" dirty="0">
                <a:solidFill>
                  <a:srgbClr val="000000"/>
                </a:solidFill>
                <a:latin typeface="Franklin Gothic Book"/>
              </a:rPr>
              <a:t>The vast majority (</a:t>
            </a:r>
            <a:r>
              <a:rPr lang="en-US" sz="2800" b="1" dirty="0">
                <a:solidFill>
                  <a:srgbClr val="FF0000"/>
                </a:solidFill>
                <a:latin typeface="Franklin Gothic Book"/>
              </a:rPr>
              <a:t>85%</a:t>
            </a:r>
            <a:r>
              <a:rPr lang="en-US" sz="2800" b="1" dirty="0">
                <a:solidFill>
                  <a:srgbClr val="000000"/>
                </a:solidFill>
                <a:latin typeface="Franklin Gothic Book"/>
              </a:rPr>
              <a:t>) of sudden deaths in athletes are a result of underlying cardiovascular conditions.</a:t>
            </a:r>
          </a:p>
        </p:txBody>
      </p:sp>
    </p:spTree>
    <p:extLst>
      <p:ext uri="{BB962C8B-B14F-4D97-AF65-F5344CB8AC3E}">
        <p14:creationId xmlns:p14="http://schemas.microsoft.com/office/powerpoint/2010/main" val="25498993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 in athlete</a:t>
            </a:r>
            <a:endParaRPr lang="en-US" dirty="0"/>
          </a:p>
        </p:txBody>
      </p:sp>
      <p:sp>
        <p:nvSpPr>
          <p:cNvPr id="3" name="Content Placeholder 2"/>
          <p:cNvSpPr>
            <a:spLocks noGrp="1"/>
          </p:cNvSpPr>
          <p:nvPr>
            <p:ph idx="1"/>
          </p:nvPr>
        </p:nvSpPr>
        <p:spPr/>
        <p:txBody>
          <a:bodyPr>
            <a:normAutofit/>
          </a:bodyPr>
          <a:lstStyle/>
          <a:p>
            <a:r>
              <a:rPr lang="en-US" dirty="0" smtClean="0">
                <a:solidFill>
                  <a:srgbClr val="C00000"/>
                </a:solidFill>
                <a:effectLst>
                  <a:outerShdw blurRad="38100" dist="38100" dir="2700000" algn="tl">
                    <a:srgbClr val="000000">
                      <a:alpha val="43137"/>
                    </a:srgbClr>
                  </a:outerShdw>
                </a:effectLst>
              </a:rPr>
              <a:t>300 deaths </a:t>
            </a:r>
            <a:r>
              <a:rPr lang="en-US" dirty="0">
                <a:solidFill>
                  <a:srgbClr val="C00000"/>
                </a:solidFill>
                <a:effectLst>
                  <a:outerShdw blurRad="38100" dist="38100" dir="2700000" algn="tl">
                    <a:srgbClr val="000000">
                      <a:alpha val="43137"/>
                    </a:srgbClr>
                  </a:outerShdw>
                </a:effectLst>
              </a:rPr>
              <a:t>annually in the United States among 10 to 15 </a:t>
            </a:r>
            <a:r>
              <a:rPr lang="en-US" dirty="0" smtClean="0">
                <a:solidFill>
                  <a:srgbClr val="C00000"/>
                </a:solidFill>
                <a:effectLst>
                  <a:outerShdw blurRad="38100" dist="38100" dir="2700000" algn="tl">
                    <a:srgbClr val="000000">
                      <a:alpha val="43137"/>
                    </a:srgbClr>
                  </a:outerShdw>
                </a:effectLst>
              </a:rPr>
              <a:t>million athletes </a:t>
            </a:r>
            <a:r>
              <a:rPr lang="en-US" dirty="0">
                <a:solidFill>
                  <a:srgbClr val="C00000"/>
                </a:solidFill>
                <a:effectLst>
                  <a:outerShdw blurRad="38100" dist="38100" dir="2700000" algn="tl">
                    <a:srgbClr val="000000">
                      <a:alpha val="43137"/>
                    </a:srgbClr>
                  </a:outerShdw>
                </a:effectLst>
              </a:rPr>
              <a:t>participating in competitive </a:t>
            </a:r>
            <a:r>
              <a:rPr lang="en-US" dirty="0" smtClean="0">
                <a:solidFill>
                  <a:srgbClr val="C00000"/>
                </a:solidFill>
                <a:effectLst>
                  <a:outerShdw blurRad="38100" dist="38100" dir="2700000" algn="tl">
                    <a:srgbClr val="000000">
                      <a:alpha val="43137"/>
                    </a:srgbClr>
                  </a:outerShdw>
                </a:effectLst>
              </a:rPr>
              <a:t>sports.</a:t>
            </a:r>
          </a:p>
          <a:p>
            <a:endParaRPr lang="en-US" dirty="0">
              <a:solidFill>
                <a:srgbClr val="C00000"/>
              </a:solidFill>
              <a:effectLst>
                <a:outerShdw blurRad="38100" dist="38100" dir="2700000" algn="tl">
                  <a:srgbClr val="000000">
                    <a:alpha val="43137"/>
                  </a:srgbClr>
                </a:outerShdw>
              </a:effectLst>
            </a:endParaRPr>
          </a:p>
          <a:p>
            <a:pPr marL="0" indent="0">
              <a:buNone/>
            </a:pPr>
            <a:endParaRPr lang="en-US" dirty="0" smtClean="0">
              <a:solidFill>
                <a:srgbClr val="C00000"/>
              </a:solidFill>
              <a:effectLst>
                <a:outerShdw blurRad="38100" dist="38100" dir="2700000" algn="tl">
                  <a:srgbClr val="000000">
                    <a:alpha val="43137"/>
                  </a:srgbClr>
                </a:outerShdw>
              </a:effectLst>
            </a:endParaRPr>
          </a:p>
          <a:p>
            <a:r>
              <a:rPr lang="en-US" dirty="0" smtClean="0"/>
              <a:t> </a:t>
            </a:r>
            <a:r>
              <a:rPr lang="en-US" dirty="0" smtClean="0">
                <a:solidFill>
                  <a:srgbClr val="00B0F0"/>
                </a:solidFill>
                <a:effectLst>
                  <a:outerShdw blurRad="38100" dist="38100" dir="2700000" algn="tl">
                    <a:srgbClr val="000000">
                      <a:alpha val="43137"/>
                    </a:srgbClr>
                  </a:outerShdw>
                </a:effectLst>
              </a:rPr>
              <a:t>25 </a:t>
            </a:r>
            <a:r>
              <a:rPr lang="en-US" dirty="0">
                <a:solidFill>
                  <a:srgbClr val="00B0F0"/>
                </a:solidFill>
                <a:effectLst>
                  <a:outerShdw blurRad="38100" dist="38100" dir="2700000" algn="tl">
                    <a:srgbClr val="000000">
                      <a:alpha val="43137"/>
                    </a:srgbClr>
                  </a:outerShdw>
                </a:effectLst>
              </a:rPr>
              <a:t>to 125 deaths each year </a:t>
            </a:r>
            <a:r>
              <a:rPr lang="en-US" dirty="0" smtClean="0">
                <a:solidFill>
                  <a:srgbClr val="00B0F0"/>
                </a:solidFill>
                <a:effectLst>
                  <a:outerShdw blurRad="38100" dist="38100" dir="2700000" algn="tl">
                    <a:srgbClr val="000000">
                      <a:alpha val="43137"/>
                    </a:srgbClr>
                  </a:outerShdw>
                </a:effectLst>
              </a:rPr>
              <a:t>among 25 </a:t>
            </a:r>
            <a:r>
              <a:rPr lang="en-US" dirty="0">
                <a:solidFill>
                  <a:srgbClr val="00B0F0"/>
                </a:solidFill>
                <a:effectLst>
                  <a:outerShdw blurRad="38100" dist="38100" dir="2700000" algn="tl">
                    <a:srgbClr val="000000">
                      <a:alpha val="43137"/>
                    </a:srgbClr>
                  </a:outerShdw>
                </a:effectLst>
              </a:rPr>
              <a:t>million competitive athletes</a:t>
            </a:r>
          </a:p>
        </p:txBody>
      </p:sp>
    </p:spTree>
    <p:extLst>
      <p:ext uri="{BB962C8B-B14F-4D97-AF65-F5344CB8AC3E}">
        <p14:creationId xmlns:p14="http://schemas.microsoft.com/office/powerpoint/2010/main" val="26233311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1727</TotalTime>
  <Words>2036</Words>
  <Application>Microsoft Office PowerPoint</Application>
  <PresentationFormat>On-screen Show (4:3)</PresentationFormat>
  <Paragraphs>208</Paragraphs>
  <Slides>52</Slides>
  <Notes>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59" baseType="lpstr">
      <vt:lpstr>Arial</vt:lpstr>
      <vt:lpstr>Calibri</vt:lpstr>
      <vt:lpstr>Franklin Gothic Book</vt:lpstr>
      <vt:lpstr>Franklin Gothic Medium</vt:lpstr>
      <vt:lpstr>Wingdings</vt:lpstr>
      <vt:lpstr>Office Theme</vt:lpstr>
      <vt:lpstr>Packager Shell Object</vt:lpstr>
      <vt:lpstr>Sudden cardiac arrest</vt:lpstr>
      <vt:lpstr>PowerPoint Presentation</vt:lpstr>
      <vt:lpstr>PowerPoint Presentation</vt:lpstr>
      <vt:lpstr>PowerPoint Presentation</vt:lpstr>
      <vt:lpstr>signs and symptoms </vt:lpstr>
      <vt:lpstr>PowerPoint Presentation</vt:lpstr>
      <vt:lpstr>Sudden Death in General Population</vt:lpstr>
      <vt:lpstr>Sudden Cardiac Arrest in Athletes</vt:lpstr>
      <vt:lpstr>SCA in athlete</vt:lpstr>
      <vt:lpstr>PowerPoint Presentation</vt:lpstr>
      <vt:lpstr>PowerPoint Presentation</vt:lpstr>
      <vt:lpstr>PowerPoint Presentation</vt:lpstr>
      <vt:lpstr>PowerPoint Presentation</vt:lpstr>
      <vt:lpstr>Sudden Cardiac Arrest(SCA) Rhythms</vt:lpstr>
      <vt:lpstr>Ventricular fibrillation (VF) 60% </vt:lpstr>
      <vt:lpstr>PowerPoint Presentation</vt:lpstr>
      <vt:lpstr>PowerPoint Presentation</vt:lpstr>
      <vt:lpstr>Pulseless Electrical Activity</vt:lpstr>
      <vt:lpstr>Asystole</vt:lpstr>
      <vt:lpstr>PowerPoint Presentation</vt:lpstr>
      <vt:lpstr>Commotio cordis</vt:lpstr>
      <vt:lpstr>PowerPoint Presentation</vt:lpstr>
      <vt:lpstr>PowerPoint Presentation</vt:lpstr>
      <vt:lpstr>PowerPoint Presentation</vt:lpstr>
      <vt:lpstr>Screening &amp; recognition of cardiac warning signs</vt:lpstr>
      <vt:lpstr>Screening &amp; recognition of cardiac warning signs</vt:lpstr>
      <vt:lpstr>Symptoms</vt:lpstr>
      <vt:lpstr>Recognition of cardiac warning signs</vt:lpstr>
      <vt:lpstr>PowerPoint Presentation</vt:lpstr>
      <vt:lpstr>PowerPoint Presentation</vt:lpstr>
      <vt:lpstr>PowerPoint Presentation</vt:lpstr>
      <vt:lpstr>Preparation for Cardiac Emergencies</vt:lpstr>
      <vt:lpstr>Defibrillators </vt:lpstr>
      <vt:lpstr>PowerPoint Presentation</vt:lpstr>
      <vt:lpstr>PowerPoint Presentation</vt:lpstr>
      <vt:lpstr>PowerPoint Presentation</vt:lpstr>
      <vt:lpstr>PowerPoint Presentation</vt:lpstr>
      <vt:lpstr>PowerPoint Presentation</vt:lpstr>
      <vt:lpstr>Equipment and Supplies</vt:lpstr>
      <vt:lpstr>Ventilation Aids</vt:lpstr>
      <vt:lpstr>PowerPoint Presentation</vt:lpstr>
      <vt:lpstr>Management of Sudden Cardiac Arrest</vt:lpstr>
      <vt:lpstr>Recognition of SCA and Activation of Local EMS</vt:lpstr>
      <vt:lpstr>Cardiopulmonary resuscitation (CPR)</vt:lpstr>
      <vt:lpstr>PowerPoint Presentation</vt:lpstr>
      <vt:lpstr>PowerPoint Presentation</vt:lpstr>
      <vt:lpstr>PowerPoint Presentation</vt:lpstr>
      <vt:lpstr>PowerPoint Presentation</vt:lpstr>
      <vt:lpstr>Debriefing and Follow-Up</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abdul munem</dc:creator>
  <cp:lastModifiedBy>Windows User</cp:lastModifiedBy>
  <cp:revision>116</cp:revision>
  <dcterms:created xsi:type="dcterms:W3CDTF">2006-08-16T00:00:00Z</dcterms:created>
  <dcterms:modified xsi:type="dcterms:W3CDTF">2020-04-06T04:56:49Z</dcterms:modified>
</cp:coreProperties>
</file>