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9DE14FB4-7641-4F2E-99A6-968AC9250BA1}" type="datetimeFigureOut">
              <a:rPr lang="en-US" smtClean="0"/>
              <a:pPr/>
              <a:t>5/2/2020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887766C-48A8-4BC6-AB2C-990A25CF34B0}"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E14FB4-7641-4F2E-99A6-968AC9250BA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E14FB4-7641-4F2E-99A6-968AC9250BA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E14FB4-7641-4F2E-99A6-968AC9250BA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E14FB4-7641-4F2E-99A6-968AC9250BA1}" type="datetimeFigureOut">
              <a:rPr lang="en-US" smtClean="0"/>
              <a:pPr/>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887766C-48A8-4BC6-AB2C-990A25CF34B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E14FB4-7641-4F2E-99A6-968AC9250BA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E14FB4-7641-4F2E-99A6-968AC9250BA1}" type="datetimeFigureOut">
              <a:rPr lang="en-US" smtClean="0"/>
              <a:pPr/>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E14FB4-7641-4F2E-99A6-968AC9250BA1}" type="datetimeFigureOut">
              <a:rPr lang="en-US" smtClean="0"/>
              <a:pPr/>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E14FB4-7641-4F2E-99A6-968AC9250BA1}" type="datetimeFigureOut">
              <a:rPr lang="en-US" smtClean="0"/>
              <a:pPr/>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E14FB4-7641-4F2E-99A6-968AC9250BA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E14FB4-7641-4F2E-99A6-968AC9250BA1}" type="datetimeFigureOut">
              <a:rPr lang="en-US" smtClean="0"/>
              <a:pPr/>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87766C-48A8-4BC6-AB2C-990A25CF34B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DE14FB4-7641-4F2E-99A6-968AC9250BA1}" type="datetimeFigureOut">
              <a:rPr lang="en-US" smtClean="0"/>
              <a:pPr/>
              <a:t>5/2/2020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887766C-48A8-4BC6-AB2C-990A25CF34B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n.wikipedia.org/wiki/Phenotype" TargetMode="External"/><Relationship Id="rId2" Type="http://schemas.openxmlformats.org/officeDocument/2006/relationships/hyperlink" Target="https://en.wikipedia.org/wiki/DNA" TargetMode="External"/><Relationship Id="rId1" Type="http://schemas.openxmlformats.org/officeDocument/2006/relationships/slideLayout" Target="../slideLayouts/slideLayout2.xml"/><Relationship Id="rId5" Type="http://schemas.openxmlformats.org/officeDocument/2006/relationships/hyperlink" Target="https://en.wikipedia.org/wiki/Polygene" TargetMode="External"/><Relationship Id="rId4" Type="http://schemas.openxmlformats.org/officeDocument/2006/relationships/hyperlink" Target="https://en.wikipedia.org/wiki/Trait_(biologica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DNA_sequence" TargetMode="External"/><Relationship Id="rId7" Type="http://schemas.openxmlformats.org/officeDocument/2006/relationships/hyperlink" Target="https://en.wikipedia.org/wiki/Minisatellite" TargetMode="External"/><Relationship Id="rId2" Type="http://schemas.openxmlformats.org/officeDocument/2006/relationships/hyperlink" Target="https://en.wikipedia.org/wiki/Gene" TargetMode="External"/><Relationship Id="rId1" Type="http://schemas.openxmlformats.org/officeDocument/2006/relationships/slideLayout" Target="../slideLayouts/slideLayout2.xml"/><Relationship Id="rId6" Type="http://schemas.openxmlformats.org/officeDocument/2006/relationships/hyperlink" Target="https://en.wikipedia.org/wiki/Single_nucleotide_polymorphism" TargetMode="External"/><Relationship Id="rId5" Type="http://schemas.openxmlformats.org/officeDocument/2006/relationships/hyperlink" Target="https://en.wikipedia.org/wiki/Species" TargetMode="External"/><Relationship Id="rId4" Type="http://schemas.openxmlformats.org/officeDocument/2006/relationships/hyperlink" Target="https://en.wikipedia.org/wiki/Chromos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en.wikipedia.org/wiki/Single_nucleotide_polymorphism" TargetMode="External"/><Relationship Id="rId3" Type="http://schemas.openxmlformats.org/officeDocument/2006/relationships/hyperlink" Target="https://en.wikipedia.org/wiki/Simple_sequence_length_polymorphism" TargetMode="External"/><Relationship Id="rId7" Type="http://schemas.openxmlformats.org/officeDocument/2006/relationships/hyperlink" Target="https://en.wikipedia.org/wiki/Microsatellite_(genetics)" TargetMode="External"/><Relationship Id="rId12" Type="http://schemas.openxmlformats.org/officeDocument/2006/relationships/hyperlink" Target="https://en.wikipedia.org/wiki/Restriction_site_associated_DNA_markers" TargetMode="External"/><Relationship Id="rId2" Type="http://schemas.openxmlformats.org/officeDocument/2006/relationships/hyperlink" Target="https://en.wikipedia.org/wiki/Restriction_fragment_length_polymorphism" TargetMode="External"/><Relationship Id="rId1" Type="http://schemas.openxmlformats.org/officeDocument/2006/relationships/slideLayout" Target="../slideLayouts/slideLayout2.xml"/><Relationship Id="rId6" Type="http://schemas.openxmlformats.org/officeDocument/2006/relationships/hyperlink" Target="https://en.wikipedia.org/wiki/Variable_number_tandem_repeat" TargetMode="External"/><Relationship Id="rId11" Type="http://schemas.openxmlformats.org/officeDocument/2006/relationships/hyperlink" Target="https://en.wikipedia.org/wiki/Diversity_Arrays_Technology" TargetMode="External"/><Relationship Id="rId5" Type="http://schemas.openxmlformats.org/officeDocument/2006/relationships/hyperlink" Target="https://en.wikipedia.org/wiki/RAPD" TargetMode="External"/><Relationship Id="rId10" Type="http://schemas.openxmlformats.org/officeDocument/2006/relationships/hyperlink" Target="https://en.wikipedia.org/w/index.php?title=Single_feature_polymorphism&amp;action=edit&amp;redlink=1" TargetMode="External"/><Relationship Id="rId4" Type="http://schemas.openxmlformats.org/officeDocument/2006/relationships/hyperlink" Target="https://en.wikipedia.org/wiki/Amplified_fragment_length_polymorphism" TargetMode="External"/><Relationship Id="rId9" Type="http://schemas.openxmlformats.org/officeDocument/2006/relationships/hyperlink" Target="https://en.wikipedia.org/wiki/Short_tandem_repeat"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en.wikipedia.org/wiki/Genetic_genealogy" TargetMode="External"/><Relationship Id="rId13" Type="http://schemas.openxmlformats.org/officeDocument/2006/relationships/hyperlink" Target="https://en.wikipedia.org/wiki/Autosome" TargetMode="External"/><Relationship Id="rId3" Type="http://schemas.openxmlformats.org/officeDocument/2006/relationships/hyperlink" Target="https://en.wikipedia.org/wiki/Genetics" TargetMode="External"/><Relationship Id="rId7" Type="http://schemas.openxmlformats.org/officeDocument/2006/relationships/hyperlink" Target="https://en.wikipedia.org/wiki/Genealogical_DNA_test" TargetMode="External"/><Relationship Id="rId12" Type="http://schemas.openxmlformats.org/officeDocument/2006/relationships/hyperlink" Target="https://en.wikipedia.org/wiki/Lineage_(genetic)" TargetMode="External"/><Relationship Id="rId17" Type="http://schemas.openxmlformats.org/officeDocument/2006/relationships/hyperlink" Target="https://en.wikipedia.org/wiki/Allozyme" TargetMode="External"/><Relationship Id="rId2" Type="http://schemas.openxmlformats.org/officeDocument/2006/relationships/hyperlink" Target="https://en.wikipedia.org/wiki/Inherited_disease" TargetMode="External"/><Relationship Id="rId16" Type="http://schemas.openxmlformats.org/officeDocument/2006/relationships/hyperlink" Target="https://en.wikipedia.org/wiki/Homozygotes" TargetMode="External"/><Relationship Id="rId1" Type="http://schemas.openxmlformats.org/officeDocument/2006/relationships/slideLayout" Target="../slideLayouts/slideLayout2.xml"/><Relationship Id="rId6" Type="http://schemas.openxmlformats.org/officeDocument/2006/relationships/hyperlink" Target="https://en.wikipedia.org/wiki/Protein" TargetMode="External"/><Relationship Id="rId11" Type="http://schemas.openxmlformats.org/officeDocument/2006/relationships/hyperlink" Target="https://en.wikipedia.org/wiki/Y_chromosome" TargetMode="External"/><Relationship Id="rId5" Type="http://schemas.openxmlformats.org/officeDocument/2006/relationships/hyperlink" Target="https://en.wikipedia.org/wiki/Gene" TargetMode="External"/><Relationship Id="rId15" Type="http://schemas.openxmlformats.org/officeDocument/2006/relationships/hyperlink" Target="https://en.wikipedia.org/wiki/Polymorphism_(biology)" TargetMode="External"/><Relationship Id="rId10" Type="http://schemas.openxmlformats.org/officeDocument/2006/relationships/hyperlink" Target="https://en.wikipedia.org/wiki/Mitochondrial_DNA" TargetMode="External"/><Relationship Id="rId4" Type="http://schemas.openxmlformats.org/officeDocument/2006/relationships/hyperlink" Target="https://en.wikipedia.org/wiki/Mutation" TargetMode="External"/><Relationship Id="rId9" Type="http://schemas.openxmlformats.org/officeDocument/2006/relationships/hyperlink" Target="https://en.wikipedia.org/wiki/Genetic_distance" TargetMode="External"/><Relationship Id="rId14" Type="http://schemas.openxmlformats.org/officeDocument/2006/relationships/hyperlink" Target="https://en.wikipedia.org/wiki/Locus_(geneti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FORMATION of Breeding Stock. </a:t>
            </a:r>
            <a:endParaRPr lang="en-US" dirty="0"/>
          </a:p>
        </p:txBody>
      </p:sp>
      <p:sp>
        <p:nvSpPr>
          <p:cNvPr id="3" name="Content Placeholder 2"/>
          <p:cNvSpPr>
            <a:spLocks noGrp="1"/>
          </p:cNvSpPr>
          <p:nvPr>
            <p:ph idx="1"/>
          </p:nvPr>
        </p:nvSpPr>
        <p:spPr>
          <a:xfrm>
            <a:off x="914400" y="2743200"/>
            <a:ext cx="6629400" cy="3352800"/>
          </a:xfrm>
        </p:spPr>
        <p:txBody>
          <a:bodyPr>
            <a:normAutofit fontScale="92500" lnSpcReduction="10000"/>
          </a:bodyPr>
          <a:lstStyle/>
          <a:p>
            <a:pPr>
              <a:buFont typeface="Wingdings" pitchFamily="2" charset="2"/>
              <a:buChar char="Ø"/>
            </a:pPr>
            <a:r>
              <a:rPr lang="en-US" dirty="0" smtClean="0"/>
              <a:t>.   A breeding stock is a group of males and females which act as parents of future generations.</a:t>
            </a:r>
          </a:p>
          <a:p>
            <a:pPr>
              <a:buFont typeface="Wingdings" pitchFamily="2" charset="2"/>
              <a:buChar char="Ø"/>
            </a:pPr>
            <a:r>
              <a:rPr lang="en-US" dirty="0" smtClean="0"/>
              <a:t>Selected animals make up the breeding stock.</a:t>
            </a:r>
          </a:p>
          <a:p>
            <a:pPr>
              <a:buFont typeface="Wingdings" pitchFamily="2" charset="2"/>
              <a:buChar char="Ø"/>
            </a:pPr>
            <a:r>
              <a:rPr lang="en-US" dirty="0" smtClean="0"/>
              <a:t>There are two main types of commercial chicken breeds: layers and meat (broiler) chickens.</a:t>
            </a:r>
            <a:endParaRPr lang="en-US" dirty="0"/>
          </a:p>
        </p:txBody>
      </p:sp>
      <p:sp>
        <p:nvSpPr>
          <p:cNvPr id="4" name="Title 1"/>
          <p:cNvSpPr txBox="1">
            <a:spLocks/>
          </p:cNvSpPr>
          <p:nvPr/>
        </p:nvSpPr>
        <p:spPr>
          <a:xfrm>
            <a:off x="1066800" y="1676400"/>
            <a:ext cx="5181600" cy="1143000"/>
          </a:xfrm>
          <a:prstGeom prst="rect">
            <a:avLst/>
          </a:prstGeom>
        </p:spPr>
        <p:txBody>
          <a:bodyPr vert="horz" anchor="ctr">
            <a:normAutofit fontScale="75000" lnSpcReduction="200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3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BREEDING STOCK</a:t>
            </a:r>
            <a:r>
              <a:rPr kumimoji="0" lang="en-US"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
            </a:r>
            <a:br>
              <a:rPr kumimoji="0" lang="en-US"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br>
            <a:endParaRPr kumimoji="0" lang="en-US"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Four different ways of Breeding.</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cap="all" dirty="0" smtClean="0"/>
              <a:t>INBREEDING, LINE BREEDING, OUTCROSSING, AND CROSSBREEDING</a:t>
            </a:r>
          </a:p>
          <a:p>
            <a:r>
              <a:rPr lang="en-US" cap="all" dirty="0" smtClean="0">
                <a:solidFill>
                  <a:schemeClr val="accent4">
                    <a:lumMod val="40000"/>
                    <a:lumOff val="60000"/>
                  </a:schemeClr>
                </a:solidFill>
              </a:rPr>
              <a:t>INBREEDING</a:t>
            </a:r>
          </a:p>
          <a:p>
            <a:pPr>
              <a:buNone/>
            </a:pPr>
            <a:r>
              <a:rPr lang="en-US" cap="all" dirty="0" smtClean="0"/>
              <a:t>                         </a:t>
            </a:r>
            <a:r>
              <a:rPr lang="en-US" cap="all" dirty="0" smtClean="0">
                <a:solidFill>
                  <a:schemeClr val="accent1">
                    <a:lumMod val="60000"/>
                    <a:lumOff val="40000"/>
                  </a:schemeClr>
                </a:solidFill>
              </a:rPr>
              <a:t> </a:t>
            </a:r>
            <a:r>
              <a:rPr lang="en-US" dirty="0" smtClean="0">
                <a:solidFill>
                  <a:schemeClr val="accent1">
                    <a:lumMod val="60000"/>
                    <a:lumOff val="40000"/>
                  </a:schemeClr>
                </a:solidFill>
                <a:latin typeface="Open Sans"/>
              </a:rPr>
              <a:t>Inbreeding is a loosely defined term that refers to breeding chickens that are closely related. It is a tool used to intensify genes. If you have good genes, you can intensify those qualities in subsequent generations through inbreeding. </a:t>
            </a:r>
          </a:p>
          <a:p>
            <a:r>
              <a:rPr lang="en-US" dirty="0" smtClean="0"/>
              <a:t>Inbreeding helps to produce offspring that are genetically identical. This can be good if you’re looking to reproduce quality birds. It can also help breeders predict what the next generation will look like depending on the parents.</a:t>
            </a:r>
          </a:p>
          <a:p>
            <a:r>
              <a:rPr lang="en-US" dirty="0" smtClean="0"/>
              <a:t>However, if inbreeding is used for too long, fertility often drops.</a:t>
            </a:r>
          </a:p>
          <a:p>
            <a:pPr>
              <a:buFont typeface="Wingdings" pitchFamily="2" charset="2"/>
              <a:buChar char="q"/>
            </a:pPr>
            <a:endParaRPr lang="en-US" cap="all" dirty="0" smtClean="0">
              <a:solidFill>
                <a:schemeClr val="accent1">
                  <a:lumMod val="60000"/>
                  <a:lumOff val="4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3886200" cy="685800"/>
          </a:xfrm>
        </p:spPr>
        <p:txBody>
          <a:bodyPr>
            <a:normAutofit fontScale="90000"/>
          </a:bodyPr>
          <a:lstStyle/>
          <a:p>
            <a:r>
              <a:rPr lang="en-US" b="0" cap="all" dirty="0" smtClean="0">
                <a:solidFill>
                  <a:srgbClr val="000000"/>
                </a:solidFill>
                <a:latin typeface="Oswald"/>
              </a:rPr>
              <a:t>LINE BREEDING</a:t>
            </a:r>
            <a:br>
              <a:rPr lang="en-US" b="0" cap="all" dirty="0" smtClean="0">
                <a:solidFill>
                  <a:srgbClr val="000000"/>
                </a:solidFill>
                <a:latin typeface="Oswald"/>
              </a:rPr>
            </a:br>
            <a:endParaRPr lang="en-US" dirty="0"/>
          </a:p>
        </p:txBody>
      </p:sp>
      <p:sp>
        <p:nvSpPr>
          <p:cNvPr id="3" name="Content Placeholder 2"/>
          <p:cNvSpPr>
            <a:spLocks noGrp="1"/>
          </p:cNvSpPr>
          <p:nvPr>
            <p:ph idx="1"/>
          </p:nvPr>
        </p:nvSpPr>
        <p:spPr>
          <a:xfrm>
            <a:off x="1219200" y="1295400"/>
            <a:ext cx="6629400" cy="4709160"/>
          </a:xfrm>
        </p:spPr>
        <p:txBody>
          <a:bodyPr/>
          <a:lstStyle/>
          <a:p>
            <a:r>
              <a:rPr lang="en-US" dirty="0" smtClean="0">
                <a:solidFill>
                  <a:schemeClr val="tx2">
                    <a:lumMod val="40000"/>
                    <a:lumOff val="60000"/>
                  </a:schemeClr>
                </a:solidFill>
                <a:latin typeface="Open Sans"/>
              </a:rPr>
              <a:t>Line breeding is the practice of breeding father to daughter or mother to son. </a:t>
            </a:r>
          </a:p>
          <a:p>
            <a:r>
              <a:rPr lang="en-US" dirty="0" smtClean="0">
                <a:solidFill>
                  <a:schemeClr val="tx2">
                    <a:lumMod val="40000"/>
                    <a:lumOff val="60000"/>
                  </a:schemeClr>
                </a:solidFill>
                <a:latin typeface="Open Sans"/>
              </a:rPr>
              <a:t>This is usually a safer practice than breeding siblings.</a:t>
            </a:r>
          </a:p>
          <a:p>
            <a:r>
              <a:rPr lang="en-US" dirty="0" smtClean="0">
                <a:solidFill>
                  <a:schemeClr val="tx2">
                    <a:lumMod val="40000"/>
                    <a:lumOff val="60000"/>
                  </a:schemeClr>
                </a:solidFill>
                <a:latin typeface="Open Sans"/>
              </a:rPr>
              <a:t> This is a good way to establish a breeding flock if you only have one pair to work with.</a:t>
            </a:r>
            <a:endParaRPr lang="en-US" dirty="0">
              <a:solidFill>
                <a:schemeClr val="tx2">
                  <a:lumMod val="40000"/>
                  <a:lumOff val="6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90600"/>
            <a:ext cx="3733800" cy="639762"/>
          </a:xfrm>
        </p:spPr>
        <p:txBody>
          <a:bodyPr>
            <a:normAutofit fontScale="90000"/>
          </a:bodyPr>
          <a:lstStyle/>
          <a:p>
            <a:r>
              <a:rPr lang="en-US" b="0" cap="all" dirty="0" smtClean="0">
                <a:solidFill>
                  <a:srgbClr val="000000"/>
                </a:solidFill>
                <a:latin typeface="Oswald"/>
              </a:rPr>
              <a:t>OUTCROSSING</a:t>
            </a:r>
            <a:br>
              <a:rPr lang="en-US" b="0" cap="all" dirty="0" smtClean="0">
                <a:solidFill>
                  <a:srgbClr val="000000"/>
                </a:solidFill>
                <a:latin typeface="Oswald"/>
              </a:rPr>
            </a:br>
            <a:endParaRPr lang="en-US" dirty="0"/>
          </a:p>
        </p:txBody>
      </p:sp>
      <p:sp>
        <p:nvSpPr>
          <p:cNvPr id="3" name="Content Placeholder 2"/>
          <p:cNvSpPr>
            <a:spLocks noGrp="1"/>
          </p:cNvSpPr>
          <p:nvPr>
            <p:ph idx="1"/>
          </p:nvPr>
        </p:nvSpPr>
        <p:spPr>
          <a:xfrm>
            <a:off x="1295400" y="1600200"/>
            <a:ext cx="6781800" cy="4709160"/>
          </a:xfrm>
        </p:spPr>
        <p:txBody>
          <a:bodyPr/>
          <a:lstStyle/>
          <a:p>
            <a:r>
              <a:rPr lang="en-US" dirty="0" smtClean="0">
                <a:solidFill>
                  <a:schemeClr val="accent1">
                    <a:lumMod val="40000"/>
                    <a:lumOff val="60000"/>
                  </a:schemeClr>
                </a:solidFill>
                <a:latin typeface="Open Sans"/>
              </a:rPr>
              <a:t>Outcrossing is when you introduce new genetics of the same breed to an established line.</a:t>
            </a:r>
          </a:p>
          <a:p>
            <a:r>
              <a:rPr lang="en-US" dirty="0" smtClean="0">
                <a:solidFill>
                  <a:schemeClr val="accent1">
                    <a:lumMod val="40000"/>
                    <a:lumOff val="60000"/>
                  </a:schemeClr>
                </a:solidFill>
                <a:latin typeface="Open Sans"/>
              </a:rPr>
              <a:t> Bringing in new genetics can be used to correct sub-standard aspects of a flock.</a:t>
            </a:r>
          </a:p>
          <a:p>
            <a:r>
              <a:rPr lang="en-US" dirty="0" smtClean="0">
                <a:solidFill>
                  <a:schemeClr val="accent1">
                    <a:lumMod val="40000"/>
                    <a:lumOff val="60000"/>
                  </a:schemeClr>
                </a:solidFill>
                <a:latin typeface="Open Sans"/>
              </a:rPr>
              <a:t>For example</a:t>
            </a:r>
          </a:p>
          <a:p>
            <a:r>
              <a:rPr lang="en-US" dirty="0" smtClean="0">
                <a:solidFill>
                  <a:schemeClr val="accent1">
                    <a:lumMod val="40000"/>
                    <a:lumOff val="60000"/>
                  </a:schemeClr>
                </a:solidFill>
                <a:latin typeface="Open Sans"/>
              </a:rPr>
              <a:t> to correct body type or a feathering issue.</a:t>
            </a:r>
            <a:endParaRPr lang="en-US" dirty="0">
              <a:solidFill>
                <a:schemeClr val="accent1">
                  <a:lumMod val="40000"/>
                  <a:lumOff val="6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685800"/>
            <a:ext cx="4419600" cy="868362"/>
          </a:xfrm>
        </p:spPr>
        <p:txBody>
          <a:bodyPr>
            <a:normAutofit fontScale="90000"/>
          </a:bodyPr>
          <a:lstStyle/>
          <a:p>
            <a:r>
              <a:rPr lang="en-US" b="0" cap="all" dirty="0" smtClean="0">
                <a:solidFill>
                  <a:srgbClr val="000000"/>
                </a:solidFill>
                <a:latin typeface="Oswald"/>
              </a:rPr>
              <a:t>CROSSBREEDING</a:t>
            </a:r>
            <a:br>
              <a:rPr lang="en-US" b="0" cap="all" dirty="0" smtClean="0">
                <a:solidFill>
                  <a:srgbClr val="000000"/>
                </a:solidFill>
                <a:latin typeface="Oswald"/>
              </a:rPr>
            </a:br>
            <a:endParaRPr lang="en-US" dirty="0"/>
          </a:p>
        </p:txBody>
      </p:sp>
      <p:sp>
        <p:nvSpPr>
          <p:cNvPr id="3" name="Content Placeholder 2"/>
          <p:cNvSpPr>
            <a:spLocks noGrp="1"/>
          </p:cNvSpPr>
          <p:nvPr>
            <p:ph idx="1"/>
          </p:nvPr>
        </p:nvSpPr>
        <p:spPr/>
        <p:txBody>
          <a:bodyPr/>
          <a:lstStyle/>
          <a:p>
            <a:r>
              <a:rPr lang="en-US" dirty="0" smtClean="0">
                <a:solidFill>
                  <a:schemeClr val="accent1">
                    <a:lumMod val="40000"/>
                    <a:lumOff val="60000"/>
                  </a:schemeClr>
                </a:solidFill>
                <a:latin typeface="Open Sans"/>
              </a:rPr>
              <a:t>Cross breeding is when you breed two chickens of different breeds.</a:t>
            </a:r>
          </a:p>
          <a:p>
            <a:endParaRPr lang="en-US" dirty="0" smtClean="0">
              <a:solidFill>
                <a:schemeClr val="accent1">
                  <a:lumMod val="40000"/>
                  <a:lumOff val="60000"/>
                </a:schemeClr>
              </a:solidFill>
              <a:latin typeface="Open Sans"/>
            </a:endParaRPr>
          </a:p>
          <a:p>
            <a:pPr>
              <a:buFont typeface="Wingdings" pitchFamily="2" charset="2"/>
              <a:buChar char="q"/>
            </a:pPr>
            <a:r>
              <a:rPr lang="en-US" dirty="0" smtClean="0">
                <a:solidFill>
                  <a:schemeClr val="accent1">
                    <a:lumMod val="40000"/>
                    <a:lumOff val="60000"/>
                  </a:schemeClr>
                </a:solidFill>
                <a:latin typeface="Open Sans"/>
              </a:rPr>
              <a:t> Sometimes cross breeding is used in heritage breeds that don’t lay many eggs. </a:t>
            </a:r>
          </a:p>
          <a:p>
            <a:pPr>
              <a:buFont typeface="Wingdings" pitchFamily="2" charset="2"/>
              <a:buChar char="q"/>
            </a:pPr>
            <a:r>
              <a:rPr lang="en-US" dirty="0" smtClean="0">
                <a:solidFill>
                  <a:schemeClr val="accent1">
                    <a:lumMod val="40000"/>
                    <a:lumOff val="60000"/>
                  </a:schemeClr>
                </a:solidFill>
                <a:latin typeface="Open Sans"/>
              </a:rPr>
              <a:t>Often the heritage breed is crossed with a high production chicken (like a Leghorn) to increase egg production.</a:t>
            </a:r>
            <a:endParaRPr lang="en-US" dirty="0">
              <a:solidFill>
                <a:schemeClr val="accent1">
                  <a:lumMod val="40000"/>
                  <a:lumOff val="6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6172200" cy="1143000"/>
          </a:xfrm>
        </p:spPr>
        <p:txBody>
          <a:bodyPr>
            <a:normAutofit fontScale="90000"/>
          </a:bodyPr>
          <a:lstStyle/>
          <a:p>
            <a:r>
              <a:rPr lang="en-US" dirty="0" smtClean="0"/>
              <a:t>Objectives for layer selection.</a:t>
            </a:r>
            <a:endParaRPr lang="en-US" dirty="0"/>
          </a:p>
        </p:txBody>
      </p:sp>
      <p:sp>
        <p:nvSpPr>
          <p:cNvPr id="3" name="Content Placeholder 2"/>
          <p:cNvSpPr>
            <a:spLocks noGrp="1"/>
          </p:cNvSpPr>
          <p:nvPr>
            <p:ph idx="1"/>
          </p:nvPr>
        </p:nvSpPr>
        <p:spPr>
          <a:xfrm>
            <a:off x="1143000" y="1600200"/>
            <a:ext cx="6858000" cy="4709160"/>
          </a:xfrm>
        </p:spPr>
        <p:txBody>
          <a:bodyPr>
            <a:normAutofit fontScale="85000" lnSpcReduction="20000"/>
          </a:bodyPr>
          <a:lstStyle/>
          <a:p>
            <a:r>
              <a:rPr lang="en-US" dirty="0" smtClean="0">
                <a:solidFill>
                  <a:srgbClr val="000000"/>
                </a:solidFill>
                <a:latin typeface="FSBrabo"/>
              </a:rPr>
              <a:t>To obtain maximum number of saleable eggs per hen housed at low feed cost per egg or per kg egg mass and the eggs should have optimal internal and external qualities.</a:t>
            </a:r>
          </a:p>
          <a:p>
            <a:r>
              <a:rPr lang="en-US" dirty="0" smtClean="0">
                <a:solidFill>
                  <a:srgbClr val="000000"/>
                </a:solidFill>
                <a:latin typeface="FSBrabo"/>
              </a:rPr>
              <a:t> Stock should have low mortality and high adaptability to different environments.</a:t>
            </a:r>
          </a:p>
          <a:p>
            <a:r>
              <a:rPr lang="en-US" dirty="0" smtClean="0">
                <a:solidFill>
                  <a:srgbClr val="000000"/>
                </a:solidFill>
                <a:latin typeface="FSBrabo"/>
              </a:rPr>
              <a:t>” Layer breeders apply selection to improve over 30 traits important for commercial egg production.</a:t>
            </a:r>
          </a:p>
          <a:p>
            <a:r>
              <a:rPr lang="en-US" dirty="0" smtClean="0">
                <a:solidFill>
                  <a:srgbClr val="000000"/>
                </a:solidFill>
                <a:latin typeface="FSBrabo"/>
              </a:rPr>
              <a:t> Breeders today select for (or at least monitor) the age at sexual maturity, the rate of lay, livability, egg weight, body weight, feed conversion, shell color, shell strength, albumen height, egg inclusions (blood and meat spots), and temperament.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6629400" cy="1143000"/>
          </a:xfrm>
        </p:spPr>
        <p:txBody>
          <a:bodyPr>
            <a:normAutofit fontScale="90000"/>
          </a:bodyPr>
          <a:lstStyle/>
          <a:p>
            <a:r>
              <a:rPr lang="en-US" dirty="0" smtClean="0"/>
              <a:t>Objectives for broiler selection.</a:t>
            </a:r>
            <a:endParaRPr lang="en-US" dirty="0"/>
          </a:p>
        </p:txBody>
      </p:sp>
      <p:sp>
        <p:nvSpPr>
          <p:cNvPr id="3" name="Content Placeholder 2"/>
          <p:cNvSpPr>
            <a:spLocks noGrp="1"/>
          </p:cNvSpPr>
          <p:nvPr>
            <p:ph idx="1"/>
          </p:nvPr>
        </p:nvSpPr>
        <p:spPr>
          <a:xfrm>
            <a:off x="762000" y="1600200"/>
            <a:ext cx="7162800" cy="4709160"/>
          </a:xfrm>
        </p:spPr>
        <p:txBody>
          <a:bodyPr>
            <a:normAutofit fontScale="85000" lnSpcReduction="20000"/>
          </a:bodyPr>
          <a:lstStyle/>
          <a:p>
            <a:r>
              <a:rPr lang="en-US" dirty="0" smtClean="0">
                <a:solidFill>
                  <a:srgbClr val="000000"/>
                </a:solidFill>
                <a:latin typeface="FSBrabo"/>
              </a:rPr>
              <a:t>The most practiced strategy for broiler PLS is “selection at commercial weight,” which employs selection at a weight that matches the market weight and the age at selection becomes progressively earlier as growth potential increases.</a:t>
            </a:r>
          </a:p>
          <a:p>
            <a:r>
              <a:rPr lang="en-US" dirty="0" smtClean="0">
                <a:solidFill>
                  <a:srgbClr val="000000"/>
                </a:solidFill>
                <a:latin typeface="FSBrabo"/>
              </a:rPr>
              <a:t> The other two strategies are the selection at a commercial age and multi-stage selection.</a:t>
            </a:r>
          </a:p>
          <a:p>
            <a:r>
              <a:rPr lang="en-US" dirty="0" smtClean="0">
                <a:solidFill>
                  <a:srgbClr val="000000"/>
                </a:solidFill>
                <a:latin typeface="FSBrabo"/>
              </a:rPr>
              <a:t> Different breeding and selection technologies at different period of time were employed for the genetic improvement of poultry.</a:t>
            </a:r>
          </a:p>
          <a:p>
            <a:r>
              <a:rPr lang="en-US" dirty="0" smtClean="0">
                <a:solidFill>
                  <a:srgbClr val="000000"/>
                </a:solidFill>
                <a:latin typeface="FSBrabo"/>
              </a:rPr>
              <a:t>Breast muscle weight, meat quality, and FCR are major traits; in addition to these, thrust is also being given on skeletal abnormalities, metabolic disorders and welfare.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09600"/>
            <a:ext cx="6172200" cy="1173162"/>
          </a:xfrm>
        </p:spPr>
        <p:txBody>
          <a:bodyPr>
            <a:normAutofit fontScale="90000"/>
          </a:bodyPr>
          <a:lstStyle/>
          <a:p>
            <a:r>
              <a:rPr lang="en-US" b="0" dirty="0" smtClean="0"/>
              <a:t> Molecular approaches</a:t>
            </a:r>
            <a:br>
              <a:rPr lang="en-US" b="0"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000000"/>
                </a:solidFill>
                <a:latin typeface="FSBrabo"/>
              </a:rPr>
              <a:t>After discovery of double helical model of DNA, the molecular genetics approaches started making a humble beginning.</a:t>
            </a:r>
          </a:p>
          <a:p>
            <a:r>
              <a:rPr lang="en-US" dirty="0" smtClean="0">
                <a:solidFill>
                  <a:srgbClr val="000000"/>
                </a:solidFill>
                <a:latin typeface="FSBrabo"/>
              </a:rPr>
              <a:t> The advent of the era of molecular genetics in 1970s provided new opportunities to enhance breeding programs through the use of DNA markers associated with traits of interest.</a:t>
            </a:r>
          </a:p>
          <a:p>
            <a:r>
              <a:rPr lang="en-US" dirty="0" smtClean="0">
                <a:solidFill>
                  <a:srgbClr val="000000"/>
                </a:solidFill>
                <a:latin typeface="FSBrabo"/>
              </a:rPr>
              <a:t> Number of type I markers </a:t>
            </a:r>
            <a:r>
              <a:rPr lang="en-US" i="1" dirty="0" smtClean="0">
                <a:solidFill>
                  <a:srgbClr val="000000"/>
                </a:solidFill>
                <a:latin typeface="FSBrabo"/>
              </a:rPr>
              <a:t>viz</a:t>
            </a:r>
            <a:r>
              <a:rPr lang="en-US" dirty="0" smtClean="0">
                <a:solidFill>
                  <a:srgbClr val="000000"/>
                </a:solidFill>
                <a:latin typeface="FSBrabo"/>
              </a:rPr>
              <a:t>. RFLPs, ESTs, and SNP and type II markers such as RAPDs, micro- and minisatellites, AFLP, etc. were identified.</a:t>
            </a:r>
          </a:p>
          <a:p>
            <a:r>
              <a:rPr lang="en-US" dirty="0" smtClean="0">
                <a:solidFill>
                  <a:srgbClr val="000000"/>
                </a:solidFill>
                <a:latin typeface="FSBrabo"/>
              </a:rPr>
              <a:t> Because of being highly polymorphic and abundant in the genome, the type II markers are more preferred ones, however, the use of SNPs, the third generation marker is also becoming popular in various genetic applications including.</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6248400" cy="1143000"/>
          </a:xfrm>
        </p:spPr>
        <p:txBody>
          <a:bodyPr>
            <a:normAutofit fontScale="90000"/>
          </a:bodyPr>
          <a:lstStyle/>
          <a:p>
            <a:r>
              <a:rPr lang="en-US" dirty="0" smtClean="0"/>
              <a:t>quantitative trait locus</a:t>
            </a:r>
            <a:r>
              <a:rPr lang="en-US" b="0" dirty="0" smtClean="0"/>
              <a:t> (</a:t>
            </a:r>
            <a:r>
              <a:rPr lang="en-US" dirty="0" smtClean="0"/>
              <a:t>QTL</a:t>
            </a:r>
            <a:r>
              <a:rPr lang="en-US" b="0" dirty="0" smtClean="0"/>
              <a:t>)</a:t>
            </a:r>
            <a:endParaRPr lang="en-US" dirty="0"/>
          </a:p>
        </p:txBody>
      </p:sp>
      <p:sp>
        <p:nvSpPr>
          <p:cNvPr id="3" name="Content Placeholder 2"/>
          <p:cNvSpPr>
            <a:spLocks noGrp="1"/>
          </p:cNvSpPr>
          <p:nvPr>
            <p:ph idx="1"/>
          </p:nvPr>
        </p:nvSpPr>
        <p:spPr>
          <a:xfrm>
            <a:off x="1295400" y="1600200"/>
            <a:ext cx="7010400" cy="4709160"/>
          </a:xfrm>
        </p:spPr>
        <p:txBody>
          <a:bodyPr>
            <a:normAutofit/>
          </a:bodyPr>
          <a:lstStyle/>
          <a:p>
            <a:r>
              <a:rPr lang="en-US" sz="2400" dirty="0" smtClean="0"/>
              <a:t>Defination.</a:t>
            </a:r>
          </a:p>
          <a:p>
            <a:r>
              <a:rPr lang="en-US" sz="2400" dirty="0" smtClean="0">
                <a:solidFill>
                  <a:srgbClr val="222222"/>
                </a:solidFill>
                <a:latin typeface="Arial"/>
              </a:rPr>
              <a:t>A </a:t>
            </a:r>
            <a:r>
              <a:rPr lang="en-US" sz="2400" b="1" dirty="0" smtClean="0">
                <a:solidFill>
                  <a:srgbClr val="222222"/>
                </a:solidFill>
                <a:latin typeface="Arial"/>
              </a:rPr>
              <a:t>quantitative trait locus</a:t>
            </a:r>
            <a:r>
              <a:rPr lang="en-US" sz="2400" dirty="0" smtClean="0">
                <a:solidFill>
                  <a:srgbClr val="222222"/>
                </a:solidFill>
                <a:latin typeface="Arial"/>
              </a:rPr>
              <a:t> (</a:t>
            </a:r>
            <a:r>
              <a:rPr lang="en-US" sz="2400" b="1" dirty="0" smtClean="0">
                <a:solidFill>
                  <a:srgbClr val="222222"/>
                </a:solidFill>
                <a:latin typeface="Arial"/>
              </a:rPr>
              <a:t>QTL</a:t>
            </a:r>
            <a:r>
              <a:rPr lang="en-US" sz="2400" dirty="0" smtClean="0">
                <a:solidFill>
                  <a:srgbClr val="222222"/>
                </a:solidFill>
                <a:latin typeface="Arial"/>
              </a:rPr>
              <a:t>) is a region of </a:t>
            </a:r>
            <a:r>
              <a:rPr lang="en-US" sz="2400" dirty="0" smtClean="0">
                <a:solidFill>
                  <a:srgbClr val="0B0080"/>
                </a:solidFill>
                <a:latin typeface="Arial"/>
                <a:hlinkClick r:id="rId2" tooltip="DNA"/>
              </a:rPr>
              <a:t>DNA</a:t>
            </a:r>
            <a:r>
              <a:rPr lang="en-US" sz="2400" dirty="0" smtClean="0">
                <a:solidFill>
                  <a:srgbClr val="222222"/>
                </a:solidFill>
                <a:latin typeface="Arial"/>
              </a:rPr>
              <a:t> which is associated with a particular </a:t>
            </a:r>
            <a:r>
              <a:rPr lang="en-US" sz="2400" dirty="0" smtClean="0">
                <a:solidFill>
                  <a:srgbClr val="0B0080"/>
                </a:solidFill>
                <a:latin typeface="Arial"/>
                <a:hlinkClick r:id="rId3" tooltip="Phenotype"/>
              </a:rPr>
              <a:t>phenotypic</a:t>
            </a:r>
            <a:r>
              <a:rPr lang="en-US" sz="2400" dirty="0" smtClean="0">
                <a:solidFill>
                  <a:srgbClr val="222222"/>
                </a:solidFill>
                <a:latin typeface="Arial"/>
              </a:rPr>
              <a:t> </a:t>
            </a:r>
            <a:r>
              <a:rPr lang="en-US" sz="2400" dirty="0" smtClean="0">
                <a:solidFill>
                  <a:srgbClr val="0B0080"/>
                </a:solidFill>
                <a:latin typeface="Arial"/>
                <a:hlinkClick r:id="rId4" tooltip="Trait (biological)"/>
              </a:rPr>
              <a:t>trait</a:t>
            </a:r>
            <a:r>
              <a:rPr lang="en-US" sz="2400" dirty="0" smtClean="0">
                <a:solidFill>
                  <a:srgbClr val="222222"/>
                </a:solidFill>
                <a:latin typeface="Arial"/>
              </a:rPr>
              <a:t>, which varies in degree and which can be attributed to </a:t>
            </a:r>
            <a:r>
              <a:rPr lang="en-US" sz="2400" dirty="0" smtClean="0">
                <a:solidFill>
                  <a:srgbClr val="0B0080"/>
                </a:solidFill>
                <a:latin typeface="Arial"/>
                <a:hlinkClick r:id="rId5" tooltip="Polygene"/>
              </a:rPr>
              <a:t>polygenic</a:t>
            </a:r>
            <a:r>
              <a:rPr lang="en-US" sz="2400" dirty="0" smtClean="0">
                <a:solidFill>
                  <a:srgbClr val="222222"/>
                </a:solidFill>
                <a:latin typeface="Arial"/>
              </a:rPr>
              <a:t> effects,</a:t>
            </a:r>
            <a:endParaRPr lang="en-US" sz="2400" dirty="0" smtClean="0">
              <a:solidFill>
                <a:srgbClr val="000000"/>
              </a:solidFill>
              <a:latin typeface="FSBrabo"/>
            </a:endParaRPr>
          </a:p>
          <a:p>
            <a:r>
              <a:rPr lang="en-US" sz="2400" dirty="0" smtClean="0">
                <a:solidFill>
                  <a:srgbClr val="000000"/>
                </a:solidFill>
                <a:latin typeface="FSBrabo"/>
              </a:rPr>
              <a:t> The genetic control of quantitative traits is expected to be distributed throughout the genome and the numerous regions of the genome, which control the quantitative trait of interest, were described as quantitative trait loci (QTL). </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1500"/>
            <a:ext cx="8229600" cy="1143000"/>
          </a:xfrm>
        </p:spPr>
        <p:txBody>
          <a:bodyPr/>
          <a:lstStyle/>
          <a:p>
            <a:endParaRPr lang="en-US" dirty="0"/>
          </a:p>
        </p:txBody>
      </p:sp>
      <p:sp>
        <p:nvSpPr>
          <p:cNvPr id="3" name="Content Placeholder 2"/>
          <p:cNvSpPr>
            <a:spLocks noGrp="1"/>
          </p:cNvSpPr>
          <p:nvPr>
            <p:ph idx="1"/>
          </p:nvPr>
        </p:nvSpPr>
        <p:spPr>
          <a:xfrm>
            <a:off x="685800" y="304800"/>
            <a:ext cx="7848600" cy="6324600"/>
          </a:xfrm>
        </p:spPr>
        <p:txBody>
          <a:bodyPr>
            <a:normAutofit fontScale="85000" lnSpcReduction="20000"/>
          </a:bodyPr>
          <a:lstStyle/>
          <a:p>
            <a:r>
              <a:rPr lang="en-US" dirty="0" smtClean="0">
                <a:solidFill>
                  <a:srgbClr val="000000"/>
                </a:solidFill>
                <a:latin typeface="FSBrabo"/>
              </a:rPr>
              <a:t>These QTLs were identified using specialized experimental crosses, which were specifically developed for the purpose. The identification of QTL and the development of DNA tests were the important steps in the practical application of QTL through marker-assisted selection. </a:t>
            </a:r>
          </a:p>
          <a:p>
            <a:pPr>
              <a:buFont typeface="Wingdings" pitchFamily="2" charset="2"/>
              <a:buChar char="q"/>
            </a:pPr>
            <a:r>
              <a:rPr lang="en-US" dirty="0" smtClean="0">
                <a:solidFill>
                  <a:srgbClr val="000000"/>
                </a:solidFill>
                <a:latin typeface="FSBrabo"/>
              </a:rPr>
              <a:t>Selection on a combination of information derived from genetic markers associated with QTL and the traditional phenotypic information.</a:t>
            </a:r>
          </a:p>
          <a:p>
            <a:pPr>
              <a:buFont typeface="Wingdings" pitchFamily="2" charset="2"/>
              <a:buChar char="q"/>
            </a:pPr>
            <a:r>
              <a:rPr lang="en-US" dirty="0" smtClean="0">
                <a:solidFill>
                  <a:srgbClr val="000000"/>
                </a:solidFill>
                <a:latin typeface="FSBrabo"/>
              </a:rPr>
              <a:t> Most of these QTL searches were done using 200–350 MS markers and crosses between very diverse breeds, such as heavy meat-type birds and lighter egg-laying varieties or specialized inbred lines.</a:t>
            </a:r>
          </a:p>
          <a:p>
            <a:pPr>
              <a:buFont typeface="Wingdings" pitchFamily="2" charset="2"/>
              <a:buChar char="q"/>
            </a:pPr>
            <a:r>
              <a:rPr lang="en-US" dirty="0" smtClean="0">
                <a:solidFill>
                  <a:srgbClr val="000000"/>
                </a:solidFill>
                <a:latin typeface="FSBrabo"/>
              </a:rPr>
              <a:t> The implementation of MAS in breeding programs was, however, limited for various reasons .</a:t>
            </a:r>
          </a:p>
          <a:p>
            <a:pPr>
              <a:buFont typeface="Wingdings" pitchFamily="2" charset="2"/>
              <a:buChar char="q"/>
            </a:pPr>
            <a:r>
              <a:rPr lang="en-US" dirty="0" smtClean="0">
                <a:solidFill>
                  <a:srgbClr val="000000"/>
                </a:solidFill>
                <a:latin typeface="FSBrabo"/>
              </a:rPr>
              <a:t>Majority of work on QTL is restricted to experimental crosses having wider linkage disequilibrium rather than original populations undergoing genetic improvement program.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838200"/>
            <a:ext cx="6400800" cy="1143000"/>
          </a:xfrm>
        </p:spPr>
        <p:txBody>
          <a:bodyPr>
            <a:noAutofit/>
          </a:bodyPr>
          <a:lstStyle/>
          <a:p>
            <a:r>
              <a:rPr lang="en-US" sz="5400" b="0" dirty="0" smtClean="0">
                <a:solidFill>
                  <a:schemeClr val="accent1">
                    <a:lumMod val="40000"/>
                    <a:lumOff val="60000"/>
                  </a:schemeClr>
                </a:solidFill>
                <a:latin typeface="Linux Libertine"/>
              </a:rPr>
              <a:t>Genetic marker</a:t>
            </a:r>
            <a:r>
              <a:rPr lang="en-US" sz="5400" b="0" dirty="0" smtClean="0">
                <a:solidFill>
                  <a:srgbClr val="000000"/>
                </a:solidFill>
                <a:latin typeface="Linux Libertine"/>
              </a:rPr>
              <a:t/>
            </a:r>
            <a:br>
              <a:rPr lang="en-US" sz="5400" b="0" dirty="0" smtClean="0">
                <a:solidFill>
                  <a:srgbClr val="000000"/>
                </a:solidFill>
                <a:latin typeface="Linux Libertine"/>
              </a:rPr>
            </a:br>
            <a:endParaRPr lang="en-US" sz="5400" dirty="0"/>
          </a:p>
        </p:txBody>
      </p:sp>
      <p:sp>
        <p:nvSpPr>
          <p:cNvPr id="3" name="Content Placeholder 2"/>
          <p:cNvSpPr>
            <a:spLocks noGrp="1"/>
          </p:cNvSpPr>
          <p:nvPr>
            <p:ph idx="1"/>
          </p:nvPr>
        </p:nvSpPr>
        <p:spPr>
          <a:xfrm>
            <a:off x="1066800" y="1600200"/>
            <a:ext cx="7162800" cy="4709160"/>
          </a:xfrm>
        </p:spPr>
        <p:txBody>
          <a:bodyPr>
            <a:normAutofit fontScale="92500" lnSpcReduction="10000"/>
          </a:bodyPr>
          <a:lstStyle/>
          <a:p>
            <a:r>
              <a:rPr lang="en-US" dirty="0" smtClean="0">
                <a:solidFill>
                  <a:srgbClr val="222222"/>
                </a:solidFill>
                <a:latin typeface="Arial"/>
              </a:rPr>
              <a:t>A </a:t>
            </a:r>
            <a:r>
              <a:rPr lang="en-US" b="1" dirty="0" smtClean="0">
                <a:solidFill>
                  <a:srgbClr val="222222"/>
                </a:solidFill>
                <a:latin typeface="Arial"/>
              </a:rPr>
              <a:t>genetic marker</a:t>
            </a:r>
            <a:r>
              <a:rPr lang="en-US" dirty="0" smtClean="0">
                <a:solidFill>
                  <a:srgbClr val="222222"/>
                </a:solidFill>
                <a:latin typeface="Arial"/>
              </a:rPr>
              <a:t> is a </a:t>
            </a:r>
            <a:r>
              <a:rPr lang="en-US" dirty="0" smtClean="0">
                <a:solidFill>
                  <a:srgbClr val="0B0080"/>
                </a:solidFill>
                <a:latin typeface="Arial"/>
                <a:hlinkClick r:id="rId2" tooltip="Gene"/>
              </a:rPr>
              <a:t>gene</a:t>
            </a:r>
            <a:r>
              <a:rPr lang="en-US" dirty="0" smtClean="0">
                <a:solidFill>
                  <a:srgbClr val="222222"/>
                </a:solidFill>
                <a:latin typeface="Arial"/>
              </a:rPr>
              <a:t> or </a:t>
            </a:r>
            <a:r>
              <a:rPr lang="en-US" dirty="0" smtClean="0">
                <a:solidFill>
                  <a:srgbClr val="0B0080"/>
                </a:solidFill>
                <a:latin typeface="Arial"/>
                <a:hlinkClick r:id="rId3" tooltip="DNA sequence"/>
              </a:rPr>
              <a:t>DNA sequence</a:t>
            </a:r>
            <a:r>
              <a:rPr lang="en-US" dirty="0" smtClean="0">
                <a:solidFill>
                  <a:srgbClr val="222222"/>
                </a:solidFill>
                <a:latin typeface="Arial"/>
              </a:rPr>
              <a:t> with a known location on a </a:t>
            </a:r>
            <a:r>
              <a:rPr lang="en-US" dirty="0" smtClean="0">
                <a:solidFill>
                  <a:srgbClr val="0B0080"/>
                </a:solidFill>
                <a:latin typeface="Arial"/>
                <a:hlinkClick r:id="rId4" tooltip="Chromosome"/>
              </a:rPr>
              <a:t>chromosome</a:t>
            </a:r>
            <a:r>
              <a:rPr lang="en-US" dirty="0" smtClean="0">
                <a:solidFill>
                  <a:srgbClr val="222222"/>
                </a:solidFill>
                <a:latin typeface="Arial"/>
              </a:rPr>
              <a:t> that can be used to identify individuals or </a:t>
            </a:r>
            <a:r>
              <a:rPr lang="en-US" dirty="0" smtClean="0">
                <a:solidFill>
                  <a:srgbClr val="0B0080"/>
                </a:solidFill>
                <a:latin typeface="Arial"/>
                <a:hlinkClick r:id="rId5" tooltip="Species"/>
              </a:rPr>
              <a:t>species</a:t>
            </a:r>
            <a:r>
              <a:rPr lang="en-US" dirty="0" smtClean="0">
                <a:solidFill>
                  <a:srgbClr val="222222"/>
                </a:solidFill>
                <a:latin typeface="Arial"/>
              </a:rPr>
              <a:t>.</a:t>
            </a:r>
          </a:p>
          <a:p>
            <a:r>
              <a:rPr lang="en-US" dirty="0" smtClean="0">
                <a:solidFill>
                  <a:srgbClr val="222222"/>
                </a:solidFill>
                <a:latin typeface="Arial"/>
              </a:rPr>
              <a:t> It can be described as a variation (which may arise due to mutation or alteration in the genomic loci) that can be observed.</a:t>
            </a:r>
          </a:p>
          <a:p>
            <a:r>
              <a:rPr lang="en-US" dirty="0" smtClean="0">
                <a:solidFill>
                  <a:srgbClr val="222222"/>
                </a:solidFill>
                <a:latin typeface="Arial"/>
              </a:rPr>
              <a:t> A genetic marker may be a short DNA sequence, such as a sequence surrounding a single base-pair change (</a:t>
            </a:r>
            <a:r>
              <a:rPr lang="en-US" dirty="0" smtClean="0">
                <a:solidFill>
                  <a:srgbClr val="0B0080"/>
                </a:solidFill>
                <a:latin typeface="Arial"/>
                <a:hlinkClick r:id="rId6" tooltip="Single nucleotide polymorphism"/>
              </a:rPr>
              <a:t>single nucleotide polymorphism</a:t>
            </a:r>
            <a:r>
              <a:rPr lang="en-US" dirty="0" smtClean="0">
                <a:solidFill>
                  <a:srgbClr val="222222"/>
                </a:solidFill>
                <a:latin typeface="Arial"/>
              </a:rPr>
              <a:t>, SNP), or a long one, like </a:t>
            </a:r>
            <a:r>
              <a:rPr lang="en-US" dirty="0" smtClean="0">
                <a:solidFill>
                  <a:srgbClr val="0B0080"/>
                </a:solidFill>
                <a:latin typeface="Arial"/>
                <a:hlinkClick r:id="rId7" tooltip="Minisatellite"/>
              </a:rPr>
              <a:t>minisatellites</a:t>
            </a:r>
            <a:r>
              <a:rPr lang="en-US" dirty="0" smtClean="0">
                <a:solidFill>
                  <a:srgbClr val="222222"/>
                </a:solidFill>
                <a:latin typeface="Arial"/>
              </a:rPr>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6400800" cy="1143000"/>
          </a:xfrm>
        </p:spPr>
        <p:txBody>
          <a:bodyPr>
            <a:noAutofit/>
          </a:bodyPr>
          <a:lstStyle/>
          <a:p>
            <a:r>
              <a:rPr lang="en-US" sz="4800" dirty="0" smtClean="0"/>
              <a:t>Forming an egg</a:t>
            </a:r>
            <a:br>
              <a:rPr lang="en-US" sz="4800" dirty="0" smtClean="0"/>
            </a:br>
            <a:endParaRPr lang="en-US" sz="4800" dirty="0"/>
          </a:p>
        </p:txBody>
      </p:sp>
      <p:sp>
        <p:nvSpPr>
          <p:cNvPr id="3" name="Content Placeholder 2"/>
          <p:cNvSpPr>
            <a:spLocks noGrp="1"/>
          </p:cNvSpPr>
          <p:nvPr>
            <p:ph idx="1"/>
          </p:nvPr>
        </p:nvSpPr>
        <p:spPr>
          <a:xfrm>
            <a:off x="685800" y="2209800"/>
            <a:ext cx="7391400" cy="4343400"/>
          </a:xfrm>
        </p:spPr>
        <p:txBody>
          <a:bodyPr>
            <a:normAutofit/>
          </a:bodyPr>
          <a:lstStyle/>
          <a:p>
            <a:r>
              <a:rPr lang="en-US" dirty="0" smtClean="0"/>
              <a:t>The hen releases a yolk with the egg cell in it from her ovary where it moves into the oviduct (egg production tube).</a:t>
            </a:r>
          </a:p>
          <a:p>
            <a:r>
              <a:rPr lang="en-US" dirty="0" smtClean="0"/>
              <a:t> When a cockerel and a hen are mated.</a:t>
            </a:r>
          </a:p>
          <a:p>
            <a:r>
              <a:rPr lang="en-US" dirty="0" smtClean="0"/>
              <a:t>The fertilised egg yolk then takes 23-26 hours to pass down the oviduct.</a:t>
            </a:r>
          </a:p>
          <a:p>
            <a:r>
              <a:rPr lang="en-US" dirty="0" smtClean="0"/>
              <a:t>Two layers of egg membranes are then overlaid, and finally the egg shell.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4343400" cy="1143000"/>
          </a:xfrm>
        </p:spPr>
        <p:txBody>
          <a:bodyPr>
            <a:normAutofit fontScale="90000"/>
          </a:bodyPr>
          <a:lstStyle/>
          <a:p>
            <a:r>
              <a:rPr lang="en-US" b="0" dirty="0" smtClean="0">
                <a:solidFill>
                  <a:srgbClr val="000000"/>
                </a:solidFill>
                <a:latin typeface="Linux Libertine"/>
              </a:rPr>
              <a:t>Types</a:t>
            </a:r>
            <a:br>
              <a:rPr lang="en-US" b="0" dirty="0" smtClean="0">
                <a:solidFill>
                  <a:srgbClr val="000000"/>
                </a:solidFill>
                <a:latin typeface="Linux Libertine"/>
              </a:rPr>
            </a:br>
            <a:endParaRPr lang="en-US" dirty="0"/>
          </a:p>
        </p:txBody>
      </p:sp>
      <p:sp>
        <p:nvSpPr>
          <p:cNvPr id="3" name="Content Placeholder 2"/>
          <p:cNvSpPr>
            <a:spLocks noGrp="1"/>
          </p:cNvSpPr>
          <p:nvPr>
            <p:ph idx="1"/>
          </p:nvPr>
        </p:nvSpPr>
        <p:spPr/>
        <p:txBody>
          <a:bodyPr>
            <a:normAutofit fontScale="85000" lnSpcReduction="20000"/>
          </a:bodyPr>
          <a:lstStyle/>
          <a:p>
            <a:pPr>
              <a:buFont typeface="Arial"/>
              <a:buChar char="•"/>
            </a:pPr>
            <a:r>
              <a:rPr lang="en-US" dirty="0" smtClean="0">
                <a:solidFill>
                  <a:srgbClr val="222222"/>
                </a:solidFill>
                <a:latin typeface="Arial"/>
              </a:rPr>
              <a:t>RFLP (or </a:t>
            </a:r>
            <a:r>
              <a:rPr lang="en-US" dirty="0" smtClean="0">
                <a:solidFill>
                  <a:srgbClr val="0B0080"/>
                </a:solidFill>
                <a:latin typeface="Arial"/>
                <a:hlinkClick r:id="rId2" tooltip="Restriction fragment length polymorphism"/>
              </a:rPr>
              <a:t>Restriction fragment length polymorphism</a:t>
            </a:r>
            <a:r>
              <a:rPr lang="en-US" dirty="0" smtClean="0">
                <a:solidFill>
                  <a:srgbClr val="222222"/>
                </a:solidFill>
                <a:latin typeface="Arial"/>
              </a:rPr>
              <a:t>)</a:t>
            </a:r>
          </a:p>
          <a:p>
            <a:pPr>
              <a:buFont typeface="Arial"/>
              <a:buChar char="•"/>
            </a:pPr>
            <a:r>
              <a:rPr lang="en-US" dirty="0" smtClean="0">
                <a:solidFill>
                  <a:srgbClr val="222222"/>
                </a:solidFill>
                <a:latin typeface="Arial"/>
              </a:rPr>
              <a:t>SSLP (or </a:t>
            </a:r>
            <a:r>
              <a:rPr lang="en-US" dirty="0" smtClean="0">
                <a:solidFill>
                  <a:srgbClr val="0B0080"/>
                </a:solidFill>
                <a:latin typeface="Arial"/>
                <a:hlinkClick r:id="rId3" tooltip="Simple sequence length polymorphism"/>
              </a:rPr>
              <a:t>Simple sequence length polymorphism</a:t>
            </a:r>
            <a:r>
              <a:rPr lang="en-US" dirty="0" smtClean="0">
                <a:solidFill>
                  <a:srgbClr val="222222"/>
                </a:solidFill>
                <a:latin typeface="Arial"/>
              </a:rPr>
              <a:t>)</a:t>
            </a:r>
          </a:p>
          <a:p>
            <a:pPr>
              <a:buFont typeface="Arial"/>
              <a:buChar char="•"/>
            </a:pPr>
            <a:r>
              <a:rPr lang="en-US" dirty="0" smtClean="0">
                <a:solidFill>
                  <a:srgbClr val="222222"/>
                </a:solidFill>
                <a:latin typeface="Arial"/>
              </a:rPr>
              <a:t>AFLP (or </a:t>
            </a:r>
            <a:r>
              <a:rPr lang="en-US" dirty="0" smtClean="0">
                <a:solidFill>
                  <a:srgbClr val="0B0080"/>
                </a:solidFill>
                <a:latin typeface="Arial"/>
                <a:hlinkClick r:id="rId4" tooltip="Amplified fragment length polymorphism"/>
              </a:rPr>
              <a:t>Amplified fragment length polymorphism</a:t>
            </a:r>
            <a:r>
              <a:rPr lang="en-US" dirty="0" smtClean="0">
                <a:solidFill>
                  <a:srgbClr val="222222"/>
                </a:solidFill>
                <a:latin typeface="Arial"/>
              </a:rPr>
              <a:t>)</a:t>
            </a:r>
          </a:p>
          <a:p>
            <a:pPr>
              <a:buFont typeface="Arial"/>
              <a:buChar char="•"/>
            </a:pPr>
            <a:r>
              <a:rPr lang="en-US" dirty="0" smtClean="0">
                <a:solidFill>
                  <a:srgbClr val="222222"/>
                </a:solidFill>
                <a:latin typeface="Arial"/>
              </a:rPr>
              <a:t>RAPD (or </a:t>
            </a:r>
            <a:r>
              <a:rPr lang="en-US" dirty="0" smtClean="0">
                <a:solidFill>
                  <a:srgbClr val="0B0080"/>
                </a:solidFill>
                <a:latin typeface="Arial"/>
                <a:hlinkClick r:id="rId5" tooltip="RAPD"/>
              </a:rPr>
              <a:t>Random amplification of polymorphic DNA</a:t>
            </a:r>
            <a:r>
              <a:rPr lang="en-US" dirty="0" smtClean="0">
                <a:solidFill>
                  <a:srgbClr val="222222"/>
                </a:solidFill>
                <a:latin typeface="Arial"/>
              </a:rPr>
              <a:t>)</a:t>
            </a:r>
          </a:p>
          <a:p>
            <a:pPr>
              <a:buFont typeface="Arial"/>
              <a:buChar char="•"/>
            </a:pPr>
            <a:r>
              <a:rPr lang="en-US" dirty="0" smtClean="0">
                <a:solidFill>
                  <a:srgbClr val="222222"/>
                </a:solidFill>
                <a:latin typeface="Arial"/>
              </a:rPr>
              <a:t>VNTR (or </a:t>
            </a:r>
            <a:r>
              <a:rPr lang="en-US" dirty="0" smtClean="0">
                <a:solidFill>
                  <a:srgbClr val="0B0080"/>
                </a:solidFill>
                <a:latin typeface="Arial"/>
                <a:hlinkClick r:id="rId6" tooltip="Variable number tandem repeat"/>
              </a:rPr>
              <a:t>Variable number tandem repeat</a:t>
            </a:r>
            <a:r>
              <a:rPr lang="en-US" dirty="0" smtClean="0">
                <a:solidFill>
                  <a:srgbClr val="222222"/>
                </a:solidFill>
                <a:latin typeface="Arial"/>
              </a:rPr>
              <a:t>)</a:t>
            </a:r>
          </a:p>
          <a:p>
            <a:pPr>
              <a:buFont typeface="Arial"/>
              <a:buChar char="•"/>
            </a:pPr>
            <a:r>
              <a:rPr lang="en-US" dirty="0" smtClean="0">
                <a:solidFill>
                  <a:srgbClr val="222222"/>
                </a:solidFill>
                <a:latin typeface="Arial"/>
              </a:rPr>
              <a:t>SSR </a:t>
            </a:r>
            <a:r>
              <a:rPr lang="en-US" dirty="0" smtClean="0">
                <a:solidFill>
                  <a:srgbClr val="0B0080"/>
                </a:solidFill>
                <a:latin typeface="Arial"/>
                <a:hlinkClick r:id="rId7" tooltip="Microsatellite (genetics)"/>
              </a:rPr>
              <a:t>Microsatellite</a:t>
            </a:r>
            <a:r>
              <a:rPr lang="en-US" dirty="0" smtClean="0">
                <a:solidFill>
                  <a:srgbClr val="222222"/>
                </a:solidFill>
                <a:latin typeface="Arial"/>
              </a:rPr>
              <a:t> polymorphism, (or </a:t>
            </a:r>
            <a:r>
              <a:rPr lang="en-US" dirty="0" smtClean="0">
                <a:solidFill>
                  <a:srgbClr val="0B0080"/>
                </a:solidFill>
                <a:latin typeface="Arial"/>
                <a:hlinkClick r:id="rId7" tooltip="Microsatellite (genetics)"/>
              </a:rPr>
              <a:t>Simple sequence repeat</a:t>
            </a:r>
            <a:r>
              <a:rPr lang="en-US" dirty="0" smtClean="0">
                <a:solidFill>
                  <a:srgbClr val="222222"/>
                </a:solidFill>
                <a:latin typeface="Arial"/>
              </a:rPr>
              <a:t>)</a:t>
            </a:r>
          </a:p>
          <a:p>
            <a:pPr>
              <a:buFont typeface="Arial"/>
              <a:buChar char="•"/>
            </a:pPr>
            <a:r>
              <a:rPr lang="en-US" dirty="0" smtClean="0">
                <a:solidFill>
                  <a:srgbClr val="222222"/>
                </a:solidFill>
                <a:latin typeface="Arial"/>
              </a:rPr>
              <a:t>SNP (or </a:t>
            </a:r>
            <a:r>
              <a:rPr lang="en-US" dirty="0" smtClean="0">
                <a:solidFill>
                  <a:srgbClr val="0B0080"/>
                </a:solidFill>
                <a:latin typeface="Arial"/>
                <a:hlinkClick r:id="rId8" tooltip="Single nucleotide polymorphism"/>
              </a:rPr>
              <a:t>Single nucleotide polymorphism</a:t>
            </a:r>
            <a:r>
              <a:rPr lang="en-US" dirty="0" smtClean="0">
                <a:solidFill>
                  <a:srgbClr val="222222"/>
                </a:solidFill>
                <a:latin typeface="Arial"/>
              </a:rPr>
              <a:t>)</a:t>
            </a:r>
          </a:p>
          <a:p>
            <a:pPr>
              <a:buFont typeface="Arial"/>
              <a:buChar char="•"/>
            </a:pPr>
            <a:r>
              <a:rPr lang="en-US" dirty="0" smtClean="0">
                <a:solidFill>
                  <a:srgbClr val="222222"/>
                </a:solidFill>
                <a:latin typeface="Arial"/>
              </a:rPr>
              <a:t>STR (or </a:t>
            </a:r>
            <a:r>
              <a:rPr lang="en-US" dirty="0" smtClean="0">
                <a:solidFill>
                  <a:srgbClr val="0B0080"/>
                </a:solidFill>
                <a:latin typeface="Arial"/>
                <a:hlinkClick r:id="rId9" tooltip="Short tandem repeat"/>
              </a:rPr>
              <a:t>Short tandem repeat</a:t>
            </a:r>
            <a:r>
              <a:rPr lang="en-US" dirty="0" smtClean="0">
                <a:solidFill>
                  <a:srgbClr val="222222"/>
                </a:solidFill>
                <a:latin typeface="Arial"/>
              </a:rPr>
              <a:t>)</a:t>
            </a:r>
          </a:p>
          <a:p>
            <a:pPr>
              <a:buFont typeface="Arial"/>
              <a:buChar char="•"/>
            </a:pPr>
            <a:r>
              <a:rPr lang="en-US" dirty="0" smtClean="0">
                <a:solidFill>
                  <a:srgbClr val="222222"/>
                </a:solidFill>
                <a:latin typeface="Arial"/>
              </a:rPr>
              <a:t>SFP (or </a:t>
            </a:r>
            <a:r>
              <a:rPr lang="en-US" dirty="0" smtClean="0">
                <a:solidFill>
                  <a:srgbClr val="A55858"/>
                </a:solidFill>
                <a:latin typeface="Arial"/>
                <a:hlinkClick r:id="rId10" tooltip="Single feature polymorphism (page does not exist)"/>
              </a:rPr>
              <a:t>Single feature polymorphism</a:t>
            </a:r>
            <a:r>
              <a:rPr lang="en-US" dirty="0" smtClean="0">
                <a:solidFill>
                  <a:srgbClr val="222222"/>
                </a:solidFill>
                <a:latin typeface="Arial"/>
              </a:rPr>
              <a:t>)</a:t>
            </a:r>
          </a:p>
          <a:p>
            <a:pPr>
              <a:buFont typeface="Arial"/>
              <a:buChar char="•"/>
            </a:pPr>
            <a:r>
              <a:rPr lang="en-US" dirty="0" err="1" smtClean="0">
                <a:solidFill>
                  <a:srgbClr val="222222"/>
                </a:solidFill>
                <a:latin typeface="Arial"/>
              </a:rPr>
              <a:t>DArT</a:t>
            </a:r>
            <a:r>
              <a:rPr lang="en-US" dirty="0" smtClean="0">
                <a:solidFill>
                  <a:srgbClr val="222222"/>
                </a:solidFill>
                <a:latin typeface="Arial"/>
              </a:rPr>
              <a:t> (or </a:t>
            </a:r>
            <a:r>
              <a:rPr lang="en-US" dirty="0" smtClean="0">
                <a:solidFill>
                  <a:srgbClr val="0B0080"/>
                </a:solidFill>
                <a:latin typeface="Arial"/>
                <a:hlinkClick r:id="rId11" tooltip="Diversity Arrays Technology"/>
              </a:rPr>
              <a:t>Diversity Arrays Technology</a:t>
            </a:r>
            <a:r>
              <a:rPr lang="en-US" dirty="0" smtClean="0">
                <a:solidFill>
                  <a:srgbClr val="222222"/>
                </a:solidFill>
                <a:latin typeface="Arial"/>
              </a:rPr>
              <a:t>)</a:t>
            </a:r>
          </a:p>
          <a:p>
            <a:pPr>
              <a:buFont typeface="Arial"/>
              <a:buChar char="•"/>
            </a:pPr>
            <a:r>
              <a:rPr lang="en-US" dirty="0" smtClean="0">
                <a:solidFill>
                  <a:srgbClr val="222222"/>
                </a:solidFill>
                <a:latin typeface="Arial"/>
              </a:rPr>
              <a:t>RAD markers (or </a:t>
            </a:r>
            <a:r>
              <a:rPr lang="en-US" dirty="0" smtClean="0">
                <a:solidFill>
                  <a:srgbClr val="0B0080"/>
                </a:solidFill>
                <a:latin typeface="Arial"/>
                <a:hlinkClick r:id="rId12" tooltip="Restriction site associated DNA markers"/>
              </a:rPr>
              <a:t>Restriction site associated DNA markers</a:t>
            </a:r>
            <a:r>
              <a:rPr lang="en-US" dirty="0" smtClean="0">
                <a:solidFill>
                  <a:srgbClr val="222222"/>
                </a:solidFill>
                <a:latin typeface="Arial"/>
              </a:rPr>
              <a: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3352800" cy="1143000"/>
          </a:xfrm>
        </p:spPr>
        <p:txBody>
          <a:bodyPr>
            <a:normAutofit fontScale="90000"/>
          </a:bodyPr>
          <a:lstStyle/>
          <a:p>
            <a:pPr algn="l"/>
            <a:r>
              <a:rPr lang="en-US" b="0" dirty="0" smtClean="0">
                <a:solidFill>
                  <a:srgbClr val="000000"/>
                </a:solidFill>
                <a:latin typeface="Linux Libertine"/>
              </a:rPr>
              <a:t>Uses;</a:t>
            </a:r>
            <a:br>
              <a:rPr lang="en-US" b="0" dirty="0" smtClean="0">
                <a:solidFill>
                  <a:srgbClr val="000000"/>
                </a:solidFill>
                <a:latin typeface="Linux Libertine"/>
              </a:rPr>
            </a:br>
            <a:r>
              <a:rPr lang="en-US" dirty="0" smtClean="0"/>
              <a:t/>
            </a:r>
            <a:br>
              <a:rPr lang="en-US" dirty="0" smtClean="0"/>
            </a:br>
            <a:endParaRPr lang="en-US" dirty="0"/>
          </a:p>
        </p:txBody>
      </p:sp>
      <p:sp>
        <p:nvSpPr>
          <p:cNvPr id="3" name="Content Placeholder 2"/>
          <p:cNvSpPr>
            <a:spLocks noGrp="1"/>
          </p:cNvSpPr>
          <p:nvPr>
            <p:ph idx="1"/>
          </p:nvPr>
        </p:nvSpPr>
        <p:spPr>
          <a:xfrm>
            <a:off x="762000" y="1600200"/>
            <a:ext cx="7010400" cy="4709160"/>
          </a:xfrm>
        </p:spPr>
        <p:txBody>
          <a:bodyPr>
            <a:normAutofit fontScale="32500" lnSpcReduction="20000"/>
          </a:bodyPr>
          <a:lstStyle/>
          <a:p>
            <a:r>
              <a:rPr lang="en-US" sz="5100" dirty="0" smtClean="0">
                <a:solidFill>
                  <a:srgbClr val="222222"/>
                </a:solidFill>
                <a:latin typeface="Arial"/>
              </a:rPr>
              <a:t>Genetic markers can be used to study the relationship between an </a:t>
            </a:r>
            <a:r>
              <a:rPr lang="en-US" sz="5100" dirty="0" smtClean="0">
                <a:solidFill>
                  <a:srgbClr val="0B0080"/>
                </a:solidFill>
                <a:latin typeface="Arial"/>
                <a:hlinkClick r:id="rId2" tooltip="Inherited disease"/>
              </a:rPr>
              <a:t>inherited disease</a:t>
            </a:r>
            <a:r>
              <a:rPr lang="en-US" sz="5100" dirty="0" smtClean="0">
                <a:solidFill>
                  <a:srgbClr val="222222"/>
                </a:solidFill>
                <a:latin typeface="Arial"/>
              </a:rPr>
              <a:t> and its </a:t>
            </a:r>
            <a:r>
              <a:rPr lang="en-US" sz="5100" dirty="0" smtClean="0">
                <a:solidFill>
                  <a:srgbClr val="0B0080"/>
                </a:solidFill>
                <a:latin typeface="Arial"/>
                <a:hlinkClick r:id="rId3" tooltip="Genetics"/>
              </a:rPr>
              <a:t>genetic</a:t>
            </a:r>
            <a:r>
              <a:rPr lang="en-US" sz="5100" dirty="0" smtClean="0">
                <a:solidFill>
                  <a:srgbClr val="222222"/>
                </a:solidFill>
                <a:latin typeface="Arial"/>
              </a:rPr>
              <a:t> cause (for example, a particular </a:t>
            </a:r>
            <a:r>
              <a:rPr lang="en-US" sz="5100" dirty="0" smtClean="0">
                <a:solidFill>
                  <a:srgbClr val="0B0080"/>
                </a:solidFill>
                <a:latin typeface="Arial"/>
                <a:hlinkClick r:id="rId4" tooltip="Mutation"/>
              </a:rPr>
              <a:t>mutation</a:t>
            </a:r>
            <a:r>
              <a:rPr lang="en-US" sz="5100" dirty="0" smtClean="0">
                <a:solidFill>
                  <a:srgbClr val="222222"/>
                </a:solidFill>
                <a:latin typeface="Arial"/>
              </a:rPr>
              <a:t> of a </a:t>
            </a:r>
            <a:r>
              <a:rPr lang="en-US" sz="5100" dirty="0" smtClean="0">
                <a:solidFill>
                  <a:srgbClr val="0B0080"/>
                </a:solidFill>
                <a:latin typeface="Arial"/>
                <a:hlinkClick r:id="rId5" tooltip="Gene"/>
              </a:rPr>
              <a:t>gene</a:t>
            </a:r>
            <a:r>
              <a:rPr lang="en-US" sz="5100" dirty="0" smtClean="0">
                <a:solidFill>
                  <a:srgbClr val="222222"/>
                </a:solidFill>
                <a:latin typeface="Arial"/>
              </a:rPr>
              <a:t> that results in a defective </a:t>
            </a:r>
            <a:r>
              <a:rPr lang="en-US" sz="5100" dirty="0" smtClean="0">
                <a:solidFill>
                  <a:srgbClr val="0B0080"/>
                </a:solidFill>
                <a:latin typeface="Arial"/>
                <a:hlinkClick r:id="rId6" tooltip="Protein"/>
              </a:rPr>
              <a:t>protein</a:t>
            </a:r>
            <a:r>
              <a:rPr lang="en-US" sz="5100" dirty="0" smtClean="0">
                <a:solidFill>
                  <a:srgbClr val="222222"/>
                </a:solidFill>
                <a:latin typeface="Arial"/>
              </a:rPr>
              <a:t>).</a:t>
            </a:r>
          </a:p>
          <a:p>
            <a:r>
              <a:rPr lang="en-US" sz="5100" dirty="0" smtClean="0">
                <a:solidFill>
                  <a:srgbClr val="222222"/>
                </a:solidFill>
                <a:latin typeface="Arial"/>
              </a:rPr>
              <a:t> It is known that pieces of DNA that lie near each other on a chromosome tend to be inherited together. This property enables the use of a marker,</a:t>
            </a:r>
          </a:p>
          <a:p>
            <a:r>
              <a:rPr lang="en-US" sz="5100" dirty="0" smtClean="0">
                <a:solidFill>
                  <a:srgbClr val="222222"/>
                </a:solidFill>
                <a:latin typeface="Arial"/>
              </a:rPr>
              <a:t>which can then be used to determine the precise inheritance pattern of the gene that has not yet been exactly localized.</a:t>
            </a:r>
          </a:p>
          <a:p>
            <a:r>
              <a:rPr lang="en-US" sz="5100" dirty="0" smtClean="0">
                <a:solidFill>
                  <a:srgbClr val="222222"/>
                </a:solidFill>
                <a:latin typeface="Arial"/>
              </a:rPr>
              <a:t>Genetic markers are employed in </a:t>
            </a:r>
            <a:r>
              <a:rPr lang="en-US" sz="5100" dirty="0" smtClean="0">
                <a:solidFill>
                  <a:srgbClr val="0B0080"/>
                </a:solidFill>
                <a:latin typeface="Arial"/>
                <a:hlinkClick r:id="rId7" tooltip="Genealogical DNA test"/>
              </a:rPr>
              <a:t>genealogical DNA testing</a:t>
            </a:r>
            <a:r>
              <a:rPr lang="en-US" sz="5100" dirty="0" smtClean="0">
                <a:solidFill>
                  <a:srgbClr val="222222"/>
                </a:solidFill>
                <a:latin typeface="Arial"/>
              </a:rPr>
              <a:t> for </a:t>
            </a:r>
            <a:r>
              <a:rPr lang="en-US" sz="5100" dirty="0" smtClean="0">
                <a:solidFill>
                  <a:srgbClr val="0B0080"/>
                </a:solidFill>
                <a:latin typeface="Arial"/>
                <a:hlinkClick r:id="rId8" tooltip="Genetic genealogy"/>
              </a:rPr>
              <a:t>genetic genealogy</a:t>
            </a:r>
            <a:r>
              <a:rPr lang="en-US" sz="5100" dirty="0" smtClean="0">
                <a:solidFill>
                  <a:srgbClr val="222222"/>
                </a:solidFill>
                <a:latin typeface="Arial"/>
              </a:rPr>
              <a:t> to determine </a:t>
            </a:r>
            <a:r>
              <a:rPr lang="en-US" sz="5100" dirty="0" smtClean="0">
                <a:solidFill>
                  <a:srgbClr val="0B0080"/>
                </a:solidFill>
                <a:latin typeface="Arial"/>
                <a:hlinkClick r:id="rId9" tooltip="Genetic distance"/>
              </a:rPr>
              <a:t>genetic distance</a:t>
            </a:r>
            <a:r>
              <a:rPr lang="en-US" sz="5100" dirty="0" smtClean="0">
                <a:solidFill>
                  <a:srgbClr val="222222"/>
                </a:solidFill>
                <a:latin typeface="Arial"/>
              </a:rPr>
              <a:t> between individuals or populations.</a:t>
            </a:r>
          </a:p>
          <a:p>
            <a:r>
              <a:rPr lang="en-US" sz="5100" dirty="0" smtClean="0">
                <a:solidFill>
                  <a:srgbClr val="222222"/>
                </a:solidFill>
                <a:latin typeface="Arial"/>
              </a:rPr>
              <a:t> Uniparental markers (on </a:t>
            </a:r>
            <a:r>
              <a:rPr lang="en-US" sz="5100" dirty="0" smtClean="0">
                <a:solidFill>
                  <a:srgbClr val="0B0080"/>
                </a:solidFill>
                <a:latin typeface="Arial"/>
                <a:hlinkClick r:id="rId10" tooltip="Mitochondrial DNA"/>
              </a:rPr>
              <a:t>mitochondrial</a:t>
            </a:r>
            <a:r>
              <a:rPr lang="en-US" sz="5100" dirty="0" smtClean="0">
                <a:solidFill>
                  <a:srgbClr val="222222"/>
                </a:solidFill>
                <a:latin typeface="Arial"/>
              </a:rPr>
              <a:t> or </a:t>
            </a:r>
            <a:r>
              <a:rPr lang="en-US" sz="5100" dirty="0" smtClean="0">
                <a:solidFill>
                  <a:srgbClr val="0B0080"/>
                </a:solidFill>
                <a:latin typeface="Arial"/>
                <a:hlinkClick r:id="rId11" tooltip="Y chromosome"/>
              </a:rPr>
              <a:t>Y chromosomal</a:t>
            </a:r>
            <a:r>
              <a:rPr lang="en-US" sz="5100" dirty="0" smtClean="0">
                <a:solidFill>
                  <a:srgbClr val="222222"/>
                </a:solidFill>
                <a:latin typeface="Arial"/>
              </a:rPr>
              <a:t> DNA) are studied for assessing maternal or paternal </a:t>
            </a:r>
            <a:r>
              <a:rPr lang="en-US" sz="5100" dirty="0" smtClean="0">
                <a:solidFill>
                  <a:srgbClr val="0B0080"/>
                </a:solidFill>
                <a:latin typeface="Arial"/>
                <a:hlinkClick r:id="rId12" tooltip="Lineage (genetic)"/>
              </a:rPr>
              <a:t>lineages</a:t>
            </a:r>
            <a:r>
              <a:rPr lang="en-US" sz="5100" dirty="0" smtClean="0">
                <a:solidFill>
                  <a:srgbClr val="222222"/>
                </a:solidFill>
                <a:latin typeface="Arial"/>
              </a:rPr>
              <a:t>. </a:t>
            </a:r>
            <a:r>
              <a:rPr lang="en-US" sz="5100" dirty="0" smtClean="0">
                <a:solidFill>
                  <a:srgbClr val="0B0080"/>
                </a:solidFill>
                <a:latin typeface="Arial"/>
                <a:hlinkClick r:id="rId13" tooltip="Autosome"/>
              </a:rPr>
              <a:t>Autosomal</a:t>
            </a:r>
            <a:r>
              <a:rPr lang="en-US" sz="5100" dirty="0" smtClean="0">
                <a:solidFill>
                  <a:srgbClr val="222222"/>
                </a:solidFill>
                <a:latin typeface="Arial"/>
              </a:rPr>
              <a:t> markers are used for all ancestry.</a:t>
            </a:r>
          </a:p>
          <a:p>
            <a:r>
              <a:rPr lang="en-US" sz="5100" dirty="0" smtClean="0">
                <a:solidFill>
                  <a:srgbClr val="222222"/>
                </a:solidFill>
                <a:latin typeface="Arial"/>
              </a:rPr>
              <a:t>Genetic markers have to be easily identifiable, associated with a specific </a:t>
            </a:r>
            <a:r>
              <a:rPr lang="en-US" sz="5100" dirty="0" smtClean="0">
                <a:solidFill>
                  <a:srgbClr val="0B0080"/>
                </a:solidFill>
                <a:latin typeface="Arial"/>
                <a:hlinkClick r:id="rId14" tooltip="Locus (genetics)"/>
              </a:rPr>
              <a:t>locus</a:t>
            </a:r>
            <a:r>
              <a:rPr lang="en-US" sz="5100" dirty="0" smtClean="0">
                <a:solidFill>
                  <a:srgbClr val="222222"/>
                </a:solidFill>
                <a:latin typeface="Arial"/>
              </a:rPr>
              <a:t>, and highly </a:t>
            </a:r>
            <a:r>
              <a:rPr lang="en-US" sz="5100" dirty="0" smtClean="0">
                <a:solidFill>
                  <a:srgbClr val="0B0080"/>
                </a:solidFill>
                <a:latin typeface="Arial"/>
                <a:hlinkClick r:id="rId15" tooltip="Polymorphism (biology)"/>
              </a:rPr>
              <a:t>polymorphic</a:t>
            </a:r>
            <a:r>
              <a:rPr lang="en-US" sz="5100" dirty="0" smtClean="0">
                <a:solidFill>
                  <a:srgbClr val="222222"/>
                </a:solidFill>
                <a:latin typeface="Arial"/>
              </a:rPr>
              <a:t>, because </a:t>
            </a:r>
            <a:r>
              <a:rPr lang="en-US" sz="5100" dirty="0" smtClean="0">
                <a:solidFill>
                  <a:srgbClr val="0B0080"/>
                </a:solidFill>
                <a:latin typeface="Arial"/>
                <a:hlinkClick r:id="rId16" tooltip="Homozygotes"/>
              </a:rPr>
              <a:t>homozygotes</a:t>
            </a:r>
            <a:r>
              <a:rPr lang="en-US" sz="5100" dirty="0" smtClean="0">
                <a:solidFill>
                  <a:srgbClr val="222222"/>
                </a:solidFill>
                <a:latin typeface="Arial"/>
              </a:rPr>
              <a:t> do not provide any information.</a:t>
            </a:r>
          </a:p>
          <a:p>
            <a:r>
              <a:rPr lang="en-US" sz="5100" dirty="0" smtClean="0">
                <a:solidFill>
                  <a:srgbClr val="222222"/>
                </a:solidFill>
                <a:latin typeface="Arial"/>
              </a:rPr>
              <a:t> Detection of the marker can be direct by RNA sequencing, or indirect using </a:t>
            </a:r>
            <a:r>
              <a:rPr lang="en-US" sz="5100" dirty="0" smtClean="0">
                <a:solidFill>
                  <a:srgbClr val="0B0080"/>
                </a:solidFill>
                <a:latin typeface="Arial"/>
                <a:hlinkClick r:id="rId17" tooltip="Allozyme"/>
              </a:rPr>
              <a:t>allozymes</a:t>
            </a:r>
            <a:r>
              <a:rPr lang="en-US" sz="5100" dirty="0" smtClean="0">
                <a:solidFill>
                  <a:srgbClr val="222222"/>
                </a:solidFill>
                <a:latin typeface="Arial"/>
              </a:rPr>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533400"/>
            <a:ext cx="4419600" cy="1143000"/>
          </a:xfrm>
        </p:spPr>
        <p:txBody>
          <a:bodyPr>
            <a:noAutofit/>
          </a:bodyPr>
          <a:lstStyle/>
          <a:p>
            <a:r>
              <a:rPr lang="en-US" sz="4400" dirty="0" smtClean="0"/>
              <a:t>The egg.</a:t>
            </a:r>
            <a:br>
              <a:rPr lang="en-US" sz="4400" dirty="0" smtClean="0"/>
            </a:br>
            <a:endParaRPr lang="en-US" sz="4400" dirty="0"/>
          </a:p>
        </p:txBody>
      </p:sp>
      <p:sp>
        <p:nvSpPr>
          <p:cNvPr id="3" name="Content Placeholder 2"/>
          <p:cNvSpPr>
            <a:spLocks noGrp="1"/>
          </p:cNvSpPr>
          <p:nvPr>
            <p:ph idx="1"/>
          </p:nvPr>
        </p:nvSpPr>
        <p:spPr>
          <a:xfrm>
            <a:off x="1295400" y="1600200"/>
            <a:ext cx="6934200" cy="5029200"/>
          </a:xfrm>
        </p:spPr>
        <p:txBody>
          <a:bodyPr>
            <a:normAutofit/>
          </a:bodyPr>
          <a:lstStyle/>
          <a:p>
            <a:pPr fontAlgn="base"/>
            <a:r>
              <a:rPr lang="en-US" dirty="0" smtClean="0"/>
              <a:t>The egg cools off after it is laid and bacteria are less able to grow at lower temperatures.</a:t>
            </a:r>
          </a:p>
          <a:p>
            <a:pPr fontAlgn="base"/>
            <a:r>
              <a:rPr lang="en-US" dirty="0" smtClean="0"/>
              <a:t>The shell is coated with a fine moist layer called the cuticle, which dries and protects the egg contents from invading bacteria.</a:t>
            </a:r>
          </a:p>
          <a:p>
            <a:r>
              <a:rPr lang="en-US" dirty="0" smtClean="0">
                <a:solidFill>
                  <a:srgbClr val="3B3735"/>
                </a:solidFill>
                <a:latin typeface="Montserrat"/>
              </a:rPr>
              <a:t> Fertile eggs can be stored for up to 7 days at about 12-15</a:t>
            </a:r>
            <a:r>
              <a:rPr lang="en-US" baseline="30000" dirty="0" smtClean="0">
                <a:solidFill>
                  <a:srgbClr val="3B3735"/>
                </a:solidFill>
                <a:latin typeface="Montserrat"/>
              </a:rPr>
              <a:t>o</a:t>
            </a:r>
            <a:r>
              <a:rPr lang="en-US" dirty="0" smtClean="0">
                <a:solidFill>
                  <a:srgbClr val="3B3735"/>
                </a:solidFill>
                <a:latin typeface="Montserrat"/>
              </a:rPr>
              <a:t>C without loss of hatchability.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990600"/>
            <a:ext cx="5562600" cy="838200"/>
          </a:xfrm>
        </p:spPr>
        <p:txBody>
          <a:bodyPr>
            <a:noAutofit/>
          </a:bodyPr>
          <a:lstStyle/>
          <a:p>
            <a:r>
              <a:rPr lang="en-US" sz="5400" dirty="0" smtClean="0"/>
              <a:t>Hatchery</a:t>
            </a:r>
            <a:br>
              <a:rPr lang="en-US" sz="5400" dirty="0" smtClean="0"/>
            </a:br>
            <a:endParaRPr lang="en-US" sz="5400" dirty="0"/>
          </a:p>
        </p:txBody>
      </p:sp>
      <p:sp>
        <p:nvSpPr>
          <p:cNvPr id="3" name="Content Placeholder 2"/>
          <p:cNvSpPr>
            <a:spLocks noGrp="1"/>
          </p:cNvSpPr>
          <p:nvPr>
            <p:ph idx="1"/>
          </p:nvPr>
        </p:nvSpPr>
        <p:spPr>
          <a:xfrm>
            <a:off x="762000" y="2148840"/>
            <a:ext cx="7467600" cy="4251960"/>
          </a:xfrm>
        </p:spPr>
        <p:txBody>
          <a:bodyPr/>
          <a:lstStyle/>
          <a:p>
            <a:r>
              <a:rPr lang="en-US" dirty="0" smtClean="0"/>
              <a:t>The hatchery is a special building with controlled ventilation. </a:t>
            </a:r>
          </a:p>
          <a:p>
            <a:r>
              <a:rPr lang="en-US" dirty="0" smtClean="0"/>
              <a:t>It contains machines for holding and incubating large number of eggs.</a:t>
            </a:r>
          </a:p>
          <a:p>
            <a:r>
              <a:rPr lang="en-US" dirty="0" smtClean="0"/>
              <a:t> The hatchery is designed with hygiene in mind and is laid out so that there is little chance of any contaminating organisms travelling back from hatched chicks to eggs brought in later.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Stages of incubation</a:t>
            </a:r>
            <a:br>
              <a:rPr lang="en-US" dirty="0" smtClean="0"/>
            </a:br>
            <a:endParaRPr lang="en-US" dirty="0"/>
          </a:p>
        </p:txBody>
      </p:sp>
      <p:sp>
        <p:nvSpPr>
          <p:cNvPr id="3" name="Content Placeholder 2"/>
          <p:cNvSpPr>
            <a:spLocks noGrp="1"/>
          </p:cNvSpPr>
          <p:nvPr>
            <p:ph idx="1"/>
          </p:nvPr>
        </p:nvSpPr>
        <p:spPr>
          <a:xfrm>
            <a:off x="838200" y="1143000"/>
            <a:ext cx="7620000" cy="5486400"/>
          </a:xfrm>
        </p:spPr>
        <p:txBody>
          <a:bodyPr>
            <a:normAutofit fontScale="92500" lnSpcReduction="10000"/>
          </a:bodyPr>
          <a:lstStyle/>
          <a:p>
            <a:r>
              <a:rPr lang="en-US" sz="3900" dirty="0" smtClean="0">
                <a:solidFill>
                  <a:schemeClr val="accent3">
                    <a:lumMod val="40000"/>
                    <a:lumOff val="60000"/>
                  </a:schemeClr>
                </a:solidFill>
              </a:rPr>
              <a:t>First Stage of Incubation.</a:t>
            </a:r>
          </a:p>
          <a:p>
            <a:r>
              <a:rPr lang="en-US" dirty="0" smtClean="0"/>
              <a:t>The first stage lasts for 18 days and is called “setting”.</a:t>
            </a:r>
          </a:p>
          <a:p>
            <a:r>
              <a:rPr lang="en-US" dirty="0" smtClean="0"/>
              <a:t> During setting, the eggs are placed on special trays which can be tilted through 90 degrees, from side to side.</a:t>
            </a:r>
          </a:p>
          <a:p>
            <a:pPr>
              <a:buFont typeface="Wingdings" pitchFamily="2" charset="2"/>
              <a:buChar char="q"/>
            </a:pPr>
            <a:r>
              <a:rPr lang="en-US" sz="3900" dirty="0" smtClean="0">
                <a:solidFill>
                  <a:schemeClr val="accent3">
                    <a:lumMod val="40000"/>
                    <a:lumOff val="60000"/>
                  </a:schemeClr>
                </a:solidFill>
              </a:rPr>
              <a:t>Second Stage of Incubation</a:t>
            </a:r>
            <a:r>
              <a:rPr lang="en-US" sz="3900" dirty="0" smtClean="0"/>
              <a:t>.</a:t>
            </a:r>
          </a:p>
          <a:p>
            <a:pPr>
              <a:buFont typeface="Wingdings" pitchFamily="2" charset="2"/>
              <a:buChar char="q"/>
            </a:pPr>
            <a:r>
              <a:rPr lang="en-US" dirty="0" smtClean="0"/>
              <a:t>On the 18</a:t>
            </a:r>
            <a:r>
              <a:rPr lang="en-US" baseline="30000" dirty="0" smtClean="0"/>
              <a:t>th</a:t>
            </a:r>
            <a:r>
              <a:rPr lang="en-US" dirty="0" smtClean="0"/>
              <a:t> day, eggs are transferred to a different tray, which cannot be tilted, and placed in another machine called a “hatcher”.</a:t>
            </a:r>
          </a:p>
          <a:p>
            <a:pPr>
              <a:buFont typeface="Wingdings" pitchFamily="2" charset="2"/>
              <a:buChar char="q"/>
            </a:pPr>
            <a:r>
              <a:rPr lang="en-US" dirty="0" smtClean="0"/>
              <a:t> By the end of the 21</a:t>
            </a:r>
            <a:r>
              <a:rPr lang="en-US" baseline="30000" dirty="0" smtClean="0"/>
              <a:t>st</a:t>
            </a:r>
            <a:r>
              <a:rPr lang="en-US" dirty="0" smtClean="0"/>
              <a:t> day all chicks have hatched and are ready to be removed from the machine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14400"/>
            <a:ext cx="5791200" cy="1143000"/>
          </a:xfrm>
        </p:spPr>
        <p:txBody>
          <a:bodyPr>
            <a:normAutofit fontScale="90000"/>
          </a:bodyPr>
          <a:lstStyle/>
          <a:p>
            <a:r>
              <a:rPr lang="en-US" dirty="0" smtClean="0"/>
              <a:t>Candling of eggs</a:t>
            </a:r>
            <a:br>
              <a:rPr lang="en-US" dirty="0" smtClean="0"/>
            </a:br>
            <a:endParaRPr lang="en-US" dirty="0"/>
          </a:p>
        </p:txBody>
      </p:sp>
      <p:sp>
        <p:nvSpPr>
          <p:cNvPr id="3" name="Content Placeholder 2"/>
          <p:cNvSpPr>
            <a:spLocks noGrp="1"/>
          </p:cNvSpPr>
          <p:nvPr>
            <p:ph idx="1"/>
          </p:nvPr>
        </p:nvSpPr>
        <p:spPr>
          <a:xfrm>
            <a:off x="1143000" y="1600200"/>
            <a:ext cx="7162800" cy="4709160"/>
          </a:xfrm>
        </p:spPr>
        <p:txBody>
          <a:bodyPr/>
          <a:lstStyle/>
          <a:p>
            <a:endParaRPr lang="en-US" dirty="0" smtClean="0"/>
          </a:p>
          <a:p>
            <a:r>
              <a:rPr lang="en-US" dirty="0" smtClean="0"/>
              <a:t>Candling of eggs is done after 5-8 days of incubation to examine for the presence of any infertile eggs.</a:t>
            </a:r>
          </a:p>
          <a:p>
            <a:r>
              <a:rPr lang="en-US" dirty="0" smtClean="0"/>
              <a:t> It is the easiest way to check on the development of the chicks inside the eggs.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990600"/>
            <a:ext cx="6096000" cy="1143000"/>
          </a:xfrm>
        </p:spPr>
        <p:txBody>
          <a:bodyPr>
            <a:normAutofit fontScale="90000"/>
          </a:bodyPr>
          <a:lstStyle/>
          <a:p>
            <a:r>
              <a:rPr lang="en-US" dirty="0" smtClean="0"/>
              <a:t>Chick sexing</a:t>
            </a:r>
            <a:br>
              <a:rPr lang="en-US" dirty="0" smtClean="0"/>
            </a:br>
            <a:endParaRPr lang="en-US" dirty="0"/>
          </a:p>
        </p:txBody>
      </p:sp>
      <p:sp>
        <p:nvSpPr>
          <p:cNvPr id="3" name="Content Placeholder 2"/>
          <p:cNvSpPr>
            <a:spLocks noGrp="1"/>
          </p:cNvSpPr>
          <p:nvPr>
            <p:ph idx="1"/>
          </p:nvPr>
        </p:nvSpPr>
        <p:spPr>
          <a:xfrm>
            <a:off x="1295400" y="1600200"/>
            <a:ext cx="6781800" cy="4709160"/>
          </a:xfrm>
        </p:spPr>
        <p:txBody>
          <a:bodyPr>
            <a:normAutofit fontScale="85000" lnSpcReduction="20000"/>
          </a:bodyPr>
          <a:lstStyle/>
          <a:p>
            <a:r>
              <a:rPr lang="en-US" dirty="0" smtClean="0"/>
              <a:t>Sexing allows separation of male and female chicks.</a:t>
            </a:r>
          </a:p>
          <a:p>
            <a:r>
              <a:rPr lang="en-US" dirty="0" smtClean="0"/>
              <a:t>Visual examination, (called vent sexing) either by checking the structures in the chick’s vent with the naked eye or by inspecting the internal sexual organs with a special lamp.</a:t>
            </a:r>
          </a:p>
          <a:p>
            <a:r>
              <a:rPr lang="en-US" dirty="0" smtClean="0"/>
              <a:t>Most breeds can now be sexed by checking the feather colour or the degree of growth of wing feathers</a:t>
            </a:r>
          </a:p>
          <a:p>
            <a:r>
              <a:rPr lang="en-US" dirty="0" smtClean="0"/>
              <a:t>Layer chicks are always sexed, as the females are kept while the males are killed.</a:t>
            </a:r>
          </a:p>
          <a:p>
            <a:r>
              <a:rPr lang="en-US" dirty="0" smtClean="0"/>
              <a:t>Meat chickens are normally left unsexed, as both sexes are usually reared together.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6400800" cy="1143000"/>
          </a:xfrm>
        </p:spPr>
        <p:txBody>
          <a:bodyPr>
            <a:noAutofit/>
          </a:bodyPr>
          <a:lstStyle/>
          <a:p>
            <a:r>
              <a:rPr lang="en-US" sz="4800" dirty="0" smtClean="0"/>
              <a:t>Selection Method</a:t>
            </a:r>
            <a:br>
              <a:rPr lang="en-US" sz="4800" dirty="0" smtClean="0"/>
            </a:br>
            <a:endParaRPr lang="en-US" sz="4800" dirty="0"/>
          </a:p>
        </p:txBody>
      </p:sp>
      <p:sp>
        <p:nvSpPr>
          <p:cNvPr id="3" name="Content Placeholder 2"/>
          <p:cNvSpPr>
            <a:spLocks noGrp="1"/>
          </p:cNvSpPr>
          <p:nvPr>
            <p:ph idx="1"/>
          </p:nvPr>
        </p:nvSpPr>
        <p:spPr>
          <a:xfrm>
            <a:off x="838200" y="1600200"/>
            <a:ext cx="7543800" cy="4709160"/>
          </a:xfrm>
        </p:spPr>
        <p:txBody>
          <a:bodyPr>
            <a:normAutofit fontScale="92500"/>
          </a:bodyPr>
          <a:lstStyle/>
          <a:p>
            <a:r>
              <a:rPr lang="en-US" dirty="0" smtClean="0">
                <a:solidFill>
                  <a:schemeClr val="accent4">
                    <a:lumMod val="40000"/>
                    <a:lumOff val="60000"/>
                  </a:schemeClr>
                </a:solidFill>
              </a:rPr>
              <a:t>Defination</a:t>
            </a:r>
            <a:r>
              <a:rPr lang="en-US" dirty="0" smtClean="0"/>
              <a:t>.</a:t>
            </a:r>
          </a:p>
          <a:p>
            <a:pPr>
              <a:buNone/>
            </a:pPr>
            <a:r>
              <a:rPr lang="en-US" dirty="0" smtClean="0"/>
              <a:t> This selection process (called genetic selection or genetics) allows the industry to select strains of birds which are produced very efficiently in intensive housing systems.</a:t>
            </a:r>
          </a:p>
          <a:p>
            <a:pPr>
              <a:buFont typeface="Wingdings" pitchFamily="2" charset="2"/>
              <a:buChar char="q"/>
            </a:pPr>
            <a:r>
              <a:rPr lang="en-US" dirty="0" smtClean="0"/>
              <a:t> The selection and breeding program in poultry has been changing as per the knowledge gained and the needs.</a:t>
            </a:r>
          </a:p>
          <a:p>
            <a:pPr>
              <a:buFont typeface="Wingdings" pitchFamily="2" charset="2"/>
              <a:buChar char="q"/>
            </a:pPr>
            <a:r>
              <a:rPr lang="en-US" dirty="0" smtClean="0"/>
              <a:t> In 1940s, the individual poultry flocks were evaluated and after retaining the selected bird .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467600" cy="990600"/>
          </a:xfrm>
        </p:spPr>
        <p:txBody>
          <a:bodyPr>
            <a:normAutofit fontScale="90000"/>
          </a:bodyPr>
          <a:lstStyle/>
          <a:p>
            <a:r>
              <a:rPr lang="en-US" b="0" dirty="0" smtClean="0"/>
              <a:t>Pure-line breeding for development of specialized lines:</a:t>
            </a:r>
            <a:endParaRPr lang="en-US" dirty="0"/>
          </a:p>
        </p:txBody>
      </p:sp>
      <p:sp>
        <p:nvSpPr>
          <p:cNvPr id="3" name="Content Placeholder 2"/>
          <p:cNvSpPr>
            <a:spLocks noGrp="1"/>
          </p:cNvSpPr>
          <p:nvPr>
            <p:ph idx="1"/>
          </p:nvPr>
        </p:nvSpPr>
        <p:spPr>
          <a:xfrm>
            <a:off x="457200" y="1828800"/>
            <a:ext cx="8229600" cy="4876800"/>
          </a:xfrm>
        </p:spPr>
        <p:txBody>
          <a:bodyPr>
            <a:normAutofit fontScale="92500" lnSpcReduction="10000"/>
          </a:bodyPr>
          <a:lstStyle/>
          <a:p>
            <a:r>
              <a:rPr lang="en-US" dirty="0" smtClean="0"/>
              <a:t>Specialized sire and dam lines were developed through unique selection program based on different set of traits for sire and dam lines.</a:t>
            </a:r>
          </a:p>
          <a:p>
            <a:r>
              <a:rPr lang="en-US" dirty="0" smtClean="0"/>
              <a:t>Dam Line.</a:t>
            </a:r>
          </a:p>
          <a:p>
            <a:r>
              <a:rPr lang="en-US" dirty="0" smtClean="0"/>
              <a:t> The dam lines are selected for their reproductive performances, e.g., egg production, egg size, egg weight, shell quality, age at sexual maturity, and hatchability besides juvenile growth.</a:t>
            </a:r>
          </a:p>
          <a:p>
            <a:r>
              <a:rPr lang="en-US" dirty="0" smtClean="0"/>
              <a:t>Sire Line. The sire lines are primarily selected for improving the rate of growth, body confirmation, feed conversion ratio, and carcass quality and fertility. </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1165</Words>
  <Application>Microsoft Office PowerPoint</Application>
  <PresentationFormat>On-screen Show (4:3)</PresentationFormat>
  <Paragraphs>113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FORMATION of Breeding Stock. </vt:lpstr>
      <vt:lpstr>Forming an egg </vt:lpstr>
      <vt:lpstr>The egg. </vt:lpstr>
      <vt:lpstr>Hatchery </vt:lpstr>
      <vt:lpstr>Stages of incubation </vt:lpstr>
      <vt:lpstr>Candling of eggs </vt:lpstr>
      <vt:lpstr>Chick sexing </vt:lpstr>
      <vt:lpstr>Selection Method </vt:lpstr>
      <vt:lpstr>Pure-line breeding for development of specialized lines:</vt:lpstr>
      <vt:lpstr>Four different ways of Breeding. </vt:lpstr>
      <vt:lpstr>LINE BREEDING </vt:lpstr>
      <vt:lpstr>OUTCROSSING </vt:lpstr>
      <vt:lpstr>CROSSBREEDING </vt:lpstr>
      <vt:lpstr>Objectives for layer selection.</vt:lpstr>
      <vt:lpstr>Objectives for broiler selection.</vt:lpstr>
      <vt:lpstr> Molecular approaches </vt:lpstr>
      <vt:lpstr>quantitative trait locus (QTL)</vt:lpstr>
      <vt:lpstr>Slide 18</vt:lpstr>
      <vt:lpstr>Genetic marker </vt:lpstr>
      <vt:lpstr>Types </vt:lpstr>
      <vt:lpstr>Uses;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dc:title>
  <dc:creator>Dr Sadaqat Munir</dc:creator>
  <cp:lastModifiedBy>Dr.Sadaqat Munir</cp:lastModifiedBy>
  <cp:revision>2</cp:revision>
  <dcterms:modified xsi:type="dcterms:W3CDTF">2020-05-02T17:42:30Z</dcterms:modified>
</cp:coreProperties>
</file>