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ursing-concept.blogspot.com/2009/02/free-nursing-care-plans-for-pneumoni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036" y="3167837"/>
            <a:ext cx="6239764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Nimbus Roman No9 L"/>
                <a:cs typeface="Nimbus Roman No9 L"/>
              </a:rPr>
              <a:t>Osteoporosis</a:t>
            </a:r>
            <a:endParaRPr sz="6600" dirty="0">
              <a:latin typeface="Nimbus Roman No9 L"/>
              <a:cs typeface="Nimbus Roman No9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64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59595"/>
                </a:solidFill>
                <a:latin typeface="Nimbus Sans L"/>
                <a:cs typeface="Nimbus Sans L"/>
              </a:rPr>
              <a:t>10</a:t>
            </a:r>
            <a:endParaRPr sz="1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1275079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-295" dirty="0">
                <a:latin typeface="DejaVu Sans"/>
                <a:cs typeface="DejaVu Sans"/>
              </a:rPr>
              <a:t>7.</a:t>
            </a:r>
            <a:r>
              <a:rPr sz="2400" i="0" u="none" spc="-240" dirty="0">
                <a:latin typeface="DejaVu Sans"/>
                <a:cs typeface="DejaVu Sans"/>
              </a:rPr>
              <a:t> </a:t>
            </a:r>
            <a:r>
              <a:rPr sz="2400" i="0" u="none" spc="-225" dirty="0">
                <a:latin typeface="DejaVu Sans"/>
                <a:cs typeface="DejaVu Sans"/>
              </a:rPr>
              <a:t>Drugs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489" y="1677415"/>
            <a:ext cx="725995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2400" dirty="0">
                <a:latin typeface="Nimbus Sans L"/>
                <a:cs typeface="Nimbus Sans L"/>
              </a:rPr>
              <a:t>e.g	</a:t>
            </a:r>
            <a:r>
              <a:rPr sz="2400" spc="-5" dirty="0">
                <a:latin typeface="Nimbus Sans L"/>
                <a:cs typeface="Nimbus Sans L"/>
              </a:rPr>
              <a:t>Phenobarbital, </a:t>
            </a:r>
            <a:r>
              <a:rPr sz="2400" dirty="0">
                <a:latin typeface="Nimbus Sans L"/>
                <a:cs typeface="Nimbus Sans L"/>
              </a:rPr>
              <a:t>Thyroid hormones,</a:t>
            </a:r>
            <a:r>
              <a:rPr sz="2400" spc="2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Corticosteroid.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</a:pPr>
            <a:r>
              <a:rPr sz="2400" b="1" spc="-295" dirty="0">
                <a:latin typeface="DejaVu Sans"/>
                <a:cs typeface="DejaVu Sans"/>
              </a:rPr>
              <a:t>8. </a:t>
            </a:r>
            <a:r>
              <a:rPr sz="2400" b="1" spc="-190" dirty="0">
                <a:latin typeface="DejaVu Sans"/>
                <a:cs typeface="DejaVu Sans"/>
              </a:rPr>
              <a:t>Life</a:t>
            </a:r>
            <a:r>
              <a:rPr sz="2400" b="1" spc="-70" dirty="0">
                <a:latin typeface="DejaVu Sans"/>
                <a:cs typeface="DejaVu Sans"/>
              </a:rPr>
              <a:t> </a:t>
            </a:r>
            <a:r>
              <a:rPr sz="2400" b="1" spc="-229" dirty="0">
                <a:latin typeface="DejaVu Sans"/>
                <a:cs typeface="DejaVu Sans"/>
              </a:rPr>
              <a:t>style</a:t>
            </a:r>
            <a:endParaRPr sz="2400">
              <a:latin typeface="DejaVu Sans"/>
              <a:cs typeface="DejaVu Sans"/>
            </a:endParaRPr>
          </a:p>
          <a:p>
            <a:pPr marL="12700" marR="1579880">
              <a:lnSpc>
                <a:spcPts val="2590"/>
              </a:lnSpc>
              <a:spcBef>
                <a:spcPts val="620"/>
              </a:spcBef>
              <a:tabLst>
                <a:tab pos="605155" algn="l"/>
              </a:tabLst>
            </a:pPr>
            <a:r>
              <a:rPr sz="2400" dirty="0">
                <a:latin typeface="Nimbus Sans L"/>
                <a:cs typeface="Nimbus Sans L"/>
              </a:rPr>
              <a:t>e.g	</a:t>
            </a:r>
            <a:r>
              <a:rPr sz="2400" spc="-5" dirty="0">
                <a:latin typeface="Nimbus Sans L"/>
                <a:cs typeface="Nimbus Sans L"/>
              </a:rPr>
              <a:t>Nutnition, alcohol, </a:t>
            </a:r>
            <a:r>
              <a:rPr sz="2400" dirty="0">
                <a:latin typeface="Nimbus Sans L"/>
                <a:cs typeface="Nimbus Sans L"/>
              </a:rPr>
              <a:t>smoking, </a:t>
            </a:r>
            <a:r>
              <a:rPr sz="2400" spc="-5" dirty="0">
                <a:latin typeface="Nimbus Sans L"/>
                <a:cs typeface="Nimbus Sans L"/>
              </a:rPr>
              <a:t>inactivity,  immobilization, excessive</a:t>
            </a:r>
            <a:r>
              <a:rPr sz="2400" spc="6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caffeine</a:t>
            </a:r>
            <a:endParaRPr sz="24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400" b="1" spc="-295" dirty="0">
                <a:latin typeface="DejaVu Sans"/>
                <a:cs typeface="DejaVu Sans"/>
              </a:rPr>
              <a:t>9.</a:t>
            </a:r>
            <a:r>
              <a:rPr sz="2400" b="1" spc="-175" dirty="0">
                <a:latin typeface="DejaVu Sans"/>
                <a:cs typeface="DejaVu Sans"/>
              </a:rPr>
              <a:t> </a:t>
            </a:r>
            <a:r>
              <a:rPr sz="2400" b="1" spc="-210" dirty="0">
                <a:latin typeface="DejaVu Sans"/>
                <a:cs typeface="DejaVu Sans"/>
              </a:rPr>
              <a:t>Miscellaneous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6615" algn="l"/>
              </a:tabLst>
            </a:pPr>
            <a:r>
              <a:rPr sz="2400" dirty="0">
                <a:latin typeface="Nimbus Sans L"/>
                <a:cs typeface="Nimbus Sans L"/>
              </a:rPr>
              <a:t>e.g	</a:t>
            </a:r>
            <a:r>
              <a:rPr sz="2400" spc="-5" dirty="0">
                <a:latin typeface="Nimbus Sans L"/>
                <a:cs typeface="Nimbus Sans L"/>
              </a:rPr>
              <a:t>Rh. </a:t>
            </a:r>
            <a:r>
              <a:rPr sz="2400" dirty="0">
                <a:latin typeface="Nimbus Sans L"/>
                <a:cs typeface="Nimbus Sans L"/>
              </a:rPr>
              <a:t>arthritis</a:t>
            </a:r>
            <a:r>
              <a:rPr sz="2400" spc="-1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..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568" y="195833"/>
            <a:ext cx="4109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Signs and</a:t>
            </a:r>
            <a:r>
              <a:rPr sz="3200" spc="-135" dirty="0"/>
              <a:t> </a:t>
            </a:r>
            <a:r>
              <a:rPr sz="3200" dirty="0"/>
              <a:t>symptoms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07465" y="1453134"/>
            <a:ext cx="755840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Nimbus Sans L"/>
                <a:cs typeface="Nimbus Sans L"/>
              </a:rPr>
              <a:t>Osteoporosis </a:t>
            </a:r>
            <a:r>
              <a:rPr sz="2800" dirty="0">
                <a:latin typeface="Nimbus Sans L"/>
                <a:cs typeface="Nimbus Sans L"/>
              </a:rPr>
              <a:t>has been </a:t>
            </a:r>
            <a:r>
              <a:rPr sz="2800" spc="-5" dirty="0">
                <a:latin typeface="Nimbus Sans L"/>
                <a:cs typeface="Nimbus Sans L"/>
              </a:rPr>
              <a:t>called </a:t>
            </a:r>
            <a:r>
              <a:rPr sz="2800" dirty="0">
                <a:latin typeface="Nimbus Sans L"/>
                <a:cs typeface="Nimbus Sans L"/>
              </a:rPr>
              <a:t>“</a:t>
            </a:r>
            <a:r>
              <a:rPr sz="2800" dirty="0">
                <a:solidFill>
                  <a:srgbClr val="FF0000"/>
                </a:solidFill>
                <a:latin typeface="Nimbus Sans L"/>
                <a:cs typeface="Nimbus Sans L"/>
              </a:rPr>
              <a:t>silent disease</a:t>
            </a:r>
            <a:r>
              <a:rPr sz="2800" dirty="0">
                <a:latin typeface="Nimbus Sans L"/>
                <a:cs typeface="Nimbus Sans L"/>
              </a:rPr>
              <a:t>”  because bone </a:t>
            </a:r>
            <a:r>
              <a:rPr sz="2800" spc="-5" dirty="0">
                <a:latin typeface="Nimbus Sans L"/>
                <a:cs typeface="Nimbus Sans L"/>
              </a:rPr>
              <a:t>mass </a:t>
            </a:r>
            <a:r>
              <a:rPr sz="2800" dirty="0">
                <a:latin typeface="Nimbus Sans L"/>
                <a:cs typeface="Nimbus Sans L"/>
              </a:rPr>
              <a:t>is lost over </a:t>
            </a:r>
            <a:r>
              <a:rPr sz="2800" spc="-5" dirty="0">
                <a:latin typeface="Nimbus Sans L"/>
                <a:cs typeface="Nimbus Sans L"/>
              </a:rPr>
              <a:t>many </a:t>
            </a:r>
            <a:r>
              <a:rPr sz="2800" dirty="0">
                <a:latin typeface="Nimbus Sans L"/>
                <a:cs typeface="Nimbus Sans L"/>
              </a:rPr>
              <a:t>years  </a:t>
            </a:r>
            <a:r>
              <a:rPr sz="2800" spc="-5" dirty="0">
                <a:latin typeface="Nimbus Sans L"/>
                <a:cs typeface="Nimbus Sans L"/>
              </a:rPr>
              <a:t>with </a:t>
            </a:r>
            <a:r>
              <a:rPr sz="2800" spc="-5" dirty="0">
                <a:solidFill>
                  <a:srgbClr val="FF0000"/>
                </a:solidFill>
                <a:latin typeface="Nimbus Sans L"/>
                <a:cs typeface="Nimbus Sans L"/>
              </a:rPr>
              <a:t>no </a:t>
            </a:r>
            <a:r>
              <a:rPr sz="2800" dirty="0">
                <a:solidFill>
                  <a:srgbClr val="FF0000"/>
                </a:solidFill>
                <a:latin typeface="Nimbus Sans L"/>
                <a:cs typeface="Nimbus Sans L"/>
              </a:rPr>
              <a:t>sings </a:t>
            </a:r>
            <a:r>
              <a:rPr sz="2800" spc="-5" dirty="0">
                <a:solidFill>
                  <a:srgbClr val="FF0000"/>
                </a:solidFill>
                <a:latin typeface="Nimbus Sans L"/>
                <a:cs typeface="Nimbus Sans L"/>
              </a:rPr>
              <a:t>or</a:t>
            </a:r>
            <a:r>
              <a:rPr sz="2800" spc="20" dirty="0">
                <a:solidFill>
                  <a:srgbClr val="FF0000"/>
                </a:solidFill>
                <a:latin typeface="Nimbus Sans L"/>
                <a:cs typeface="Nimbus Sans L"/>
              </a:rPr>
              <a:t> </a:t>
            </a:r>
            <a:r>
              <a:rPr sz="2800" dirty="0">
                <a:solidFill>
                  <a:srgbClr val="FF0000"/>
                </a:solidFill>
                <a:latin typeface="Nimbus Sans L"/>
                <a:cs typeface="Nimbus Sans L"/>
              </a:rPr>
              <a:t>symptoms</a:t>
            </a:r>
            <a:r>
              <a:rPr sz="2800" dirty="0">
                <a:latin typeface="Nimbus Sans L"/>
                <a:cs typeface="Nimbus Sans L"/>
              </a:rPr>
              <a:t>.</a:t>
            </a:r>
            <a:endParaRPr sz="28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675"/>
              </a:spcBef>
              <a:tabLst>
                <a:tab pos="980440" algn="l"/>
              </a:tabLst>
            </a:pPr>
            <a:r>
              <a:rPr sz="2800" b="1" i="1" spc="-15" dirty="0">
                <a:latin typeface="Nimbus Sans L"/>
                <a:cs typeface="Nimbus Sans L"/>
              </a:rPr>
              <a:t>C\M</a:t>
            </a:r>
            <a:r>
              <a:rPr sz="2800" spc="-15" dirty="0">
                <a:latin typeface="Nimbus Sans L"/>
                <a:cs typeface="Nimbus Sans L"/>
              </a:rPr>
              <a:t>:	</a:t>
            </a:r>
            <a:r>
              <a:rPr sz="2800" spc="-5" dirty="0">
                <a:latin typeface="Nimbus Sans L"/>
                <a:cs typeface="Nimbus Sans L"/>
              </a:rPr>
              <a:t>•</a:t>
            </a:r>
            <a:endParaRPr sz="2800">
              <a:latin typeface="Nimbus Sans L"/>
              <a:cs typeface="Nimbus Sans L"/>
            </a:endParaRPr>
          </a:p>
          <a:p>
            <a:pPr marL="13970" marR="4926330">
              <a:lnSpc>
                <a:spcPct val="120000"/>
              </a:lnSpc>
            </a:pPr>
            <a:r>
              <a:rPr sz="2800" dirty="0">
                <a:latin typeface="Nimbus Sans L"/>
                <a:cs typeface="Nimbus Sans L"/>
              </a:rPr>
              <a:t>1.Loss </a:t>
            </a:r>
            <a:r>
              <a:rPr sz="2800" spc="-5" dirty="0">
                <a:latin typeface="Nimbus Sans L"/>
                <a:cs typeface="Nimbus Sans L"/>
              </a:rPr>
              <a:t>of</a:t>
            </a:r>
            <a:r>
              <a:rPr sz="2800" spc="-7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height.  </a:t>
            </a:r>
            <a:r>
              <a:rPr sz="2800" dirty="0">
                <a:latin typeface="Nimbus Sans L"/>
                <a:cs typeface="Nimbus Sans L"/>
              </a:rPr>
              <a:t>2.Back</a:t>
            </a:r>
            <a:r>
              <a:rPr sz="2800" spc="-2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pain.</a:t>
            </a:r>
            <a:endParaRPr sz="28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Nimbus Sans L"/>
                <a:cs typeface="Nimbus Sans L"/>
              </a:rPr>
              <a:t>3. vertebrae </a:t>
            </a:r>
            <a:r>
              <a:rPr sz="2800" spc="-5" dirty="0">
                <a:latin typeface="Nimbus Sans L"/>
                <a:cs typeface="Nimbus Sans L"/>
              </a:rPr>
              <a:t>collapse. </a:t>
            </a:r>
            <a:r>
              <a:rPr sz="2800" dirty="0">
                <a:latin typeface="Nimbus Sans L"/>
                <a:cs typeface="Nimbus Sans L"/>
              </a:rPr>
              <a:t>(dowager’s</a:t>
            </a:r>
            <a:r>
              <a:rPr sz="2800" spc="25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hump)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894" y="199770"/>
            <a:ext cx="4966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Diagnosing</a:t>
            </a:r>
            <a:r>
              <a:rPr sz="3200" spc="-130" dirty="0"/>
              <a:t> </a:t>
            </a:r>
            <a:r>
              <a:rPr sz="3200" dirty="0"/>
              <a:t>Osteoporosis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0240" y="1152015"/>
            <a:ext cx="7393305" cy="26727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40"/>
              </a:spcBef>
            </a:pPr>
            <a:r>
              <a:rPr sz="2800" b="1" spc="-295" dirty="0">
                <a:latin typeface="DejaVu Sans"/>
                <a:cs typeface="DejaVu Sans"/>
              </a:rPr>
              <a:t>1.x-ray </a:t>
            </a:r>
            <a:r>
              <a:rPr sz="2800" b="1" spc="-220" dirty="0">
                <a:latin typeface="DejaVu Sans"/>
                <a:cs typeface="DejaVu Sans"/>
              </a:rPr>
              <a:t>studies</a:t>
            </a:r>
            <a:r>
              <a:rPr sz="2800" spc="-220" dirty="0">
                <a:latin typeface="Nimbus Sans L"/>
                <a:cs typeface="Nimbus Sans L"/>
              </a:rPr>
              <a:t>: </a:t>
            </a:r>
            <a:r>
              <a:rPr sz="2800" dirty="0">
                <a:latin typeface="Nimbus Sans L"/>
                <a:cs typeface="Nimbus Sans L"/>
              </a:rPr>
              <a:t>determine bone</a:t>
            </a:r>
            <a:r>
              <a:rPr sz="2800" spc="-229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density.</a:t>
            </a:r>
            <a:endParaRPr sz="2800">
              <a:latin typeface="Nimbus Sans L"/>
              <a:cs typeface="Nimbus Sans L"/>
            </a:endParaRPr>
          </a:p>
          <a:p>
            <a:pPr marL="409575" indent="-396240">
              <a:lnSpc>
                <a:spcPct val="100000"/>
              </a:lnSpc>
              <a:spcBef>
                <a:spcPts val="340"/>
              </a:spcBef>
              <a:buAutoNum type="arabicPeriod" startAt="2"/>
              <a:tabLst>
                <a:tab pos="410209" algn="l"/>
              </a:tabLst>
            </a:pPr>
            <a:r>
              <a:rPr sz="2800" b="1" spc="-240" dirty="0">
                <a:latin typeface="DejaVu Sans"/>
                <a:cs typeface="DejaVu Sans"/>
              </a:rPr>
              <a:t>radiographic</a:t>
            </a:r>
            <a:r>
              <a:rPr sz="2800" spc="-240" dirty="0">
                <a:latin typeface="Nimbus Sans L"/>
                <a:cs typeface="Nimbus Sans L"/>
              </a:rPr>
              <a:t>: </a:t>
            </a:r>
            <a:r>
              <a:rPr sz="2800" spc="-5" dirty="0">
                <a:latin typeface="Nimbus Sans L"/>
                <a:cs typeface="Nimbus Sans L"/>
              </a:rPr>
              <a:t>bone mass.</a:t>
            </a:r>
            <a:r>
              <a:rPr sz="2800" spc="-28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(osteopenia).</a:t>
            </a:r>
            <a:endParaRPr sz="2800">
              <a:latin typeface="Nimbus Sans L"/>
              <a:cs typeface="Nimbus Sans L"/>
            </a:endParaRPr>
          </a:p>
          <a:p>
            <a:pPr marL="309880" indent="-297815">
              <a:lnSpc>
                <a:spcPct val="100000"/>
              </a:lnSpc>
              <a:spcBef>
                <a:spcPts val="335"/>
              </a:spcBef>
              <a:buSzPct val="96428"/>
              <a:buAutoNum type="arabicPeriod" startAt="2"/>
              <a:tabLst>
                <a:tab pos="310515" algn="l"/>
              </a:tabLst>
            </a:pPr>
            <a:r>
              <a:rPr sz="2800" b="1" spc="-165" dirty="0">
                <a:latin typeface="DejaVu Sans"/>
                <a:cs typeface="DejaVu Sans"/>
              </a:rPr>
              <a:t>ultrasonography</a:t>
            </a:r>
            <a:r>
              <a:rPr sz="2800" spc="-165" dirty="0">
                <a:latin typeface="Nimbus Sans L"/>
                <a:cs typeface="Nimbus Sans L"/>
              </a:rPr>
              <a:t>:determine </a:t>
            </a:r>
            <a:r>
              <a:rPr sz="2800" spc="-5" dirty="0">
                <a:latin typeface="Nimbus Sans L"/>
                <a:cs typeface="Nimbus Sans L"/>
              </a:rPr>
              <a:t>bone</a:t>
            </a:r>
            <a:r>
              <a:rPr sz="2800" spc="2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density.</a:t>
            </a:r>
            <a:endParaRPr sz="2800">
              <a:latin typeface="Nimbus Sans L"/>
              <a:cs typeface="Nimbus Sans L"/>
            </a:endParaRPr>
          </a:p>
          <a:p>
            <a:pPr marL="13970" marR="5080">
              <a:lnSpc>
                <a:spcPct val="90000"/>
              </a:lnSpc>
              <a:spcBef>
                <a:spcPts val="670"/>
              </a:spcBef>
              <a:buClr>
                <a:srgbClr val="000000"/>
              </a:buClr>
              <a:buAutoNum type="arabicPeriod" startAt="2"/>
              <a:tabLst>
                <a:tab pos="409575" algn="l"/>
              </a:tabLst>
            </a:pPr>
            <a:r>
              <a:rPr sz="2800" dirty="0">
                <a:solidFill>
                  <a:srgbClr val="FF0000"/>
                </a:solidFill>
                <a:latin typeface="Nimbus Sans L"/>
                <a:cs typeface="Nimbus Sans L"/>
              </a:rPr>
              <a:t>Dual-energy x-ray absorptiometry </a:t>
            </a:r>
            <a:r>
              <a:rPr sz="2800" b="1" spc="-250" dirty="0">
                <a:latin typeface="DejaVu Sans"/>
                <a:cs typeface="DejaVu Sans"/>
              </a:rPr>
              <a:t>(DEXA) </a:t>
            </a:r>
            <a:r>
              <a:rPr sz="2800" spc="-5" dirty="0">
                <a:latin typeface="Nimbus Sans L"/>
                <a:cs typeface="Nimbus Sans L"/>
              </a:rPr>
              <a:t>is  the </a:t>
            </a:r>
            <a:r>
              <a:rPr sz="2800" dirty="0">
                <a:latin typeface="Nimbus Sans L"/>
                <a:cs typeface="Nimbus Sans L"/>
              </a:rPr>
              <a:t>preferred modality </a:t>
            </a:r>
            <a:r>
              <a:rPr sz="2800" spc="-5" dirty="0">
                <a:latin typeface="Nimbus Sans L"/>
                <a:cs typeface="Nimbus Sans L"/>
              </a:rPr>
              <a:t>for </a:t>
            </a:r>
            <a:r>
              <a:rPr sz="2800" dirty="0">
                <a:latin typeface="Nimbus Sans L"/>
                <a:cs typeface="Nimbus Sans L"/>
              </a:rPr>
              <a:t>measuring </a:t>
            </a:r>
            <a:r>
              <a:rPr sz="2800" spc="-5" dirty="0">
                <a:latin typeface="Nimbus Sans L"/>
                <a:cs typeface="Nimbus Sans L"/>
              </a:rPr>
              <a:t>bone  mineral density</a:t>
            </a:r>
            <a:r>
              <a:rPr sz="2800" spc="2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(BMD).</a:t>
            </a:r>
            <a:endParaRPr sz="2800">
              <a:latin typeface="Nimbus Sans L"/>
              <a:cs typeface="Nimbus Sans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7115" y="3691177"/>
            <a:ext cx="4520972" cy="304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763" y="231394"/>
            <a:ext cx="69761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Prevention and </a:t>
            </a:r>
            <a:r>
              <a:rPr sz="3200" spc="-5" dirty="0"/>
              <a:t>medical</a:t>
            </a:r>
            <a:r>
              <a:rPr sz="3200" spc="-80" dirty="0"/>
              <a:t> </a:t>
            </a:r>
            <a:r>
              <a:rPr sz="3200" spc="-5" dirty="0"/>
              <a:t>managment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21868" y="1302511"/>
            <a:ext cx="765810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964565" algn="l"/>
                <a:tab pos="2726690" algn="l"/>
                <a:tab pos="3067050" algn="l"/>
              </a:tabLst>
            </a:pPr>
            <a:r>
              <a:rPr sz="4800" dirty="0">
                <a:latin typeface="Nimbus Sans L"/>
                <a:cs typeface="Nimbus Sans L"/>
              </a:rPr>
              <a:t>The</a:t>
            </a:r>
            <a:r>
              <a:rPr sz="4800" spc="10" dirty="0">
                <a:latin typeface="Nimbus Sans L"/>
                <a:cs typeface="Nimbus Sans L"/>
              </a:rPr>
              <a:t> </a:t>
            </a:r>
            <a:r>
              <a:rPr sz="4800" dirty="0">
                <a:latin typeface="Nimbus Sans L"/>
                <a:cs typeface="Nimbus Sans L"/>
              </a:rPr>
              <a:t>main	goal of</a:t>
            </a:r>
            <a:r>
              <a:rPr sz="4800" spc="-40" dirty="0">
                <a:latin typeface="Nimbus Sans L"/>
                <a:cs typeface="Nimbus Sans L"/>
              </a:rPr>
              <a:t> </a:t>
            </a:r>
            <a:r>
              <a:rPr sz="4800" spc="-5" dirty="0">
                <a:latin typeface="Nimbus Sans L"/>
                <a:cs typeface="Nimbus Sans L"/>
              </a:rPr>
              <a:t>treatment  </a:t>
            </a:r>
            <a:r>
              <a:rPr sz="4800" dirty="0">
                <a:latin typeface="Nimbus Sans L"/>
                <a:cs typeface="Nimbus Sans L"/>
              </a:rPr>
              <a:t>is	</a:t>
            </a:r>
            <a:r>
              <a:rPr sz="4800" dirty="0">
                <a:solidFill>
                  <a:srgbClr val="FF0000"/>
                </a:solidFill>
                <a:latin typeface="Nimbus Sans L"/>
                <a:cs typeface="Nimbus Sans L"/>
              </a:rPr>
              <a:t>to </a:t>
            </a:r>
            <a:r>
              <a:rPr sz="4800" spc="-5" dirty="0">
                <a:solidFill>
                  <a:srgbClr val="FF0000"/>
                </a:solidFill>
                <a:latin typeface="Nimbus Sans L"/>
                <a:cs typeface="Nimbus Sans L"/>
              </a:rPr>
              <a:t>prevent development  </a:t>
            </a:r>
            <a:r>
              <a:rPr sz="4800" dirty="0">
                <a:solidFill>
                  <a:srgbClr val="FF0000"/>
                </a:solidFill>
                <a:latin typeface="Nimbus Sans L"/>
                <a:cs typeface="Nimbus Sans L"/>
              </a:rPr>
              <a:t>of </a:t>
            </a:r>
            <a:r>
              <a:rPr sz="4800" spc="-5" dirty="0">
                <a:solidFill>
                  <a:srgbClr val="FF0000"/>
                </a:solidFill>
                <a:latin typeface="Nimbus Sans L"/>
                <a:cs typeface="Nimbus Sans L"/>
              </a:rPr>
              <a:t>osteoporosis </a:t>
            </a:r>
            <a:r>
              <a:rPr sz="4800" dirty="0">
                <a:solidFill>
                  <a:srgbClr val="FF0000"/>
                </a:solidFill>
                <a:latin typeface="Nimbus Sans L"/>
                <a:cs typeface="Nimbus Sans L"/>
              </a:rPr>
              <a:t>and to  stabilize	remaining </a:t>
            </a:r>
            <a:r>
              <a:rPr sz="4800" spc="-5" dirty="0">
                <a:solidFill>
                  <a:srgbClr val="FF0000"/>
                </a:solidFill>
                <a:latin typeface="Nimbus Sans L"/>
                <a:cs typeface="Nimbus Sans L"/>
              </a:rPr>
              <a:t>bone  mass</a:t>
            </a:r>
            <a:r>
              <a:rPr sz="4800" spc="-5" dirty="0">
                <a:latin typeface="Nimbus Sans L"/>
                <a:cs typeface="Nimbus Sans L"/>
              </a:rPr>
              <a:t>.</a:t>
            </a:r>
            <a:endParaRPr sz="4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858138"/>
            <a:ext cx="539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(1)</a:t>
            </a:r>
            <a:r>
              <a:rPr u="none" spc="-90" dirty="0"/>
              <a:t> </a:t>
            </a:r>
            <a:r>
              <a:rPr spc="-330" dirty="0"/>
              <a:t>A </a:t>
            </a:r>
            <a:r>
              <a:rPr spc="-210" dirty="0"/>
              <a:t>calc. </a:t>
            </a:r>
            <a:r>
              <a:rPr spc="-215" dirty="0"/>
              <a:t>rich </a:t>
            </a:r>
            <a:r>
              <a:rPr spc="-130" dirty="0"/>
              <a:t>diet </a:t>
            </a:r>
            <a:r>
              <a:rPr spc="-229" dirty="0"/>
              <a:t>esp. </a:t>
            </a:r>
            <a:r>
              <a:rPr spc="-165" dirty="0"/>
              <a:t>in</a:t>
            </a:r>
            <a:r>
              <a:rPr spc="-265" dirty="0"/>
              <a:t> </a:t>
            </a:r>
            <a:r>
              <a:rPr spc="-204" dirty="0"/>
              <a:t>childhood.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54860"/>
            <a:ext cx="8293100" cy="18548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22300" marR="183515" indent="-610235">
              <a:lnSpc>
                <a:spcPts val="2300"/>
              </a:lnSpc>
              <a:spcBef>
                <a:spcPts val="660"/>
              </a:spcBef>
              <a:buFont typeface="Nimbus Sans L"/>
              <a:buChar char="•"/>
              <a:tabLst>
                <a:tab pos="622300" algn="l"/>
                <a:tab pos="622935" algn="l"/>
              </a:tabLst>
            </a:pPr>
            <a:r>
              <a:rPr sz="2400" spc="-260" dirty="0">
                <a:latin typeface="DejaVu Sans"/>
                <a:cs typeface="DejaVu Sans"/>
              </a:rPr>
              <a:t>adolescents </a:t>
            </a:r>
            <a:r>
              <a:rPr sz="2400" spc="-375" dirty="0">
                <a:latin typeface="DejaVu Sans"/>
                <a:cs typeface="DejaVu Sans"/>
              </a:rPr>
              <a:t>may </a:t>
            </a:r>
            <a:r>
              <a:rPr sz="2400" spc="-275" dirty="0">
                <a:latin typeface="DejaVu Sans"/>
                <a:cs typeface="DejaVu Sans"/>
              </a:rPr>
              <a:t>need </a:t>
            </a:r>
            <a:r>
              <a:rPr sz="2400" spc="-350" dirty="0">
                <a:latin typeface="DejaVu Sans"/>
                <a:cs typeface="DejaVu Sans"/>
              </a:rPr>
              <a:t>1200mg </a:t>
            </a:r>
            <a:r>
              <a:rPr sz="2400" spc="-285" dirty="0">
                <a:latin typeface="DejaVu Sans"/>
                <a:cs typeface="DejaVu Sans"/>
              </a:rPr>
              <a:t>and </a:t>
            </a:r>
            <a:r>
              <a:rPr sz="2400" spc="-270" dirty="0">
                <a:latin typeface="DejaVu Sans"/>
                <a:cs typeface="DejaVu Sans"/>
              </a:rPr>
              <a:t>postmenopausal </a:t>
            </a:r>
            <a:r>
              <a:rPr sz="2400" spc="-295" dirty="0">
                <a:latin typeface="DejaVu Sans"/>
                <a:cs typeface="DejaVu Sans"/>
              </a:rPr>
              <a:t>women  </a:t>
            </a:r>
            <a:r>
              <a:rPr sz="2400" spc="-375" dirty="0">
                <a:latin typeface="DejaVu Sans"/>
                <a:cs typeface="DejaVu Sans"/>
              </a:rPr>
              <a:t>may </a:t>
            </a:r>
            <a:r>
              <a:rPr sz="2400" spc="-275" dirty="0">
                <a:latin typeface="DejaVu Sans"/>
                <a:cs typeface="DejaVu Sans"/>
              </a:rPr>
              <a:t>need </a:t>
            </a:r>
            <a:r>
              <a:rPr sz="2400" spc="-350" dirty="0">
                <a:latin typeface="DejaVu Sans"/>
                <a:cs typeface="DejaVu Sans"/>
              </a:rPr>
              <a:t>1500mg</a:t>
            </a:r>
            <a:r>
              <a:rPr sz="2400" spc="-425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daily.</a:t>
            </a:r>
            <a:endParaRPr sz="2400">
              <a:latin typeface="DejaVu Sans"/>
              <a:cs typeface="DejaVu Sans"/>
            </a:endParaRPr>
          </a:p>
          <a:p>
            <a:pPr marL="622300" indent="-610235">
              <a:lnSpc>
                <a:spcPts val="2330"/>
              </a:lnSpc>
              <a:buFont typeface="Nimbus Sans L"/>
              <a:buChar char="•"/>
              <a:tabLst>
                <a:tab pos="622300" algn="l"/>
                <a:tab pos="622935" algn="l"/>
              </a:tabLst>
            </a:pPr>
            <a:r>
              <a:rPr sz="2400" spc="-145" dirty="0">
                <a:latin typeface="DejaVu Sans"/>
                <a:cs typeface="DejaVu Sans"/>
              </a:rPr>
              <a:t>Milk, </a:t>
            </a:r>
            <a:r>
              <a:rPr sz="2400" spc="-290" dirty="0">
                <a:latin typeface="DejaVu Sans"/>
                <a:cs typeface="DejaVu Sans"/>
              </a:rPr>
              <a:t>cheese </a:t>
            </a:r>
            <a:r>
              <a:rPr sz="2400" spc="-285" dirty="0">
                <a:latin typeface="DejaVu Sans"/>
                <a:cs typeface="DejaVu Sans"/>
              </a:rPr>
              <a:t>and </a:t>
            </a:r>
            <a:r>
              <a:rPr sz="2400" spc="-254" dirty="0">
                <a:latin typeface="DejaVu Sans"/>
                <a:cs typeface="DejaVu Sans"/>
              </a:rPr>
              <a:t>yogurt </a:t>
            </a:r>
            <a:r>
              <a:rPr sz="2400" spc="-265" dirty="0">
                <a:latin typeface="DejaVu Sans"/>
                <a:cs typeface="DejaVu Sans"/>
              </a:rPr>
              <a:t>are </a:t>
            </a:r>
            <a:r>
              <a:rPr sz="2400" spc="-210" dirty="0">
                <a:latin typeface="DejaVu Sans"/>
                <a:cs typeface="DejaVu Sans"/>
              </a:rPr>
              <a:t>rich </a:t>
            </a:r>
            <a:r>
              <a:rPr sz="2400" spc="-190" dirty="0">
                <a:latin typeface="DejaVu Sans"/>
                <a:cs typeface="DejaVu Sans"/>
              </a:rPr>
              <a:t>in</a:t>
            </a:r>
            <a:r>
              <a:rPr sz="2400" spc="-160" dirty="0"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calcium.</a:t>
            </a:r>
            <a:endParaRPr sz="2400">
              <a:latin typeface="DejaVu Sans"/>
              <a:cs typeface="DejaVu Sans"/>
            </a:endParaRPr>
          </a:p>
          <a:p>
            <a:pPr marL="622300" indent="-610235">
              <a:lnSpc>
                <a:spcPts val="2595"/>
              </a:lnSpc>
              <a:spcBef>
                <a:spcPts val="1725"/>
              </a:spcBef>
              <a:buFont typeface="Nimbus Sans L"/>
              <a:buChar char="•"/>
              <a:tabLst>
                <a:tab pos="622300" algn="l"/>
                <a:tab pos="622935" algn="l"/>
              </a:tabLst>
            </a:pPr>
            <a:r>
              <a:rPr sz="2400" spc="-235" dirty="0">
                <a:latin typeface="DejaVu Sans"/>
                <a:cs typeface="DejaVu Sans"/>
              </a:rPr>
              <a:t>Elderly </a:t>
            </a:r>
            <a:r>
              <a:rPr sz="2400" spc="-240" dirty="0">
                <a:latin typeface="DejaVu Sans"/>
                <a:cs typeface="DejaVu Sans"/>
              </a:rPr>
              <a:t>should </a:t>
            </a:r>
            <a:r>
              <a:rPr sz="2400" spc="-275" dirty="0">
                <a:latin typeface="DejaVu Sans"/>
                <a:cs typeface="DejaVu Sans"/>
              </a:rPr>
              <a:t>be advised </a:t>
            </a:r>
            <a:r>
              <a:rPr sz="2400" spc="-185" dirty="0">
                <a:latin typeface="DejaVu Sans"/>
                <a:cs typeface="DejaVu Sans"/>
              </a:rPr>
              <a:t>to </a:t>
            </a:r>
            <a:r>
              <a:rPr sz="2400" spc="-285" dirty="0">
                <a:latin typeface="DejaVu Sans"/>
                <a:cs typeface="DejaVu Sans"/>
              </a:rPr>
              <a:t>take </a:t>
            </a:r>
            <a:r>
              <a:rPr sz="2400" spc="-295" dirty="0">
                <a:latin typeface="DejaVu Sans"/>
                <a:cs typeface="DejaVu Sans"/>
              </a:rPr>
              <a:t>400-800 </a:t>
            </a:r>
            <a:r>
              <a:rPr sz="2400" spc="-225" dirty="0">
                <a:latin typeface="DejaVu Sans"/>
                <a:cs typeface="DejaVu Sans"/>
              </a:rPr>
              <a:t>units </a:t>
            </a:r>
            <a:r>
              <a:rPr sz="2400" spc="-165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Vit. </a:t>
            </a:r>
            <a:r>
              <a:rPr sz="2400" spc="-370" dirty="0">
                <a:latin typeface="DejaVu Sans"/>
                <a:cs typeface="DejaVu Sans"/>
              </a:rPr>
              <a:t>D</a:t>
            </a:r>
            <a:r>
              <a:rPr sz="2400" spc="-170" dirty="0">
                <a:latin typeface="DejaVu Sans"/>
                <a:cs typeface="DejaVu Sans"/>
              </a:rPr>
              <a:t> </a:t>
            </a:r>
            <a:r>
              <a:rPr sz="2400" spc="-235" dirty="0">
                <a:latin typeface="DejaVu Sans"/>
                <a:cs typeface="DejaVu Sans"/>
              </a:rPr>
              <a:t>daily</a:t>
            </a:r>
            <a:endParaRPr sz="2400">
              <a:latin typeface="DejaVu Sans"/>
              <a:cs typeface="DejaVu Sans"/>
            </a:endParaRPr>
          </a:p>
          <a:p>
            <a:pPr marL="622300">
              <a:lnSpc>
                <a:spcPts val="2595"/>
              </a:lnSpc>
            </a:pPr>
            <a:r>
              <a:rPr sz="1400" spc="-5" dirty="0">
                <a:latin typeface="Nimbus Sans L"/>
                <a:cs typeface="Nimbus Sans L"/>
              </a:rPr>
              <a:t>Comes </a:t>
            </a:r>
            <a:r>
              <a:rPr sz="1400" dirty="0">
                <a:latin typeface="Nimbus Sans L"/>
                <a:cs typeface="Nimbus Sans L"/>
              </a:rPr>
              <a:t>(from 2 sources :</a:t>
            </a:r>
            <a:r>
              <a:rPr sz="1400" spc="90" dirty="0">
                <a:latin typeface="Nimbus Sans L"/>
                <a:cs typeface="Nimbus Sans L"/>
              </a:rPr>
              <a:t> </a:t>
            </a:r>
            <a:r>
              <a:rPr sz="1400" dirty="0">
                <a:latin typeface="Nimbus Sans L"/>
                <a:cs typeface="Nimbus Sans L"/>
              </a:rPr>
              <a:t>the sun and Fortified dairy products, egg </a:t>
            </a:r>
            <a:r>
              <a:rPr sz="1400" spc="-5" dirty="0">
                <a:latin typeface="Nimbus Sans L"/>
                <a:cs typeface="Nimbus Sans L"/>
              </a:rPr>
              <a:t>yolks, saltwater </a:t>
            </a:r>
            <a:r>
              <a:rPr sz="1400" dirty="0">
                <a:latin typeface="Nimbus Sans L"/>
                <a:cs typeface="Nimbus Sans L"/>
              </a:rPr>
              <a:t>fish, and </a:t>
            </a:r>
            <a:r>
              <a:rPr sz="1400" spc="-35" dirty="0">
                <a:latin typeface="Nimbus Sans L"/>
                <a:cs typeface="Nimbus Sans L"/>
              </a:rPr>
              <a:t>liver</a:t>
            </a:r>
            <a:r>
              <a:rPr sz="2400" spc="-35" dirty="0">
                <a:latin typeface="DejaVu Sans"/>
                <a:cs typeface="DejaVu Sans"/>
              </a:rPr>
              <a:t>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4174693"/>
            <a:ext cx="2731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9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(2)</a:t>
            </a:r>
            <a:r>
              <a:rPr sz="2800" b="1" i="1" spc="-90" dirty="0">
                <a:latin typeface="Nimbus Sans L"/>
                <a:cs typeface="Nimbus Sans L"/>
              </a:rPr>
              <a:t> </a:t>
            </a:r>
            <a:r>
              <a:rPr sz="2800" b="1" i="1" u="heavy" spc="-195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Never</a:t>
            </a:r>
            <a:r>
              <a:rPr sz="2800" b="1" i="1" u="heavy" spc="-20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 </a:t>
            </a:r>
            <a:r>
              <a:rPr sz="2800" b="1" i="1" u="heavy" spc="-27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Smoking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(3)</a:t>
            </a:r>
            <a:r>
              <a:rPr u="none" spc="-190" dirty="0"/>
              <a:t> </a:t>
            </a:r>
            <a:r>
              <a:rPr spc="-290" dirty="0"/>
              <a:t>Exercise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338455" indent="-343535">
              <a:lnSpc>
                <a:spcPts val="2810"/>
              </a:lnSpc>
              <a:spcBef>
                <a:spcPts val="25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Exercising regularly </a:t>
            </a:r>
            <a:r>
              <a:rPr dirty="0"/>
              <a:t>in </a:t>
            </a:r>
            <a:r>
              <a:rPr spc="-5" dirty="0"/>
              <a:t>childhood </a:t>
            </a:r>
            <a:r>
              <a:rPr dirty="0"/>
              <a:t>and </a:t>
            </a:r>
            <a:r>
              <a:rPr spc="-5" dirty="0"/>
              <a:t>adolescence </a:t>
            </a:r>
            <a:r>
              <a:rPr dirty="0"/>
              <a:t>can  </a:t>
            </a:r>
            <a:r>
              <a:rPr spc="-5" dirty="0"/>
              <a:t>ensure </a:t>
            </a:r>
            <a:r>
              <a:rPr dirty="0"/>
              <a:t>that you </a:t>
            </a:r>
            <a:r>
              <a:rPr spc="-5" dirty="0"/>
              <a:t>will </a:t>
            </a:r>
            <a:r>
              <a:rPr dirty="0"/>
              <a:t>reach peak </a:t>
            </a:r>
            <a:r>
              <a:rPr spc="-5" dirty="0"/>
              <a:t>bone</a:t>
            </a:r>
            <a:r>
              <a:rPr spc="30" dirty="0"/>
              <a:t> </a:t>
            </a:r>
            <a:r>
              <a:rPr spc="-25" dirty="0"/>
              <a:t>density.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497205" indent="-485140">
              <a:lnSpc>
                <a:spcPct val="100000"/>
              </a:lnSpc>
              <a:spcBef>
                <a:spcPts val="1735"/>
              </a:spcBef>
              <a:buSzPct val="116666"/>
              <a:buAutoNum type="arabicParenBoth" startAt="4"/>
              <a:tabLst>
                <a:tab pos="497840" algn="l"/>
              </a:tabLst>
            </a:pP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Alcohol</a:t>
            </a:r>
            <a:r>
              <a:rPr b="1" i="1" spc="-5" dirty="0">
                <a:latin typeface="Nimbus Sans L"/>
                <a:cs typeface="Nimbus Sans L"/>
              </a:rPr>
              <a:t> </a:t>
            </a:r>
            <a:r>
              <a:rPr sz="1800" b="1" spc="-185" dirty="0">
                <a:latin typeface="DejaVu Sans"/>
                <a:cs typeface="DejaVu Sans"/>
              </a:rPr>
              <a:t>,</a:t>
            </a:r>
            <a:r>
              <a:rPr sz="1800" b="1" u="heavy" spc="-1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800" b="1" i="1" u="heavy" spc="-17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caffeine </a:t>
            </a:r>
            <a:r>
              <a:rPr sz="2800" b="1" i="1" u="heavy" spc="-155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intake </a:t>
            </a:r>
            <a:r>
              <a:rPr sz="2800" b="1" i="1" u="heavy" spc="-254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should </a:t>
            </a:r>
            <a:r>
              <a:rPr sz="2800" b="1" i="1" u="heavy" spc="-21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be</a:t>
            </a:r>
            <a:r>
              <a:rPr sz="2800" b="1" i="1" u="heavy" spc="-40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 </a:t>
            </a:r>
            <a:r>
              <a:rPr sz="2800" b="1" i="1" u="heavy" spc="-175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avoided.</a:t>
            </a:r>
            <a:endParaRPr sz="28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buFont typeface="Nimbus Sans L"/>
              <a:buAutoNum type="arabicParenBoth" startAt="4"/>
            </a:pPr>
            <a:endParaRPr sz="3000">
              <a:latin typeface="Nimbus Sans L"/>
              <a:cs typeface="Nimbus Sans L"/>
            </a:endParaRPr>
          </a:p>
          <a:p>
            <a:pPr marL="355600" marR="5080" indent="-343535">
              <a:lnSpc>
                <a:spcPts val="2690"/>
              </a:lnSpc>
              <a:spcBef>
                <a:spcPts val="2335"/>
              </a:spcBef>
              <a:buAutoNum type="arabicParenBoth" startAt="4"/>
              <a:tabLst>
                <a:tab pos="497840" algn="l"/>
              </a:tabLst>
            </a:pPr>
            <a:r>
              <a:rPr sz="2800" b="1" i="1" spc="-229" dirty="0">
                <a:latin typeface="Nimbus Sans L"/>
                <a:cs typeface="Nimbus Sans L"/>
              </a:rPr>
              <a:t>Women </a:t>
            </a:r>
            <a:r>
              <a:rPr sz="2800" b="1" i="1" spc="-105" dirty="0">
                <a:latin typeface="Nimbus Sans L"/>
                <a:cs typeface="Nimbus Sans L"/>
              </a:rPr>
              <a:t>with </a:t>
            </a:r>
            <a:r>
              <a:rPr sz="2800" b="1" i="1" spc="-150" dirty="0">
                <a:latin typeface="Nimbus Sans L"/>
                <a:cs typeface="Nimbus Sans L"/>
              </a:rPr>
              <a:t>low </a:t>
            </a:r>
            <a:r>
              <a:rPr sz="2800" b="1" i="1" spc="-240" dirty="0">
                <a:latin typeface="Nimbus Sans L"/>
                <a:cs typeface="Nimbus Sans L"/>
              </a:rPr>
              <a:t>body </a:t>
            </a:r>
            <a:r>
              <a:rPr sz="2800" b="1" i="1" spc="-95" dirty="0">
                <a:latin typeface="Nimbus Sans L"/>
                <a:cs typeface="Nimbus Sans L"/>
              </a:rPr>
              <a:t>w.t </a:t>
            </a:r>
            <a:r>
              <a:rPr sz="2800" b="1" i="1" spc="-190" dirty="0">
                <a:latin typeface="Nimbus Sans L"/>
                <a:cs typeface="Nimbus Sans L"/>
              </a:rPr>
              <a:t>(those </a:t>
            </a:r>
            <a:r>
              <a:rPr sz="2800" b="1" i="1" spc="-105" dirty="0">
                <a:latin typeface="Nimbus Sans L"/>
                <a:cs typeface="Nimbus Sans L"/>
              </a:rPr>
              <a:t>with </a:t>
            </a:r>
            <a:r>
              <a:rPr sz="2800" b="1" i="1" spc="-140" dirty="0">
                <a:latin typeface="Nimbus Sans L"/>
                <a:cs typeface="Nimbus Sans L"/>
              </a:rPr>
              <a:t>eating  </a:t>
            </a:r>
            <a:r>
              <a:rPr sz="2800" b="1" i="1" spc="-220" dirty="0">
                <a:latin typeface="Nimbus Sans L"/>
                <a:cs typeface="Nimbus Sans L"/>
              </a:rPr>
              <a:t>disorders) </a:t>
            </a:r>
            <a:r>
              <a:rPr sz="2800" b="1" i="1" spc="-254" dirty="0">
                <a:latin typeface="Nimbus Sans L"/>
                <a:cs typeface="Nimbus Sans L"/>
              </a:rPr>
              <a:t>should </a:t>
            </a:r>
            <a:r>
              <a:rPr sz="2800" b="1" i="1" spc="-210" dirty="0">
                <a:latin typeface="Nimbus Sans L"/>
                <a:cs typeface="Nimbus Sans L"/>
              </a:rPr>
              <a:t>receive </a:t>
            </a:r>
            <a:r>
              <a:rPr sz="2800" b="1" i="1" spc="-145" dirty="0">
                <a:latin typeface="Nimbus Sans L"/>
                <a:cs typeface="Nimbus Sans L"/>
              </a:rPr>
              <a:t>appropriate evaluation, </a:t>
            </a:r>
            <a:r>
              <a:rPr sz="2800" b="1" i="1" spc="-360" dirty="0">
                <a:latin typeface="Nimbus Sans L"/>
                <a:cs typeface="Nimbus Sans L"/>
              </a:rPr>
              <a:t>Rx  </a:t>
            </a:r>
            <a:r>
              <a:rPr sz="2800" b="1" i="1" spc="-185" dirty="0">
                <a:latin typeface="Nimbus Sans L"/>
                <a:cs typeface="Nimbus Sans L"/>
              </a:rPr>
              <a:t>and </a:t>
            </a:r>
            <a:r>
              <a:rPr sz="2800" b="1" i="1" spc="-140" dirty="0">
                <a:latin typeface="Nimbus Sans L"/>
                <a:cs typeface="Nimbus Sans L"/>
              </a:rPr>
              <a:t>dietary</a:t>
            </a:r>
            <a:r>
              <a:rPr sz="2800" b="1" i="1" spc="-90" dirty="0">
                <a:latin typeface="Nimbus Sans L"/>
                <a:cs typeface="Nimbus Sans L"/>
              </a:rPr>
              <a:t> </a:t>
            </a:r>
            <a:r>
              <a:rPr sz="2800" b="1" i="1" spc="-229" dirty="0">
                <a:latin typeface="Nimbus Sans L"/>
                <a:cs typeface="Nimbus Sans L"/>
              </a:rPr>
              <a:t>counseling.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979" y="89915"/>
            <a:ext cx="3790188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3568" y="195833"/>
            <a:ext cx="3279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DRUG</a:t>
            </a:r>
            <a:r>
              <a:rPr sz="3200" spc="-80" dirty="0"/>
              <a:t> </a:t>
            </a:r>
            <a:r>
              <a:rPr sz="3200" dirty="0"/>
              <a:t>THERAPY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225296" y="649223"/>
            <a:ext cx="3302508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1624024"/>
            <a:ext cx="8300084" cy="317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  <a:buSzPct val="96428"/>
              <a:buFont typeface="Nimbus Sans L"/>
              <a:buAutoNum type="arabicPeriod"/>
              <a:tabLst>
                <a:tab pos="311150" algn="l"/>
              </a:tabLst>
            </a:pPr>
            <a:r>
              <a:rPr sz="2800" b="1" spc="-210" dirty="0">
                <a:latin typeface="DejaVu Sans"/>
                <a:cs typeface="DejaVu Sans"/>
              </a:rPr>
              <a:t>calcitonin</a:t>
            </a:r>
            <a:r>
              <a:rPr sz="2800" spc="-210" dirty="0">
                <a:latin typeface="Nimbus Sans L"/>
                <a:cs typeface="Nimbus Sans L"/>
              </a:rPr>
              <a:t>: </a:t>
            </a:r>
            <a:r>
              <a:rPr sz="2400" dirty="0">
                <a:latin typeface="Nimbus Sans L"/>
                <a:cs typeface="Nimbus Sans L"/>
              </a:rPr>
              <a:t>a </a:t>
            </a:r>
            <a:r>
              <a:rPr sz="2400" spc="-5" dirty="0">
                <a:latin typeface="Nimbus Sans L"/>
                <a:cs typeface="Nimbus Sans L"/>
              </a:rPr>
              <a:t>synthetic </a:t>
            </a:r>
            <a:r>
              <a:rPr sz="2400" dirty="0">
                <a:latin typeface="Nimbus Sans L"/>
                <a:cs typeface="Nimbus Sans L"/>
              </a:rPr>
              <a:t>thyroid hormone </a:t>
            </a:r>
            <a:r>
              <a:rPr sz="2400" spc="-5" dirty="0">
                <a:latin typeface="Nimbus Sans L"/>
                <a:cs typeface="Nimbus Sans L"/>
              </a:rPr>
              <a:t>usually prescribe  </a:t>
            </a:r>
            <a:r>
              <a:rPr sz="2400" dirty="0">
                <a:latin typeface="Nimbus Sans L"/>
                <a:cs typeface="Nimbus Sans L"/>
              </a:rPr>
              <a:t>as a </a:t>
            </a:r>
            <a:r>
              <a:rPr sz="2400" spc="-5" dirty="0">
                <a:latin typeface="Nimbus Sans L"/>
                <a:cs typeface="Nimbus Sans L"/>
              </a:rPr>
              <a:t>daily </a:t>
            </a:r>
            <a:r>
              <a:rPr sz="2400" dirty="0">
                <a:latin typeface="Nimbus Sans L"/>
                <a:cs typeface="Nimbus Sans L"/>
              </a:rPr>
              <a:t>nasal spray to reduce factors that </a:t>
            </a:r>
            <a:r>
              <a:rPr sz="2400" spc="-5" dirty="0">
                <a:latin typeface="Nimbus Sans L"/>
                <a:cs typeface="Nimbus Sans L"/>
              </a:rPr>
              <a:t>cause </a:t>
            </a:r>
            <a:r>
              <a:rPr sz="2400" dirty="0">
                <a:latin typeface="Nimbus Sans L"/>
                <a:cs typeface="Nimbus Sans L"/>
              </a:rPr>
              <a:t>loss of  </a:t>
            </a:r>
            <a:r>
              <a:rPr sz="2400" spc="-5" dirty="0">
                <a:latin typeface="Nimbus Sans L"/>
                <a:cs typeface="Nimbus Sans L"/>
              </a:rPr>
              <a:t>calcium </a:t>
            </a:r>
            <a:r>
              <a:rPr sz="2400" dirty="0">
                <a:latin typeface="Nimbus Sans L"/>
                <a:cs typeface="Nimbus Sans L"/>
              </a:rPr>
              <a:t>and increase reabsorption of </a:t>
            </a:r>
            <a:r>
              <a:rPr sz="2400" spc="-5" dirty="0">
                <a:latin typeface="Nimbus Sans L"/>
                <a:cs typeface="Nimbus Sans L"/>
              </a:rPr>
              <a:t>calcium </a:t>
            </a:r>
            <a:r>
              <a:rPr sz="2400" dirty="0">
                <a:latin typeface="Nimbus Sans L"/>
                <a:cs typeface="Nimbus Sans L"/>
              </a:rPr>
              <a:t>in the  gastrointestinal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tract.</a:t>
            </a:r>
            <a:endParaRPr sz="2400">
              <a:latin typeface="Nimbus Sans L"/>
              <a:cs typeface="Nimbus Sans L"/>
            </a:endParaRPr>
          </a:p>
          <a:p>
            <a:pPr marL="351155" indent="-339090">
              <a:lnSpc>
                <a:spcPct val="100000"/>
              </a:lnSpc>
              <a:spcBef>
                <a:spcPts val="575"/>
              </a:spcBef>
              <a:buFont typeface="Nimbus Sans L"/>
              <a:buAutoNum type="arabicPeriod"/>
              <a:tabLst>
                <a:tab pos="351790" algn="l"/>
              </a:tabLst>
            </a:pPr>
            <a:r>
              <a:rPr sz="2400" b="1" spc="-225" dirty="0">
                <a:latin typeface="DejaVu Sans"/>
                <a:cs typeface="DejaVu Sans"/>
              </a:rPr>
              <a:t>Selective </a:t>
            </a:r>
            <a:r>
              <a:rPr sz="2400" b="1" spc="-215" dirty="0">
                <a:latin typeface="DejaVu Sans"/>
                <a:cs typeface="DejaVu Sans"/>
              </a:rPr>
              <a:t>Estrogen </a:t>
            </a:r>
            <a:r>
              <a:rPr sz="2400" b="1" spc="-229" dirty="0">
                <a:latin typeface="DejaVu Sans"/>
                <a:cs typeface="DejaVu Sans"/>
              </a:rPr>
              <a:t>Receptor</a:t>
            </a:r>
            <a:r>
              <a:rPr sz="2400" b="1" spc="-65" dirty="0">
                <a:latin typeface="DejaVu Sans"/>
                <a:cs typeface="DejaVu Sans"/>
              </a:rPr>
              <a:t> </a:t>
            </a:r>
            <a:r>
              <a:rPr sz="2400" b="1" spc="-220" dirty="0">
                <a:latin typeface="DejaVu Sans"/>
                <a:cs typeface="DejaVu Sans"/>
              </a:rPr>
              <a:t>Modulators</a:t>
            </a:r>
            <a:r>
              <a:rPr sz="2000" spc="-220" dirty="0">
                <a:latin typeface="Nimbus Sans L"/>
                <a:cs typeface="Nimbus Sans L"/>
              </a:rPr>
              <a:t>.</a:t>
            </a:r>
            <a:endParaRPr sz="20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2800">
              <a:latin typeface="Nimbus Sans L"/>
              <a:cs typeface="Nimbus Sans L"/>
            </a:endParaRPr>
          </a:p>
          <a:p>
            <a:pPr marL="12700" marR="398145">
              <a:lnSpc>
                <a:spcPct val="100600"/>
              </a:lnSpc>
              <a:spcBef>
                <a:spcPts val="5"/>
              </a:spcBef>
              <a:buSzPct val="71428"/>
              <a:buFont typeface="Nimbus Sans L"/>
              <a:buAutoNum type="arabicPeriod"/>
              <a:tabLst>
                <a:tab pos="294005" algn="l"/>
              </a:tabLst>
            </a:pPr>
            <a:r>
              <a:rPr sz="2800" b="1" spc="-305" dirty="0">
                <a:latin typeface="DejaVu Sans"/>
                <a:cs typeface="DejaVu Sans"/>
              </a:rPr>
              <a:t>Hormone </a:t>
            </a:r>
            <a:r>
              <a:rPr sz="2800" b="1" spc="-295" dirty="0">
                <a:latin typeface="DejaVu Sans"/>
                <a:cs typeface="DejaVu Sans"/>
              </a:rPr>
              <a:t>Replacement </a:t>
            </a:r>
            <a:r>
              <a:rPr sz="2800" b="1" spc="-285" dirty="0">
                <a:latin typeface="DejaVu Sans"/>
                <a:cs typeface="DejaVu Sans"/>
              </a:rPr>
              <a:t>Therapy: </a:t>
            </a:r>
            <a:r>
              <a:rPr sz="2000" dirty="0">
                <a:latin typeface="Nimbus Sans L"/>
                <a:cs typeface="Nimbus Sans L"/>
              </a:rPr>
              <a:t>to increase serum  estrogen levels, which in </a:t>
            </a:r>
            <a:r>
              <a:rPr sz="2000" spc="-5" dirty="0">
                <a:latin typeface="Nimbus Sans L"/>
                <a:cs typeface="Nimbus Sans L"/>
              </a:rPr>
              <a:t>turn </a:t>
            </a:r>
            <a:r>
              <a:rPr sz="2000" dirty="0">
                <a:latin typeface="Nimbus Sans L"/>
                <a:cs typeface="Nimbus Sans L"/>
              </a:rPr>
              <a:t>decrease the rate of bone</a:t>
            </a:r>
            <a:r>
              <a:rPr sz="2000" spc="-204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resorption.</a:t>
            </a:r>
            <a:endParaRPr sz="2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098" y="255270"/>
            <a:ext cx="3230245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i="0" spc="-290" dirty="0">
                <a:latin typeface="DejaVu Sans"/>
                <a:cs typeface="DejaVu Sans"/>
              </a:rPr>
              <a:t>Nursing</a:t>
            </a:r>
            <a:r>
              <a:rPr sz="3200" i="0" spc="-315" dirty="0">
                <a:latin typeface="DejaVu Sans"/>
                <a:cs typeface="DejaVu Sans"/>
              </a:rPr>
              <a:t> </a:t>
            </a:r>
            <a:r>
              <a:rPr sz="3200" i="0" spc="-240" dirty="0">
                <a:latin typeface="DejaVu Sans"/>
                <a:cs typeface="DejaVu Sans"/>
              </a:rPr>
              <a:t>process</a:t>
            </a:r>
            <a:endParaRPr sz="3200">
              <a:latin typeface="DejaVu Sans"/>
              <a:cs typeface="DejaVu Sans"/>
            </a:endParaRPr>
          </a:p>
          <a:p>
            <a:pPr marL="85090" algn="ctr">
              <a:lnSpc>
                <a:spcPct val="100000"/>
              </a:lnSpc>
              <a:spcBef>
                <a:spcPts val="30"/>
              </a:spcBef>
            </a:pPr>
            <a:r>
              <a:rPr sz="2500" b="0" i="0" u="none" spc="-5" dirty="0">
                <a:latin typeface="Nimbus Sans L"/>
                <a:cs typeface="Nimbus Sans L"/>
              </a:rPr>
              <a:t>assessment</a:t>
            </a:r>
            <a:endParaRPr sz="2500">
              <a:latin typeface="Nimbus Sans L"/>
              <a:cs typeface="Nimbus Sans 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502" y="2101088"/>
            <a:ext cx="1812289" cy="52069"/>
          </a:xfrm>
          <a:custGeom>
            <a:avLst/>
            <a:gdLst/>
            <a:ahLst/>
            <a:cxnLst/>
            <a:rect l="l" t="t" r="r" b="b"/>
            <a:pathLst>
              <a:path w="1812289" h="52069">
                <a:moveTo>
                  <a:pt x="1812099" y="0"/>
                </a:moveTo>
                <a:lnTo>
                  <a:pt x="0" y="0"/>
                </a:lnTo>
                <a:lnTo>
                  <a:pt x="0" y="51815"/>
                </a:lnTo>
                <a:lnTo>
                  <a:pt x="1812099" y="51815"/>
                </a:lnTo>
                <a:lnTo>
                  <a:pt x="1812099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641" y="1218158"/>
            <a:ext cx="3749040" cy="4663440"/>
          </a:xfrm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2545"/>
              </a:spcBef>
            </a:pPr>
            <a:r>
              <a:rPr sz="4000" b="1" i="1" spc="-5" dirty="0">
                <a:solidFill>
                  <a:srgbClr val="4D4D4D"/>
                </a:solidFill>
                <a:latin typeface="Nimbus Sans L"/>
                <a:cs typeface="Nimbus Sans L"/>
              </a:rPr>
              <a:t>History</a:t>
            </a:r>
            <a:r>
              <a:rPr sz="1800" spc="-5" dirty="0">
                <a:solidFill>
                  <a:srgbClr val="4D4D4D"/>
                </a:solidFill>
                <a:latin typeface="Nimbus Sans L"/>
                <a:cs typeface="Nimbus Sans L"/>
              </a:rPr>
              <a:t>:</a:t>
            </a:r>
            <a:endParaRPr sz="1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Profile: Age &amp;</a:t>
            </a:r>
            <a:r>
              <a:rPr sz="2800" spc="-2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gender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Risk</a:t>
            </a:r>
            <a:r>
              <a:rPr sz="2800" dirty="0">
                <a:latin typeface="Nimbus Sans L"/>
                <a:cs typeface="Nimbus Sans L"/>
              </a:rPr>
              <a:t> factor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Secondary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causes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Symptoms</a:t>
            </a:r>
            <a:r>
              <a:rPr sz="2800" spc="5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related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Past medical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spc="-10" dirty="0">
                <a:latin typeface="Nimbus Sans L"/>
                <a:cs typeface="Nimbus Sans L"/>
              </a:rPr>
              <a:t>Hx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Family</a:t>
            </a:r>
            <a:r>
              <a:rPr sz="2800" spc="20" dirty="0">
                <a:latin typeface="Nimbus Sans L"/>
                <a:cs typeface="Nimbus Sans L"/>
              </a:rPr>
              <a:t> </a:t>
            </a:r>
            <a:r>
              <a:rPr sz="2800" spc="-10" dirty="0">
                <a:latin typeface="Nimbus Sans L"/>
                <a:cs typeface="Nimbus Sans L"/>
              </a:rPr>
              <a:t>Hx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Social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spc="-10" dirty="0">
                <a:latin typeface="Nimbus Sans L"/>
                <a:cs typeface="Nimbus Sans L"/>
              </a:rPr>
              <a:t>Hx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59595"/>
                </a:solidFill>
                <a:latin typeface="Nimbus Sans L"/>
                <a:cs typeface="Nimbus Sans L"/>
              </a:rPr>
              <a:t>19</a:t>
            </a:r>
            <a:endParaRPr sz="1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54051"/>
            <a:ext cx="2633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Physical</a:t>
            </a:r>
            <a:r>
              <a:rPr spc="-45" dirty="0"/>
              <a:t> </a:t>
            </a:r>
            <a:r>
              <a:rPr spc="-5" dirty="0"/>
              <a:t>Exam: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28802"/>
            <a:ext cx="7954645" cy="492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735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Nimbus Sans L"/>
                <a:cs typeface="Nimbus Sans L"/>
              </a:rPr>
              <a:t>General: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0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decreasing height </a:t>
            </a:r>
            <a:r>
              <a:rPr sz="2400" dirty="0">
                <a:latin typeface="Nimbus Sans L"/>
                <a:cs typeface="Nimbus Sans L"/>
              </a:rPr>
              <a:t>greater &gt;</a:t>
            </a:r>
            <a:r>
              <a:rPr sz="2400" spc="4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1.5inches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0"/>
              </a:lnSpc>
              <a:buChar char="-"/>
              <a:tabLst>
                <a:tab pos="542290" algn="l"/>
                <a:tab pos="1541780" algn="l"/>
              </a:tabLst>
            </a:pPr>
            <a:r>
              <a:rPr sz="2400" dirty="0">
                <a:latin typeface="Nimbus Sans L"/>
                <a:cs typeface="Nimbus Sans L"/>
              </a:rPr>
              <a:t>dorsal	</a:t>
            </a:r>
            <a:r>
              <a:rPr sz="2400" spc="-5" dirty="0">
                <a:latin typeface="Nimbus Sans L"/>
                <a:cs typeface="Nimbus Sans L"/>
              </a:rPr>
              <a:t>kyphosis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5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exaggerated cervical</a:t>
            </a:r>
            <a:r>
              <a:rPr sz="2400" spc="4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lordoisis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740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low body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weight.</a:t>
            </a:r>
            <a:endParaRPr sz="2400">
              <a:latin typeface="Nimbus Sans L"/>
              <a:cs typeface="Nimbus Sans L"/>
            </a:endParaRPr>
          </a:p>
          <a:p>
            <a:pPr marL="355600" indent="-343535">
              <a:lnSpc>
                <a:spcPts val="2735"/>
              </a:lnSpc>
              <a:spcBef>
                <a:spcPts val="23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Nimbus Sans L"/>
                <a:cs typeface="Nimbus Sans L"/>
              </a:rPr>
              <a:t>Assessed</a:t>
            </a:r>
            <a:r>
              <a:rPr sz="2400" dirty="0">
                <a:latin typeface="Nimbus Sans L"/>
                <a:cs typeface="Nimbus Sans L"/>
              </a:rPr>
              <a:t> for: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5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localized</a:t>
            </a:r>
            <a:r>
              <a:rPr sz="2400" spc="2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pain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5"/>
              </a:lnSpc>
              <a:buChar char="-"/>
              <a:tabLst>
                <a:tab pos="542290" algn="l"/>
              </a:tabLst>
            </a:pPr>
            <a:r>
              <a:rPr sz="2400" dirty="0">
                <a:latin typeface="Nimbus Sans L"/>
                <a:cs typeface="Nimbus Sans L"/>
              </a:rPr>
              <a:t>muscle</a:t>
            </a:r>
            <a:r>
              <a:rPr sz="2400" spc="-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spasm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0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neurologic deficit </a:t>
            </a:r>
            <a:r>
              <a:rPr sz="2400" dirty="0">
                <a:latin typeface="Nimbus Sans L"/>
                <a:cs typeface="Nimbus Sans L"/>
              </a:rPr>
              <a:t>(risk of </a:t>
            </a:r>
            <a:r>
              <a:rPr sz="2400" spc="-5" dirty="0">
                <a:latin typeface="Nimbus Sans L"/>
                <a:cs typeface="Nimbus Sans L"/>
              </a:rPr>
              <a:t>spinal </a:t>
            </a:r>
            <a:r>
              <a:rPr sz="2400" dirty="0">
                <a:latin typeface="Nimbus Sans L"/>
                <a:cs typeface="Nimbus Sans L"/>
              </a:rPr>
              <a:t>cord</a:t>
            </a:r>
            <a:r>
              <a:rPr sz="2400" spc="6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compression)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590"/>
              </a:lnSpc>
              <a:buChar char="-"/>
              <a:tabLst>
                <a:tab pos="542290" algn="l"/>
              </a:tabLst>
            </a:pPr>
            <a:r>
              <a:rPr sz="2400" spc="-5" dirty="0">
                <a:latin typeface="Nimbus Sans L"/>
                <a:cs typeface="Nimbus Sans L"/>
              </a:rPr>
              <a:t>loss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strength</a:t>
            </a:r>
            <a:endParaRPr sz="2400">
              <a:latin typeface="Nimbus Sans L"/>
              <a:cs typeface="Nimbus Sans L"/>
            </a:endParaRPr>
          </a:p>
          <a:p>
            <a:pPr marL="541655" lvl="1" indent="-186690">
              <a:lnSpc>
                <a:spcPts val="2735"/>
              </a:lnSpc>
              <a:buChar char="-"/>
              <a:tabLst>
                <a:tab pos="542290" algn="l"/>
              </a:tabLst>
            </a:pPr>
            <a:r>
              <a:rPr sz="2400" dirty="0">
                <a:latin typeface="Nimbus Sans L"/>
                <a:cs typeface="Nimbus Sans L"/>
              </a:rPr>
              <a:t>range of </a:t>
            </a:r>
            <a:r>
              <a:rPr sz="2400" spc="-5" dirty="0">
                <a:latin typeface="Nimbus Sans L"/>
                <a:cs typeface="Nimbus Sans L"/>
              </a:rPr>
              <a:t>motion </a:t>
            </a:r>
            <a:r>
              <a:rPr sz="2400" dirty="0">
                <a:latin typeface="Nimbus Sans L"/>
                <a:cs typeface="Nimbus Sans L"/>
              </a:rPr>
              <a:t>in the affected</a:t>
            </a:r>
            <a:r>
              <a:rPr sz="2400" spc="-5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area</a:t>
            </a:r>
            <a:endParaRPr sz="2400">
              <a:latin typeface="Nimbus Sans L"/>
              <a:cs typeface="Nimbus Sans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Nimbus Sans L"/>
              <a:buChar char="-"/>
            </a:pPr>
            <a:endParaRPr sz="2550">
              <a:latin typeface="Nimbus Sans L"/>
              <a:cs typeface="Nimbus Sans L"/>
            </a:endParaRPr>
          </a:p>
          <a:p>
            <a:pPr marL="355600" marR="5080" indent="-343535">
              <a:lnSpc>
                <a:spcPct val="70000"/>
              </a:lnSpc>
              <a:buChar char="•"/>
              <a:tabLst>
                <a:tab pos="355600" algn="l"/>
                <a:tab pos="356235" algn="l"/>
                <a:tab pos="4029075" algn="l"/>
              </a:tabLst>
            </a:pPr>
            <a:r>
              <a:rPr sz="2400" dirty="0">
                <a:latin typeface="Nimbus Sans L"/>
                <a:cs typeface="Nimbus Sans L"/>
              </a:rPr>
              <a:t>Fractures</a:t>
            </a:r>
            <a:r>
              <a:rPr sz="2400" spc="-1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most</a:t>
            </a:r>
            <a:r>
              <a:rPr sz="2400" spc="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commonly	occur </a:t>
            </a:r>
            <a:r>
              <a:rPr sz="2400" dirty="0">
                <a:latin typeface="Nimbus Sans L"/>
                <a:cs typeface="Nimbus Sans L"/>
              </a:rPr>
              <a:t>in the </a:t>
            </a:r>
            <a:r>
              <a:rPr sz="2400" spc="-5" dirty="0">
                <a:latin typeface="Nimbus Sans L"/>
                <a:cs typeface="Nimbus Sans L"/>
              </a:rPr>
              <a:t>vertebral bodies,  </a:t>
            </a:r>
            <a:r>
              <a:rPr sz="2400" dirty="0">
                <a:latin typeface="Nimbus Sans L"/>
                <a:cs typeface="Nimbus Sans L"/>
              </a:rPr>
              <a:t>wrist, humerus, </a:t>
            </a:r>
            <a:r>
              <a:rPr sz="2400" spc="-5" dirty="0">
                <a:latin typeface="Nimbus Sans L"/>
                <a:cs typeface="Nimbus Sans L"/>
              </a:rPr>
              <a:t>hip. </a:t>
            </a:r>
            <a:r>
              <a:rPr sz="2400" dirty="0">
                <a:latin typeface="Nimbus Sans L"/>
                <a:cs typeface="Nimbus Sans L"/>
              </a:rPr>
              <a:t>rib and </a:t>
            </a:r>
            <a:r>
              <a:rPr sz="2400" spc="-5" dirty="0">
                <a:latin typeface="Nimbus Sans L"/>
                <a:cs typeface="Nimbus Sans L"/>
              </a:rPr>
              <a:t>pelvis </a:t>
            </a:r>
            <a:r>
              <a:rPr sz="2400" dirty="0">
                <a:latin typeface="Nimbus Sans L"/>
                <a:cs typeface="Nimbus Sans L"/>
              </a:rPr>
              <a:t>(in that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order).</a:t>
            </a:r>
            <a:endParaRPr sz="24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133349"/>
            <a:ext cx="6096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 smtClean="0">
                <a:latin typeface="DejaVu Serif"/>
                <a:cs typeface="DejaVu Serif"/>
              </a:rPr>
              <a:t>OUTLINE</a:t>
            </a:r>
            <a:endParaRPr sz="4000" dirty="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1081554"/>
            <a:ext cx="6750050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45" dirty="0">
                <a:latin typeface="DejaVu Sans"/>
                <a:cs typeface="DejaVu Sans"/>
              </a:rPr>
              <a:t>Definition</a:t>
            </a:r>
            <a:r>
              <a:rPr sz="2800" spc="-245" dirty="0">
                <a:latin typeface="Nimbus Sans L"/>
                <a:cs typeface="Nimbus Sans L"/>
              </a:rPr>
              <a:t>.</a:t>
            </a:r>
            <a:endParaRPr sz="2800">
              <a:latin typeface="Nimbus Sans L"/>
              <a:cs typeface="Nimbus Sans 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54" dirty="0">
                <a:latin typeface="DejaVu Sans"/>
                <a:cs typeface="DejaVu Sans"/>
              </a:rPr>
              <a:t>Pathophysiology.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185" dirty="0">
                <a:latin typeface="DejaVu Sans"/>
                <a:cs typeface="DejaVu Sans"/>
              </a:rPr>
              <a:t>Risk</a:t>
            </a:r>
            <a:r>
              <a:rPr sz="2800" b="1" spc="-195" dirty="0">
                <a:latin typeface="DejaVu Sans"/>
                <a:cs typeface="DejaVu Sans"/>
              </a:rPr>
              <a:t> </a:t>
            </a:r>
            <a:r>
              <a:rPr sz="2800" b="1" spc="-275" dirty="0">
                <a:latin typeface="DejaVu Sans"/>
                <a:cs typeface="DejaVu Sans"/>
              </a:rPr>
              <a:t>factor.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20" dirty="0">
                <a:latin typeface="DejaVu Sans"/>
                <a:cs typeface="DejaVu Sans"/>
              </a:rPr>
              <a:t>Causes.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10" dirty="0">
                <a:latin typeface="DejaVu Sans"/>
                <a:cs typeface="DejaVu Sans"/>
              </a:rPr>
              <a:t>Signs </a:t>
            </a:r>
            <a:r>
              <a:rPr sz="2800" b="1" spc="-305" dirty="0">
                <a:latin typeface="DejaVu Sans"/>
                <a:cs typeface="DejaVu Sans"/>
              </a:rPr>
              <a:t>and</a:t>
            </a:r>
            <a:r>
              <a:rPr sz="2800" b="1" spc="-185" dirty="0">
                <a:latin typeface="DejaVu Sans"/>
                <a:cs typeface="DejaVu Sans"/>
              </a:rPr>
              <a:t> </a:t>
            </a:r>
            <a:r>
              <a:rPr sz="2800" b="1" spc="-290" dirty="0">
                <a:latin typeface="DejaVu Sans"/>
                <a:cs typeface="DejaVu Sans"/>
              </a:rPr>
              <a:t>symptoms.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45" dirty="0">
                <a:latin typeface="DejaVu Sans"/>
                <a:cs typeface="DejaVu Sans"/>
              </a:rPr>
              <a:t>Diagnostic</a:t>
            </a:r>
            <a:r>
              <a:rPr sz="2800" b="1" spc="-170" dirty="0">
                <a:latin typeface="DejaVu Sans"/>
                <a:cs typeface="DejaVu Sans"/>
              </a:rPr>
              <a:t> </a:t>
            </a:r>
            <a:r>
              <a:rPr sz="2800" b="1" spc="-280" dirty="0">
                <a:latin typeface="DejaVu Sans"/>
                <a:cs typeface="DejaVu Sans"/>
              </a:rPr>
              <a:t>procedure.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85" dirty="0">
                <a:latin typeface="DejaVu Sans"/>
                <a:cs typeface="DejaVu Sans"/>
              </a:rPr>
              <a:t>Prevention </a:t>
            </a:r>
            <a:r>
              <a:rPr sz="2800" b="1" spc="-310" dirty="0">
                <a:latin typeface="DejaVu Sans"/>
                <a:cs typeface="DejaVu Sans"/>
              </a:rPr>
              <a:t>and </a:t>
            </a:r>
            <a:r>
              <a:rPr sz="2800" b="1" spc="-270" dirty="0">
                <a:latin typeface="DejaVu Sans"/>
                <a:cs typeface="DejaVu Sans"/>
              </a:rPr>
              <a:t>medical</a:t>
            </a:r>
            <a:r>
              <a:rPr sz="2800" b="1" spc="25" dirty="0">
                <a:latin typeface="DejaVu Sans"/>
                <a:cs typeface="DejaVu Sans"/>
              </a:rPr>
              <a:t> </a:t>
            </a:r>
            <a:r>
              <a:rPr sz="2800" b="1" spc="-475" dirty="0">
                <a:latin typeface="DejaVu Sans"/>
                <a:cs typeface="DejaVu Sans"/>
              </a:rPr>
              <a:t>management.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DejaVu Sans"/>
              <a:buChar char=""/>
              <a:tabLst>
                <a:tab pos="356235" algn="l"/>
              </a:tabLst>
            </a:pPr>
            <a:r>
              <a:rPr sz="2800" b="1" spc="-254" dirty="0">
                <a:latin typeface="DejaVu Sans"/>
                <a:cs typeface="DejaVu Sans"/>
              </a:rPr>
              <a:t>Nursing</a:t>
            </a:r>
            <a:r>
              <a:rPr sz="2800" b="1" spc="-185" dirty="0">
                <a:latin typeface="DejaVu Sans"/>
                <a:cs typeface="DejaVu Sans"/>
              </a:rPr>
              <a:t> </a:t>
            </a:r>
            <a:r>
              <a:rPr sz="2800" b="1" spc="-220" dirty="0">
                <a:latin typeface="DejaVu Sans"/>
                <a:cs typeface="DejaVu Sans"/>
              </a:rPr>
              <a:t>process.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5501" y="750824"/>
            <a:ext cx="3704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u="none" spc="-290" dirty="0">
                <a:latin typeface="DejaVu Sans"/>
                <a:cs typeface="DejaVu Sans"/>
              </a:rPr>
              <a:t>Nursing</a:t>
            </a:r>
            <a:r>
              <a:rPr sz="3200" i="0" u="none" spc="-320" dirty="0">
                <a:latin typeface="DejaVu Sans"/>
                <a:cs typeface="DejaVu Sans"/>
              </a:rPr>
              <a:t> </a:t>
            </a:r>
            <a:r>
              <a:rPr sz="3200" i="0" u="none" spc="-250" dirty="0">
                <a:latin typeface="DejaVu Sans"/>
                <a:cs typeface="DejaVu Sans"/>
              </a:rPr>
              <a:t>diagnosis: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969" y="1351305"/>
            <a:ext cx="6506845" cy="51047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acute pain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Impaired </a:t>
            </a:r>
            <a:r>
              <a:rPr sz="2800" dirty="0">
                <a:latin typeface="Nimbus Sans L"/>
                <a:cs typeface="Nimbus Sans L"/>
              </a:rPr>
              <a:t>physical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mobility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Nimbus Sans L"/>
                <a:cs typeface="Nimbus Sans L"/>
              </a:rPr>
              <a:t>self-care deficit </a:t>
            </a:r>
            <a:r>
              <a:rPr sz="2800" spc="-5" dirty="0">
                <a:latin typeface="Nimbus Sans L"/>
                <a:cs typeface="Nimbus Sans L"/>
              </a:rPr>
              <a:t>(Dressing or</a:t>
            </a:r>
            <a:r>
              <a:rPr sz="2800" spc="2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grooming)</a:t>
            </a:r>
            <a:endParaRPr sz="2800">
              <a:latin typeface="Nimbus Sans L"/>
              <a:cs typeface="Nimbus Sans L"/>
            </a:endParaRPr>
          </a:p>
          <a:p>
            <a:pPr marL="355600" marR="326390" indent="-342900">
              <a:lnSpc>
                <a:spcPts val="3020"/>
              </a:lnSpc>
              <a:spcBef>
                <a:spcPts val="725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Nimbus Sans L"/>
                <a:cs typeface="Nimbus Sans L"/>
                <a:hlinkClick r:id="rId2"/>
              </a:rPr>
              <a:t>Imbalanced </a:t>
            </a:r>
            <a:r>
              <a:rPr sz="280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Nimbus Sans L"/>
                <a:cs typeface="Nimbus Sans L"/>
                <a:hlinkClick r:id="rId2"/>
              </a:rPr>
              <a:t>nutrition: </a:t>
            </a:r>
            <a:r>
              <a:rPr sz="28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Nimbus Sans L"/>
                <a:cs typeface="Nimbus Sans L"/>
                <a:hlinkClick r:id="rId2"/>
              </a:rPr>
              <a:t>Less than </a:t>
            </a:r>
            <a:r>
              <a:rPr sz="280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Nimbus Sans L"/>
                <a:cs typeface="Nimbus Sans L"/>
                <a:hlinkClick r:id="rId2"/>
              </a:rPr>
              <a:t>body  requirements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Risk </a:t>
            </a:r>
            <a:r>
              <a:rPr sz="2800" dirty="0">
                <a:latin typeface="Nimbus Sans L"/>
                <a:cs typeface="Nimbus Sans L"/>
              </a:rPr>
              <a:t>for impaired </a:t>
            </a:r>
            <a:r>
              <a:rPr sz="2800" spc="-5" dirty="0">
                <a:latin typeface="Nimbus Sans L"/>
                <a:cs typeface="Nimbus Sans L"/>
              </a:rPr>
              <a:t>skin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integrity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Risk </a:t>
            </a:r>
            <a:r>
              <a:rPr sz="2800" dirty="0">
                <a:latin typeface="Nimbus Sans L"/>
                <a:cs typeface="Nimbus Sans L"/>
              </a:rPr>
              <a:t>for injury</a:t>
            </a:r>
            <a:endParaRPr sz="2800">
              <a:latin typeface="Nimbus Sans L"/>
              <a:cs typeface="Nimbus Sans 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Risk </a:t>
            </a:r>
            <a:r>
              <a:rPr sz="2800" dirty="0">
                <a:latin typeface="Nimbus Sans L"/>
                <a:cs typeface="Nimbus Sans L"/>
              </a:rPr>
              <a:t>for </a:t>
            </a:r>
            <a:r>
              <a:rPr sz="2800" spc="-5" dirty="0">
                <a:latin typeface="Nimbus Sans L"/>
                <a:cs typeface="Nimbus Sans L"/>
              </a:rPr>
              <a:t>constipation RT</a:t>
            </a:r>
            <a:r>
              <a:rPr sz="2800" spc="25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immobility</a:t>
            </a:r>
            <a:endParaRPr sz="2800">
              <a:latin typeface="Nimbus Sans L"/>
              <a:cs typeface="Nimbus Sans L"/>
            </a:endParaRPr>
          </a:p>
          <a:p>
            <a:pPr marL="355600" marR="48450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Nimbus Sans L"/>
                <a:cs typeface="Nimbus Sans L"/>
              </a:rPr>
              <a:t>Deficient knowledge </a:t>
            </a:r>
            <a:r>
              <a:rPr sz="2800" dirty="0">
                <a:latin typeface="Nimbus Sans L"/>
                <a:cs typeface="Nimbus Sans L"/>
              </a:rPr>
              <a:t>about the  osteoporosic process </a:t>
            </a:r>
            <a:r>
              <a:rPr sz="2800" spc="-5" dirty="0">
                <a:latin typeface="Nimbus Sans L"/>
                <a:cs typeface="Nimbus Sans L"/>
              </a:rPr>
              <a:t>and treatment  regimen.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3558" y="750824"/>
            <a:ext cx="1268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u="none" spc="-220" dirty="0">
                <a:latin typeface="DejaVu Sans"/>
                <a:cs typeface="DejaVu Sans"/>
              </a:rPr>
              <a:t>Goals</a:t>
            </a:r>
            <a:r>
              <a:rPr sz="3200" b="0" i="0" u="none" dirty="0">
                <a:latin typeface="Nimbus Sans L"/>
                <a:cs typeface="Nimbus Sans L"/>
              </a:rPr>
              <a:t>:</a:t>
            </a:r>
            <a:endParaRPr sz="3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1438769"/>
            <a:ext cx="7289165" cy="36957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latin typeface="Nimbus Sans L"/>
                <a:cs typeface="Nimbus Sans L"/>
              </a:rPr>
              <a:t>-relieving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pain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Nimbus Sans L"/>
                <a:cs typeface="Nimbus Sans L"/>
              </a:rPr>
              <a:t>-improve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self-care.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Nimbus Sans L"/>
                <a:cs typeface="Nimbus Sans L"/>
              </a:rPr>
              <a:t>-improve </a:t>
            </a:r>
            <a:r>
              <a:rPr sz="2800" dirty="0">
                <a:latin typeface="Nimbus Sans L"/>
                <a:cs typeface="Nimbus Sans L"/>
              </a:rPr>
              <a:t>nutritional</a:t>
            </a:r>
            <a:r>
              <a:rPr sz="2800" spc="-4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status.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Nimbus Sans L"/>
                <a:cs typeface="Nimbus Sans L"/>
              </a:rPr>
              <a:t>-improve </a:t>
            </a:r>
            <a:r>
              <a:rPr sz="2800" dirty="0">
                <a:latin typeface="Nimbus Sans L"/>
                <a:cs typeface="Nimbus Sans L"/>
              </a:rPr>
              <a:t>physical</a:t>
            </a:r>
            <a:r>
              <a:rPr sz="2800" spc="-5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mobility.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Nimbus Sans L"/>
                <a:cs typeface="Nimbus Sans L"/>
              </a:rPr>
              <a:t>-prevent injury. </a:t>
            </a:r>
            <a:r>
              <a:rPr sz="2800" spc="-5" dirty="0">
                <a:latin typeface="Nimbus Sans L"/>
                <a:cs typeface="Nimbus Sans L"/>
              </a:rPr>
              <a:t>(no new </a:t>
            </a:r>
            <a:r>
              <a:rPr sz="2800" dirty="0">
                <a:latin typeface="Nimbus Sans L"/>
                <a:cs typeface="Nimbus Sans L"/>
              </a:rPr>
              <a:t>fracture)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Nimbus Sans L"/>
                <a:cs typeface="Nimbus Sans L"/>
              </a:rPr>
              <a:t>-improving bowel</a:t>
            </a:r>
            <a:r>
              <a:rPr sz="2800" spc="3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elimination.</a:t>
            </a:r>
            <a:endParaRPr sz="2800">
              <a:latin typeface="Nimbus Sans L"/>
              <a:cs typeface="Nimbus Sans L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Nimbus Sans L"/>
                <a:cs typeface="Nimbus Sans L"/>
              </a:rPr>
              <a:t>-promoting </a:t>
            </a:r>
            <a:r>
              <a:rPr sz="2800" dirty="0">
                <a:latin typeface="Nimbus Sans L"/>
                <a:cs typeface="Nimbus Sans L"/>
              </a:rPr>
              <a:t>understanding </a:t>
            </a:r>
            <a:r>
              <a:rPr sz="2800" spc="-5" dirty="0">
                <a:latin typeface="Nimbus Sans L"/>
                <a:cs typeface="Nimbus Sans L"/>
              </a:rPr>
              <a:t>of </a:t>
            </a:r>
            <a:r>
              <a:rPr sz="2800" dirty="0">
                <a:latin typeface="Nimbus Sans L"/>
                <a:cs typeface="Nimbus Sans L"/>
              </a:rPr>
              <a:t>osteoporosis </a:t>
            </a:r>
            <a:r>
              <a:rPr sz="2800" spc="-5" dirty="0">
                <a:latin typeface="Nimbus Sans L"/>
                <a:cs typeface="Nimbus Sans L"/>
              </a:rPr>
              <a:t>and  the </a:t>
            </a:r>
            <a:r>
              <a:rPr sz="2800" dirty="0">
                <a:latin typeface="Nimbus Sans L"/>
                <a:cs typeface="Nimbus Sans L"/>
              </a:rPr>
              <a:t>treatment regimen.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673" y="750824"/>
            <a:ext cx="2351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u="none" spc="-345" dirty="0">
                <a:latin typeface="DejaVu Sans"/>
                <a:cs typeface="DejaVu Sans"/>
              </a:rPr>
              <a:t>Inter</a:t>
            </a:r>
            <a:r>
              <a:rPr sz="3200" i="0" u="none" spc="-425" dirty="0">
                <a:latin typeface="DejaVu Sans"/>
                <a:cs typeface="DejaVu Sans"/>
              </a:rPr>
              <a:t>v</a:t>
            </a:r>
            <a:r>
              <a:rPr sz="3200" i="0" u="none" spc="-310" dirty="0">
                <a:latin typeface="DejaVu Sans"/>
                <a:cs typeface="DejaVu Sans"/>
              </a:rPr>
              <a:t>enti</a:t>
            </a:r>
            <a:r>
              <a:rPr sz="3200" i="0" u="none" spc="-395" dirty="0">
                <a:latin typeface="DejaVu Sans"/>
                <a:cs typeface="DejaVu Sans"/>
              </a:rPr>
              <a:t>o</a:t>
            </a:r>
            <a:r>
              <a:rPr sz="3200" i="0" u="none" spc="-325" dirty="0">
                <a:latin typeface="DejaVu Sans"/>
                <a:cs typeface="DejaVu Sans"/>
              </a:rPr>
              <a:t>n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1367180"/>
            <a:ext cx="7682230" cy="44640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Nimbus Sans L"/>
                <a:cs typeface="Nimbus Sans L"/>
              </a:rPr>
              <a:t>-consumes </a:t>
            </a:r>
            <a:r>
              <a:rPr sz="2800" spc="-5" dirty="0">
                <a:latin typeface="Nimbus Sans L"/>
                <a:cs typeface="Nimbus Sans L"/>
              </a:rPr>
              <a:t>adequate </a:t>
            </a:r>
            <a:r>
              <a:rPr sz="2800" dirty="0">
                <a:latin typeface="Nimbus Sans L"/>
                <a:cs typeface="Nimbus Sans L"/>
              </a:rPr>
              <a:t>dietary calcium </a:t>
            </a:r>
            <a:r>
              <a:rPr sz="2800" spc="-5" dirty="0">
                <a:latin typeface="Nimbus Sans L"/>
                <a:cs typeface="Nimbus Sans L"/>
              </a:rPr>
              <a:t>and </a:t>
            </a:r>
            <a:r>
              <a:rPr sz="2800" dirty="0">
                <a:latin typeface="Nimbus Sans L"/>
                <a:cs typeface="Nimbus Sans L"/>
              </a:rPr>
              <a:t>vit </a:t>
            </a:r>
            <a:r>
              <a:rPr sz="2800" spc="-5" dirty="0">
                <a:latin typeface="Nimbus Sans L"/>
                <a:cs typeface="Nimbus Sans L"/>
              </a:rPr>
              <a:t>D.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Nimbus Sans L"/>
                <a:cs typeface="Nimbus Sans L"/>
              </a:rPr>
              <a:t>-encourage to increase level of</a:t>
            </a:r>
            <a:r>
              <a:rPr sz="2800" spc="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exercise.</a:t>
            </a:r>
            <a:endParaRPr sz="2800">
              <a:latin typeface="Nimbus Sans L"/>
              <a:cs typeface="Nimbus Sans L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Nimbus Sans L"/>
                <a:cs typeface="Nimbus Sans L"/>
              </a:rPr>
              <a:t>-modify lifestyle choices: avoid smoking,</a:t>
            </a:r>
            <a:r>
              <a:rPr sz="2800" spc="-8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alcohol,  carbonated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beverages.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Nimbus Sans L"/>
                <a:cs typeface="Nimbus Sans L"/>
              </a:rPr>
              <a:t>-maintain </a:t>
            </a:r>
            <a:r>
              <a:rPr sz="2800" spc="-5" dirty="0">
                <a:latin typeface="Nimbus Sans L"/>
                <a:cs typeface="Nimbus Sans L"/>
              </a:rPr>
              <a:t>optimal body</a:t>
            </a:r>
            <a:r>
              <a:rPr sz="2800" spc="3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wt.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Nimbus Sans L"/>
                <a:cs typeface="Nimbus Sans L"/>
              </a:rPr>
              <a:t>-creates safe home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environment.</a:t>
            </a:r>
            <a:endParaRPr sz="2800">
              <a:latin typeface="Nimbus Sans L"/>
              <a:cs typeface="Nimbus Sans L"/>
            </a:endParaRPr>
          </a:p>
          <a:p>
            <a:pPr marL="355600" marR="193040" indent="-34353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Nimbus Sans L"/>
                <a:cs typeface="Nimbus Sans L"/>
              </a:rPr>
              <a:t>-adheres to prescribe screening and monitoring  prcedures.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Nimbus Sans L"/>
                <a:cs typeface="Nimbus Sans L"/>
              </a:rPr>
              <a:t>-take prescribed medication </a:t>
            </a:r>
            <a:r>
              <a:rPr sz="2800" spc="-5" dirty="0">
                <a:latin typeface="Nimbus Sans L"/>
                <a:cs typeface="Nimbus Sans L"/>
              </a:rPr>
              <a:t>as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instruction.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195833"/>
            <a:ext cx="20662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u="none" spc="-420" dirty="0">
                <a:latin typeface="DejaVu Sans"/>
                <a:cs typeface="DejaVu Sans"/>
              </a:rPr>
              <a:t>What </a:t>
            </a:r>
            <a:r>
              <a:rPr sz="3200" i="0" u="none" spc="-165" dirty="0">
                <a:latin typeface="DejaVu Sans"/>
                <a:cs typeface="DejaVu Sans"/>
              </a:rPr>
              <a:t>is</a:t>
            </a:r>
            <a:r>
              <a:rPr sz="3200" i="0" u="none" spc="-140" dirty="0">
                <a:latin typeface="DejaVu Sans"/>
                <a:cs typeface="DejaVu Sans"/>
              </a:rPr>
              <a:t> </a:t>
            </a:r>
            <a:r>
              <a:rPr sz="3200" i="0" u="none" spc="-225" dirty="0">
                <a:latin typeface="DejaVu Sans"/>
                <a:cs typeface="DejaVu Sans"/>
              </a:rPr>
              <a:t>it?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1152855"/>
            <a:ext cx="7905115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Nimbus Sans L"/>
              <a:buChar char="•"/>
              <a:tabLst>
                <a:tab pos="354965" algn="l"/>
                <a:tab pos="355600" algn="l"/>
              </a:tabLst>
            </a:pPr>
            <a:r>
              <a:rPr sz="2800" b="1" spc="-280" dirty="0">
                <a:latin typeface="DejaVu Sans"/>
                <a:cs typeface="DejaVu Sans"/>
              </a:rPr>
              <a:t>metabolic </a:t>
            </a:r>
            <a:r>
              <a:rPr sz="2800" b="1" spc="-275" dirty="0">
                <a:latin typeface="DejaVu Sans"/>
                <a:cs typeface="DejaVu Sans"/>
              </a:rPr>
              <a:t>skeletal </a:t>
            </a:r>
            <a:r>
              <a:rPr sz="2800" b="1" spc="-245" dirty="0">
                <a:latin typeface="DejaVu Sans"/>
                <a:cs typeface="DejaVu Sans"/>
              </a:rPr>
              <a:t>disease </a:t>
            </a:r>
            <a:r>
              <a:rPr sz="2800" b="1" spc="-275" dirty="0">
                <a:latin typeface="DejaVu Sans"/>
                <a:cs typeface="DejaVu Sans"/>
              </a:rPr>
              <a:t>characterized</a:t>
            </a:r>
            <a:r>
              <a:rPr sz="2800" b="1" spc="75" dirty="0">
                <a:latin typeface="DejaVu Sans"/>
                <a:cs typeface="DejaVu Sans"/>
              </a:rPr>
              <a:t> </a:t>
            </a:r>
            <a:r>
              <a:rPr sz="2800" b="1" spc="-285" dirty="0">
                <a:latin typeface="DejaVu Sans"/>
                <a:cs typeface="DejaVu Sans"/>
              </a:rPr>
              <a:t>by</a:t>
            </a:r>
            <a:endParaRPr sz="2800">
              <a:latin typeface="DejaVu Sans"/>
              <a:cs typeface="DejaVu Sans"/>
            </a:endParaRPr>
          </a:p>
          <a:p>
            <a:pPr marL="355600" marR="5080" indent="50165">
              <a:lnSpc>
                <a:spcPct val="80000"/>
              </a:lnSpc>
              <a:spcBef>
                <a:spcPts val="675"/>
              </a:spcBef>
            </a:pPr>
            <a:r>
              <a:rPr sz="2800" b="1" spc="-270" dirty="0">
                <a:solidFill>
                  <a:srgbClr val="FF0000"/>
                </a:solidFill>
                <a:latin typeface="DejaVu Sans"/>
                <a:cs typeface="DejaVu Sans"/>
              </a:rPr>
              <a:t>low </a:t>
            </a:r>
            <a:r>
              <a:rPr sz="2800" b="1" spc="-290" dirty="0">
                <a:solidFill>
                  <a:srgbClr val="FF0000"/>
                </a:solidFill>
                <a:latin typeface="DejaVu Sans"/>
                <a:cs typeface="DejaVu Sans"/>
              </a:rPr>
              <a:t>bone </a:t>
            </a:r>
            <a:r>
              <a:rPr sz="2800" b="1" spc="-270" dirty="0">
                <a:solidFill>
                  <a:srgbClr val="FF0000"/>
                </a:solidFill>
                <a:latin typeface="DejaVu Sans"/>
                <a:cs typeface="DejaVu Sans"/>
              </a:rPr>
              <a:t>density </a:t>
            </a:r>
            <a:r>
              <a:rPr sz="2800" b="1" spc="-310" dirty="0">
                <a:latin typeface="DejaVu Sans"/>
                <a:cs typeface="DejaVu Sans"/>
              </a:rPr>
              <a:t>and </a:t>
            </a:r>
            <a:r>
              <a:rPr sz="2800" b="1" spc="-265" dirty="0">
                <a:solidFill>
                  <a:srgbClr val="FF0000"/>
                </a:solidFill>
                <a:latin typeface="DejaVu Sans"/>
                <a:cs typeface="DejaVu Sans"/>
              </a:rPr>
              <a:t>microarchitectural  </a:t>
            </a:r>
            <a:r>
              <a:rPr sz="2800" b="1" spc="-295" dirty="0">
                <a:solidFill>
                  <a:srgbClr val="FF0000"/>
                </a:solidFill>
                <a:latin typeface="DejaVu Sans"/>
                <a:cs typeface="DejaVu Sans"/>
              </a:rPr>
              <a:t>deterioration </a:t>
            </a:r>
            <a:r>
              <a:rPr sz="2800" b="1" spc="-254" dirty="0">
                <a:latin typeface="DejaVu Sans"/>
                <a:cs typeface="DejaVu Sans"/>
              </a:rPr>
              <a:t>of </a:t>
            </a:r>
            <a:r>
              <a:rPr sz="2800" b="1" spc="-290" dirty="0">
                <a:latin typeface="DejaVu Sans"/>
                <a:cs typeface="DejaVu Sans"/>
              </a:rPr>
              <a:t>bone </a:t>
            </a:r>
            <a:r>
              <a:rPr sz="2800" b="1" spc="-240" dirty="0">
                <a:latin typeface="DejaVu Sans"/>
                <a:cs typeface="DejaVu Sans"/>
              </a:rPr>
              <a:t>tissue </a:t>
            </a:r>
            <a:r>
              <a:rPr sz="2800" b="1" spc="-254" dirty="0">
                <a:latin typeface="DejaVu Sans"/>
                <a:cs typeface="DejaVu Sans"/>
              </a:rPr>
              <a:t>which </a:t>
            </a:r>
            <a:r>
              <a:rPr sz="2800" b="1" spc="-250" dirty="0">
                <a:latin typeface="DejaVu Sans"/>
                <a:cs typeface="DejaVu Sans"/>
              </a:rPr>
              <a:t>results </a:t>
            </a:r>
            <a:r>
              <a:rPr sz="2800" b="1" spc="-235" dirty="0">
                <a:latin typeface="DejaVu Sans"/>
                <a:cs typeface="DejaVu Sans"/>
              </a:rPr>
              <a:t>in  </a:t>
            </a:r>
            <a:r>
              <a:rPr sz="2800" b="1" spc="-254" dirty="0">
                <a:latin typeface="DejaVu Sans"/>
                <a:cs typeface="DejaVu Sans"/>
              </a:rPr>
              <a:t>increased </a:t>
            </a:r>
            <a:r>
              <a:rPr sz="2800" b="1" spc="-290" dirty="0">
                <a:latin typeface="DejaVu Sans"/>
                <a:cs typeface="DejaVu Sans"/>
              </a:rPr>
              <a:t>bone </a:t>
            </a:r>
            <a:r>
              <a:rPr sz="2800" b="1" spc="-270" dirty="0">
                <a:solidFill>
                  <a:srgbClr val="FF0000"/>
                </a:solidFill>
                <a:latin typeface="DejaVu Sans"/>
                <a:cs typeface="DejaVu Sans"/>
              </a:rPr>
              <a:t>fragility </a:t>
            </a:r>
            <a:r>
              <a:rPr sz="2800" b="1" spc="-310" dirty="0">
                <a:latin typeface="DejaVu Sans"/>
                <a:cs typeface="DejaVu Sans"/>
              </a:rPr>
              <a:t>and </a:t>
            </a:r>
            <a:r>
              <a:rPr sz="2800" b="1" spc="-240" dirty="0">
                <a:latin typeface="DejaVu Sans"/>
                <a:cs typeface="DejaVu Sans"/>
              </a:rPr>
              <a:t>susceptibility </a:t>
            </a:r>
            <a:r>
              <a:rPr sz="2800" b="1" spc="-315" dirty="0">
                <a:latin typeface="DejaVu Sans"/>
                <a:cs typeface="DejaVu Sans"/>
              </a:rPr>
              <a:t>to  </a:t>
            </a:r>
            <a:r>
              <a:rPr sz="2800" b="1" spc="-295" dirty="0">
                <a:solidFill>
                  <a:srgbClr val="FF0000"/>
                </a:solidFill>
                <a:latin typeface="DejaVu Sans"/>
                <a:cs typeface="DejaVu Sans"/>
              </a:rPr>
              <a:t>fracture.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815" y="4206367"/>
            <a:ext cx="5203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D4D4D"/>
                </a:solidFill>
                <a:latin typeface="Nimbus Sans L"/>
                <a:cs typeface="Nimbus Sans L"/>
              </a:rPr>
              <a:t>The </a:t>
            </a:r>
            <a:r>
              <a:rPr sz="2400" dirty="0">
                <a:solidFill>
                  <a:srgbClr val="FF0000"/>
                </a:solidFill>
                <a:latin typeface="Nimbus Sans L"/>
                <a:cs typeface="Nimbus Sans L"/>
              </a:rPr>
              <a:t>vertebrae </a:t>
            </a:r>
            <a:r>
              <a:rPr sz="2400" dirty="0">
                <a:solidFill>
                  <a:srgbClr val="4D4D4D"/>
                </a:solidFill>
                <a:latin typeface="Nimbus Sans L"/>
                <a:cs typeface="Nimbus Sans L"/>
              </a:rPr>
              <a:t>,</a:t>
            </a:r>
            <a:r>
              <a:rPr sz="2400" dirty="0">
                <a:solidFill>
                  <a:srgbClr val="FF0000"/>
                </a:solidFill>
                <a:latin typeface="Nimbus Sans L"/>
                <a:cs typeface="Nimbus Sans L"/>
              </a:rPr>
              <a:t>wrists </a:t>
            </a:r>
            <a:r>
              <a:rPr sz="2400" dirty="0">
                <a:solidFill>
                  <a:srgbClr val="4D4D4D"/>
                </a:solidFill>
                <a:latin typeface="Nimbus Sans L"/>
                <a:cs typeface="Nimbus Sans L"/>
              </a:rPr>
              <a:t>,and </a:t>
            </a:r>
            <a:r>
              <a:rPr sz="2400" spc="-5" dirty="0">
                <a:solidFill>
                  <a:srgbClr val="FF0000"/>
                </a:solidFill>
                <a:latin typeface="Nimbus Sans L"/>
                <a:cs typeface="Nimbus Sans L"/>
              </a:rPr>
              <a:t>hips </a:t>
            </a:r>
            <a:r>
              <a:rPr sz="2400" dirty="0">
                <a:solidFill>
                  <a:srgbClr val="4D4D4D"/>
                </a:solidFill>
                <a:latin typeface="Nimbus Sans L"/>
                <a:cs typeface="Nimbus Sans L"/>
              </a:rPr>
              <a:t>are  the most common sites of</a:t>
            </a:r>
            <a:r>
              <a:rPr sz="2400" spc="-75" dirty="0">
                <a:solidFill>
                  <a:srgbClr val="4D4D4D"/>
                </a:solidFill>
                <a:latin typeface="Nimbus Sans L"/>
                <a:cs typeface="Nimbus Sans L"/>
              </a:rPr>
              <a:t> </a:t>
            </a:r>
            <a:r>
              <a:rPr sz="2400" dirty="0">
                <a:solidFill>
                  <a:srgbClr val="4D4D4D"/>
                </a:solidFill>
                <a:latin typeface="Nimbus Sans L"/>
                <a:cs typeface="Nimbus Sans L"/>
              </a:rPr>
              <a:t>fractures.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3785615"/>
            <a:ext cx="3581400" cy="307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116204"/>
            <a:ext cx="4937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u="none" spc="-430" dirty="0">
                <a:latin typeface="DejaVu Sans"/>
                <a:cs typeface="DejaVu Sans"/>
              </a:rPr>
              <a:t>Pathophysiology</a:t>
            </a:r>
            <a:endParaRPr sz="4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602" y="802258"/>
            <a:ext cx="4912360" cy="64135"/>
          </a:xfrm>
          <a:custGeom>
            <a:avLst/>
            <a:gdLst/>
            <a:ahLst/>
            <a:cxnLst/>
            <a:rect l="l" t="t" r="r" b="b"/>
            <a:pathLst>
              <a:path w="4912360" h="64134">
                <a:moveTo>
                  <a:pt x="4911813" y="0"/>
                </a:moveTo>
                <a:lnTo>
                  <a:pt x="0" y="0"/>
                </a:lnTo>
                <a:lnTo>
                  <a:pt x="0" y="64007"/>
                </a:lnTo>
                <a:lnTo>
                  <a:pt x="4911813" y="64007"/>
                </a:lnTo>
                <a:lnTo>
                  <a:pt x="4911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890" y="905650"/>
            <a:ext cx="8169275" cy="488505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0"/>
              </a:spcBef>
              <a:tabLst>
                <a:tab pos="7650480" algn="l"/>
              </a:tabLst>
            </a:pPr>
            <a:r>
              <a:rPr sz="4000" b="1" u="sng" spc="-1205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Result    </a:t>
            </a:r>
            <a:r>
              <a:rPr sz="4000" b="1" u="sng" spc="-110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of  </a:t>
            </a:r>
            <a:r>
              <a:rPr sz="4000" b="1" u="sng" spc="-127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prolonged      </a:t>
            </a:r>
            <a:r>
              <a:rPr sz="4000" b="1" u="sng" spc="-129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imbalance       </a:t>
            </a:r>
            <a:r>
              <a:rPr sz="4000" b="1" u="sng" spc="-110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of </a:t>
            </a:r>
            <a:r>
              <a:rPr sz="4000" b="1" u="sng" spc="-1010" dirty="0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 </a:t>
            </a:r>
            <a:r>
              <a:rPr sz="4000" b="1" i="1" u="sng" spc="-10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Bone                 </a:t>
            </a:r>
            <a:r>
              <a:rPr sz="4000" b="1" i="1" u="sng" spc="-10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 </a:t>
            </a:r>
            <a:r>
              <a:rPr sz="4000" b="1" i="1" u="sng" spc="-94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Remodeling</a:t>
            </a:r>
            <a:r>
              <a:rPr sz="4000" b="1" i="1" u="sng" spc="-94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;</a:t>
            </a:r>
            <a:r>
              <a:rPr sz="4000" b="1" i="1" spc="-940" dirty="0">
                <a:latin typeface="Nimbus Sans L"/>
                <a:cs typeface="Nimbus Sans L"/>
              </a:rPr>
              <a:t>	</a:t>
            </a:r>
            <a:r>
              <a:rPr sz="4000" spc="-1440" dirty="0">
                <a:latin typeface="DejaVu Sans"/>
                <a:cs typeface="DejaVu Sans"/>
              </a:rPr>
              <a:t>•</a:t>
            </a:r>
            <a:endParaRPr sz="4000">
              <a:latin typeface="DejaVu Sans"/>
              <a:cs typeface="DejaVu Sans"/>
            </a:endParaRPr>
          </a:p>
          <a:p>
            <a:pPr marL="306705" indent="-154940">
              <a:lnSpc>
                <a:spcPct val="100000"/>
              </a:lnSpc>
              <a:spcBef>
                <a:spcPts val="1080"/>
              </a:spcBef>
              <a:buChar char="-"/>
              <a:tabLst>
                <a:tab pos="307340" algn="l"/>
              </a:tabLst>
            </a:pPr>
            <a:r>
              <a:rPr sz="2000" b="1" spc="-170" dirty="0">
                <a:latin typeface="DejaVu Sans"/>
                <a:cs typeface="DejaVu Sans"/>
              </a:rPr>
              <a:t>Bone </a:t>
            </a:r>
            <a:r>
              <a:rPr sz="2000" b="1" spc="-204" dirty="0">
                <a:latin typeface="DejaVu Sans"/>
                <a:cs typeface="DejaVu Sans"/>
              </a:rPr>
              <a:t>remodeling </a:t>
            </a:r>
            <a:r>
              <a:rPr sz="2000" b="1" spc="-130" dirty="0">
                <a:latin typeface="DejaVu Sans"/>
                <a:cs typeface="DejaVu Sans"/>
              </a:rPr>
              <a:t>occurs </a:t>
            </a:r>
            <a:r>
              <a:rPr sz="2000" b="1" spc="-210" dirty="0">
                <a:latin typeface="DejaVu Sans"/>
                <a:cs typeface="DejaVu Sans"/>
              </a:rPr>
              <a:t>throughout </a:t>
            </a:r>
            <a:r>
              <a:rPr sz="2000" b="1" spc="-220" dirty="0">
                <a:latin typeface="DejaVu Sans"/>
                <a:cs typeface="DejaVu Sans"/>
              </a:rPr>
              <a:t>an </a:t>
            </a:r>
            <a:r>
              <a:rPr sz="2000" b="1" spc="-160" dirty="0">
                <a:latin typeface="DejaVu Sans"/>
                <a:cs typeface="DejaVu Sans"/>
              </a:rPr>
              <a:t>individual</a:t>
            </a:r>
            <a:r>
              <a:rPr sz="2000" b="1" spc="-160" dirty="0">
                <a:latin typeface="Nimbus Sans L"/>
                <a:cs typeface="Nimbus Sans L"/>
              </a:rPr>
              <a:t>’</a:t>
            </a:r>
            <a:r>
              <a:rPr sz="2000" b="1" spc="-160" dirty="0">
                <a:latin typeface="DejaVu Sans"/>
                <a:cs typeface="DejaVu Sans"/>
              </a:rPr>
              <a:t>s</a:t>
            </a:r>
            <a:r>
              <a:rPr sz="2000" b="1" spc="20" dirty="0">
                <a:latin typeface="DejaVu Sans"/>
                <a:cs typeface="DejaVu Sans"/>
              </a:rPr>
              <a:t> </a:t>
            </a:r>
            <a:r>
              <a:rPr sz="2000" b="1" spc="-210" dirty="0">
                <a:latin typeface="DejaVu Sans"/>
                <a:cs typeface="DejaVu Sans"/>
              </a:rPr>
              <a:t>lifetime.</a:t>
            </a:r>
            <a:endParaRPr sz="2000">
              <a:latin typeface="DejaVu Sans"/>
              <a:cs typeface="DejaVu Sans"/>
            </a:endParaRPr>
          </a:p>
          <a:p>
            <a:pPr marL="12700" marR="200660" indent="139700">
              <a:lnSpc>
                <a:spcPct val="100000"/>
              </a:lnSpc>
              <a:spcBef>
                <a:spcPts val="480"/>
              </a:spcBef>
              <a:buChar char="-"/>
              <a:tabLst>
                <a:tab pos="307340" algn="l"/>
              </a:tabLst>
            </a:pPr>
            <a:r>
              <a:rPr sz="2000" b="1" spc="-195" dirty="0">
                <a:latin typeface="DejaVu Sans"/>
                <a:cs typeface="DejaVu Sans"/>
              </a:rPr>
              <a:t>In </a:t>
            </a:r>
            <a:r>
              <a:rPr sz="2000" b="1" spc="-204" dirty="0">
                <a:latin typeface="DejaVu Sans"/>
                <a:cs typeface="DejaVu Sans"/>
              </a:rPr>
              <a:t>normal </a:t>
            </a:r>
            <a:r>
              <a:rPr sz="2000" b="1" spc="-195" dirty="0">
                <a:latin typeface="DejaVu Sans"/>
                <a:cs typeface="DejaVu Sans"/>
              </a:rPr>
              <a:t>adults, </a:t>
            </a:r>
            <a:r>
              <a:rPr sz="2000" b="1" spc="-245" dirty="0">
                <a:latin typeface="DejaVu Sans"/>
                <a:cs typeface="DejaVu Sans"/>
              </a:rPr>
              <a:t>the </a:t>
            </a:r>
            <a:r>
              <a:rPr sz="2000" b="1" spc="-195" dirty="0">
                <a:latin typeface="DejaVu Sans"/>
                <a:cs typeface="DejaVu Sans"/>
              </a:rPr>
              <a:t>activity </a:t>
            </a:r>
            <a:r>
              <a:rPr sz="2000" b="1" spc="-180" dirty="0">
                <a:latin typeface="DejaVu Sans"/>
                <a:cs typeface="DejaVu Sans"/>
              </a:rPr>
              <a:t>of </a:t>
            </a:r>
            <a:r>
              <a:rPr sz="2000" b="1" spc="-165" dirty="0">
                <a:solidFill>
                  <a:srgbClr val="009900"/>
                </a:solidFill>
                <a:latin typeface="DejaVu Sans"/>
                <a:cs typeface="DejaVu Sans"/>
              </a:rPr>
              <a:t>osteoclasts </a:t>
            </a:r>
            <a:r>
              <a:rPr sz="2000" b="1" spc="-210" dirty="0">
                <a:solidFill>
                  <a:srgbClr val="009900"/>
                </a:solidFill>
                <a:latin typeface="DejaVu Sans"/>
                <a:cs typeface="DejaVu Sans"/>
              </a:rPr>
              <a:t>(bone </a:t>
            </a:r>
            <a:r>
              <a:rPr sz="2000" b="1" spc="-195" dirty="0">
                <a:solidFill>
                  <a:srgbClr val="009900"/>
                </a:solidFill>
                <a:latin typeface="DejaVu Sans"/>
                <a:cs typeface="DejaVu Sans"/>
              </a:rPr>
              <a:t>resorption) </a:t>
            </a:r>
            <a:r>
              <a:rPr sz="2000" b="1" spc="-105" dirty="0">
                <a:latin typeface="DejaVu Sans"/>
                <a:cs typeface="DejaVu Sans"/>
              </a:rPr>
              <a:t>is  </a:t>
            </a:r>
            <a:r>
              <a:rPr sz="2000" b="1" spc="-195" dirty="0">
                <a:latin typeface="DejaVu Sans"/>
                <a:cs typeface="DejaVu Sans"/>
              </a:rPr>
              <a:t>balanced </a:t>
            </a:r>
            <a:r>
              <a:rPr sz="2000" b="1" spc="-200" dirty="0">
                <a:latin typeface="DejaVu Sans"/>
                <a:cs typeface="DejaVu Sans"/>
              </a:rPr>
              <a:t>by </a:t>
            </a:r>
            <a:r>
              <a:rPr sz="2000" b="1" spc="-254" dirty="0">
                <a:latin typeface="DejaVu Sans"/>
                <a:cs typeface="DejaVu Sans"/>
              </a:rPr>
              <a:t>that </a:t>
            </a:r>
            <a:r>
              <a:rPr sz="2000" b="1" spc="-180" dirty="0">
                <a:latin typeface="DejaVu Sans"/>
                <a:cs typeface="DejaVu Sans"/>
              </a:rPr>
              <a:t>of </a:t>
            </a:r>
            <a:r>
              <a:rPr sz="2000" b="1" spc="-175" dirty="0">
                <a:solidFill>
                  <a:srgbClr val="009900"/>
                </a:solidFill>
                <a:latin typeface="DejaVu Sans"/>
                <a:cs typeface="DejaVu Sans"/>
              </a:rPr>
              <a:t>osteoblasts </a:t>
            </a:r>
            <a:r>
              <a:rPr sz="2000" b="1" spc="-210" dirty="0">
                <a:solidFill>
                  <a:srgbClr val="009900"/>
                </a:solidFill>
                <a:latin typeface="DejaVu Sans"/>
                <a:cs typeface="DejaVu Sans"/>
              </a:rPr>
              <a:t>(bone</a:t>
            </a:r>
            <a:r>
              <a:rPr sz="2000" b="1" spc="35" dirty="0">
                <a:solidFill>
                  <a:srgbClr val="009900"/>
                </a:solidFill>
                <a:latin typeface="DejaVu Sans"/>
                <a:cs typeface="DejaVu Sans"/>
              </a:rPr>
              <a:t> </a:t>
            </a:r>
            <a:r>
              <a:rPr sz="2000" b="1" spc="-210" dirty="0">
                <a:solidFill>
                  <a:srgbClr val="009900"/>
                </a:solidFill>
                <a:latin typeface="DejaVu Sans"/>
                <a:cs typeface="DejaVu Sans"/>
              </a:rPr>
              <a:t>formation).</a:t>
            </a:r>
            <a:endParaRPr sz="2000">
              <a:latin typeface="DejaVu Sans"/>
              <a:cs typeface="DejaVu Sans"/>
            </a:endParaRPr>
          </a:p>
          <a:p>
            <a:pPr marL="12700" marR="113664" indent="139700">
              <a:lnSpc>
                <a:spcPct val="100000"/>
              </a:lnSpc>
              <a:spcBef>
                <a:spcPts val="480"/>
              </a:spcBef>
              <a:buChar char="-"/>
              <a:tabLst>
                <a:tab pos="307340" algn="l"/>
              </a:tabLst>
            </a:pPr>
            <a:r>
              <a:rPr sz="2000" b="1" spc="-204" dirty="0">
                <a:latin typeface="DejaVu Sans"/>
                <a:cs typeface="DejaVu Sans"/>
              </a:rPr>
              <a:t>normal </a:t>
            </a:r>
            <a:r>
              <a:rPr sz="2000" b="1" spc="-200" dirty="0">
                <a:latin typeface="DejaVu Sans"/>
                <a:cs typeface="DejaVu Sans"/>
              </a:rPr>
              <a:t>bone </a:t>
            </a:r>
            <a:r>
              <a:rPr sz="2000" b="1" spc="-204" dirty="0">
                <a:latin typeface="DejaVu Sans"/>
                <a:cs typeface="DejaVu Sans"/>
              </a:rPr>
              <a:t>remodeling </a:t>
            </a:r>
            <a:r>
              <a:rPr sz="2000" b="1" spc="-165" dirty="0">
                <a:latin typeface="DejaVu Sans"/>
                <a:cs typeface="DejaVu Sans"/>
              </a:rPr>
              <a:t>in </a:t>
            </a:r>
            <a:r>
              <a:rPr sz="2000" b="1" spc="-245" dirty="0">
                <a:latin typeface="DejaVu Sans"/>
                <a:cs typeface="DejaVu Sans"/>
              </a:rPr>
              <a:t>the </a:t>
            </a:r>
            <a:r>
              <a:rPr sz="2000" b="1" spc="-215" dirty="0">
                <a:latin typeface="DejaVu Sans"/>
                <a:cs typeface="DejaVu Sans"/>
              </a:rPr>
              <a:t>adult </a:t>
            </a:r>
            <a:r>
              <a:rPr sz="2000" b="1" spc="-195" dirty="0">
                <a:latin typeface="DejaVu Sans"/>
                <a:cs typeface="DejaVu Sans"/>
              </a:rPr>
              <a:t>result </a:t>
            </a:r>
            <a:r>
              <a:rPr sz="2000" b="1" spc="-165" dirty="0">
                <a:latin typeface="DejaVu Sans"/>
                <a:cs typeface="DejaVu Sans"/>
              </a:rPr>
              <a:t>in </a:t>
            </a:r>
            <a:r>
              <a:rPr sz="2000" b="1" spc="-195" dirty="0">
                <a:latin typeface="DejaVu Sans"/>
                <a:cs typeface="DejaVu Sans"/>
              </a:rPr>
              <a:t>gradually </a:t>
            </a:r>
            <a:r>
              <a:rPr sz="2000" b="1" spc="-180" dirty="0">
                <a:latin typeface="DejaVu Sans"/>
                <a:cs typeface="DejaVu Sans"/>
              </a:rPr>
              <a:t>increase  </a:t>
            </a:r>
            <a:r>
              <a:rPr sz="2000" b="1" spc="-200" dirty="0">
                <a:latin typeface="DejaVu Sans"/>
                <a:cs typeface="DejaVu Sans"/>
              </a:rPr>
              <a:t>bone </a:t>
            </a:r>
            <a:r>
              <a:rPr sz="2000" b="1" spc="-180" dirty="0">
                <a:latin typeface="DejaVu Sans"/>
                <a:cs typeface="DejaVu Sans"/>
              </a:rPr>
              <a:t>mass </a:t>
            </a:r>
            <a:r>
              <a:rPr sz="2000" b="1" spc="-190" dirty="0">
                <a:latin typeface="DejaVu Sans"/>
                <a:cs typeface="DejaVu Sans"/>
              </a:rPr>
              <a:t>until </a:t>
            </a:r>
            <a:r>
              <a:rPr sz="2000" b="1" spc="-245" dirty="0">
                <a:latin typeface="DejaVu Sans"/>
                <a:cs typeface="DejaVu Sans"/>
              </a:rPr>
              <a:t>the </a:t>
            </a:r>
            <a:r>
              <a:rPr sz="2000" b="1" spc="-204" dirty="0">
                <a:latin typeface="DejaVu Sans"/>
                <a:cs typeface="DejaVu Sans"/>
              </a:rPr>
              <a:t>early</a:t>
            </a:r>
            <a:r>
              <a:rPr sz="2000" b="1" spc="35" dirty="0">
                <a:latin typeface="DejaVu Sans"/>
                <a:cs typeface="DejaVu Sans"/>
              </a:rPr>
              <a:t> </a:t>
            </a:r>
            <a:r>
              <a:rPr sz="2000" b="1" spc="-210" dirty="0">
                <a:latin typeface="DejaVu Sans"/>
                <a:cs typeface="DejaVu Sans"/>
              </a:rPr>
              <a:t>30s.</a:t>
            </a:r>
            <a:endParaRPr sz="2000">
              <a:latin typeface="DejaVu Sans"/>
              <a:cs typeface="DejaVu Sans"/>
            </a:endParaRPr>
          </a:p>
          <a:p>
            <a:pPr marL="12700" marR="66675" indent="139700">
              <a:lnSpc>
                <a:spcPct val="108800"/>
              </a:lnSpc>
              <a:spcBef>
                <a:spcPts val="359"/>
              </a:spcBef>
            </a:pPr>
            <a:r>
              <a:rPr sz="2800" b="1" spc="-380" dirty="0">
                <a:latin typeface="DejaVu Sans"/>
                <a:cs typeface="DejaVu Sans"/>
              </a:rPr>
              <a:t>* </a:t>
            </a:r>
            <a:r>
              <a:rPr sz="2800" b="1" spc="-325" dirty="0">
                <a:latin typeface="DejaVu Sans"/>
                <a:cs typeface="DejaVu Sans"/>
              </a:rPr>
              <a:t>with </a:t>
            </a:r>
            <a:r>
              <a:rPr sz="2800" b="1" spc="-290" dirty="0">
                <a:latin typeface="DejaVu Sans"/>
                <a:cs typeface="DejaVu Sans"/>
              </a:rPr>
              <a:t>ageing </a:t>
            </a:r>
            <a:r>
              <a:rPr sz="2000" b="1" spc="-245" dirty="0">
                <a:latin typeface="DejaVu Sans"/>
                <a:cs typeface="DejaVu Sans"/>
              </a:rPr>
              <a:t>the </a:t>
            </a:r>
            <a:r>
              <a:rPr sz="2000" b="1" spc="-229" dirty="0">
                <a:latin typeface="DejaVu Sans"/>
                <a:cs typeface="DejaVu Sans"/>
              </a:rPr>
              <a:t>peak </a:t>
            </a:r>
            <a:r>
              <a:rPr sz="2000" b="1" spc="-200" dirty="0">
                <a:latin typeface="DejaVu Sans"/>
                <a:cs typeface="DejaVu Sans"/>
              </a:rPr>
              <a:t>bone </a:t>
            </a:r>
            <a:r>
              <a:rPr sz="2000" b="1" spc="-180" dirty="0">
                <a:latin typeface="DejaVu Sans"/>
                <a:cs typeface="DejaVu Sans"/>
              </a:rPr>
              <a:t>mass </a:t>
            </a:r>
            <a:r>
              <a:rPr sz="2000" b="1" spc="-105" dirty="0">
                <a:latin typeface="DejaVu Sans"/>
                <a:cs typeface="DejaVu Sans"/>
              </a:rPr>
              <a:t>is </a:t>
            </a:r>
            <a:r>
              <a:rPr sz="2000" b="1" spc="-195" dirty="0">
                <a:latin typeface="DejaVu Sans"/>
                <a:cs typeface="DejaVu Sans"/>
              </a:rPr>
              <a:t>gradually </a:t>
            </a:r>
            <a:r>
              <a:rPr sz="2000" b="1" spc="-190" dirty="0">
                <a:latin typeface="DejaVu Sans"/>
                <a:cs typeface="DejaVu Sans"/>
              </a:rPr>
              <a:t>decrease </a:t>
            </a:r>
            <a:r>
              <a:rPr sz="2000" b="1" spc="-215" dirty="0">
                <a:latin typeface="DejaVu Sans"/>
                <a:cs typeface="DejaVu Sans"/>
              </a:rPr>
              <a:t>and  </a:t>
            </a:r>
            <a:r>
              <a:rPr sz="2400" b="1" spc="-204" dirty="0">
                <a:latin typeface="DejaVu Sans"/>
                <a:cs typeface="DejaVu Sans"/>
              </a:rPr>
              <a:t>1.</a:t>
            </a:r>
            <a:r>
              <a:rPr sz="2400" b="1" spc="-204" dirty="0">
                <a:solidFill>
                  <a:srgbClr val="FF0000"/>
                </a:solidFill>
                <a:latin typeface="DejaVu Sans"/>
                <a:cs typeface="DejaVu Sans"/>
              </a:rPr>
              <a:t>Calicitonin </a:t>
            </a:r>
            <a:r>
              <a:rPr sz="2400" b="1" spc="-215" dirty="0">
                <a:latin typeface="DejaVu Sans"/>
                <a:cs typeface="DejaVu Sans"/>
              </a:rPr>
              <a:t>which </a:t>
            </a:r>
            <a:r>
              <a:rPr sz="2400" b="1" spc="-225" dirty="0">
                <a:latin typeface="DejaVu Sans"/>
                <a:cs typeface="DejaVu Sans"/>
              </a:rPr>
              <a:t>inhibit </a:t>
            </a:r>
            <a:r>
              <a:rPr sz="2400" b="1" spc="-245" dirty="0">
                <a:latin typeface="DejaVu Sans"/>
                <a:cs typeface="DejaVu Sans"/>
              </a:rPr>
              <a:t>bone </a:t>
            </a:r>
            <a:r>
              <a:rPr sz="2400" b="1" spc="-229" dirty="0">
                <a:latin typeface="DejaVu Sans"/>
                <a:cs typeface="DejaVu Sans"/>
              </a:rPr>
              <a:t>resorption </a:t>
            </a:r>
            <a:r>
              <a:rPr sz="2400" b="1" spc="-265" dirty="0">
                <a:latin typeface="DejaVu Sans"/>
                <a:cs typeface="DejaVu Sans"/>
              </a:rPr>
              <a:t>and </a:t>
            </a:r>
            <a:r>
              <a:rPr sz="2400" b="1" spc="-270" dirty="0">
                <a:latin typeface="DejaVu Sans"/>
                <a:cs typeface="DejaVu Sans"/>
              </a:rPr>
              <a:t>promote  </a:t>
            </a:r>
            <a:r>
              <a:rPr sz="2400" b="1" spc="-245" dirty="0">
                <a:latin typeface="DejaVu Sans"/>
                <a:cs typeface="DejaVu Sans"/>
              </a:rPr>
              <a:t>bone </a:t>
            </a:r>
            <a:r>
              <a:rPr sz="2400" b="1" spc="-250" dirty="0">
                <a:latin typeface="DejaVu Sans"/>
                <a:cs typeface="DejaVu Sans"/>
              </a:rPr>
              <a:t>formation.</a:t>
            </a:r>
            <a:r>
              <a:rPr sz="2400" b="1" spc="-130" dirty="0">
                <a:latin typeface="DejaVu Sans"/>
                <a:cs typeface="DejaVu Sans"/>
              </a:rPr>
              <a:t> </a:t>
            </a:r>
            <a:r>
              <a:rPr sz="2400" b="1" spc="-250" dirty="0">
                <a:latin typeface="DejaVu Sans"/>
                <a:cs typeface="DejaVu Sans"/>
              </a:rPr>
              <a:t>(</a:t>
            </a:r>
            <a:r>
              <a:rPr sz="2400" b="1" spc="-250" dirty="0">
                <a:solidFill>
                  <a:srgbClr val="FF0000"/>
                </a:solidFill>
                <a:latin typeface="DejaVu Sans"/>
                <a:cs typeface="DejaVu Sans"/>
              </a:rPr>
              <a:t>decrease</a:t>
            </a:r>
            <a:r>
              <a:rPr sz="2400" b="1" spc="-250" dirty="0">
                <a:latin typeface="DejaVu Sans"/>
                <a:cs typeface="DejaVu Sans"/>
              </a:rPr>
              <a:t>)</a:t>
            </a:r>
            <a:endParaRPr sz="2400">
              <a:latin typeface="DejaVu Sans"/>
              <a:cs typeface="DejaVu Sans"/>
            </a:endParaRPr>
          </a:p>
          <a:p>
            <a:pPr marL="12700" marR="5080">
              <a:lnSpc>
                <a:spcPct val="120000"/>
              </a:lnSpc>
            </a:pPr>
            <a:r>
              <a:rPr sz="2400" b="1" spc="-229" dirty="0">
                <a:latin typeface="DejaVu Sans"/>
                <a:cs typeface="DejaVu Sans"/>
              </a:rPr>
              <a:t>2.</a:t>
            </a:r>
            <a:r>
              <a:rPr sz="2400" b="1" spc="-229" dirty="0">
                <a:solidFill>
                  <a:srgbClr val="FF0000"/>
                </a:solidFill>
                <a:latin typeface="DejaVu Sans"/>
                <a:cs typeface="DejaVu Sans"/>
              </a:rPr>
              <a:t>Estrogen </a:t>
            </a:r>
            <a:r>
              <a:rPr sz="2400" b="1" spc="-215" dirty="0">
                <a:latin typeface="DejaVu Sans"/>
                <a:cs typeface="DejaVu Sans"/>
              </a:rPr>
              <a:t>which </a:t>
            </a:r>
            <a:r>
              <a:rPr sz="2400" b="1" spc="-225" dirty="0">
                <a:latin typeface="DejaVu Sans"/>
                <a:cs typeface="DejaVu Sans"/>
              </a:rPr>
              <a:t>inhibit </a:t>
            </a:r>
            <a:r>
              <a:rPr sz="2400" b="1" spc="-245" dirty="0">
                <a:latin typeface="DejaVu Sans"/>
                <a:cs typeface="DejaVu Sans"/>
              </a:rPr>
              <a:t>bone </a:t>
            </a:r>
            <a:r>
              <a:rPr sz="2400" b="1" spc="-265" dirty="0">
                <a:latin typeface="DejaVu Sans"/>
                <a:cs typeface="DejaVu Sans"/>
              </a:rPr>
              <a:t>breakdown. </a:t>
            </a:r>
            <a:r>
              <a:rPr sz="2400" b="1" spc="-245" dirty="0">
                <a:latin typeface="DejaVu Sans"/>
                <a:cs typeface="DejaVu Sans"/>
              </a:rPr>
              <a:t>(</a:t>
            </a:r>
            <a:r>
              <a:rPr sz="2400" b="1" spc="-245" dirty="0">
                <a:solidFill>
                  <a:srgbClr val="FF0000"/>
                </a:solidFill>
                <a:latin typeface="DejaVu Sans"/>
                <a:cs typeface="DejaVu Sans"/>
              </a:rPr>
              <a:t>decrease</a:t>
            </a:r>
            <a:r>
              <a:rPr sz="2400" b="1" spc="-245" dirty="0">
                <a:latin typeface="DejaVu Sans"/>
                <a:cs typeface="DejaVu Sans"/>
              </a:rPr>
              <a:t>)  </a:t>
            </a:r>
            <a:r>
              <a:rPr sz="2400" b="1" spc="-240" dirty="0">
                <a:latin typeface="DejaVu Sans"/>
                <a:cs typeface="DejaVu Sans"/>
              </a:rPr>
              <a:t>3.</a:t>
            </a:r>
            <a:r>
              <a:rPr sz="2400" b="1" spc="-240" dirty="0">
                <a:solidFill>
                  <a:srgbClr val="FF0000"/>
                </a:solidFill>
                <a:latin typeface="DejaVu Sans"/>
                <a:cs typeface="DejaVu Sans"/>
              </a:rPr>
              <a:t>PTH </a:t>
            </a:r>
            <a:r>
              <a:rPr sz="2400" b="1" spc="-215" dirty="0">
                <a:latin typeface="DejaVu Sans"/>
                <a:cs typeface="DejaVu Sans"/>
              </a:rPr>
              <a:t>increase </a:t>
            </a:r>
            <a:r>
              <a:rPr sz="2400" b="1" spc="-245" dirty="0">
                <a:latin typeface="DejaVu Sans"/>
                <a:cs typeface="DejaVu Sans"/>
              </a:rPr>
              <a:t>bone </a:t>
            </a:r>
            <a:r>
              <a:rPr sz="2400" b="1" spc="-260" dirty="0">
                <a:latin typeface="DejaVu Sans"/>
                <a:cs typeface="DejaVu Sans"/>
              </a:rPr>
              <a:t>turnover and </a:t>
            </a:r>
            <a:r>
              <a:rPr sz="2400" b="1" spc="-229" dirty="0">
                <a:latin typeface="DejaVu Sans"/>
                <a:cs typeface="DejaVu Sans"/>
              </a:rPr>
              <a:t>resorption.</a:t>
            </a:r>
            <a:r>
              <a:rPr sz="2400" b="1" spc="170" dirty="0">
                <a:latin typeface="DejaVu Sans"/>
                <a:cs typeface="DejaVu Sans"/>
              </a:rPr>
              <a:t> </a:t>
            </a:r>
            <a:r>
              <a:rPr sz="2400" b="1" spc="-229" dirty="0">
                <a:latin typeface="DejaVu Sans"/>
                <a:cs typeface="DejaVu Sans"/>
              </a:rPr>
              <a:t>(</a:t>
            </a:r>
            <a:r>
              <a:rPr sz="2400" b="1" spc="-229" dirty="0">
                <a:solidFill>
                  <a:srgbClr val="FF0000"/>
                </a:solidFill>
                <a:latin typeface="DejaVu Sans"/>
                <a:cs typeface="DejaVu Sans"/>
              </a:rPr>
              <a:t>increase</a:t>
            </a:r>
            <a:r>
              <a:rPr sz="2400" b="1" spc="-229" dirty="0">
                <a:latin typeface="DejaVu Sans"/>
                <a:cs typeface="DejaVu Sans"/>
              </a:rPr>
              <a:t>)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708659" y="1447800"/>
              <a:ext cx="7808976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9421" y="2312670"/>
              <a:ext cx="7809230" cy="2336800"/>
            </a:xfrm>
            <a:custGeom>
              <a:avLst/>
              <a:gdLst/>
              <a:ahLst/>
              <a:cxnLst/>
              <a:rect l="l" t="t" r="r" b="b"/>
              <a:pathLst>
                <a:path w="7809230" h="2336800">
                  <a:moveTo>
                    <a:pt x="0" y="2336291"/>
                  </a:moveTo>
                  <a:lnTo>
                    <a:pt x="1259332" y="1593468"/>
                  </a:lnTo>
                  <a:lnTo>
                    <a:pt x="1614805" y="634872"/>
                  </a:lnTo>
                  <a:lnTo>
                    <a:pt x="3036824" y="0"/>
                  </a:lnTo>
                  <a:lnTo>
                    <a:pt x="5001133" y="431672"/>
                  </a:lnTo>
                  <a:lnTo>
                    <a:pt x="6977507" y="1393570"/>
                  </a:lnTo>
                  <a:lnTo>
                    <a:pt x="7808976" y="1583943"/>
                  </a:lnTo>
                </a:path>
              </a:pathLst>
            </a:custGeom>
            <a:ln w="381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517" y="1791461"/>
              <a:ext cx="7820025" cy="2845435"/>
            </a:xfrm>
            <a:custGeom>
              <a:avLst/>
              <a:gdLst/>
              <a:ahLst/>
              <a:cxnLst/>
              <a:rect l="l" t="t" r="r" b="b"/>
              <a:pathLst>
                <a:path w="7820025" h="2845435">
                  <a:moveTo>
                    <a:pt x="0" y="2845308"/>
                  </a:moveTo>
                  <a:lnTo>
                    <a:pt x="1186814" y="2095881"/>
                  </a:lnTo>
                  <a:lnTo>
                    <a:pt x="1608455" y="616076"/>
                  </a:lnTo>
                  <a:lnTo>
                    <a:pt x="3018155" y="0"/>
                  </a:lnTo>
                  <a:lnTo>
                    <a:pt x="7819643" y="1035176"/>
                  </a:lnTo>
                </a:path>
              </a:pathLst>
            </a:custGeom>
            <a:ln w="381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265" y="5131561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2871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0871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4773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5151" y="5131561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0357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8731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33462" y="5122164"/>
              <a:ext cx="228600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31594" y="4375784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3366FF"/>
                </a:solidFill>
                <a:latin typeface="DejaVu Sans"/>
                <a:cs typeface="DejaVu Sans"/>
              </a:rPr>
              <a:t>Puberty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775" y="2699130"/>
            <a:ext cx="3306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3366FF"/>
                </a:solidFill>
                <a:latin typeface="DejaVu Sans"/>
                <a:cs typeface="DejaVu Sans"/>
              </a:rPr>
              <a:t>Peak </a:t>
            </a:r>
            <a:r>
              <a:rPr sz="1800" spc="-150" dirty="0">
                <a:solidFill>
                  <a:srgbClr val="3366FF"/>
                </a:solidFill>
                <a:latin typeface="DejaVu Sans"/>
                <a:cs typeface="DejaVu Sans"/>
              </a:rPr>
              <a:t>Bone</a:t>
            </a:r>
            <a:r>
              <a:rPr sz="1800" spc="120" dirty="0">
                <a:solidFill>
                  <a:srgbClr val="3366FF"/>
                </a:solidFill>
                <a:latin typeface="DejaVu Sans"/>
                <a:cs typeface="DejaVu Sans"/>
              </a:rPr>
              <a:t> </a:t>
            </a:r>
            <a:r>
              <a:rPr sz="1800" spc="-150" dirty="0">
                <a:solidFill>
                  <a:srgbClr val="3366FF"/>
                </a:solidFill>
                <a:latin typeface="DejaVu Sans"/>
                <a:cs typeface="DejaVu Sans"/>
              </a:rPr>
              <a:t>Mass</a:t>
            </a:r>
            <a:endParaRPr sz="1800">
              <a:latin typeface="DejaVu Sans"/>
              <a:cs typeface="DejaVu Sans"/>
            </a:endParaRPr>
          </a:p>
          <a:p>
            <a:pPr marL="2146300">
              <a:lnSpc>
                <a:spcPct val="100000"/>
              </a:lnSpc>
              <a:spcBef>
                <a:spcPts val="1440"/>
              </a:spcBef>
            </a:pPr>
            <a:r>
              <a:rPr sz="1800" spc="-150" dirty="0">
                <a:solidFill>
                  <a:srgbClr val="3366FF"/>
                </a:solidFill>
                <a:latin typeface="DejaVu Sans"/>
                <a:cs typeface="DejaVu Sans"/>
              </a:rPr>
              <a:t>Menopause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2809" y="4147184"/>
            <a:ext cx="80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3366FF"/>
                </a:solidFill>
                <a:latin typeface="DejaVu Sans"/>
                <a:cs typeface="DejaVu Sans"/>
              </a:rPr>
              <a:t>Old</a:t>
            </a:r>
            <a:r>
              <a:rPr sz="1800" spc="-75" dirty="0">
                <a:solidFill>
                  <a:srgbClr val="3366FF"/>
                </a:solidFill>
                <a:latin typeface="DejaVu Sans"/>
                <a:cs typeface="DejaVu Sans"/>
              </a:rPr>
              <a:t> </a:t>
            </a:r>
            <a:r>
              <a:rPr sz="1800" spc="-160" dirty="0">
                <a:solidFill>
                  <a:srgbClr val="3366FF"/>
                </a:solidFill>
                <a:latin typeface="DejaVu Sans"/>
                <a:cs typeface="DejaVu Sans"/>
              </a:rPr>
              <a:t>age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465" y="5366715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CC99"/>
                </a:solidFill>
                <a:latin typeface="DejaVu Sans"/>
                <a:cs typeface="DejaVu Sans"/>
              </a:rPr>
              <a:t>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9005" y="5366715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50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0809" y="5366715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60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9509" y="5366715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70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7394" y="5366715"/>
            <a:ext cx="27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20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7616" y="5366715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10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8375" y="5366715"/>
            <a:ext cx="1896110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350" algn="l"/>
              </a:tabLst>
            </a:pPr>
            <a:r>
              <a:rPr sz="1800" spc="-165" dirty="0">
                <a:solidFill>
                  <a:srgbClr val="4D4D4D"/>
                </a:solidFill>
                <a:latin typeface="DejaVu Sans"/>
                <a:cs typeface="DejaVu Sans"/>
              </a:rPr>
              <a:t>30	40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DejaVu Sans"/>
              <a:cs typeface="DejaVu Sans"/>
            </a:endParaRPr>
          </a:p>
          <a:p>
            <a:pPr marL="225425">
              <a:lnSpc>
                <a:spcPct val="100000"/>
              </a:lnSpc>
              <a:spcBef>
                <a:spcPts val="5"/>
              </a:spcBef>
            </a:pPr>
            <a:r>
              <a:rPr sz="2400" spc="-204" dirty="0">
                <a:solidFill>
                  <a:srgbClr val="4D4D4D"/>
                </a:solidFill>
                <a:latin typeface="DejaVu Sans"/>
                <a:cs typeface="DejaVu Sans"/>
              </a:rPr>
              <a:t>Age </a:t>
            </a:r>
            <a:r>
              <a:rPr sz="2400" spc="-155" dirty="0">
                <a:solidFill>
                  <a:srgbClr val="4D4D4D"/>
                </a:solidFill>
                <a:latin typeface="DejaVu Sans"/>
                <a:cs typeface="DejaVu Sans"/>
              </a:rPr>
              <a:t>in</a:t>
            </a:r>
            <a:r>
              <a:rPr sz="2400" spc="105" dirty="0">
                <a:solidFill>
                  <a:srgbClr val="4D4D4D"/>
                </a:solidFill>
                <a:latin typeface="DejaVu Sans"/>
                <a:cs typeface="DejaVu Sans"/>
              </a:rPr>
              <a:t> </a:t>
            </a:r>
            <a:r>
              <a:rPr sz="2400" spc="-200" dirty="0">
                <a:solidFill>
                  <a:srgbClr val="4D4D4D"/>
                </a:solidFill>
                <a:latin typeface="DejaVu Sans"/>
                <a:cs typeface="DejaVu Sans"/>
              </a:rPr>
              <a:t>years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227" y="1448561"/>
            <a:ext cx="7846059" cy="3752850"/>
            <a:chOff x="681227" y="1448561"/>
            <a:chExt cx="7846059" cy="3752850"/>
          </a:xfrm>
        </p:grpSpPr>
        <p:sp>
          <p:nvSpPr>
            <p:cNvPr id="25" name="object 25"/>
            <p:cNvSpPr/>
            <p:nvPr/>
          </p:nvSpPr>
          <p:spPr>
            <a:xfrm>
              <a:off x="1943100" y="2362199"/>
              <a:ext cx="5791200" cy="1981200"/>
            </a:xfrm>
            <a:custGeom>
              <a:avLst/>
              <a:gdLst/>
              <a:ahLst/>
              <a:cxnLst/>
              <a:rect l="l" t="t" r="r" b="b"/>
              <a:pathLst>
                <a:path w="5791200" h="1981200">
                  <a:moveTo>
                    <a:pt x="76200" y="1676400"/>
                  </a:moveTo>
                  <a:lnTo>
                    <a:pt x="69850" y="1663700"/>
                  </a:lnTo>
                  <a:lnTo>
                    <a:pt x="38100" y="1600200"/>
                  </a:lnTo>
                  <a:lnTo>
                    <a:pt x="0" y="1676400"/>
                  </a:lnTo>
                  <a:lnTo>
                    <a:pt x="31750" y="1676400"/>
                  </a:lnTo>
                  <a:lnTo>
                    <a:pt x="31750" y="1981200"/>
                  </a:lnTo>
                  <a:lnTo>
                    <a:pt x="44450" y="1981200"/>
                  </a:lnTo>
                  <a:lnTo>
                    <a:pt x="44450" y="1676400"/>
                  </a:lnTo>
                  <a:lnTo>
                    <a:pt x="76200" y="1676400"/>
                  </a:lnTo>
                  <a:close/>
                </a:path>
                <a:path w="5791200" h="1981200">
                  <a:moveTo>
                    <a:pt x="1828800" y="76200"/>
                  </a:moveTo>
                  <a:lnTo>
                    <a:pt x="1822450" y="63500"/>
                  </a:lnTo>
                  <a:lnTo>
                    <a:pt x="1790700" y="0"/>
                  </a:lnTo>
                  <a:lnTo>
                    <a:pt x="1752600" y="76200"/>
                  </a:lnTo>
                  <a:lnTo>
                    <a:pt x="1784350" y="76200"/>
                  </a:lnTo>
                  <a:lnTo>
                    <a:pt x="1784350" y="381000"/>
                  </a:lnTo>
                  <a:lnTo>
                    <a:pt x="1797050" y="381000"/>
                  </a:lnTo>
                  <a:lnTo>
                    <a:pt x="1797050" y="76200"/>
                  </a:lnTo>
                  <a:lnTo>
                    <a:pt x="1828800" y="76200"/>
                  </a:lnTo>
                  <a:close/>
                </a:path>
                <a:path w="5791200" h="1981200">
                  <a:moveTo>
                    <a:pt x="3810000" y="533400"/>
                  </a:moveTo>
                  <a:lnTo>
                    <a:pt x="3803650" y="520700"/>
                  </a:lnTo>
                  <a:lnTo>
                    <a:pt x="3771900" y="457200"/>
                  </a:lnTo>
                  <a:lnTo>
                    <a:pt x="3733800" y="533400"/>
                  </a:lnTo>
                  <a:lnTo>
                    <a:pt x="3765550" y="533400"/>
                  </a:lnTo>
                  <a:lnTo>
                    <a:pt x="3765550" y="838200"/>
                  </a:lnTo>
                  <a:lnTo>
                    <a:pt x="3778250" y="838200"/>
                  </a:lnTo>
                  <a:lnTo>
                    <a:pt x="3778250" y="533400"/>
                  </a:lnTo>
                  <a:lnTo>
                    <a:pt x="3810000" y="533400"/>
                  </a:lnTo>
                  <a:close/>
                </a:path>
                <a:path w="5791200" h="1981200">
                  <a:moveTo>
                    <a:pt x="5791200" y="1447800"/>
                  </a:moveTo>
                  <a:lnTo>
                    <a:pt x="5784850" y="1435100"/>
                  </a:lnTo>
                  <a:lnTo>
                    <a:pt x="5753100" y="1371600"/>
                  </a:lnTo>
                  <a:lnTo>
                    <a:pt x="5715000" y="1447800"/>
                  </a:lnTo>
                  <a:lnTo>
                    <a:pt x="5746750" y="1447800"/>
                  </a:lnTo>
                  <a:lnTo>
                    <a:pt x="5746750" y="1752600"/>
                  </a:lnTo>
                  <a:lnTo>
                    <a:pt x="5759450" y="1752600"/>
                  </a:lnTo>
                  <a:lnTo>
                    <a:pt x="5759450" y="1447800"/>
                  </a:lnTo>
                  <a:lnTo>
                    <a:pt x="5791200" y="144780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277" y="5182361"/>
              <a:ext cx="7825740" cy="0"/>
            </a:xfrm>
            <a:custGeom>
              <a:avLst/>
              <a:gdLst/>
              <a:ahLst/>
              <a:cxnLst/>
              <a:rect l="l" t="t" r="r" b="b"/>
              <a:pathLst>
                <a:path w="7825740">
                  <a:moveTo>
                    <a:pt x="0" y="0"/>
                  </a:moveTo>
                  <a:lnTo>
                    <a:pt x="7825740" y="0"/>
                  </a:lnTo>
                </a:path>
              </a:pathLst>
            </a:custGeom>
            <a:ln w="3810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705" y="1448561"/>
              <a:ext cx="0" cy="3750945"/>
            </a:xfrm>
            <a:custGeom>
              <a:avLst/>
              <a:gdLst/>
              <a:ahLst/>
              <a:cxnLst/>
              <a:rect l="l" t="t" r="r" b="b"/>
              <a:pathLst>
                <a:path h="3750945">
                  <a:moveTo>
                    <a:pt x="0" y="375056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2599" y="2057399"/>
              <a:ext cx="2743200" cy="2514600"/>
            </a:xfrm>
            <a:custGeom>
              <a:avLst/>
              <a:gdLst/>
              <a:ahLst/>
              <a:cxnLst/>
              <a:rect l="l" t="t" r="r" b="b"/>
              <a:pathLst>
                <a:path w="2743200" h="2514600">
                  <a:moveTo>
                    <a:pt x="0" y="1257300"/>
                  </a:moveTo>
                  <a:lnTo>
                    <a:pt x="904" y="1211203"/>
                  </a:lnTo>
                  <a:lnTo>
                    <a:pt x="3597" y="1165526"/>
                  </a:lnTo>
                  <a:lnTo>
                    <a:pt x="8047" y="1120294"/>
                  </a:lnTo>
                  <a:lnTo>
                    <a:pt x="14224" y="1075538"/>
                  </a:lnTo>
                  <a:lnTo>
                    <a:pt x="22096" y="1031285"/>
                  </a:lnTo>
                  <a:lnTo>
                    <a:pt x="31633" y="987565"/>
                  </a:lnTo>
                  <a:lnTo>
                    <a:pt x="42803" y="944404"/>
                  </a:lnTo>
                  <a:lnTo>
                    <a:pt x="55576" y="901832"/>
                  </a:lnTo>
                  <a:lnTo>
                    <a:pt x="69921" y="859877"/>
                  </a:lnTo>
                  <a:lnTo>
                    <a:pt x="85806" y="818567"/>
                  </a:lnTo>
                  <a:lnTo>
                    <a:pt x="103200" y="777932"/>
                  </a:lnTo>
                  <a:lnTo>
                    <a:pt x="122073" y="737998"/>
                  </a:lnTo>
                  <a:lnTo>
                    <a:pt x="142394" y="698795"/>
                  </a:lnTo>
                  <a:lnTo>
                    <a:pt x="164131" y="660351"/>
                  </a:lnTo>
                  <a:lnTo>
                    <a:pt x="187254" y="622695"/>
                  </a:lnTo>
                  <a:lnTo>
                    <a:pt x="211732" y="585854"/>
                  </a:lnTo>
                  <a:lnTo>
                    <a:pt x="237533" y="549857"/>
                  </a:lnTo>
                  <a:lnTo>
                    <a:pt x="264627" y="514734"/>
                  </a:lnTo>
                  <a:lnTo>
                    <a:pt x="292983" y="480511"/>
                  </a:lnTo>
                  <a:lnTo>
                    <a:pt x="322569" y="447217"/>
                  </a:lnTo>
                  <a:lnTo>
                    <a:pt x="353355" y="414882"/>
                  </a:lnTo>
                  <a:lnTo>
                    <a:pt x="385310" y="383532"/>
                  </a:lnTo>
                  <a:lnTo>
                    <a:pt x="418403" y="353197"/>
                  </a:lnTo>
                  <a:lnTo>
                    <a:pt x="452603" y="323905"/>
                  </a:lnTo>
                  <a:lnTo>
                    <a:pt x="487878" y="295685"/>
                  </a:lnTo>
                  <a:lnTo>
                    <a:pt x="524198" y="268564"/>
                  </a:lnTo>
                  <a:lnTo>
                    <a:pt x="561533" y="242572"/>
                  </a:lnTo>
                  <a:lnTo>
                    <a:pt x="599850" y="217736"/>
                  </a:lnTo>
                  <a:lnTo>
                    <a:pt x="639119" y="194085"/>
                  </a:lnTo>
                  <a:lnTo>
                    <a:pt x="679308" y="171647"/>
                  </a:lnTo>
                  <a:lnTo>
                    <a:pt x="720388" y="150451"/>
                  </a:lnTo>
                  <a:lnTo>
                    <a:pt x="762327" y="130526"/>
                  </a:lnTo>
                  <a:lnTo>
                    <a:pt x="805094" y="111899"/>
                  </a:lnTo>
                  <a:lnTo>
                    <a:pt x="848657" y="94598"/>
                  </a:lnTo>
                  <a:lnTo>
                    <a:pt x="892987" y="78654"/>
                  </a:lnTo>
                  <a:lnTo>
                    <a:pt x="938052" y="64093"/>
                  </a:lnTo>
                  <a:lnTo>
                    <a:pt x="983821" y="50944"/>
                  </a:lnTo>
                  <a:lnTo>
                    <a:pt x="1030263" y="39236"/>
                  </a:lnTo>
                  <a:lnTo>
                    <a:pt x="1077347" y="28997"/>
                  </a:lnTo>
                  <a:lnTo>
                    <a:pt x="1125042" y="20255"/>
                  </a:lnTo>
                  <a:lnTo>
                    <a:pt x="1173317" y="13039"/>
                  </a:lnTo>
                  <a:lnTo>
                    <a:pt x="1222141" y="7377"/>
                  </a:lnTo>
                  <a:lnTo>
                    <a:pt x="1271484" y="3297"/>
                  </a:lnTo>
                  <a:lnTo>
                    <a:pt x="1321314" y="829"/>
                  </a:lnTo>
                  <a:lnTo>
                    <a:pt x="1371600" y="0"/>
                  </a:lnTo>
                  <a:lnTo>
                    <a:pt x="1421885" y="829"/>
                  </a:lnTo>
                  <a:lnTo>
                    <a:pt x="1471715" y="3297"/>
                  </a:lnTo>
                  <a:lnTo>
                    <a:pt x="1521058" y="7377"/>
                  </a:lnTo>
                  <a:lnTo>
                    <a:pt x="1569882" y="13039"/>
                  </a:lnTo>
                  <a:lnTo>
                    <a:pt x="1618157" y="20255"/>
                  </a:lnTo>
                  <a:lnTo>
                    <a:pt x="1665852" y="28997"/>
                  </a:lnTo>
                  <a:lnTo>
                    <a:pt x="1712936" y="39236"/>
                  </a:lnTo>
                  <a:lnTo>
                    <a:pt x="1759378" y="50944"/>
                  </a:lnTo>
                  <a:lnTo>
                    <a:pt x="1805147" y="64093"/>
                  </a:lnTo>
                  <a:lnTo>
                    <a:pt x="1850212" y="78654"/>
                  </a:lnTo>
                  <a:lnTo>
                    <a:pt x="1894542" y="94598"/>
                  </a:lnTo>
                  <a:lnTo>
                    <a:pt x="1938105" y="111899"/>
                  </a:lnTo>
                  <a:lnTo>
                    <a:pt x="1980872" y="130526"/>
                  </a:lnTo>
                  <a:lnTo>
                    <a:pt x="2022811" y="150451"/>
                  </a:lnTo>
                  <a:lnTo>
                    <a:pt x="2063891" y="171647"/>
                  </a:lnTo>
                  <a:lnTo>
                    <a:pt x="2104080" y="194085"/>
                  </a:lnTo>
                  <a:lnTo>
                    <a:pt x="2143349" y="217736"/>
                  </a:lnTo>
                  <a:lnTo>
                    <a:pt x="2181666" y="242572"/>
                  </a:lnTo>
                  <a:lnTo>
                    <a:pt x="2219001" y="268564"/>
                  </a:lnTo>
                  <a:lnTo>
                    <a:pt x="2255321" y="295685"/>
                  </a:lnTo>
                  <a:lnTo>
                    <a:pt x="2290596" y="323905"/>
                  </a:lnTo>
                  <a:lnTo>
                    <a:pt x="2324796" y="353197"/>
                  </a:lnTo>
                  <a:lnTo>
                    <a:pt x="2357889" y="383532"/>
                  </a:lnTo>
                  <a:lnTo>
                    <a:pt x="2389844" y="414882"/>
                  </a:lnTo>
                  <a:lnTo>
                    <a:pt x="2420630" y="447217"/>
                  </a:lnTo>
                  <a:lnTo>
                    <a:pt x="2450216" y="480511"/>
                  </a:lnTo>
                  <a:lnTo>
                    <a:pt x="2478572" y="514734"/>
                  </a:lnTo>
                  <a:lnTo>
                    <a:pt x="2505666" y="549857"/>
                  </a:lnTo>
                  <a:lnTo>
                    <a:pt x="2531467" y="585854"/>
                  </a:lnTo>
                  <a:lnTo>
                    <a:pt x="2555945" y="622695"/>
                  </a:lnTo>
                  <a:lnTo>
                    <a:pt x="2579068" y="660351"/>
                  </a:lnTo>
                  <a:lnTo>
                    <a:pt x="2600805" y="698795"/>
                  </a:lnTo>
                  <a:lnTo>
                    <a:pt x="2621126" y="737998"/>
                  </a:lnTo>
                  <a:lnTo>
                    <a:pt x="2639999" y="777932"/>
                  </a:lnTo>
                  <a:lnTo>
                    <a:pt x="2657393" y="818567"/>
                  </a:lnTo>
                  <a:lnTo>
                    <a:pt x="2673278" y="859877"/>
                  </a:lnTo>
                  <a:lnTo>
                    <a:pt x="2687623" y="901832"/>
                  </a:lnTo>
                  <a:lnTo>
                    <a:pt x="2700396" y="944404"/>
                  </a:lnTo>
                  <a:lnTo>
                    <a:pt x="2711566" y="987565"/>
                  </a:lnTo>
                  <a:lnTo>
                    <a:pt x="2721103" y="1031285"/>
                  </a:lnTo>
                  <a:lnTo>
                    <a:pt x="2728975" y="1075538"/>
                  </a:lnTo>
                  <a:lnTo>
                    <a:pt x="2735152" y="1120294"/>
                  </a:lnTo>
                  <a:lnTo>
                    <a:pt x="2739602" y="1165526"/>
                  </a:lnTo>
                  <a:lnTo>
                    <a:pt x="2742295" y="1211203"/>
                  </a:lnTo>
                  <a:lnTo>
                    <a:pt x="2743200" y="1257300"/>
                  </a:lnTo>
                  <a:lnTo>
                    <a:pt x="2742295" y="1303396"/>
                  </a:lnTo>
                  <a:lnTo>
                    <a:pt x="2739602" y="1349073"/>
                  </a:lnTo>
                  <a:lnTo>
                    <a:pt x="2735152" y="1394305"/>
                  </a:lnTo>
                  <a:lnTo>
                    <a:pt x="2728975" y="1439061"/>
                  </a:lnTo>
                  <a:lnTo>
                    <a:pt x="2721103" y="1483314"/>
                  </a:lnTo>
                  <a:lnTo>
                    <a:pt x="2711566" y="1527034"/>
                  </a:lnTo>
                  <a:lnTo>
                    <a:pt x="2700396" y="1570195"/>
                  </a:lnTo>
                  <a:lnTo>
                    <a:pt x="2687623" y="1612767"/>
                  </a:lnTo>
                  <a:lnTo>
                    <a:pt x="2673278" y="1654722"/>
                  </a:lnTo>
                  <a:lnTo>
                    <a:pt x="2657393" y="1696032"/>
                  </a:lnTo>
                  <a:lnTo>
                    <a:pt x="2639999" y="1736667"/>
                  </a:lnTo>
                  <a:lnTo>
                    <a:pt x="2621126" y="1776601"/>
                  </a:lnTo>
                  <a:lnTo>
                    <a:pt x="2600805" y="1815804"/>
                  </a:lnTo>
                  <a:lnTo>
                    <a:pt x="2579068" y="1854248"/>
                  </a:lnTo>
                  <a:lnTo>
                    <a:pt x="2555945" y="1891904"/>
                  </a:lnTo>
                  <a:lnTo>
                    <a:pt x="2531467" y="1928745"/>
                  </a:lnTo>
                  <a:lnTo>
                    <a:pt x="2505666" y="1964742"/>
                  </a:lnTo>
                  <a:lnTo>
                    <a:pt x="2478572" y="1999865"/>
                  </a:lnTo>
                  <a:lnTo>
                    <a:pt x="2450216" y="2034088"/>
                  </a:lnTo>
                  <a:lnTo>
                    <a:pt x="2420630" y="2067382"/>
                  </a:lnTo>
                  <a:lnTo>
                    <a:pt x="2389844" y="2099717"/>
                  </a:lnTo>
                  <a:lnTo>
                    <a:pt x="2357889" y="2131067"/>
                  </a:lnTo>
                  <a:lnTo>
                    <a:pt x="2324796" y="2161402"/>
                  </a:lnTo>
                  <a:lnTo>
                    <a:pt x="2290596" y="2190694"/>
                  </a:lnTo>
                  <a:lnTo>
                    <a:pt x="2255321" y="2218914"/>
                  </a:lnTo>
                  <a:lnTo>
                    <a:pt x="2219001" y="2246035"/>
                  </a:lnTo>
                  <a:lnTo>
                    <a:pt x="2181666" y="2272027"/>
                  </a:lnTo>
                  <a:lnTo>
                    <a:pt x="2143349" y="2296863"/>
                  </a:lnTo>
                  <a:lnTo>
                    <a:pt x="2104080" y="2320514"/>
                  </a:lnTo>
                  <a:lnTo>
                    <a:pt x="2063891" y="2342952"/>
                  </a:lnTo>
                  <a:lnTo>
                    <a:pt x="2022811" y="2364148"/>
                  </a:lnTo>
                  <a:lnTo>
                    <a:pt x="1980872" y="2384073"/>
                  </a:lnTo>
                  <a:lnTo>
                    <a:pt x="1938105" y="2402700"/>
                  </a:lnTo>
                  <a:lnTo>
                    <a:pt x="1894542" y="2420001"/>
                  </a:lnTo>
                  <a:lnTo>
                    <a:pt x="1850212" y="2435945"/>
                  </a:lnTo>
                  <a:lnTo>
                    <a:pt x="1805147" y="2450506"/>
                  </a:lnTo>
                  <a:lnTo>
                    <a:pt x="1759378" y="2463655"/>
                  </a:lnTo>
                  <a:lnTo>
                    <a:pt x="1712936" y="2475363"/>
                  </a:lnTo>
                  <a:lnTo>
                    <a:pt x="1665852" y="2485602"/>
                  </a:lnTo>
                  <a:lnTo>
                    <a:pt x="1618157" y="2494344"/>
                  </a:lnTo>
                  <a:lnTo>
                    <a:pt x="1569882" y="2501560"/>
                  </a:lnTo>
                  <a:lnTo>
                    <a:pt x="1521058" y="2507222"/>
                  </a:lnTo>
                  <a:lnTo>
                    <a:pt x="1471715" y="2511302"/>
                  </a:lnTo>
                  <a:lnTo>
                    <a:pt x="1421885" y="2513770"/>
                  </a:lnTo>
                  <a:lnTo>
                    <a:pt x="1371600" y="2514600"/>
                  </a:lnTo>
                  <a:lnTo>
                    <a:pt x="1321314" y="2513770"/>
                  </a:lnTo>
                  <a:lnTo>
                    <a:pt x="1271484" y="2511302"/>
                  </a:lnTo>
                  <a:lnTo>
                    <a:pt x="1222141" y="2507222"/>
                  </a:lnTo>
                  <a:lnTo>
                    <a:pt x="1173317" y="2501560"/>
                  </a:lnTo>
                  <a:lnTo>
                    <a:pt x="1125042" y="2494344"/>
                  </a:lnTo>
                  <a:lnTo>
                    <a:pt x="1077347" y="2485602"/>
                  </a:lnTo>
                  <a:lnTo>
                    <a:pt x="1030263" y="2475363"/>
                  </a:lnTo>
                  <a:lnTo>
                    <a:pt x="983821" y="2463655"/>
                  </a:lnTo>
                  <a:lnTo>
                    <a:pt x="938052" y="2450506"/>
                  </a:lnTo>
                  <a:lnTo>
                    <a:pt x="892987" y="2435945"/>
                  </a:lnTo>
                  <a:lnTo>
                    <a:pt x="848657" y="2420001"/>
                  </a:lnTo>
                  <a:lnTo>
                    <a:pt x="805094" y="2402700"/>
                  </a:lnTo>
                  <a:lnTo>
                    <a:pt x="762327" y="2384073"/>
                  </a:lnTo>
                  <a:lnTo>
                    <a:pt x="720388" y="2364148"/>
                  </a:lnTo>
                  <a:lnTo>
                    <a:pt x="679308" y="2342952"/>
                  </a:lnTo>
                  <a:lnTo>
                    <a:pt x="639119" y="2320514"/>
                  </a:lnTo>
                  <a:lnTo>
                    <a:pt x="599850" y="2296863"/>
                  </a:lnTo>
                  <a:lnTo>
                    <a:pt x="561533" y="2272027"/>
                  </a:lnTo>
                  <a:lnTo>
                    <a:pt x="524198" y="2246035"/>
                  </a:lnTo>
                  <a:lnTo>
                    <a:pt x="487878" y="2218914"/>
                  </a:lnTo>
                  <a:lnTo>
                    <a:pt x="452603" y="2190694"/>
                  </a:lnTo>
                  <a:lnTo>
                    <a:pt x="418403" y="2161402"/>
                  </a:lnTo>
                  <a:lnTo>
                    <a:pt x="385310" y="2131067"/>
                  </a:lnTo>
                  <a:lnTo>
                    <a:pt x="353355" y="2099717"/>
                  </a:lnTo>
                  <a:lnTo>
                    <a:pt x="322569" y="2067382"/>
                  </a:lnTo>
                  <a:lnTo>
                    <a:pt x="292983" y="2034088"/>
                  </a:lnTo>
                  <a:lnTo>
                    <a:pt x="264627" y="1999865"/>
                  </a:lnTo>
                  <a:lnTo>
                    <a:pt x="237533" y="1964742"/>
                  </a:lnTo>
                  <a:lnTo>
                    <a:pt x="211732" y="1928745"/>
                  </a:lnTo>
                  <a:lnTo>
                    <a:pt x="187254" y="1891904"/>
                  </a:lnTo>
                  <a:lnTo>
                    <a:pt x="164131" y="1854248"/>
                  </a:lnTo>
                  <a:lnTo>
                    <a:pt x="142394" y="1815804"/>
                  </a:lnTo>
                  <a:lnTo>
                    <a:pt x="122073" y="1776601"/>
                  </a:lnTo>
                  <a:lnTo>
                    <a:pt x="103200" y="1736667"/>
                  </a:lnTo>
                  <a:lnTo>
                    <a:pt x="85806" y="1696032"/>
                  </a:lnTo>
                  <a:lnTo>
                    <a:pt x="69921" y="1654722"/>
                  </a:lnTo>
                  <a:lnTo>
                    <a:pt x="55576" y="1612767"/>
                  </a:lnTo>
                  <a:lnTo>
                    <a:pt x="42803" y="1570195"/>
                  </a:lnTo>
                  <a:lnTo>
                    <a:pt x="31633" y="1527034"/>
                  </a:lnTo>
                  <a:lnTo>
                    <a:pt x="22096" y="1483314"/>
                  </a:lnTo>
                  <a:lnTo>
                    <a:pt x="14224" y="1439061"/>
                  </a:lnTo>
                  <a:lnTo>
                    <a:pt x="8047" y="1394305"/>
                  </a:lnTo>
                  <a:lnTo>
                    <a:pt x="3597" y="1349073"/>
                  </a:lnTo>
                  <a:lnTo>
                    <a:pt x="904" y="1303396"/>
                  </a:lnTo>
                  <a:lnTo>
                    <a:pt x="0" y="1257300"/>
                  </a:lnTo>
                  <a:close/>
                </a:path>
              </a:pathLst>
            </a:custGeom>
            <a:ln w="762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65216" y="2732277"/>
              <a:ext cx="2842895" cy="704850"/>
            </a:xfrm>
            <a:custGeom>
              <a:avLst/>
              <a:gdLst/>
              <a:ahLst/>
              <a:cxnLst/>
              <a:rect l="l" t="t" r="r" b="b"/>
              <a:pathLst>
                <a:path w="2842895" h="704850">
                  <a:moveTo>
                    <a:pt x="0" y="0"/>
                  </a:moveTo>
                  <a:lnTo>
                    <a:pt x="2842767" y="704469"/>
                  </a:lnTo>
                </a:path>
              </a:pathLst>
            </a:custGeom>
            <a:ln w="38100">
              <a:solidFill>
                <a:srgbClr val="CC33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17394" y="999236"/>
            <a:ext cx="4030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2360" algn="l"/>
                <a:tab pos="2705735" algn="l"/>
              </a:tabLst>
            </a:pPr>
            <a:r>
              <a:rPr sz="3200" i="1" spc="235" dirty="0">
                <a:solidFill>
                  <a:srgbClr val="4D4D4D"/>
                </a:solidFill>
                <a:latin typeface="URW Chancery L"/>
                <a:cs typeface="URW Chancery L"/>
              </a:rPr>
              <a:t>B</a:t>
            </a:r>
            <a:r>
              <a:rPr sz="3200" i="1" spc="240" dirty="0">
                <a:solidFill>
                  <a:srgbClr val="4D4D4D"/>
                </a:solidFill>
                <a:latin typeface="URW Chancery L"/>
                <a:cs typeface="URW Chancery L"/>
              </a:rPr>
              <a:t>on</a:t>
            </a:r>
            <a:r>
              <a:rPr sz="3200" i="1" dirty="0">
                <a:solidFill>
                  <a:srgbClr val="4D4D4D"/>
                </a:solidFill>
                <a:latin typeface="URW Chancery L"/>
                <a:cs typeface="URW Chancery L"/>
              </a:rPr>
              <a:t>e	</a:t>
            </a:r>
            <a:r>
              <a:rPr sz="3200" i="1" spc="229" dirty="0">
                <a:solidFill>
                  <a:srgbClr val="4D4D4D"/>
                </a:solidFill>
                <a:latin typeface="URW Chancery L"/>
                <a:cs typeface="URW Chancery L"/>
              </a:rPr>
              <a:t>M</a:t>
            </a:r>
            <a:r>
              <a:rPr sz="3200" i="1" spc="235" dirty="0">
                <a:solidFill>
                  <a:srgbClr val="4D4D4D"/>
                </a:solidFill>
                <a:latin typeface="URW Chancery L"/>
                <a:cs typeface="URW Chancery L"/>
              </a:rPr>
              <a:t>i</a:t>
            </a:r>
            <a:r>
              <a:rPr sz="3200" i="1" spc="240" dirty="0">
                <a:solidFill>
                  <a:srgbClr val="4D4D4D"/>
                </a:solidFill>
                <a:latin typeface="URW Chancery L"/>
                <a:cs typeface="URW Chancery L"/>
              </a:rPr>
              <a:t>ne</a:t>
            </a:r>
            <a:r>
              <a:rPr sz="3200" i="1" spc="235" dirty="0">
                <a:solidFill>
                  <a:srgbClr val="4D4D4D"/>
                </a:solidFill>
                <a:latin typeface="URW Chancery L"/>
                <a:cs typeface="URW Chancery L"/>
              </a:rPr>
              <a:t>r</a:t>
            </a:r>
            <a:r>
              <a:rPr sz="3200" i="1" spc="229" dirty="0">
                <a:solidFill>
                  <a:srgbClr val="4D4D4D"/>
                </a:solidFill>
                <a:latin typeface="URW Chancery L"/>
                <a:cs typeface="URW Chancery L"/>
              </a:rPr>
              <a:t>a</a:t>
            </a:r>
            <a:r>
              <a:rPr sz="3200" i="1" dirty="0">
                <a:solidFill>
                  <a:srgbClr val="4D4D4D"/>
                </a:solidFill>
                <a:latin typeface="URW Chancery L"/>
                <a:cs typeface="URW Chancery L"/>
              </a:rPr>
              <a:t>l	</a:t>
            </a:r>
            <a:r>
              <a:rPr sz="3200" i="1" spc="235" dirty="0">
                <a:solidFill>
                  <a:srgbClr val="4D4D4D"/>
                </a:solidFill>
                <a:latin typeface="URW Chancery L"/>
                <a:cs typeface="URW Chancery L"/>
              </a:rPr>
              <a:t>D</a:t>
            </a:r>
            <a:r>
              <a:rPr sz="3200" i="1" spc="240" dirty="0">
                <a:solidFill>
                  <a:srgbClr val="4D4D4D"/>
                </a:solidFill>
                <a:latin typeface="URW Chancery L"/>
                <a:cs typeface="URW Chancery L"/>
              </a:rPr>
              <a:t>en</a:t>
            </a:r>
            <a:r>
              <a:rPr sz="3200" i="1" spc="229" dirty="0">
                <a:solidFill>
                  <a:srgbClr val="4D4D4D"/>
                </a:solidFill>
                <a:latin typeface="URW Chancery L"/>
                <a:cs typeface="URW Chancery L"/>
              </a:rPr>
              <a:t>s</a:t>
            </a:r>
            <a:r>
              <a:rPr sz="3200" i="1" spc="235" dirty="0">
                <a:solidFill>
                  <a:srgbClr val="4D4D4D"/>
                </a:solidFill>
                <a:latin typeface="URW Chancery L"/>
                <a:cs typeface="URW Chancery L"/>
              </a:rPr>
              <a:t>i</a:t>
            </a:r>
            <a:r>
              <a:rPr sz="3200" i="1" spc="229" dirty="0">
                <a:solidFill>
                  <a:srgbClr val="4D4D4D"/>
                </a:solidFill>
                <a:latin typeface="URW Chancery L"/>
                <a:cs typeface="URW Chancery L"/>
              </a:rPr>
              <a:t>t</a:t>
            </a:r>
            <a:r>
              <a:rPr sz="3200" i="1" dirty="0">
                <a:solidFill>
                  <a:srgbClr val="4D4D4D"/>
                </a:solidFill>
                <a:latin typeface="URW Chancery L"/>
                <a:cs typeface="URW Chancery L"/>
              </a:rPr>
              <a:t>y</a:t>
            </a:r>
            <a:endParaRPr sz="3200">
              <a:latin typeface="URW Chancery L"/>
              <a:cs typeface="URW Chancery 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59740" y="187197"/>
            <a:ext cx="4103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3360" algn="l"/>
              </a:tabLst>
            </a:pPr>
            <a:r>
              <a:rPr sz="4400" b="0" u="none" spc="280" dirty="0">
                <a:solidFill>
                  <a:srgbClr val="404040"/>
                </a:solidFill>
                <a:latin typeface="URW Chancery L"/>
                <a:cs typeface="URW Chancery L"/>
              </a:rPr>
              <a:t>B</a:t>
            </a:r>
            <a:r>
              <a:rPr sz="4400" b="0" u="none" spc="285" dirty="0">
                <a:solidFill>
                  <a:srgbClr val="404040"/>
                </a:solidFill>
                <a:latin typeface="URW Chancery L"/>
                <a:cs typeface="URW Chancery L"/>
              </a:rPr>
              <a:t>on</a:t>
            </a:r>
            <a:r>
              <a:rPr sz="4400" b="0" u="none" dirty="0">
                <a:solidFill>
                  <a:srgbClr val="404040"/>
                </a:solidFill>
                <a:latin typeface="URW Chancery L"/>
                <a:cs typeface="URW Chancery L"/>
              </a:rPr>
              <a:t>e	</a:t>
            </a:r>
            <a:r>
              <a:rPr sz="4400" b="0" u="none" spc="280" dirty="0">
                <a:solidFill>
                  <a:srgbClr val="404040"/>
                </a:solidFill>
                <a:latin typeface="URW Chancery L"/>
                <a:cs typeface="URW Chancery L"/>
              </a:rPr>
              <a:t>R</a:t>
            </a:r>
            <a:r>
              <a:rPr sz="4400" b="0" u="none" spc="285" dirty="0">
                <a:solidFill>
                  <a:srgbClr val="404040"/>
                </a:solidFill>
                <a:latin typeface="URW Chancery L"/>
                <a:cs typeface="URW Chancery L"/>
              </a:rPr>
              <a:t>e</a:t>
            </a:r>
            <a:r>
              <a:rPr sz="4400" b="0" u="none" spc="290" dirty="0">
                <a:solidFill>
                  <a:srgbClr val="404040"/>
                </a:solidFill>
                <a:latin typeface="URW Chancery L"/>
                <a:cs typeface="URW Chancery L"/>
              </a:rPr>
              <a:t>m</a:t>
            </a:r>
            <a:r>
              <a:rPr sz="4400" b="0" u="none" spc="285" dirty="0">
                <a:solidFill>
                  <a:srgbClr val="404040"/>
                </a:solidFill>
                <a:latin typeface="URW Chancery L"/>
                <a:cs typeface="URW Chancery L"/>
              </a:rPr>
              <a:t>o</a:t>
            </a:r>
            <a:r>
              <a:rPr sz="4400" b="0" u="none" spc="275" dirty="0">
                <a:solidFill>
                  <a:srgbClr val="404040"/>
                </a:solidFill>
                <a:latin typeface="URW Chancery L"/>
                <a:cs typeface="URW Chancery L"/>
              </a:rPr>
              <a:t>d</a:t>
            </a:r>
            <a:r>
              <a:rPr sz="4400" b="0" u="none" spc="285" dirty="0">
                <a:solidFill>
                  <a:srgbClr val="404040"/>
                </a:solidFill>
                <a:latin typeface="URW Chancery L"/>
                <a:cs typeface="URW Chancery L"/>
              </a:rPr>
              <a:t>e</a:t>
            </a:r>
            <a:r>
              <a:rPr sz="4400" b="0" u="none" spc="275" dirty="0">
                <a:solidFill>
                  <a:srgbClr val="404040"/>
                </a:solidFill>
                <a:latin typeface="URW Chancery L"/>
                <a:cs typeface="URW Chancery L"/>
              </a:rPr>
              <a:t>li</a:t>
            </a:r>
            <a:r>
              <a:rPr sz="4400" b="0" u="none" spc="285" dirty="0">
                <a:solidFill>
                  <a:srgbClr val="404040"/>
                </a:solidFill>
                <a:latin typeface="URW Chancery L"/>
                <a:cs typeface="URW Chancery L"/>
              </a:rPr>
              <a:t>n</a:t>
            </a:r>
            <a:r>
              <a:rPr sz="4400" b="0" u="none" dirty="0">
                <a:solidFill>
                  <a:srgbClr val="404040"/>
                </a:solidFill>
                <a:latin typeface="URW Chancery L"/>
                <a:cs typeface="URW Chancery L"/>
              </a:rPr>
              <a:t>g</a:t>
            </a:r>
            <a:endParaRPr sz="4400">
              <a:latin typeface="URW Chancery L"/>
              <a:cs typeface="URW Chancery 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199770"/>
            <a:ext cx="2463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210" dirty="0">
                <a:latin typeface="DejaVu Sans"/>
                <a:cs typeface="DejaVu Sans"/>
              </a:rPr>
              <a:t>Risk</a:t>
            </a:r>
            <a:r>
              <a:rPr sz="3200" i="0" spc="-305" dirty="0">
                <a:latin typeface="DejaVu Sans"/>
                <a:cs typeface="DejaVu Sans"/>
              </a:rPr>
              <a:t> </a:t>
            </a:r>
            <a:r>
              <a:rPr sz="3200" i="0" spc="-275" dirty="0">
                <a:latin typeface="DejaVu Sans"/>
                <a:cs typeface="DejaVu Sans"/>
              </a:rPr>
              <a:t>Factors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397" y="1141970"/>
            <a:ext cx="6615430" cy="4719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latin typeface="Nimbus Sans L"/>
                <a:cs typeface="Nimbus Sans L"/>
              </a:rPr>
              <a:t>-female </a:t>
            </a:r>
            <a:r>
              <a:rPr sz="2000" dirty="0">
                <a:latin typeface="Nimbus Sans L"/>
                <a:cs typeface="Nimbus Sans L"/>
              </a:rPr>
              <a:t>more than</a:t>
            </a:r>
            <a:r>
              <a:rPr sz="2000" spc="-24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male.</a:t>
            </a:r>
            <a:endParaRPr sz="20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Nimbus Sans L"/>
                <a:cs typeface="Nimbus Sans L"/>
              </a:rPr>
              <a:t>-increase age.</a:t>
            </a:r>
            <a:endParaRPr sz="28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Nimbus Sans L"/>
                <a:cs typeface="Nimbus Sans L"/>
              </a:rPr>
              <a:t>-inadequate </a:t>
            </a:r>
            <a:r>
              <a:rPr sz="2800" dirty="0">
                <a:latin typeface="Nimbus Sans L"/>
                <a:cs typeface="Nimbus Sans L"/>
              </a:rPr>
              <a:t>intake </a:t>
            </a:r>
            <a:r>
              <a:rPr sz="2800" spc="-5" dirty="0">
                <a:latin typeface="Nimbus Sans L"/>
                <a:cs typeface="Nimbus Sans L"/>
              </a:rPr>
              <a:t>of </a:t>
            </a:r>
            <a:r>
              <a:rPr sz="2800" dirty="0">
                <a:latin typeface="Nimbus Sans L"/>
                <a:cs typeface="Nimbus Sans L"/>
              </a:rPr>
              <a:t>calcium </a:t>
            </a:r>
            <a:r>
              <a:rPr sz="2800" spc="-5" dirty="0">
                <a:latin typeface="Nimbus Sans L"/>
                <a:cs typeface="Nimbus Sans L"/>
              </a:rPr>
              <a:t>and </a:t>
            </a:r>
            <a:r>
              <a:rPr sz="2800" dirty="0">
                <a:latin typeface="Nimbus Sans L"/>
                <a:cs typeface="Nimbus Sans L"/>
              </a:rPr>
              <a:t>vit</a:t>
            </a:r>
            <a:r>
              <a:rPr sz="2800" spc="5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D.</a:t>
            </a:r>
            <a:endParaRPr sz="28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Nimbus Sans L"/>
                <a:cs typeface="Nimbus Sans L"/>
              </a:rPr>
              <a:t>-estrogen deficiency </a:t>
            </a:r>
            <a:r>
              <a:rPr sz="2800" spc="-5" dirty="0">
                <a:latin typeface="Nimbus Sans L"/>
                <a:cs typeface="Nimbus Sans L"/>
              </a:rPr>
              <a:t>or</a:t>
            </a:r>
            <a:r>
              <a:rPr sz="2800" spc="-1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menopause</a:t>
            </a:r>
            <a:r>
              <a:rPr sz="2000" dirty="0">
                <a:latin typeface="Nimbus Sans L"/>
                <a:cs typeface="Nimbus Sans L"/>
              </a:rPr>
              <a:t>.</a:t>
            </a:r>
            <a:endParaRPr sz="20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Nimbus Sans L"/>
                <a:cs typeface="Nimbus Sans L"/>
              </a:rPr>
              <a:t>-family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history.</a:t>
            </a:r>
            <a:endParaRPr sz="2800">
              <a:latin typeface="Nimbus Sans L"/>
              <a:cs typeface="Nimbus Sans L"/>
            </a:endParaRPr>
          </a:p>
          <a:p>
            <a:pPr marL="228600" indent="-216535">
              <a:lnSpc>
                <a:spcPct val="100000"/>
              </a:lnSpc>
              <a:spcBef>
                <a:spcPts val="335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Nimbus Sans L"/>
                <a:cs typeface="Nimbus Sans L"/>
              </a:rPr>
              <a:t>Lack of </a:t>
            </a:r>
            <a:r>
              <a:rPr sz="2800" dirty="0">
                <a:latin typeface="Nimbus Sans L"/>
                <a:cs typeface="Nimbus Sans L"/>
              </a:rPr>
              <a:t>physical activity</a:t>
            </a:r>
            <a:r>
              <a:rPr sz="2800" spc="2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.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Nimbus Sans L"/>
                <a:cs typeface="Nimbus Sans L"/>
              </a:rPr>
              <a:t>-Smoking , </a:t>
            </a:r>
            <a:r>
              <a:rPr sz="2800" dirty="0">
                <a:latin typeface="Nimbus Sans L"/>
                <a:cs typeface="Nimbus Sans L"/>
              </a:rPr>
              <a:t>alcohol</a:t>
            </a:r>
            <a:r>
              <a:rPr sz="2800" spc="15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consumbtion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Nimbus Sans L"/>
                <a:cs typeface="Nimbus Sans L"/>
              </a:rPr>
              <a:t>-medication. (corticosteroids, antiseizure</a:t>
            </a:r>
            <a:r>
              <a:rPr sz="2800" spc="-6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)</a:t>
            </a:r>
            <a:endParaRPr sz="2800">
              <a:latin typeface="Nimbus Sans L"/>
              <a:cs typeface="Nimbus Sans L"/>
            </a:endParaRPr>
          </a:p>
          <a:p>
            <a:pPr marL="228600" indent="-216535">
              <a:lnSpc>
                <a:spcPct val="100000"/>
              </a:lnSpc>
              <a:spcBef>
                <a:spcPts val="340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Nimbus Sans L"/>
                <a:cs typeface="Nimbus Sans L"/>
              </a:rPr>
              <a:t>low weight and </a:t>
            </a:r>
            <a:r>
              <a:rPr sz="2800" dirty="0">
                <a:latin typeface="Nimbus Sans L"/>
                <a:cs typeface="Nimbus Sans L"/>
              </a:rPr>
              <a:t>body mass</a:t>
            </a:r>
            <a:r>
              <a:rPr sz="2800" spc="6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index.</a:t>
            </a:r>
            <a:endParaRPr sz="2800">
              <a:latin typeface="Nimbus Sans L"/>
              <a:cs typeface="Nimbus Sans L"/>
            </a:endParaRPr>
          </a:p>
          <a:p>
            <a:pPr marL="13970">
              <a:lnSpc>
                <a:spcPct val="100000"/>
              </a:lnSpc>
              <a:spcBef>
                <a:spcPts val="334"/>
              </a:spcBef>
            </a:pPr>
            <a:r>
              <a:rPr sz="2800" dirty="0">
                <a:latin typeface="Nimbus Sans L"/>
                <a:cs typeface="Nimbus Sans L"/>
              </a:rPr>
              <a:t>-caucasian,</a:t>
            </a:r>
            <a:r>
              <a:rPr sz="2800" spc="-1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asian.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59595"/>
                </a:solidFill>
                <a:latin typeface="Nimbus Sans L"/>
                <a:cs typeface="Nimbus Sans L"/>
              </a:rPr>
              <a:t>8</a:t>
            </a:r>
            <a:endParaRPr sz="1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166878"/>
            <a:ext cx="4234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204" dirty="0">
                <a:latin typeface="DejaVu Sans"/>
                <a:cs typeface="DejaVu Sans"/>
              </a:rPr>
              <a:t>Causes </a:t>
            </a:r>
            <a:r>
              <a:rPr i="0" spc="-254" dirty="0">
                <a:latin typeface="DejaVu Sans"/>
                <a:cs typeface="DejaVu Sans"/>
              </a:rPr>
              <a:t>of</a:t>
            </a:r>
            <a:r>
              <a:rPr i="0" spc="-215" dirty="0">
                <a:latin typeface="DejaVu Sans"/>
                <a:cs typeface="DejaVu Sans"/>
              </a:rPr>
              <a:t> </a:t>
            </a:r>
            <a:r>
              <a:rPr i="0" spc="-225" dirty="0">
                <a:latin typeface="DejaVu Sans"/>
                <a:cs typeface="DejaVu Sans"/>
              </a:rPr>
              <a:t>Osteoporosis: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489" y="1180591"/>
            <a:ext cx="6576059" cy="317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Nimbus Sans L"/>
                <a:cs typeface="Nimbus Sans L"/>
              </a:rPr>
              <a:t>(A) </a:t>
            </a:r>
            <a:r>
              <a:rPr sz="2400" b="1" spc="-220" dirty="0">
                <a:latin typeface="DejaVu Sans"/>
                <a:cs typeface="DejaVu Sans"/>
              </a:rPr>
              <a:t>Idiopathic </a:t>
            </a:r>
            <a:r>
              <a:rPr sz="2400" b="1" spc="-265" dirty="0">
                <a:latin typeface="DejaVu Sans"/>
                <a:cs typeface="DejaVu Sans"/>
              </a:rPr>
              <a:t>age-related </a:t>
            </a:r>
            <a:r>
              <a:rPr sz="2400" b="1" spc="-195" dirty="0">
                <a:latin typeface="DejaVu Sans"/>
                <a:cs typeface="DejaVu Sans"/>
              </a:rPr>
              <a:t>osteoporosis </a:t>
            </a:r>
            <a:r>
              <a:rPr sz="2400" b="1" spc="-260" dirty="0">
                <a:latin typeface="DejaVu Sans"/>
                <a:cs typeface="DejaVu Sans"/>
              </a:rPr>
              <a:t>(most  </a:t>
            </a:r>
            <a:r>
              <a:rPr sz="2400" b="1" spc="-240" dirty="0">
                <a:latin typeface="DejaVu Sans"/>
                <a:cs typeface="DejaVu Sans"/>
              </a:rPr>
              <a:t>common):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DejaVu Sans"/>
              <a:cs typeface="DejaVu Sans"/>
            </a:endParaRPr>
          </a:p>
          <a:p>
            <a:pPr marL="432434" indent="-420370">
              <a:lnSpc>
                <a:spcPct val="100000"/>
              </a:lnSpc>
              <a:buAutoNum type="arabicParenBoth"/>
              <a:tabLst>
                <a:tab pos="433070" algn="l"/>
              </a:tabLst>
            </a:pPr>
            <a:r>
              <a:rPr sz="2200" spc="-5" dirty="0">
                <a:latin typeface="Nimbus Sans L"/>
                <a:cs typeface="Nimbus Sans L"/>
              </a:rPr>
              <a:t>Young</a:t>
            </a:r>
            <a:r>
              <a:rPr sz="2200" spc="-1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adults</a:t>
            </a:r>
            <a:endParaRPr sz="22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Nimbus Sans L"/>
              <a:buAutoNum type="arabicParenBoth"/>
            </a:pPr>
            <a:endParaRPr sz="2950">
              <a:latin typeface="Nimbus Sans L"/>
              <a:cs typeface="Nimbus Sans L"/>
            </a:endParaRPr>
          </a:p>
          <a:p>
            <a:pPr marL="432434" indent="-420370">
              <a:lnSpc>
                <a:spcPct val="100000"/>
              </a:lnSpc>
              <a:buAutoNum type="arabicParenBoth"/>
              <a:tabLst>
                <a:tab pos="433070" algn="l"/>
              </a:tabLst>
            </a:pPr>
            <a:r>
              <a:rPr sz="2200" spc="-5" dirty="0">
                <a:latin typeface="Nimbus Sans L"/>
                <a:cs typeface="Nimbus Sans L"/>
              </a:rPr>
              <a:t>Postmenopausal (type</a:t>
            </a:r>
            <a:r>
              <a:rPr sz="2200" spc="2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I)</a:t>
            </a:r>
            <a:endParaRPr sz="22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Nimbus Sans L"/>
              <a:buAutoNum type="arabicParenBoth"/>
            </a:pPr>
            <a:endParaRPr sz="2950">
              <a:latin typeface="Nimbus Sans L"/>
              <a:cs typeface="Nimbus Sans L"/>
            </a:endParaRPr>
          </a:p>
          <a:p>
            <a:pPr marL="432434" indent="-420370">
              <a:lnSpc>
                <a:spcPct val="100000"/>
              </a:lnSpc>
              <a:buAutoNum type="arabicParenBoth"/>
              <a:tabLst>
                <a:tab pos="433070" algn="l"/>
              </a:tabLst>
            </a:pPr>
            <a:r>
              <a:rPr sz="2200" spc="-5" dirty="0">
                <a:latin typeface="Nimbus Sans L"/>
                <a:cs typeface="Nimbus Sans L"/>
              </a:rPr>
              <a:t>Senile (type</a:t>
            </a:r>
            <a:r>
              <a:rPr sz="2200" spc="15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II)</a:t>
            </a:r>
            <a:endParaRPr sz="2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59595"/>
                </a:solidFill>
                <a:latin typeface="Nimbus Sans L"/>
                <a:cs typeface="Nimbus Sans L"/>
              </a:rPr>
              <a:t>9</a:t>
            </a:r>
            <a:endParaRPr sz="1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158572"/>
            <a:ext cx="73183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0" u="none" spc="-250" dirty="0">
                <a:latin typeface="DejaVu Sans"/>
                <a:cs typeface="DejaVu Sans"/>
              </a:rPr>
              <a:t>(B) </a:t>
            </a:r>
            <a:r>
              <a:rPr sz="2600" i="0" u="none" spc="-204" dirty="0">
                <a:latin typeface="DejaVu Sans"/>
                <a:cs typeface="DejaVu Sans"/>
              </a:rPr>
              <a:t>Osteoporosis </a:t>
            </a:r>
            <a:r>
              <a:rPr sz="2600" i="0" u="none" spc="-229" dirty="0">
                <a:latin typeface="DejaVu Sans"/>
                <a:cs typeface="DejaVu Sans"/>
              </a:rPr>
              <a:t>secondary </a:t>
            </a:r>
            <a:r>
              <a:rPr sz="2600" i="0" u="none" spc="-290" dirty="0">
                <a:latin typeface="DejaVu Sans"/>
                <a:cs typeface="DejaVu Sans"/>
              </a:rPr>
              <a:t>to </a:t>
            </a:r>
            <a:r>
              <a:rPr sz="2600" i="0" u="none" spc="-225" dirty="0">
                <a:latin typeface="DejaVu Sans"/>
                <a:cs typeface="DejaVu Sans"/>
              </a:rPr>
              <a:t>disease</a:t>
            </a:r>
            <a:r>
              <a:rPr sz="2600" i="0" u="none" spc="-50" dirty="0">
                <a:latin typeface="DejaVu Sans"/>
                <a:cs typeface="DejaVu Sans"/>
              </a:rPr>
              <a:t> </a:t>
            </a:r>
            <a:r>
              <a:rPr sz="2600" i="0" u="none" spc="-250" dirty="0">
                <a:latin typeface="DejaVu Sans"/>
                <a:cs typeface="DejaVu Sans"/>
              </a:rPr>
              <a:t>states: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489" y="1288542"/>
            <a:ext cx="721614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70" dirty="0">
                <a:latin typeface="DejaVu Sans"/>
                <a:cs typeface="DejaVu Sans"/>
              </a:rPr>
              <a:t>1. </a:t>
            </a:r>
            <a:r>
              <a:rPr sz="2200" b="1" spc="-225" dirty="0">
                <a:latin typeface="DejaVu Sans"/>
                <a:cs typeface="DejaVu Sans"/>
              </a:rPr>
              <a:t>Metabolic</a:t>
            </a:r>
            <a:r>
              <a:rPr sz="2200" b="1" spc="-10" dirty="0">
                <a:latin typeface="DejaVu Sans"/>
                <a:cs typeface="DejaVu Sans"/>
              </a:rPr>
              <a:t> </a:t>
            </a:r>
            <a:r>
              <a:rPr sz="2200" b="1" spc="-180" dirty="0">
                <a:latin typeface="DejaVu Sans"/>
                <a:cs typeface="DejaVu Sans"/>
              </a:rPr>
              <a:t>conditions</a:t>
            </a:r>
            <a:endParaRPr sz="2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555625" algn="l"/>
              </a:tabLst>
            </a:pPr>
            <a:r>
              <a:rPr sz="2200" spc="-5" dirty="0">
                <a:latin typeface="Nimbus Sans L"/>
                <a:cs typeface="Nimbus Sans L"/>
              </a:rPr>
              <a:t>e.g	</a:t>
            </a:r>
            <a:r>
              <a:rPr sz="2200" dirty="0">
                <a:latin typeface="Nimbus Sans L"/>
                <a:cs typeface="Nimbus Sans L"/>
              </a:rPr>
              <a:t>calc. </a:t>
            </a:r>
            <a:r>
              <a:rPr sz="2200" spc="-5" dirty="0">
                <a:latin typeface="Nimbus Sans L"/>
                <a:cs typeface="Nimbus Sans L"/>
              </a:rPr>
              <a:t>deficiency, vit. D deficiency, malnutrition,</a:t>
            </a:r>
            <a:r>
              <a:rPr sz="2200" spc="105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scurvy.</a:t>
            </a:r>
            <a:endParaRPr sz="22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</a:pPr>
            <a:r>
              <a:rPr sz="2200" b="1" spc="-270" dirty="0">
                <a:latin typeface="DejaVu Sans"/>
                <a:cs typeface="DejaVu Sans"/>
              </a:rPr>
              <a:t>2. </a:t>
            </a:r>
            <a:r>
              <a:rPr sz="2200" b="1" spc="-180" dirty="0">
                <a:latin typeface="DejaVu Sans"/>
                <a:cs typeface="DejaVu Sans"/>
              </a:rPr>
              <a:t>Endocrine</a:t>
            </a:r>
            <a:r>
              <a:rPr sz="2200" b="1" spc="-25" dirty="0">
                <a:latin typeface="DejaVu Sans"/>
                <a:cs typeface="DejaVu Sans"/>
              </a:rPr>
              <a:t> </a:t>
            </a:r>
            <a:r>
              <a:rPr sz="2200" b="1" spc="-180" dirty="0">
                <a:latin typeface="DejaVu Sans"/>
                <a:cs typeface="DejaVu Sans"/>
              </a:rPr>
              <a:t>conditions</a:t>
            </a:r>
            <a:endParaRPr sz="2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Nimbus Sans L"/>
                <a:cs typeface="Nimbus Sans L"/>
              </a:rPr>
              <a:t>e.g,</a:t>
            </a:r>
            <a:r>
              <a:rPr sz="2200" spc="-1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Hyperparathyroidism.</a:t>
            </a:r>
            <a:endParaRPr sz="22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Nimbus Sans L"/>
              <a:cs typeface="Nimbus Sans L"/>
            </a:endParaRPr>
          </a:p>
          <a:p>
            <a:pPr marL="323215" indent="-310515">
              <a:lnSpc>
                <a:spcPct val="100000"/>
              </a:lnSpc>
              <a:buAutoNum type="arabicPeriod" startAt="3"/>
              <a:tabLst>
                <a:tab pos="323215" algn="l"/>
              </a:tabLst>
            </a:pPr>
            <a:r>
              <a:rPr sz="2200" b="1" spc="-204" dirty="0">
                <a:latin typeface="DejaVu Sans"/>
                <a:cs typeface="DejaVu Sans"/>
              </a:rPr>
              <a:t>Renal</a:t>
            </a:r>
            <a:r>
              <a:rPr sz="2200" b="1" spc="-150" dirty="0">
                <a:latin typeface="DejaVu Sans"/>
                <a:cs typeface="DejaVu Sans"/>
              </a:rPr>
              <a:t> </a:t>
            </a:r>
            <a:r>
              <a:rPr sz="2200" b="1" spc="-200" dirty="0">
                <a:latin typeface="DejaVu Sans"/>
                <a:cs typeface="DejaVu Sans"/>
              </a:rPr>
              <a:t>disease.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DejaVu Sans"/>
              <a:buAutoNum type="arabicPeriod" startAt="3"/>
            </a:pPr>
            <a:endParaRPr sz="2250">
              <a:latin typeface="DejaVu Sans"/>
              <a:cs typeface="DejaVu Sans"/>
            </a:endParaRPr>
          </a:p>
          <a:p>
            <a:pPr marL="323215" indent="-310515">
              <a:lnSpc>
                <a:spcPct val="100000"/>
              </a:lnSpc>
              <a:buAutoNum type="arabicPeriod" startAt="3"/>
              <a:tabLst>
                <a:tab pos="323215" algn="l"/>
              </a:tabLst>
            </a:pPr>
            <a:r>
              <a:rPr sz="2200" b="1" spc="-204" dirty="0">
                <a:latin typeface="DejaVu Sans"/>
                <a:cs typeface="DejaVu Sans"/>
              </a:rPr>
              <a:t>Gastrointestinal-liver</a:t>
            </a:r>
            <a:r>
              <a:rPr sz="2200" b="1" spc="-105" dirty="0">
                <a:latin typeface="DejaVu Sans"/>
                <a:cs typeface="DejaVu Sans"/>
              </a:rPr>
              <a:t> </a:t>
            </a:r>
            <a:r>
              <a:rPr sz="2200" b="1" spc="-200" dirty="0">
                <a:latin typeface="DejaVu Sans"/>
                <a:cs typeface="DejaVu Sans"/>
              </a:rPr>
              <a:t>disease.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DejaVu Sans"/>
              <a:buAutoNum type="arabicPeriod" startAt="3"/>
            </a:pPr>
            <a:endParaRPr sz="2250">
              <a:latin typeface="DejaVu Sans"/>
              <a:cs typeface="DejaVu Sans"/>
            </a:endParaRPr>
          </a:p>
          <a:p>
            <a:pPr marL="246379" indent="-234315">
              <a:lnSpc>
                <a:spcPct val="100000"/>
              </a:lnSpc>
              <a:buAutoNum type="arabicPeriod" startAt="3"/>
              <a:tabLst>
                <a:tab pos="247015" algn="l"/>
              </a:tabLst>
            </a:pPr>
            <a:r>
              <a:rPr sz="2200" b="1" spc="-190" dirty="0">
                <a:latin typeface="DejaVu Sans"/>
                <a:cs typeface="DejaVu Sans"/>
              </a:rPr>
              <a:t>Bone </a:t>
            </a:r>
            <a:r>
              <a:rPr sz="2200" b="1" spc="-260" dirty="0">
                <a:latin typeface="DejaVu Sans"/>
                <a:cs typeface="DejaVu Sans"/>
              </a:rPr>
              <a:t>marrow</a:t>
            </a:r>
            <a:r>
              <a:rPr sz="2200" b="1" spc="-120" dirty="0">
                <a:latin typeface="DejaVu Sans"/>
                <a:cs typeface="DejaVu Sans"/>
              </a:rPr>
              <a:t> </a:t>
            </a:r>
            <a:r>
              <a:rPr sz="2200" b="1" spc="-215" dirty="0">
                <a:latin typeface="DejaVu Sans"/>
                <a:cs typeface="DejaVu Sans"/>
              </a:rPr>
              <a:t>infiltration</a:t>
            </a:r>
            <a:endParaRPr sz="2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Nimbus Sans L"/>
                <a:cs typeface="Nimbus Sans L"/>
              </a:rPr>
              <a:t>e.g,</a:t>
            </a:r>
            <a:r>
              <a:rPr sz="2200" spc="-1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leukemia.</a:t>
            </a:r>
            <a:endParaRPr sz="2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</TotalTime>
  <Words>639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PowerPoint Presentation</vt:lpstr>
      <vt:lpstr>OUTLINE</vt:lpstr>
      <vt:lpstr>What is it?</vt:lpstr>
      <vt:lpstr>PowerPoint Presentation</vt:lpstr>
      <vt:lpstr>Pathophysiology</vt:lpstr>
      <vt:lpstr>Bone Remodeling</vt:lpstr>
      <vt:lpstr>Risk Factors</vt:lpstr>
      <vt:lpstr>Causes of Osteoporosis:</vt:lpstr>
      <vt:lpstr>(B) Osteoporosis secondary to disease states:</vt:lpstr>
      <vt:lpstr>7. Drugs</vt:lpstr>
      <vt:lpstr>Signs and symptoms</vt:lpstr>
      <vt:lpstr>PowerPoint Presentation</vt:lpstr>
      <vt:lpstr>Diagnosing Osteoporosis</vt:lpstr>
      <vt:lpstr>Prevention and medical managment</vt:lpstr>
      <vt:lpstr>(1) A calc. rich diet esp. in childhood.</vt:lpstr>
      <vt:lpstr>(3) Exercise</vt:lpstr>
      <vt:lpstr>DRUG THERAPY</vt:lpstr>
      <vt:lpstr>Nursing process assessment</vt:lpstr>
      <vt:lpstr>Physical Exam:</vt:lpstr>
      <vt:lpstr>Nursing diagnosis:</vt:lpstr>
      <vt:lpstr>Goals:</vt:lpstr>
      <vt:lpstr>Intervention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comp</cp:lastModifiedBy>
  <cp:revision>2</cp:revision>
  <dcterms:created xsi:type="dcterms:W3CDTF">2020-05-08T18:41:04Z</dcterms:created>
  <dcterms:modified xsi:type="dcterms:W3CDTF">2020-05-09T18:23:47Z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2020-05-08T00:00:00Z</vt:filetime>
  </property>
</Properties>
</file>