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66571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90481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862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6555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339AB5-9F00-4913-9A2E-12E7D76ED1C1}"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401222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6836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39AB5-9F00-4913-9A2E-12E7D76ED1C1}"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814913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39AB5-9F00-4913-9A2E-12E7D76ED1C1}"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19870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39AB5-9F00-4913-9A2E-12E7D76ED1C1}"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135653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346459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339AB5-9F00-4913-9A2E-12E7D76ED1C1}"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8377A7-7C11-4B40-8E9F-1645A643C669}" type="slidenum">
              <a:rPr lang="en-US" smtClean="0"/>
              <a:t>‹#›</a:t>
            </a:fld>
            <a:endParaRPr lang="en-US"/>
          </a:p>
        </p:txBody>
      </p:sp>
    </p:spTree>
    <p:extLst>
      <p:ext uri="{BB962C8B-B14F-4D97-AF65-F5344CB8AC3E}">
        <p14:creationId xmlns:p14="http://schemas.microsoft.com/office/powerpoint/2010/main" val="275054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9AB5-9F00-4913-9A2E-12E7D76ED1C1}"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377A7-7C11-4B40-8E9F-1645A643C669}" type="slidenum">
              <a:rPr lang="en-US" smtClean="0"/>
              <a:t>‹#›</a:t>
            </a:fld>
            <a:endParaRPr lang="en-US"/>
          </a:p>
        </p:txBody>
      </p:sp>
    </p:spTree>
    <p:extLst>
      <p:ext uri="{BB962C8B-B14F-4D97-AF65-F5344CB8AC3E}">
        <p14:creationId xmlns:p14="http://schemas.microsoft.com/office/powerpoint/2010/main" val="2350445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Exercise # 12</a:t>
            </a:r>
            <a:br>
              <a:rPr lang="en-US" b="1" u="sng" dirty="0" smtClean="0"/>
            </a:br>
            <a:r>
              <a:rPr lang="en-US" b="1" dirty="0" smtClean="0"/>
              <a:t>BACTERIAL DISEASES IN PLANTS</a:t>
            </a:r>
            <a:endParaRPr lang="en-US" dirty="0"/>
          </a:p>
        </p:txBody>
      </p:sp>
      <p:sp>
        <p:nvSpPr>
          <p:cNvPr id="3" name="Subtitle 2"/>
          <p:cNvSpPr>
            <a:spLocks noGrp="1"/>
          </p:cNvSpPr>
          <p:nvPr>
            <p:ph type="subTitle" idx="1"/>
          </p:nvPr>
        </p:nvSpPr>
        <p:spPr/>
        <p:txBody>
          <a:bodyPr/>
          <a:lstStyle/>
          <a:p>
            <a:r>
              <a:rPr lang="en-US" dirty="0" smtClean="0"/>
              <a:t>Dr. Salman Ahmad</a:t>
            </a:r>
          </a:p>
          <a:p>
            <a:r>
              <a:rPr lang="en-US" dirty="0" smtClean="0"/>
              <a:t>April 09, 2020</a:t>
            </a:r>
            <a:endParaRPr lang="en-US" dirty="0"/>
          </a:p>
        </p:txBody>
      </p:sp>
    </p:spTree>
    <p:extLst>
      <p:ext uri="{BB962C8B-B14F-4D97-AF65-F5344CB8AC3E}">
        <p14:creationId xmlns:p14="http://schemas.microsoft.com/office/powerpoint/2010/main" val="392518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r>
              <a:rPr lang="en-US" dirty="0" smtClean="0"/>
              <a:t>Bacteria </a:t>
            </a:r>
            <a:r>
              <a:rPr lang="en-US" dirty="0"/>
              <a:t>are unicellular prokaryotes. They are microscopic microorganisms generally ranging from 1-2 µm in size. They may be epiphytes as well as endophytes. Bacteria reproduce sexually as well as asexually. Fission and binary fission are common asexual reproduction processes while transformation, transduction and conjugation are sex like processes for reproduction. Bacteria cause blight, dieback, leaf spot, crown gall, canker and wilt diseases in plants. </a:t>
            </a:r>
          </a:p>
          <a:p>
            <a:endParaRPr lang="en-US" dirty="0"/>
          </a:p>
        </p:txBody>
      </p:sp>
    </p:spTree>
    <p:extLst>
      <p:ext uri="{BB962C8B-B14F-4D97-AF65-F5344CB8AC3E}">
        <p14:creationId xmlns:p14="http://schemas.microsoft.com/office/powerpoint/2010/main" val="125390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Materials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Diseased </a:t>
            </a:r>
            <a:r>
              <a:rPr lang="en-US" dirty="0"/>
              <a:t>samples of above mentioned diseases.</a:t>
            </a:r>
          </a:p>
          <a:p>
            <a:endParaRPr lang="en-US" dirty="0"/>
          </a:p>
        </p:txBody>
      </p:sp>
    </p:spTree>
    <p:extLst>
      <p:ext uri="{BB962C8B-B14F-4D97-AF65-F5344CB8AC3E}">
        <p14:creationId xmlns:p14="http://schemas.microsoft.com/office/powerpoint/2010/main" val="1780543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a:t>
            </a:r>
            <a:endParaRPr lang="en-US" b="1" dirty="0"/>
          </a:p>
        </p:txBody>
      </p:sp>
      <p:sp>
        <p:nvSpPr>
          <p:cNvPr id="3" name="Content Placeholder 2"/>
          <p:cNvSpPr>
            <a:spLocks noGrp="1"/>
          </p:cNvSpPr>
          <p:nvPr>
            <p:ph idx="1"/>
          </p:nvPr>
        </p:nvSpPr>
        <p:spPr/>
        <p:txBody>
          <a:bodyPr/>
          <a:lstStyle/>
          <a:p>
            <a:pPr lvl="0"/>
            <a:r>
              <a:rPr lang="en-US" dirty="0" smtClean="0"/>
              <a:t>Visit the nearby fields and collect diseased samples. </a:t>
            </a:r>
          </a:p>
          <a:p>
            <a:pPr lvl="0"/>
            <a:r>
              <a:rPr lang="en-US" dirty="0" smtClean="0"/>
              <a:t>Observe the above mentioned symptoms in detail.</a:t>
            </a:r>
          </a:p>
          <a:p>
            <a:pPr lvl="0"/>
            <a:r>
              <a:rPr lang="en-US" dirty="0" smtClean="0"/>
              <a:t>Prepare nutrient agar (NA) medium. </a:t>
            </a:r>
          </a:p>
          <a:p>
            <a:pPr lvl="0"/>
            <a:r>
              <a:rPr lang="en-US" dirty="0" smtClean="0"/>
              <a:t>Cut the infected samples into small sections  and place them on NA medium in petri-dishes after surface </a:t>
            </a:r>
            <a:r>
              <a:rPr lang="en-US" dirty="0" err="1" smtClean="0"/>
              <a:t>sterlization</a:t>
            </a:r>
            <a:r>
              <a:rPr lang="en-US" dirty="0" smtClean="0"/>
              <a:t>.</a:t>
            </a:r>
          </a:p>
          <a:p>
            <a:pPr lvl="0"/>
            <a:r>
              <a:rPr lang="en-US" dirty="0" smtClean="0"/>
              <a:t>Prepare pure culture of different bacteria and note the </a:t>
            </a:r>
            <a:r>
              <a:rPr lang="en-US" dirty="0" err="1" smtClean="0"/>
              <a:t>colour</a:t>
            </a:r>
            <a:r>
              <a:rPr lang="en-US" dirty="0" smtClean="0"/>
              <a:t> and size of colony.</a:t>
            </a:r>
          </a:p>
          <a:p>
            <a:pPr lvl="0"/>
            <a:r>
              <a:rPr lang="en-US" dirty="0" smtClean="0"/>
              <a:t>Perform the Gram’s staining reaction for the identification of gram-positive and gram-negative types</a:t>
            </a:r>
          </a:p>
          <a:p>
            <a:endParaRPr lang="en-US" dirty="0"/>
          </a:p>
        </p:txBody>
      </p:sp>
    </p:spTree>
    <p:extLst>
      <p:ext uri="{BB962C8B-B14F-4D97-AF65-F5344CB8AC3E}">
        <p14:creationId xmlns:p14="http://schemas.microsoft.com/office/powerpoint/2010/main" val="72426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 and Answers</a:t>
            </a:r>
            <a:endParaRPr lang="en-US" b="1" dirty="0"/>
          </a:p>
        </p:txBody>
      </p:sp>
      <p:sp>
        <p:nvSpPr>
          <p:cNvPr id="3" name="Content Placeholder 2"/>
          <p:cNvSpPr>
            <a:spLocks noGrp="1"/>
          </p:cNvSpPr>
          <p:nvPr>
            <p:ph idx="1"/>
          </p:nvPr>
        </p:nvSpPr>
        <p:spPr/>
        <p:txBody>
          <a:bodyPr>
            <a:normAutofit fontScale="92500"/>
          </a:bodyPr>
          <a:lstStyle/>
          <a:p>
            <a:pPr marL="0" lvl="0" indent="0">
              <a:buNone/>
            </a:pPr>
            <a:r>
              <a:rPr lang="en-US" dirty="0" smtClean="0"/>
              <a:t>Q. No. What </a:t>
            </a:r>
            <a:r>
              <a:rPr lang="en-US" dirty="0"/>
              <a:t>are the names of stains used in Gram’s staining </a:t>
            </a:r>
            <a:r>
              <a:rPr lang="en-US" dirty="0" smtClean="0"/>
              <a:t>reaction?</a:t>
            </a:r>
          </a:p>
          <a:p>
            <a:pPr marL="0" lvl="0" indent="0">
              <a:buNone/>
            </a:pPr>
            <a:r>
              <a:rPr lang="en-US" dirty="0" smtClean="0"/>
              <a:t>Answer:</a:t>
            </a:r>
          </a:p>
          <a:p>
            <a:pPr marL="514350" lvl="0" indent="-514350">
              <a:buAutoNum type="arabicPeriod"/>
            </a:pPr>
            <a:r>
              <a:rPr lang="en-US" dirty="0" smtClean="0"/>
              <a:t>Crystal </a:t>
            </a:r>
            <a:r>
              <a:rPr lang="en-US" dirty="0" err="1" smtClean="0"/>
              <a:t>Voilet</a:t>
            </a:r>
            <a:endParaRPr lang="en-US" dirty="0" smtClean="0"/>
          </a:p>
          <a:p>
            <a:pPr marL="514350" lvl="0" indent="-514350">
              <a:buAutoNum type="arabicPeriod"/>
            </a:pPr>
            <a:r>
              <a:rPr lang="en-US" dirty="0" smtClean="0"/>
              <a:t>Iodine solution </a:t>
            </a:r>
          </a:p>
          <a:p>
            <a:pPr marL="0" lvl="0" indent="0">
              <a:buNone/>
            </a:pPr>
            <a:r>
              <a:rPr lang="en-US" dirty="0" smtClean="0"/>
              <a:t>Q. No. What </a:t>
            </a:r>
            <a:r>
              <a:rPr lang="en-US" b="1" dirty="0" smtClean="0"/>
              <a:t> </a:t>
            </a:r>
            <a:r>
              <a:rPr lang="en-US" dirty="0"/>
              <a:t>are gram-positive and gram-negative bacteria</a:t>
            </a:r>
            <a:r>
              <a:rPr lang="en-US" dirty="0" smtClean="0"/>
              <a:t>?</a:t>
            </a:r>
          </a:p>
          <a:p>
            <a:pPr marL="0" lvl="0" indent="0">
              <a:buNone/>
            </a:pPr>
            <a:r>
              <a:rPr lang="en-US" dirty="0" smtClean="0"/>
              <a:t>Answer. Gram positive bacteria retain crystal-violet stain while gram-negative bacteria do not have affinity with stain combination.  </a:t>
            </a:r>
            <a:endParaRPr lang="en-US" dirty="0"/>
          </a:p>
          <a:p>
            <a:pPr marL="0" lvl="0" indent="0">
              <a:buNone/>
            </a:pPr>
            <a:r>
              <a:rPr lang="en-US" dirty="0" smtClean="0"/>
              <a:t>Q. No. What </a:t>
            </a:r>
            <a:r>
              <a:rPr lang="en-US" dirty="0"/>
              <a:t>is the recipe of NA</a:t>
            </a:r>
            <a:r>
              <a:rPr lang="en-US" dirty="0" smtClean="0"/>
              <a:t>?</a:t>
            </a:r>
          </a:p>
          <a:p>
            <a:pPr marL="0" lvl="0" indent="0">
              <a:buNone/>
            </a:pPr>
            <a:r>
              <a:rPr lang="en-US" dirty="0" smtClean="0"/>
              <a:t>Answer: It is nutrient agar medium used to culture (grow) </a:t>
            </a:r>
            <a:r>
              <a:rPr lang="en-US" smtClean="0"/>
              <a:t>bacteria artificially.   </a:t>
            </a:r>
            <a:endParaRPr lang="en-US" dirty="0" smtClean="0"/>
          </a:p>
          <a:p>
            <a:pPr lvl="0"/>
            <a:endParaRPr lang="en-US" dirty="0"/>
          </a:p>
          <a:p>
            <a:endParaRPr lang="en-US" dirty="0"/>
          </a:p>
        </p:txBody>
      </p:sp>
    </p:spTree>
    <p:extLst>
      <p:ext uri="{BB962C8B-B14F-4D97-AF65-F5344CB8AC3E}">
        <p14:creationId xmlns:p14="http://schemas.microsoft.com/office/powerpoint/2010/main" val="2975071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250</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Exercise # 12 BACTERIAL DISEASES IN PLANTS</vt:lpstr>
      <vt:lpstr>Introduction</vt:lpstr>
      <vt:lpstr>Materials </vt:lpstr>
      <vt:lpstr>Procedure</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cp:revision>
  <dcterms:created xsi:type="dcterms:W3CDTF">2020-04-08T05:20:50Z</dcterms:created>
  <dcterms:modified xsi:type="dcterms:W3CDTF">2020-04-08T06:27:16Z</dcterms:modified>
</cp:coreProperties>
</file>