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2" r:id="rId7"/>
    <p:sldId id="261"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12/15/2020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12/15/2020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12/15/2020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12/15/2020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12/15/2020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D321E-9B87-4DF0-BE6E-F10CBE8EFDB0}"/>
              </a:ext>
            </a:extLst>
          </p:cNvPr>
          <p:cNvSpPr>
            <a:spLocks noGrp="1"/>
          </p:cNvSpPr>
          <p:nvPr>
            <p:ph type="ctrTitle"/>
          </p:nvPr>
        </p:nvSpPr>
        <p:spPr/>
        <p:txBody>
          <a:bodyPr/>
          <a:lstStyle/>
          <a:p>
            <a:r>
              <a:rPr lang="en-US" dirty="0"/>
              <a:t>Listening skills</a:t>
            </a:r>
          </a:p>
        </p:txBody>
      </p:sp>
      <p:sp>
        <p:nvSpPr>
          <p:cNvPr id="3" name="Subtitle 2">
            <a:extLst>
              <a:ext uri="{FF2B5EF4-FFF2-40B4-BE49-F238E27FC236}">
                <a16:creationId xmlns:a16="http://schemas.microsoft.com/office/drawing/2014/main" id="{156A3B89-17F9-4BD0-9708-9AB61F3003C1}"/>
              </a:ext>
            </a:extLst>
          </p:cNvPr>
          <p:cNvSpPr>
            <a:spLocks noGrp="1"/>
          </p:cNvSpPr>
          <p:nvPr>
            <p:ph type="subTitle" idx="1"/>
          </p:nvPr>
        </p:nvSpPr>
        <p:spPr/>
        <p:txBody>
          <a:bodyPr/>
          <a:lstStyle/>
          <a:p>
            <a:r>
              <a:rPr lang="en-US" dirty="0"/>
              <a:t>Lecture #10</a:t>
            </a:r>
          </a:p>
        </p:txBody>
      </p:sp>
    </p:spTree>
    <p:extLst>
      <p:ext uri="{BB962C8B-B14F-4D97-AF65-F5344CB8AC3E}">
        <p14:creationId xmlns:p14="http://schemas.microsoft.com/office/powerpoint/2010/main" val="3251552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D0FAC-A6EF-40D1-8C38-184B76C159C7}"/>
              </a:ext>
            </a:extLst>
          </p:cNvPr>
          <p:cNvSpPr>
            <a:spLocks noGrp="1"/>
          </p:cNvSpPr>
          <p:nvPr>
            <p:ph type="title"/>
          </p:nvPr>
        </p:nvSpPr>
        <p:spPr>
          <a:xfrm>
            <a:off x="1066800" y="642594"/>
            <a:ext cx="10058400" cy="12603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36B0C059-934C-4213-825A-54F813E594C4}"/>
              </a:ext>
            </a:extLst>
          </p:cNvPr>
          <p:cNvSpPr>
            <a:spLocks noGrp="1"/>
          </p:cNvSpPr>
          <p:nvPr>
            <p:ph idx="1"/>
          </p:nvPr>
        </p:nvSpPr>
        <p:spPr>
          <a:xfrm>
            <a:off x="1066800" y="1275249"/>
            <a:ext cx="10058400" cy="3931920"/>
          </a:xfrm>
        </p:spPr>
        <p:txBody>
          <a:bodyPr>
            <a:normAutofit fontScale="92500" lnSpcReduction="20000"/>
          </a:bodyPr>
          <a:lstStyle/>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Avoid distracted movements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Being still can communicate focus. To do this, try and avoid movements like glancing at your watch or phone, audibly sighing, doodling or tapping a pen. You should also avoid exchanging verbal or non-verbal communications with others listening to the speaker. This can make the speaker feel frustrated and uncomfortable.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Maintain eye contact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Always keep your eyes on the speaker and avoid looking at other people or objects in the room. Just be sure to keep your gaze natural, using nods and smiles to ensure you’re encouraging them rather than making the speaker feel intimidated or uneasy.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900"/>
              </a:spcAft>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By implementing the above verbal and non-verbal techniques into future conversations, you can work toward developing stronger relationships and retaining more information from your workplace interactions. Active listening takes practice to improve and maintain. The more you use these techniques, the more natural they’ll feel.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196082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DF2DD-18B4-4121-9AC0-D5E02C7391DE}"/>
              </a:ext>
            </a:extLst>
          </p:cNvPr>
          <p:cNvSpPr>
            <a:spLocks noGrp="1"/>
          </p:cNvSpPr>
          <p:nvPr>
            <p:ph type="title"/>
          </p:nvPr>
        </p:nvSpPr>
        <p:spPr/>
        <p:txBody>
          <a:bodyPr>
            <a:normAutofit fontScale="90000"/>
          </a:bodyPr>
          <a:lstStyle/>
          <a:p>
            <a:r>
              <a:rPr lang="en-US" sz="4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What is active listening?</a:t>
            </a:r>
            <a:br>
              <a:rPr lang="en-US" sz="4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7B596E3-C4EF-4E8E-BE5C-43888349074A}"/>
              </a:ext>
            </a:extLst>
          </p:cNvPr>
          <p:cNvSpPr>
            <a:spLocks noGrp="1"/>
          </p:cNvSpPr>
          <p:nvPr>
            <p:ph idx="1"/>
          </p:nvPr>
        </p:nvSpPr>
        <p:spPr>
          <a:xfrm>
            <a:off x="1066800" y="1444487"/>
            <a:ext cx="10058400" cy="4590553"/>
          </a:xfrm>
        </p:spPr>
        <p:txBody>
          <a:bodyPr/>
          <a:lstStyle/>
          <a:p>
            <a:pPr marL="0" marR="0">
              <a:lnSpc>
                <a:spcPct val="107000"/>
              </a:lnSpc>
              <a:spcBef>
                <a:spcPts val="0"/>
              </a:spcBef>
              <a:spcAft>
                <a:spcPts val="900"/>
              </a:spcAft>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Active listening is the ability to focus completely on a speaker, understand their message, comprehend the information and respond thoughtfully. Unlike passive listening, which is the act of hearing a speaker without retaining their message, this highly valued interpersonal communication skill ensures you’re able to engage and later recall specific details without needing information repeated.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900"/>
              </a:spcAft>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Active listeners use verbal and non-verbal techniques to show and keep their attention on the speaker. This not only supports your ability to focus, but also helps ensure the speaker can see that you are focused and engaged. Instead of thinking about and mentally rehearsing what you might say when the speaker is done, an active listener carefully considers the speaker’s words and commits the information to memory.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5677248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167BF-51A7-4B3C-B5D5-96A0C2F5B81F}"/>
              </a:ext>
            </a:extLst>
          </p:cNvPr>
          <p:cNvSpPr>
            <a:spLocks noGrp="1"/>
          </p:cNvSpPr>
          <p:nvPr>
            <p:ph type="title"/>
          </p:nvPr>
        </p:nvSpPr>
        <p:spPr/>
        <p:txBody>
          <a:bodyPr>
            <a:normAutofit fontScale="90000"/>
          </a:bodyPr>
          <a:lstStyle/>
          <a:p>
            <a:r>
              <a:rPr lang="en-US" sz="4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Why is active listening important in the workplace?</a:t>
            </a:r>
            <a:br>
              <a:rPr lang="en-US" sz="4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1160B9C1-C0EB-4A14-B5D9-9191A6B77147}"/>
              </a:ext>
            </a:extLst>
          </p:cNvPr>
          <p:cNvSpPr>
            <a:spLocks noGrp="1"/>
          </p:cNvSpPr>
          <p:nvPr>
            <p:ph idx="1"/>
          </p:nvPr>
        </p:nvSpPr>
        <p:spPr>
          <a:xfrm>
            <a:off x="1066800" y="1586286"/>
            <a:ext cx="10058400" cy="3931920"/>
          </a:xfrm>
        </p:spPr>
        <p:txBody>
          <a:bodyPr/>
          <a:lstStyle/>
          <a:p>
            <a:pPr marL="0" marR="0" indent="0" algn="just">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Whether you’re seeking a new job opportunity, striving to earn a promotion or working to improve in your current role, improving your active listening skills will help you succeed. Much like critical thinking and conflict resolution, this soft skill will help increase your value as an employee.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Here are several benefits of being an active listener: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600"/>
              </a:spcAft>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It helps you build connections.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Active listening helps others feel comfortable sharing information with you. When you demonstrate your ability to sincerely listen to what others have to say, people will be more interested in communicating with you on a regular basis. This can help open up opportunities to collaborate with others, get work done quickly or start new projects. All of these things can help lead you to success in your career.</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669352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5492A-6884-4FF3-9EAA-BCA4341664C4}"/>
              </a:ext>
            </a:extLst>
          </p:cNvPr>
          <p:cNvSpPr>
            <a:spLocks noGrp="1"/>
          </p:cNvSpPr>
          <p:nvPr>
            <p:ph type="title"/>
          </p:nvPr>
        </p:nvSpPr>
        <p:spPr>
          <a:xfrm>
            <a:off x="1066800" y="642594"/>
            <a:ext cx="10058400" cy="64286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A1AE795-11E4-4CE4-A899-021B11D8E1CD}"/>
              </a:ext>
            </a:extLst>
          </p:cNvPr>
          <p:cNvSpPr>
            <a:spLocks noGrp="1"/>
          </p:cNvSpPr>
          <p:nvPr>
            <p:ph idx="1"/>
          </p:nvPr>
        </p:nvSpPr>
        <p:spPr>
          <a:xfrm>
            <a:off x="1066800" y="1696278"/>
            <a:ext cx="10058400" cy="4338762"/>
          </a:xfrm>
        </p:spPr>
        <p:txBody>
          <a:bodyPr/>
          <a:lstStyle/>
          <a:p>
            <a:pPr marL="0" marR="0" indent="0" algn="just">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It helps you build trust.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When people know they can speak freely to you without interruptions, judgment or unwelcome interjections, they’ll be more likely to confide in you. This is especially helpful when meeting a new customer or business contact with whom you want to develop a long-term working relationship.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It helps you identify and solve problems.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Actively listening to others will help you detect challenges and difficulties others are facing, or problems within projects. The more quickly you’re able to spot these issues, you sooner you can find a solution or create a plan to address it.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17513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148A5-4D9D-4D52-A788-A1D6407382D9}"/>
              </a:ext>
            </a:extLst>
          </p:cNvPr>
          <p:cNvSpPr>
            <a:spLocks noGrp="1"/>
          </p:cNvSpPr>
          <p:nvPr>
            <p:ph type="title"/>
          </p:nvPr>
        </p:nvSpPr>
        <p:spPr>
          <a:xfrm>
            <a:off x="1066800" y="642594"/>
            <a:ext cx="10058400" cy="39107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66609B12-7B24-4074-A42A-667E8F3053F3}"/>
              </a:ext>
            </a:extLst>
          </p:cNvPr>
          <p:cNvSpPr>
            <a:spLocks noGrp="1"/>
          </p:cNvSpPr>
          <p:nvPr>
            <p:ph idx="1"/>
          </p:nvPr>
        </p:nvSpPr>
        <p:spPr>
          <a:xfrm>
            <a:off x="1066800" y="1656522"/>
            <a:ext cx="10058400" cy="4378518"/>
          </a:xfrm>
        </p:spPr>
        <p:txBody>
          <a:bodyPr/>
          <a:lstStyle/>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It helps you increase your knowledge and understanding of various topics.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Great employees are always striving to learn something new and grow their knowledge base. Because active listening helps you retain information, it will also help you better understand new topics and remember what you’ve learned so you can apply it in the future.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It helps you avoid missing critical information.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Because active listeners are highly engaged with the speaker, they’re able to recall specific details. This is especially important when the speaker is proving instructions, training you on a new process or delivering a message you’re responsible for passing along to others.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91419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D86D7F-5B25-4F6C-9B0D-6E2D311731F7}"/>
              </a:ext>
            </a:extLst>
          </p:cNvPr>
          <p:cNvSpPr>
            <a:spLocks noGrp="1"/>
          </p:cNvSpPr>
          <p:nvPr>
            <p:ph type="title"/>
          </p:nvPr>
        </p:nvSpPr>
        <p:spPr>
          <a:xfrm>
            <a:off x="1066800" y="642594"/>
            <a:ext cx="10058400" cy="616363"/>
          </a:xfrm>
        </p:spPr>
        <p:txBody>
          <a:bodyPr>
            <a:normAutofit fontScale="90000"/>
          </a:bodyPr>
          <a:lstStyle/>
          <a:p>
            <a:r>
              <a:rPr lang="en-US" sz="4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Active listening skills examples</a:t>
            </a:r>
            <a:br>
              <a:rPr lang="en-US" sz="4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5C07ACD-4F67-49AC-A050-83C244C4C611}"/>
              </a:ext>
            </a:extLst>
          </p:cNvPr>
          <p:cNvSpPr>
            <a:spLocks noGrp="1"/>
          </p:cNvSpPr>
          <p:nvPr>
            <p:ph idx="1"/>
          </p:nvPr>
        </p:nvSpPr>
        <p:spPr>
          <a:xfrm>
            <a:off x="781878" y="1258957"/>
            <a:ext cx="10343322" cy="4776083"/>
          </a:xfrm>
        </p:spPr>
        <p:txBody>
          <a:bodyPr>
            <a:normAutofit/>
          </a:bodyPr>
          <a:lstStyle/>
          <a:p>
            <a:pPr marL="0" marR="0" indent="0" algn="just">
              <a:lnSpc>
                <a:spcPct val="107000"/>
              </a:lnSpc>
              <a:spcBef>
                <a:spcPts val="0"/>
              </a:spcBef>
              <a:spcAft>
                <a:spcPts val="900"/>
              </a:spcAft>
              <a:buNone/>
            </a:pPr>
            <a:r>
              <a:rPr lang="en-US" sz="16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Here are a variety of active listening exercises you can use to help improve your interpersonal communication skills.</a:t>
            </a:r>
          </a:p>
          <a:p>
            <a:pPr marL="0" indent="0" algn="ctr">
              <a:lnSpc>
                <a:spcPct val="107000"/>
              </a:lnSpc>
              <a:spcBef>
                <a:spcPts val="0"/>
              </a:spcBef>
              <a:spcAft>
                <a:spcPts val="9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Verbal active listening skills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600"/>
              </a:spcAft>
              <a:buNone/>
            </a:pPr>
            <a:r>
              <a:rPr lang="en-US" sz="16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Paraphrase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6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Summarize the main point(s) of the message the speaker shared to show you fully understand their meaning. This will also give the speaker an opportunity to clarify vague information or expand their message.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900"/>
              </a:spcAft>
            </a:pPr>
            <a:r>
              <a:rPr lang="en-US" sz="1600" b="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Example:</a:t>
            </a:r>
            <a:r>
              <a:rPr lang="en-US" sz="16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600" i="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“So what you’re saying is, your current content management system no longer meets your teams’ technical needs because it doesn’t support large video files.”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600"/>
              </a:spcAft>
              <a:buNone/>
            </a:pPr>
            <a:r>
              <a:rPr lang="en-US" sz="16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Ask open-ended questions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6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Ask questions that show you’ve gathered the essence of what they’ve shared, and guides them into sharing additional information. Make sure these questions cannot be answered with a simple “yes” or “no.”</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900"/>
              </a:spcAft>
            </a:pPr>
            <a:r>
              <a:rPr lang="en-US" sz="1600" b="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Example:</a:t>
            </a:r>
            <a:r>
              <a:rPr lang="en-US" sz="16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600" i="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“You’re right—the onboarding procedure could use some updating. What changes would you want to make to the process over the next six months?”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809123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2E5D6-D28D-45C7-A424-2A2D390EC514}"/>
              </a:ext>
            </a:extLst>
          </p:cNvPr>
          <p:cNvSpPr>
            <a:spLocks noGrp="1"/>
          </p:cNvSpPr>
          <p:nvPr>
            <p:ph type="title"/>
          </p:nvPr>
        </p:nvSpPr>
        <p:spPr>
          <a:xfrm>
            <a:off x="1066800" y="642594"/>
            <a:ext cx="10058400" cy="18036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DF6B526-3D06-4907-A173-65875F064EE8}"/>
              </a:ext>
            </a:extLst>
          </p:cNvPr>
          <p:cNvSpPr>
            <a:spLocks noGrp="1"/>
          </p:cNvSpPr>
          <p:nvPr>
            <p:ph idx="1"/>
          </p:nvPr>
        </p:nvSpPr>
        <p:spPr>
          <a:xfrm>
            <a:off x="1066800" y="1378226"/>
            <a:ext cx="10058400" cy="4656814"/>
          </a:xfrm>
        </p:spPr>
        <p:txBody>
          <a:bodyPr/>
          <a:lstStyle/>
          <a:p>
            <a:pPr marL="0" marR="0" indent="0" algn="just">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Ask specific probing questions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Ask direct questions that guide the reader to provide more details about the information they’ve shared or narrow down a broad subject or topic.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900"/>
              </a:spcAft>
            </a:pPr>
            <a:r>
              <a:rPr lang="en-US" sz="1800" b="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Example:</a:t>
            </a: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800" i="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“Tell me more about your current workload. Which of these projects is the most time consuming?”</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Use short verbal affirmations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Short, positive statements will help the speaker feel more comfortable and show you’re engaged and able to process the information they’re providing. Small verbal affirmations help you continue the conversation without interrupting the speaker or disrupting their flow.</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900"/>
              </a:spcAft>
            </a:pPr>
            <a:r>
              <a:rPr lang="en-US" sz="1800" b="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Example:</a:t>
            </a: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800" i="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“I understand.” “I see.” “Yes, that makes sense.” “I agree.”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07329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8FBAE-D940-4D45-98AA-55AF6E845F35}"/>
              </a:ext>
            </a:extLst>
          </p:cNvPr>
          <p:cNvSpPr>
            <a:spLocks noGrp="1"/>
          </p:cNvSpPr>
          <p:nvPr>
            <p:ph type="title"/>
          </p:nvPr>
        </p:nvSpPr>
        <p:spPr>
          <a:xfrm>
            <a:off x="1066800" y="642594"/>
            <a:ext cx="10058400" cy="180366"/>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7C4666A-39A3-4F9B-893D-AF795564AAD3}"/>
              </a:ext>
            </a:extLst>
          </p:cNvPr>
          <p:cNvSpPr>
            <a:spLocks noGrp="1"/>
          </p:cNvSpPr>
          <p:nvPr>
            <p:ph idx="1"/>
          </p:nvPr>
        </p:nvSpPr>
        <p:spPr>
          <a:xfrm>
            <a:off x="1066800" y="1241729"/>
            <a:ext cx="10058400" cy="3931920"/>
          </a:xfrm>
        </p:spPr>
        <p:txBody>
          <a:bodyPr/>
          <a:lstStyle/>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Display empathy</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Make sure the speaker understands you’re able to recognize their emotions and share their feelings. By showing compassion, rather than just feeling it, you’re able to connect with the speaker and begin establishing a sense of mutual trust.</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b="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Example:</a:t>
            </a: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800" i="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“I’m so sorry you’re dealing with this problem. Let’s figure out some ways I can help.”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Share similar experiences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Discussing comparable situations will not only show the speaker you’ve successfully interpreted their message, but it can also assist in building relationships. If the speaker has shared a problem, providing input from how you solved similar challenges is valuable to others.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900"/>
              </a:spcAft>
              <a:buNone/>
            </a:pPr>
            <a:r>
              <a:rPr lang="en-US" sz="1800" b="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Example:</a:t>
            </a: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 </a:t>
            </a:r>
            <a:r>
              <a:rPr lang="en-US" sz="1800" i="1"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“I had a tough time getting started with this program, too. But it gets much easier. After just a few weeks, I felt completely comfortable using all the features.”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391545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E58F8-6AEC-47CA-B765-89DCF4AFD27A}"/>
              </a:ext>
            </a:extLst>
          </p:cNvPr>
          <p:cNvSpPr>
            <a:spLocks noGrp="1"/>
          </p:cNvSpPr>
          <p:nvPr>
            <p:ph type="title"/>
          </p:nvPr>
        </p:nvSpPr>
        <p:spPr/>
        <p:txBody>
          <a:bodyPr>
            <a:normAutofit fontScale="90000"/>
          </a:bodyPr>
          <a:lstStyle/>
          <a:p>
            <a:r>
              <a:rPr lang="en-US" sz="4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Non-verbal active listening skills</a:t>
            </a:r>
            <a:br>
              <a:rPr lang="en-US" sz="4800"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ED95059-A06D-4B67-8C2F-BBD78AA19C06}"/>
              </a:ext>
            </a:extLst>
          </p:cNvPr>
          <p:cNvSpPr>
            <a:spLocks noGrp="1"/>
          </p:cNvSpPr>
          <p:nvPr>
            <p:ph idx="1"/>
          </p:nvPr>
        </p:nvSpPr>
        <p:spPr>
          <a:xfrm>
            <a:off x="974035" y="1328394"/>
            <a:ext cx="10058400" cy="3931920"/>
          </a:xfrm>
        </p:spPr>
        <p:txBody>
          <a:bodyPr/>
          <a:lstStyle/>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Nod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900"/>
              </a:spcAft>
            </a:pPr>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Offering the speaker a few simple nods shows you understand what they’re saying. A nod is a helpful, supportive cue, and doesn’t necessarily communicate that you agree with the speaker—only that you’re able to process the meaning of their message.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600"/>
              </a:spcAft>
              <a:buNone/>
            </a:pPr>
            <a:r>
              <a:rPr lang="en-US" sz="1800" b="1" dirty="0">
                <a:solidFill>
                  <a:srgbClr val="2D2D2D"/>
                </a:solidFill>
                <a:effectLst/>
                <a:latin typeface="Helvetica" panose="020B0604020202020204" pitchFamily="34" charset="0"/>
                <a:ea typeface="Times New Roman" panose="02020603050405020304" pitchFamily="18" charset="0"/>
                <a:cs typeface="Times New Roman" panose="02020603050405020304" pitchFamily="18" charset="0"/>
              </a:rPr>
              <a:t>Smile</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sz="1800" dirty="0">
                <a:solidFill>
                  <a:srgbClr val="595959"/>
                </a:solidFill>
                <a:effectLst/>
                <a:latin typeface="Helvetica" panose="020B0604020202020204" pitchFamily="34" charset="0"/>
                <a:ea typeface="Times New Roman" panose="02020603050405020304" pitchFamily="18" charset="0"/>
                <a:cs typeface="Times New Roman" panose="02020603050405020304" pitchFamily="18" charset="0"/>
              </a:rPr>
              <a:t>Like a nod, a small smile encourages a speaker to continue. However, unlike a nod, it communicates you agree with their message or you’re happy about what they have to say. A smile can take the place of a short verbal affirmation in helping to diffuse any tension and ensure the speaker feels comfortable</a:t>
            </a:r>
            <a:endParaRPr lang="en-US" dirty="0"/>
          </a:p>
        </p:txBody>
      </p:sp>
    </p:spTree>
    <p:extLst>
      <p:ext uri="{BB962C8B-B14F-4D97-AF65-F5344CB8AC3E}">
        <p14:creationId xmlns:p14="http://schemas.microsoft.com/office/powerpoint/2010/main" val="22451704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14</TotalTime>
  <Words>1224</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Century Gothic</vt:lpstr>
      <vt:lpstr>Garamond</vt:lpstr>
      <vt:lpstr>Helvetica</vt:lpstr>
      <vt:lpstr>Savon</vt:lpstr>
      <vt:lpstr>Listening skills</vt:lpstr>
      <vt:lpstr>What is active listening? </vt:lpstr>
      <vt:lpstr>Why is active listening important in the workplace? </vt:lpstr>
      <vt:lpstr>PowerPoint Presentation</vt:lpstr>
      <vt:lpstr>PowerPoint Presentation</vt:lpstr>
      <vt:lpstr>Active listening skills examples </vt:lpstr>
      <vt:lpstr>PowerPoint Presentation</vt:lpstr>
      <vt:lpstr>PowerPoint Presentation</vt:lpstr>
      <vt:lpstr>Non-verbal active listening skills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Listening sKill</dc:title>
  <dc:creator>Maleeha Imran</dc:creator>
  <cp:lastModifiedBy>Maleeha Imran</cp:lastModifiedBy>
  <cp:revision>2</cp:revision>
  <dcterms:created xsi:type="dcterms:W3CDTF">2020-12-15T15:48:29Z</dcterms:created>
  <dcterms:modified xsi:type="dcterms:W3CDTF">2020-12-15T16:03:08Z</dcterms:modified>
</cp:coreProperties>
</file>