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3" r:id="rId9"/>
    <p:sldId id="267" r:id="rId10"/>
    <p:sldId id="264" r:id="rId11"/>
    <p:sldId id="266"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168596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B45A2-3B8C-4510-B073-63BE5CF16665}"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142667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135412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9651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64372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304969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11636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3032810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306099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277146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274904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9B45A2-3B8C-4510-B073-63BE5CF16665}"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903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9B45A2-3B8C-4510-B073-63BE5CF16665}"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388703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272140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164448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19B45A2-3B8C-4510-B073-63BE5CF16665}" type="datetimeFigureOut">
              <a:rPr lang="en-US" smtClean="0"/>
              <a:t>5/3/2020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264624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B45A2-3B8C-4510-B073-63BE5CF16665}"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0263C-9864-4D15-ACE6-719E430BB502}" type="slidenum">
              <a:rPr lang="en-US" smtClean="0"/>
              <a:t>‹#›</a:t>
            </a:fld>
            <a:endParaRPr lang="en-US"/>
          </a:p>
        </p:txBody>
      </p:sp>
    </p:spTree>
    <p:extLst>
      <p:ext uri="{BB962C8B-B14F-4D97-AF65-F5344CB8AC3E}">
        <p14:creationId xmlns:p14="http://schemas.microsoft.com/office/powerpoint/2010/main" val="317220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9B45A2-3B8C-4510-B073-63BE5CF16665}" type="datetimeFigureOut">
              <a:rPr lang="en-US" smtClean="0"/>
              <a:t>5/3/2020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540263C-9864-4D15-ACE6-719E430BB502}" type="slidenum">
              <a:rPr lang="en-US" smtClean="0"/>
              <a:t>‹#›</a:t>
            </a:fld>
            <a:endParaRPr lang="en-US"/>
          </a:p>
        </p:txBody>
      </p:sp>
    </p:spTree>
    <p:extLst>
      <p:ext uri="{BB962C8B-B14F-4D97-AF65-F5344CB8AC3E}">
        <p14:creationId xmlns:p14="http://schemas.microsoft.com/office/powerpoint/2010/main" val="2832857291"/>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Acceptance and Diffusion of Hybrid Corn Seed in Two Iowa Communities</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a:t>Bryce Ryan and Neal C. Gross (1943)</a:t>
            </a:r>
          </a:p>
        </p:txBody>
      </p:sp>
    </p:spTree>
    <p:extLst>
      <p:ext uri="{BB962C8B-B14F-4D97-AF65-F5344CB8AC3E}">
        <p14:creationId xmlns:p14="http://schemas.microsoft.com/office/powerpoint/2010/main" val="328809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9" y="425003"/>
            <a:ext cx="10890161" cy="5751960"/>
          </a:xfrm>
        </p:spPr>
        <p:txBody>
          <a:bodyPr>
            <a:normAutofit/>
          </a:bodyPr>
          <a:lstStyle/>
          <a:p>
            <a:pPr marL="0" indent="0">
              <a:buNone/>
            </a:pPr>
            <a:r>
              <a:rPr lang="en-GB" b="1" dirty="0" smtClean="0"/>
              <a:t>2. </a:t>
            </a:r>
            <a:r>
              <a:rPr lang="en-US" b="1" dirty="0"/>
              <a:t>THE DIFFUSION </a:t>
            </a:r>
            <a:r>
              <a:rPr lang="en-US" b="1" dirty="0" smtClean="0"/>
              <a:t>PROCESS</a:t>
            </a:r>
          </a:p>
          <a:p>
            <a:pPr marL="0" indent="0">
              <a:buNone/>
            </a:pPr>
            <a:r>
              <a:rPr lang="en-US" dirty="0" smtClean="0"/>
              <a:t>One </a:t>
            </a:r>
            <a:r>
              <a:rPr lang="en-US" dirty="0"/>
              <a:t>of the major objectives of this research was to study the diffusion process of hybrid corn in the communities. Attention was directed not only to the time pattern of adoption for the farm operators individually and collectively but also to the spread of knowledge about hybrid corn. In addition, the important diffusion media were systematically studied. This section is concerned with four major problems. These are: </a:t>
            </a:r>
          </a:p>
          <a:p>
            <a:r>
              <a:rPr lang="en-US" dirty="0" smtClean="0"/>
              <a:t>The </a:t>
            </a:r>
            <a:r>
              <a:rPr lang="en-US" dirty="0"/>
              <a:t>time pattern of the spread of knowledge about hybrid corn as well as the time pattern of adoption of the innovation;</a:t>
            </a:r>
          </a:p>
          <a:p>
            <a:r>
              <a:rPr lang="en-US" dirty="0" smtClean="0"/>
              <a:t>The </a:t>
            </a:r>
            <a:r>
              <a:rPr lang="en-US" dirty="0"/>
              <a:t>interrelationships between these two sequential sets of data; </a:t>
            </a:r>
          </a:p>
          <a:p>
            <a:r>
              <a:rPr lang="en-US" dirty="0" smtClean="0"/>
              <a:t>The </a:t>
            </a:r>
            <a:r>
              <a:rPr lang="en-US" dirty="0"/>
              <a:t>adoption pattern of farm operators who had only recently begun to farm in the two communities;</a:t>
            </a:r>
          </a:p>
          <a:p>
            <a:r>
              <a:rPr lang="en-US" dirty="0" smtClean="0"/>
              <a:t>The </a:t>
            </a:r>
            <a:r>
              <a:rPr lang="en-US" dirty="0"/>
              <a:t>functional importance and the relative significance of the various diffusion mechanisms.</a:t>
            </a:r>
          </a:p>
          <a:p>
            <a:pPr marL="0" indent="0">
              <a:buNone/>
            </a:pPr>
            <a:endParaRPr lang="en-US" dirty="0"/>
          </a:p>
        </p:txBody>
      </p:sp>
    </p:spTree>
    <p:extLst>
      <p:ext uri="{BB962C8B-B14F-4D97-AF65-F5344CB8AC3E}">
        <p14:creationId xmlns:p14="http://schemas.microsoft.com/office/powerpoint/2010/main" val="160928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52718"/>
            <a:ext cx="9404723" cy="1400530"/>
          </a:xfrm>
        </p:spPr>
        <p:txBody>
          <a:bodyPr>
            <a:normAutofit/>
          </a:bodyPr>
          <a:lstStyle/>
          <a:p>
            <a:r>
              <a:rPr lang="en-US" sz="3200" dirty="0" smtClean="0"/>
              <a:t>Eight </a:t>
            </a:r>
            <a:r>
              <a:rPr lang="en-US" sz="3200" dirty="0"/>
              <a:t>observations may be made regarding the process of hybrid corn </a:t>
            </a:r>
            <a:r>
              <a:rPr lang="en-US" sz="3200" dirty="0" smtClean="0"/>
              <a:t>diffusion</a:t>
            </a:r>
            <a:endParaRPr lang="en-US" sz="3200" dirty="0"/>
          </a:p>
        </p:txBody>
      </p:sp>
      <p:sp>
        <p:nvSpPr>
          <p:cNvPr id="3" name="Content Placeholder 2"/>
          <p:cNvSpPr>
            <a:spLocks noGrp="1"/>
          </p:cNvSpPr>
          <p:nvPr>
            <p:ph idx="1"/>
          </p:nvPr>
        </p:nvSpPr>
        <p:spPr/>
        <p:txBody>
          <a:bodyPr/>
          <a:lstStyle/>
          <a:p>
            <a:r>
              <a:rPr lang="en-US" dirty="0"/>
              <a:t>(1) The majority of farmers first became informed of the seed within a very short time span</a:t>
            </a:r>
            <a:r>
              <a:rPr lang="en-US" dirty="0" smtClean="0"/>
              <a:t>.</a:t>
            </a:r>
          </a:p>
          <a:p>
            <a:pPr marL="0" indent="0">
              <a:buNone/>
            </a:pPr>
            <a:endParaRPr lang="en-US" dirty="0"/>
          </a:p>
          <a:p>
            <a:r>
              <a:rPr lang="en-US" dirty="0"/>
              <a:t> (2) Following a long period of growth, the use of hybrid corn swelled rapidly, and hybrid practically swept the area in the space of 4 years</a:t>
            </a:r>
            <a:r>
              <a:rPr lang="en-US" dirty="0" smtClean="0"/>
              <a:t>.</a:t>
            </a:r>
          </a:p>
          <a:p>
            <a:pPr marL="0" indent="0">
              <a:buNone/>
            </a:pPr>
            <a:endParaRPr lang="en-US" dirty="0"/>
          </a:p>
          <a:p>
            <a:r>
              <a:rPr lang="en-US" dirty="0"/>
              <a:t> (3) Lags between knowledge of the seed and its adoption were greater for those who resisted adoption longer. </a:t>
            </a:r>
          </a:p>
          <a:p>
            <a:endParaRPr lang="en-US" dirty="0"/>
          </a:p>
        </p:txBody>
      </p:sp>
    </p:spTree>
    <p:extLst>
      <p:ext uri="{BB962C8B-B14F-4D97-AF65-F5344CB8AC3E}">
        <p14:creationId xmlns:p14="http://schemas.microsoft.com/office/powerpoint/2010/main" val="97072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514" y="664933"/>
            <a:ext cx="11068319" cy="5272705"/>
          </a:xfrm>
        </p:spPr>
      </p:pic>
    </p:spTree>
    <p:extLst>
      <p:ext uri="{BB962C8B-B14F-4D97-AF65-F5344CB8AC3E}">
        <p14:creationId xmlns:p14="http://schemas.microsoft.com/office/powerpoint/2010/main" val="211086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875763"/>
            <a:ext cx="10915918" cy="5301200"/>
          </a:xfrm>
        </p:spPr>
        <p:txBody>
          <a:bodyPr/>
          <a:lstStyle/>
          <a:p>
            <a:r>
              <a:rPr lang="en-US" dirty="0" smtClean="0"/>
              <a:t> The early acceptors provided a community laboratory in which their neighbors gained experience concerning hybrid corn. </a:t>
            </a:r>
          </a:p>
          <a:p>
            <a:pPr marL="0" indent="0">
              <a:buNone/>
            </a:pPr>
            <a:endParaRPr lang="en-US" dirty="0" smtClean="0"/>
          </a:p>
          <a:p>
            <a:r>
              <a:rPr lang="en-US" dirty="0" smtClean="0"/>
              <a:t>The principal immediate sources of first knowledge were salesmen and neighbors. </a:t>
            </a:r>
          </a:p>
          <a:p>
            <a:pPr marL="0" indent="0">
              <a:buNone/>
            </a:pPr>
            <a:endParaRPr lang="en-US" dirty="0" smtClean="0"/>
          </a:p>
          <a:p>
            <a:r>
              <a:rPr lang="en-US" dirty="0" smtClean="0"/>
              <a:t> Salesmen were important during those years in which the majority of farmers were learning of the new seed, whereas the later acceptors relied mainly upon neighbors as a source. </a:t>
            </a:r>
          </a:p>
          <a:p>
            <a:endParaRPr lang="en-US" dirty="0" smtClean="0"/>
          </a:p>
          <a:p>
            <a:endParaRPr lang="en-US" dirty="0"/>
          </a:p>
        </p:txBody>
      </p:sp>
    </p:spTree>
    <p:extLst>
      <p:ext uri="{BB962C8B-B14F-4D97-AF65-F5344CB8AC3E}">
        <p14:creationId xmlns:p14="http://schemas.microsoft.com/office/powerpoint/2010/main" val="314810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648" y="295453"/>
            <a:ext cx="7147775" cy="6010299"/>
          </a:xfrm>
        </p:spPr>
      </p:pic>
    </p:spTree>
    <p:extLst>
      <p:ext uri="{BB962C8B-B14F-4D97-AF65-F5344CB8AC3E}">
        <p14:creationId xmlns:p14="http://schemas.microsoft.com/office/powerpoint/2010/main" val="161392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656823"/>
            <a:ext cx="11109101" cy="5520140"/>
          </a:xfrm>
        </p:spPr>
        <p:txBody>
          <a:bodyPr/>
          <a:lstStyle/>
          <a:p>
            <a:r>
              <a:rPr lang="en-US" dirty="0"/>
              <a:t>Sources influencing operators to ward adoption were believed by them to be more personal than the sources of information; neighbors were most influential, while sales· men were most widely informative</a:t>
            </a:r>
            <a:r>
              <a:rPr lang="en-US" dirty="0" smtClean="0"/>
              <a:t>.</a:t>
            </a:r>
          </a:p>
          <a:p>
            <a:pPr marL="0" indent="0">
              <a:buNone/>
            </a:pPr>
            <a:endParaRPr lang="en-US" dirty="0"/>
          </a:p>
          <a:p>
            <a:r>
              <a:rPr lang="en-US" dirty="0" smtClean="0"/>
              <a:t>The </a:t>
            </a:r>
            <a:r>
              <a:rPr lang="en-US" dirty="0"/>
              <a:t>diffusion agencies may, therefore, be classified into two functional types, introductory and activating.</a:t>
            </a:r>
          </a:p>
          <a:p>
            <a:endParaRPr lang="en-US" dirty="0"/>
          </a:p>
        </p:txBody>
      </p:sp>
    </p:spTree>
    <p:extLst>
      <p:ext uri="{BB962C8B-B14F-4D97-AF65-F5344CB8AC3E}">
        <p14:creationId xmlns:p14="http://schemas.microsoft.com/office/powerpoint/2010/main" val="145457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530" y="25911"/>
            <a:ext cx="6593982" cy="6832089"/>
          </a:xfrm>
        </p:spPr>
      </p:pic>
    </p:spTree>
    <p:extLst>
      <p:ext uri="{BB962C8B-B14F-4D97-AF65-F5344CB8AC3E}">
        <p14:creationId xmlns:p14="http://schemas.microsoft.com/office/powerpoint/2010/main" val="281101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mn-lt"/>
              </a:rPr>
              <a:t>THE RELATIONSHIP' OF CERTAIN VARIABLES TO TIME OF ADOPTION</a:t>
            </a:r>
            <a:br>
              <a:rPr lang="en-US" sz="3200" dirty="0">
                <a:latin typeface="+mn-lt"/>
              </a:rPr>
            </a:br>
            <a:endParaRPr lang="en-US" sz="3200" dirty="0">
              <a:latin typeface="+mn-lt"/>
            </a:endParaRPr>
          </a:p>
        </p:txBody>
      </p:sp>
      <p:sp>
        <p:nvSpPr>
          <p:cNvPr id="3" name="Content Placeholder 2"/>
          <p:cNvSpPr>
            <a:spLocks noGrp="1"/>
          </p:cNvSpPr>
          <p:nvPr>
            <p:ph idx="1"/>
          </p:nvPr>
        </p:nvSpPr>
        <p:spPr/>
        <p:txBody>
          <a:bodyPr/>
          <a:lstStyle/>
          <a:p>
            <a:r>
              <a:rPr lang="en-US" dirty="0"/>
              <a:t>The search for the answer to the question of why some farmers adopted hybrid seed very early in the diffusion process and others very late permitted no simple or direct </a:t>
            </a:r>
            <a:r>
              <a:rPr lang="en-US" dirty="0" smtClean="0"/>
              <a:t>approach</a:t>
            </a:r>
          </a:p>
          <a:p>
            <a:r>
              <a:rPr lang="en-US" dirty="0"/>
              <a:t>A direct questioning approach to the farmers themselves led as one might expect, to largely tautological replies.  Analysis of their responses simply reveals that early adopters were "</a:t>
            </a:r>
            <a:r>
              <a:rPr lang="en-US" b="1" dirty="0"/>
              <a:t>less conservative</a:t>
            </a:r>
            <a:r>
              <a:rPr lang="en-US" dirty="0"/>
              <a:t>," "</a:t>
            </a:r>
            <a:r>
              <a:rPr lang="en-US" b="1" dirty="0"/>
              <a:t>more open minded</a:t>
            </a:r>
            <a:r>
              <a:rPr lang="en-US" dirty="0"/>
              <a:t>" and "</a:t>
            </a:r>
            <a:r>
              <a:rPr lang="en-US" b="1" dirty="0"/>
              <a:t>less bound by traditional patterns." </a:t>
            </a:r>
            <a:endParaRPr lang="en-US" b="1" dirty="0" smtClean="0"/>
          </a:p>
          <a:p>
            <a:r>
              <a:rPr lang="en-US" dirty="0"/>
              <a:t>These data may be broadly classified into three types: </a:t>
            </a:r>
            <a:endParaRPr lang="en-US" b="1" dirty="0"/>
          </a:p>
        </p:txBody>
      </p:sp>
    </p:spTree>
    <p:extLst>
      <p:ext uri="{BB962C8B-B14F-4D97-AF65-F5344CB8AC3E}">
        <p14:creationId xmlns:p14="http://schemas.microsoft.com/office/powerpoint/2010/main" val="1070675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 y="540913"/>
            <a:ext cx="10864403" cy="5636050"/>
          </a:xfrm>
        </p:spPr>
        <p:txBody>
          <a:bodyPr>
            <a:normAutofit fontScale="92500" lnSpcReduction="20000"/>
          </a:bodyPr>
          <a:lstStyle/>
          <a:p>
            <a:pPr marL="514350" indent="-514350">
              <a:buFont typeface="+mj-lt"/>
              <a:buAutoNum type="arabicPeriod"/>
            </a:pPr>
            <a:r>
              <a:rPr lang="en-US" dirty="0"/>
              <a:t>Those relating to personal characteristics and backgrounds of the operator, i.e., age, education and nationality background; </a:t>
            </a:r>
            <a:endParaRPr lang="en-US" dirty="0" smtClean="0"/>
          </a:p>
          <a:p>
            <a:pPr marL="514350" indent="-514350">
              <a:buFont typeface="+mj-lt"/>
              <a:buAutoNum type="arabicPeriod"/>
            </a:pPr>
            <a:endParaRPr lang="en-US" dirty="0" smtClean="0"/>
          </a:p>
          <a:p>
            <a:pPr marL="514350" lvl="0" indent="-514350">
              <a:buFont typeface="+mj-lt"/>
              <a:buAutoNum type="arabicPeriod"/>
            </a:pPr>
            <a:r>
              <a:rPr lang="en-US" dirty="0"/>
              <a:t>Economic status characteristics, </a:t>
            </a:r>
            <a:r>
              <a:rPr lang="en-US" dirty="0" smtClean="0"/>
              <a:t>i.e. mobility</a:t>
            </a:r>
            <a:r>
              <a:rPr lang="en-US" dirty="0"/>
              <a:t>, acres farmed and acres in corn </a:t>
            </a:r>
            <a:endParaRPr lang="en-US" dirty="0" smtClean="0"/>
          </a:p>
          <a:p>
            <a:pPr marL="514350" lvl="0" indent="-514350">
              <a:buFont typeface="+mj-lt"/>
              <a:buAutoNum type="arabicPeriod"/>
            </a:pPr>
            <a:endParaRPr lang="en-US" dirty="0"/>
          </a:p>
          <a:p>
            <a:pPr marL="514350" lvl="0" indent="-514350">
              <a:buFont typeface="+mj-lt"/>
              <a:buAutoNum type="arabicPeriod"/>
            </a:pPr>
            <a:r>
              <a:rPr lang="en-US" dirty="0"/>
              <a:t>social contacts and participation of the operator in community life, i.e., participation in organized groups, commercialized recreation, </a:t>
            </a:r>
            <a:r>
              <a:rPr lang="en-US" dirty="0" smtClean="0"/>
              <a:t>leader</a:t>
            </a:r>
          </a:p>
          <a:p>
            <a:r>
              <a:rPr lang="en-US" sz="2200" dirty="0"/>
              <a:t>SOCIAL PARTICIPATION</a:t>
            </a:r>
          </a:p>
          <a:p>
            <a:r>
              <a:rPr lang="en-US" sz="2200" dirty="0"/>
              <a:t>NEIGHBORLINESS</a:t>
            </a:r>
          </a:p>
          <a:p>
            <a:r>
              <a:rPr lang="en-US" sz="2200" dirty="0"/>
              <a:t>ORGANIZATIONAL </a:t>
            </a:r>
            <a:r>
              <a:rPr lang="en-US" sz="2200" dirty="0" smtClean="0"/>
              <a:t>PARTICIPATION </a:t>
            </a:r>
          </a:p>
          <a:p>
            <a:r>
              <a:rPr lang="en-US" sz="2200" dirty="0" smtClean="0"/>
              <a:t>EXTENT </a:t>
            </a:r>
            <a:r>
              <a:rPr lang="en-US" sz="2200" dirty="0"/>
              <a:t>OF PARTICIPATION</a:t>
            </a:r>
          </a:p>
          <a:p>
            <a:r>
              <a:rPr lang="en-US" sz="2200" dirty="0"/>
              <a:t>LEADERSHIP IN COMMUNITY ACI'IVITIES</a:t>
            </a:r>
          </a:p>
          <a:p>
            <a:r>
              <a:rPr lang="en-US" sz="2200" dirty="0"/>
              <a:t>NON·ORGANIZED SECONDARY PARTICIPATION</a:t>
            </a:r>
          </a:p>
          <a:p>
            <a:r>
              <a:rPr lang="en-US" sz="2200" dirty="0"/>
              <a:t>COMMERCIALIZED </a:t>
            </a:r>
            <a:r>
              <a:rPr lang="en-US" sz="2200" dirty="0" smtClean="0"/>
              <a:t>RECREATION</a:t>
            </a:r>
          </a:p>
          <a:p>
            <a:r>
              <a:rPr lang="en-US" sz="2400" dirty="0"/>
              <a:t>READING </a:t>
            </a:r>
          </a:p>
          <a:p>
            <a:endParaRPr lang="en-US" sz="2200" dirty="0"/>
          </a:p>
          <a:p>
            <a:pPr marL="0" lvl="0"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48414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As noted above, the hybrid seed corn had many advantages compared to traditional seed, such as the hybrid seed's vigor and resistance to drought and disease. However, there were some barriers to prevent Iowa farmers from adopting the hybrid seed </a:t>
            </a:r>
            <a:r>
              <a:rPr lang="en-US" dirty="0" smtClean="0"/>
              <a:t>corn.</a:t>
            </a:r>
          </a:p>
          <a:p>
            <a:r>
              <a:rPr lang="en-US" dirty="0"/>
              <a:t>Ryan and Gross sought to explain how the hybrid seed corn came to attention and which of two channels (i.e., mass communication and interpersonal communication with peers) led farmers to adopt the new innovation. They found that each channel has different functions. Mass communication functioned as the source of initial information, while interpersonal networks functioned as the influence over the farmers’ decisions to adopt</a:t>
            </a:r>
          </a:p>
        </p:txBody>
      </p:sp>
    </p:spTree>
    <p:extLst>
      <p:ext uri="{BB962C8B-B14F-4D97-AF65-F5344CB8AC3E}">
        <p14:creationId xmlns:p14="http://schemas.microsoft.com/office/powerpoint/2010/main" val="384311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a:t>
            </a:r>
            <a:endParaRPr lang="en-US" dirty="0"/>
          </a:p>
        </p:txBody>
      </p:sp>
      <p:sp>
        <p:nvSpPr>
          <p:cNvPr id="3" name="Content Placeholder 2"/>
          <p:cNvSpPr>
            <a:spLocks noGrp="1"/>
          </p:cNvSpPr>
          <p:nvPr>
            <p:ph idx="1"/>
          </p:nvPr>
        </p:nvSpPr>
        <p:spPr/>
        <p:txBody>
          <a:bodyPr>
            <a:normAutofit/>
          </a:bodyPr>
          <a:lstStyle/>
          <a:p>
            <a:r>
              <a:rPr lang="en-US" dirty="0"/>
              <a:t>Bryce Ryan and Neal C. Gross (1943) investigated the diffusion of hybrid seed corn among Iowa </a:t>
            </a:r>
            <a:r>
              <a:rPr lang="en-US" dirty="0" smtClean="0"/>
              <a:t>farmers.</a:t>
            </a:r>
          </a:p>
          <a:p>
            <a:r>
              <a:rPr lang="en-US" dirty="0" smtClean="0"/>
              <a:t>This </a:t>
            </a:r>
            <a:r>
              <a:rPr lang="en-US" dirty="0"/>
              <a:t>research constituted an analysis of the conditions and processes under which an important technical innovation, hybrid corn, was adopted in two prosperous agricultural communities in Iowa. The development and diffusion of hybrid corn is already an impressive in the history of scientific agriculture. Emerging from the experimental stages about 1927, this new seed was in practically universal use among Iowa farmers a little over 10 years later. Compared with many other scientifically approved practices its acceptance has been extremely rapid and complete. </a:t>
            </a:r>
          </a:p>
        </p:txBody>
      </p:sp>
    </p:spTree>
    <p:extLst>
      <p:ext uri="{BB962C8B-B14F-4D97-AF65-F5344CB8AC3E}">
        <p14:creationId xmlns:p14="http://schemas.microsoft.com/office/powerpoint/2010/main" val="160884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One of the most important findings in this study is that the adoption of innovation depends on some combination of well-established interpersonal ties and habitual exposure to mass communication.</a:t>
            </a:r>
          </a:p>
          <a:p>
            <a:r>
              <a:rPr lang="en-US" dirty="0"/>
              <a:t>Ryan and Gross also found that the rate of adoption of hybrid seed corn followed an S-shaped curve, and that there were four different types of </a:t>
            </a:r>
            <a:r>
              <a:rPr lang="en-US" dirty="0" smtClean="0"/>
              <a:t>adopters</a:t>
            </a:r>
          </a:p>
          <a:p>
            <a:r>
              <a:rPr lang="en-US" dirty="0" smtClean="0"/>
              <a:t>Study made </a:t>
            </a:r>
            <a:r>
              <a:rPr lang="en-US" dirty="0"/>
              <a:t>a contribution by identifying the five major stages in the adoption process, which were awareness, interest, evaluation, trial, and adoption.</a:t>
            </a:r>
            <a:r>
              <a:rPr lang="en-US" dirty="0" smtClean="0"/>
              <a:t> </a:t>
            </a:r>
            <a:endParaRPr lang="en-US" dirty="0"/>
          </a:p>
        </p:txBody>
      </p:sp>
    </p:spTree>
    <p:extLst>
      <p:ext uri="{BB962C8B-B14F-4D97-AF65-F5344CB8AC3E}">
        <p14:creationId xmlns:p14="http://schemas.microsoft.com/office/powerpoint/2010/main" val="253614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4" y="846830"/>
            <a:ext cx="10515600" cy="5051693"/>
          </a:xfrm>
        </p:spPr>
        <p:txBody>
          <a:bodyPr/>
          <a:lstStyle/>
          <a:p>
            <a:r>
              <a:rPr lang="en-US" dirty="0"/>
              <a:t>An attempt is made to describe the cultural conditions under which this new technique rose to phenomenal success, and to ascertain, if possible, conditions under which farm operators in two Corn Belt communities in central Iowa accepted readily or resisted the innovation</a:t>
            </a:r>
            <a:r>
              <a:rPr lang="en-US" dirty="0" smtClean="0"/>
              <a:t>.</a:t>
            </a:r>
          </a:p>
          <a:p>
            <a:pPr marL="0" indent="0">
              <a:buNone/>
            </a:pPr>
            <a:endParaRPr lang="en-US" dirty="0" smtClean="0"/>
          </a:p>
          <a:p>
            <a:pPr marL="0" indent="0">
              <a:buNone/>
            </a:pPr>
            <a:r>
              <a:rPr lang="en-US" b="1" dirty="0"/>
              <a:t>Hybrid </a:t>
            </a:r>
            <a:r>
              <a:rPr lang="en-US" b="1" dirty="0" smtClean="0"/>
              <a:t>corn</a:t>
            </a:r>
            <a:endParaRPr lang="en-US" dirty="0" smtClean="0"/>
          </a:p>
          <a:p>
            <a:r>
              <a:rPr lang="en-US" dirty="0" smtClean="0"/>
              <a:t>Prior </a:t>
            </a:r>
            <a:r>
              <a:rPr lang="en-US" dirty="0"/>
              <a:t>to the development of hybrid corn seed, corn in Iowa was open pollinated. This means that pollination occurred in a random manner, making it impossible to identify the male parent plant.</a:t>
            </a:r>
          </a:p>
          <a:p>
            <a:pPr marL="0" indent="0">
              <a:buNone/>
            </a:pPr>
            <a:endParaRPr lang="en-US" dirty="0"/>
          </a:p>
        </p:txBody>
      </p:sp>
    </p:spTree>
    <p:extLst>
      <p:ext uri="{BB962C8B-B14F-4D97-AF65-F5344CB8AC3E}">
        <p14:creationId xmlns:p14="http://schemas.microsoft.com/office/powerpoint/2010/main" val="343216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OF THE STUDY</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To determine the time sequence hybrid seed diffusion in the two </a:t>
            </a:r>
            <a:r>
              <a:rPr lang="en-US" dirty="0" smtClean="0"/>
              <a:t>communities</a:t>
            </a:r>
          </a:p>
          <a:p>
            <a:r>
              <a:rPr lang="en-US" dirty="0"/>
              <a:t>To determine the patterns of acceptance of individual </a:t>
            </a:r>
            <a:r>
              <a:rPr lang="en-US" dirty="0" smtClean="0"/>
              <a:t>farmers</a:t>
            </a:r>
          </a:p>
          <a:p>
            <a:r>
              <a:rPr lang="en-US" dirty="0" smtClean="0"/>
              <a:t>To determine  </a:t>
            </a:r>
            <a:r>
              <a:rPr lang="en-US" dirty="0"/>
              <a:t>t</a:t>
            </a:r>
            <a:r>
              <a:rPr lang="en-US" dirty="0" smtClean="0"/>
              <a:t>he </a:t>
            </a:r>
            <a:r>
              <a:rPr lang="en-US" dirty="0"/>
              <a:t>functions and importance of its diffusion agencies or media by which the seed </a:t>
            </a:r>
            <a:r>
              <a:rPr lang="en-US" dirty="0" smtClean="0"/>
              <a:t>spread</a:t>
            </a:r>
          </a:p>
          <a:p>
            <a:r>
              <a:rPr lang="en-US" dirty="0"/>
              <a:t>To determine whether rapidity of acceptance was related to certain personal, economic and social characteristics of the operators</a:t>
            </a:r>
            <a:endParaRPr lang="en-US" dirty="0" smtClean="0"/>
          </a:p>
          <a:p>
            <a:endParaRPr lang="en-US" dirty="0"/>
          </a:p>
        </p:txBody>
      </p:sp>
    </p:spTree>
    <p:extLst>
      <p:ext uri="{BB962C8B-B14F-4D97-AF65-F5344CB8AC3E}">
        <p14:creationId xmlns:p14="http://schemas.microsoft.com/office/powerpoint/2010/main" val="148398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HYPOTHESES OF THE </a:t>
            </a:r>
            <a:r>
              <a:rPr lang="en-US" b="1" dirty="0" smtClean="0"/>
              <a:t>STUDY</a:t>
            </a:r>
            <a:endParaRPr lang="en-US" dirty="0"/>
          </a:p>
        </p:txBody>
      </p:sp>
      <p:sp>
        <p:nvSpPr>
          <p:cNvPr id="3" name="Content Placeholder 2"/>
          <p:cNvSpPr>
            <a:spLocks noGrp="1"/>
          </p:cNvSpPr>
          <p:nvPr>
            <p:ph idx="1"/>
          </p:nvPr>
        </p:nvSpPr>
        <p:spPr/>
        <p:txBody>
          <a:bodyPr/>
          <a:lstStyle/>
          <a:p>
            <a:pPr marL="0" indent="0">
              <a:buNone/>
            </a:pPr>
            <a:r>
              <a:rPr lang="en-US" dirty="0" smtClean="0"/>
              <a:t>1</a:t>
            </a:r>
            <a:r>
              <a:rPr lang="en-US" dirty="0"/>
              <a:t>. That the temporal diffusion pattern of the adoption of hybrid seed was characterized by three distinctive sequential periods namely, slow initial growth, followed by a rapid rise in the rate of adoption and a final short period of </a:t>
            </a:r>
            <a:r>
              <a:rPr lang="en-US" dirty="0" smtClean="0"/>
              <a:t>decline  </a:t>
            </a:r>
            <a:endParaRPr lang="en-US" dirty="0"/>
          </a:p>
          <a:p>
            <a:pPr marL="0" indent="0">
              <a:buNone/>
            </a:pPr>
            <a:r>
              <a:rPr lang="en-US" dirty="0"/>
              <a:t>2. That farm operators in general did not accept technological innovations immediately, but rather delayed acceptance for a considerable 'time after initial contact with the </a:t>
            </a:r>
            <a:r>
              <a:rPr lang="en-US" dirty="0" smtClean="0"/>
              <a:t>innovation</a:t>
            </a:r>
            <a:endParaRPr lang="en-US" dirty="0"/>
          </a:p>
          <a:p>
            <a:pPr marL="0" indent="0">
              <a:buNone/>
            </a:pPr>
            <a:r>
              <a:rPr lang="en-US" dirty="0"/>
              <a:t>3. That earlier adopters, however, waited a shorter period after initial contact with the innovation before acceptance than later </a:t>
            </a:r>
            <a:r>
              <a:rPr lang="en-US" dirty="0" smtClean="0"/>
              <a:t>adopters</a:t>
            </a:r>
            <a:endParaRPr lang="en-US" dirty="0"/>
          </a:p>
          <a:p>
            <a:pPr marL="0" indent="0">
              <a:buNone/>
            </a:pPr>
            <a:endParaRPr lang="en-US" dirty="0"/>
          </a:p>
        </p:txBody>
      </p:sp>
    </p:spTree>
    <p:extLst>
      <p:ext uri="{BB962C8B-B14F-4D97-AF65-F5344CB8AC3E}">
        <p14:creationId xmlns:p14="http://schemas.microsoft.com/office/powerpoint/2010/main" val="280743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502276"/>
            <a:ext cx="10954555" cy="5674687"/>
          </a:xfrm>
        </p:spPr>
        <p:txBody>
          <a:bodyPr>
            <a:normAutofit/>
          </a:bodyPr>
          <a:lstStyle/>
          <a:p>
            <a:pPr marL="0" indent="0">
              <a:buNone/>
            </a:pPr>
            <a:r>
              <a:rPr lang="en-US" dirty="0"/>
              <a:t>4. That earlier adopters performed a special function for the community in their roles as "experimenters" in technological </a:t>
            </a:r>
            <a:r>
              <a:rPr lang="en-US" dirty="0" smtClean="0"/>
              <a:t>innovation</a:t>
            </a:r>
          </a:p>
          <a:p>
            <a:pPr marL="0" indent="0">
              <a:buNone/>
            </a:pPr>
            <a:endParaRPr lang="en-US" dirty="0"/>
          </a:p>
          <a:p>
            <a:pPr marL="0" indent="0">
              <a:buNone/>
            </a:pPr>
            <a:r>
              <a:rPr lang="en-US" dirty="0"/>
              <a:t>5. That diffusion agencies varied in importance over different periods of the diffusion </a:t>
            </a:r>
            <a:r>
              <a:rPr lang="en-US" dirty="0" smtClean="0"/>
              <a:t>process</a:t>
            </a:r>
          </a:p>
          <a:p>
            <a:pPr marL="0" indent="0">
              <a:buNone/>
            </a:pPr>
            <a:endParaRPr lang="en-US" dirty="0"/>
          </a:p>
          <a:p>
            <a:pPr marL="0" indent="0">
              <a:buNone/>
            </a:pPr>
            <a:r>
              <a:rPr lang="en-US" dirty="0"/>
              <a:t>6. That diffusion agencies had different functions in the diffusion </a:t>
            </a:r>
            <a:r>
              <a:rPr lang="en-US" dirty="0" smtClean="0"/>
              <a:t>process</a:t>
            </a:r>
          </a:p>
          <a:p>
            <a:pPr marL="0" indent="0">
              <a:buNone/>
            </a:pPr>
            <a:endParaRPr lang="en-US" dirty="0"/>
          </a:p>
          <a:p>
            <a:pPr marL="0" indent="0">
              <a:buNone/>
            </a:pPr>
            <a:r>
              <a:rPr lang="en-US" dirty="0"/>
              <a:t>7. That rapidity of adoption of the innovation was related to certain personal, economic and social participation characteristics of the farm </a:t>
            </a:r>
            <a:r>
              <a:rPr lang="en-US" dirty="0" smtClean="0"/>
              <a:t>operator</a:t>
            </a:r>
          </a:p>
          <a:p>
            <a:pPr marL="0" indent="0">
              <a:buNone/>
            </a:pPr>
            <a:endParaRPr lang="en-US" dirty="0"/>
          </a:p>
          <a:p>
            <a:pPr marL="0" indent="0">
              <a:buNone/>
            </a:pPr>
            <a:r>
              <a:rPr lang="en-US" dirty="0"/>
              <a:t>8. That "leadership" in the adoption of farm practices was not related to other leadership roles in the community-in short, that leadership was situational.</a:t>
            </a:r>
          </a:p>
          <a:p>
            <a:pPr marL="0" indent="0">
              <a:buNone/>
            </a:pPr>
            <a:endParaRPr lang="en-US" dirty="0"/>
          </a:p>
        </p:txBody>
      </p:sp>
    </p:spTree>
    <p:extLst>
      <p:ext uri="{BB962C8B-B14F-4D97-AF65-F5344CB8AC3E}">
        <p14:creationId xmlns:p14="http://schemas.microsoft.com/office/powerpoint/2010/main" val="92350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DATA FOR THE STUDY </a:t>
            </a:r>
            <a:endParaRPr lang="en-US" dirty="0"/>
          </a:p>
        </p:txBody>
      </p:sp>
      <p:sp>
        <p:nvSpPr>
          <p:cNvPr id="3" name="Content Placeholder 2"/>
          <p:cNvSpPr>
            <a:spLocks noGrp="1"/>
          </p:cNvSpPr>
          <p:nvPr>
            <p:ph idx="1"/>
          </p:nvPr>
        </p:nvSpPr>
        <p:spPr/>
        <p:txBody>
          <a:bodyPr/>
          <a:lstStyle/>
          <a:p>
            <a:r>
              <a:rPr lang="en-US" dirty="0"/>
              <a:t>This study rests largely upon the results of a field inquiry made in the summer of </a:t>
            </a:r>
            <a:r>
              <a:rPr lang="en-US" dirty="0" smtClean="0"/>
              <a:t>1941</a:t>
            </a:r>
          </a:p>
          <a:p>
            <a:r>
              <a:rPr lang="en-US" dirty="0"/>
              <a:t>An extensive schedule of questions was used to obtain the required data from practically every farm operator in two central Iowa communities</a:t>
            </a:r>
            <a:r>
              <a:rPr lang="en-US" dirty="0" smtClean="0"/>
              <a:t>.</a:t>
            </a:r>
          </a:p>
          <a:p>
            <a:r>
              <a:rPr lang="en-US" dirty="0"/>
              <a:t>Schedules were analyzed for 331 </a:t>
            </a:r>
            <a:r>
              <a:rPr lang="en-US" dirty="0" smtClean="0"/>
              <a:t>Farms operators.</a:t>
            </a:r>
          </a:p>
          <a:p>
            <a:r>
              <a:rPr lang="en-US" dirty="0"/>
              <a:t>secondary materials such as census materials and township assessor records have been used in order to understand the environment within which this local diffusion took place.</a:t>
            </a:r>
          </a:p>
        </p:txBody>
      </p:sp>
    </p:spTree>
    <p:extLst>
      <p:ext uri="{BB962C8B-B14F-4D97-AF65-F5344CB8AC3E}">
        <p14:creationId xmlns:p14="http://schemas.microsoft.com/office/powerpoint/2010/main" val="151011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of the study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During practically one decade hybrid corn came to be accepted by all farm operators in the areas studied. The diffusion pattern was made up of three periods:  a long period of slow initial growth, rapid rise in adoption and a brief decline as the most resistant adopters accepted the technique. </a:t>
            </a:r>
          </a:p>
          <a:p>
            <a:r>
              <a:rPr lang="en-US" dirty="0"/>
              <a:t>Hybrid corn was most rapidly adopted by operators in the eastern area of the state, and most tardily by those in the southern and western portions, of the </a:t>
            </a:r>
            <a:r>
              <a:rPr lang="en-US" dirty="0" smtClean="0"/>
              <a:t>state. </a:t>
            </a:r>
            <a:r>
              <a:rPr lang="en-US" dirty="0"/>
              <a:t>The communities under observation, located in the central cash grain area, were somewhat ahead of the state as a whole, and were highly representative of the area of which they are a </a:t>
            </a:r>
            <a:r>
              <a:rPr lang="en-US" dirty="0" smtClean="0"/>
              <a:t>part.</a:t>
            </a:r>
            <a:endParaRPr lang="en-US" dirty="0"/>
          </a:p>
        </p:txBody>
      </p:sp>
    </p:spTree>
    <p:extLst>
      <p:ext uri="{BB962C8B-B14F-4D97-AF65-F5344CB8AC3E}">
        <p14:creationId xmlns:p14="http://schemas.microsoft.com/office/powerpoint/2010/main" val="263342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 of accepting hybrid seed in two communities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563" y="2052638"/>
            <a:ext cx="2770649" cy="4195762"/>
          </a:xfrm>
        </p:spPr>
      </p:pic>
    </p:spTree>
    <p:extLst>
      <p:ext uri="{BB962C8B-B14F-4D97-AF65-F5344CB8AC3E}">
        <p14:creationId xmlns:p14="http://schemas.microsoft.com/office/powerpoint/2010/main" val="798027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61</TotalTime>
  <Words>1412</Words>
  <Application>Microsoft Office PowerPoint</Application>
  <PresentationFormat>Widescreen</PresentationFormat>
  <Paragraphs>80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Acceptance and Diffusion of Hybrid Corn Seed in Two Iowa Communities </vt:lpstr>
      <vt:lpstr>Introduction </vt:lpstr>
      <vt:lpstr>PowerPoint Presentation</vt:lpstr>
      <vt:lpstr>OBJECTIVES OF THE STUDY </vt:lpstr>
      <vt:lpstr>HYPOTHESES OF THE STUDY</vt:lpstr>
      <vt:lpstr>PowerPoint Presentation</vt:lpstr>
      <vt:lpstr>THE DATA FOR THE STUDY </vt:lpstr>
      <vt:lpstr>Findings of the study</vt:lpstr>
      <vt:lpstr>Ratio of accepting hybrid seed in two communities </vt:lpstr>
      <vt:lpstr>PowerPoint Presentation</vt:lpstr>
      <vt:lpstr>Eight observations may be made regarding the process of hybrid corn diffusion</vt:lpstr>
      <vt:lpstr>PowerPoint Presentation</vt:lpstr>
      <vt:lpstr>PowerPoint Presentation</vt:lpstr>
      <vt:lpstr>PowerPoint Presentation</vt:lpstr>
      <vt:lpstr>PowerPoint Presentation</vt:lpstr>
      <vt:lpstr>PowerPoint Presentation</vt:lpstr>
      <vt:lpstr>THE RELATIONSHIP' OF CERTAIN VARIABLES TO TIME OF ADOPTION </vt:lpstr>
      <vt:lpstr>PowerPoint Presentation</vt:lpstr>
      <vt:lpstr>Conclusion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Acceptance and Diffusion of Hybrid Corn Seed in Two Iowa Communities</dc:title>
  <dc:creator>Zeeshan Akbar</dc:creator>
  <cp:lastModifiedBy>Zeeshan Akbar</cp:lastModifiedBy>
  <cp:revision>10</cp:revision>
  <dcterms:created xsi:type="dcterms:W3CDTF">2020-05-03T11:32:10Z</dcterms:created>
  <dcterms:modified xsi:type="dcterms:W3CDTF">2020-05-03T12:33:42Z</dcterms:modified>
</cp:coreProperties>
</file>