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7" r:id="rId2"/>
    <p:sldId id="264" r:id="rId3"/>
    <p:sldId id="258" r:id="rId4"/>
    <p:sldId id="259" r:id="rId5"/>
    <p:sldId id="268" r:id="rId6"/>
    <p:sldId id="265" r:id="rId7"/>
    <p:sldId id="260" r:id="rId8"/>
    <p:sldId id="267" r:id="rId9"/>
    <p:sldId id="266" r:id="rId10"/>
    <p:sldId id="261"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41" d="100"/>
          <a:sy n="41" d="100"/>
        </p:scale>
        <p:origin x="-1320" y="-114"/>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lstStyle/>
          <a:p>
            <a:r>
              <a:rPr lang="en-US" b="1" dirty="0" smtClean="0"/>
              <a:t>What is </a:t>
            </a:r>
            <a:r>
              <a:rPr lang="en-US" b="1" dirty="0" err="1" smtClean="0"/>
              <a:t>Choline</a:t>
            </a:r>
            <a:endParaRPr lang="en-US" b="1" dirty="0"/>
          </a:p>
        </p:txBody>
      </p:sp>
      <p:sp>
        <p:nvSpPr>
          <p:cNvPr id="3" name="Content Placeholder 2"/>
          <p:cNvSpPr>
            <a:spLocks noGrp="1"/>
          </p:cNvSpPr>
          <p:nvPr>
            <p:ph idx="1"/>
          </p:nvPr>
        </p:nvSpPr>
        <p:spPr>
          <a:xfrm>
            <a:off x="228600" y="1447800"/>
            <a:ext cx="8610600" cy="5105400"/>
          </a:xfrm>
        </p:spPr>
        <p:txBody>
          <a:bodyPr>
            <a:noAutofit/>
          </a:bodyPr>
          <a:lstStyle/>
          <a:p>
            <a:pPr algn="just">
              <a:buNone/>
            </a:pPr>
            <a:r>
              <a:rPr lang="en-US" sz="2250" dirty="0" smtClean="0"/>
              <a:t>    </a:t>
            </a:r>
            <a:r>
              <a:rPr lang="en-US" sz="2250" b="1" u="sng" dirty="0" err="1" smtClean="0">
                <a:solidFill>
                  <a:srgbClr val="FF0000"/>
                </a:solidFill>
              </a:rPr>
              <a:t>Choline</a:t>
            </a:r>
            <a:r>
              <a:rPr lang="en-US" sz="2250" b="1" u="sng" dirty="0" smtClean="0">
                <a:solidFill>
                  <a:srgbClr val="FF0000"/>
                </a:solidFill>
              </a:rPr>
              <a:t> is a beta-</a:t>
            </a:r>
            <a:r>
              <a:rPr lang="en-US" sz="2250" b="1" u="sng" dirty="0" err="1" smtClean="0">
                <a:solidFill>
                  <a:srgbClr val="FF0000"/>
                </a:solidFill>
              </a:rPr>
              <a:t>hydroxyethyltrimethylammonium</a:t>
            </a:r>
            <a:r>
              <a:rPr lang="en-US" sz="2250" b="1" u="sng" dirty="0" smtClean="0">
                <a:solidFill>
                  <a:srgbClr val="FF0000"/>
                </a:solidFill>
              </a:rPr>
              <a:t> hydroxide. </a:t>
            </a:r>
            <a:r>
              <a:rPr lang="en-US" sz="2250" dirty="0" smtClean="0"/>
              <a:t>Pure </a:t>
            </a:r>
            <a:r>
              <a:rPr lang="en-US" sz="2250" dirty="0" err="1" smtClean="0"/>
              <a:t>choline</a:t>
            </a:r>
            <a:r>
              <a:rPr lang="en-US" sz="2250" dirty="0" smtClean="0"/>
              <a:t> is a </a:t>
            </a:r>
            <a:r>
              <a:rPr lang="en-US" sz="2250" b="1" u="sng" dirty="0" smtClean="0">
                <a:solidFill>
                  <a:srgbClr val="FF0000"/>
                </a:solidFill>
              </a:rPr>
              <a:t>colorless, viscous, strongly alkaline liquid that is notably hygroscopic</a:t>
            </a:r>
            <a:r>
              <a:rPr lang="en-US" sz="2250" dirty="0" smtClean="0"/>
              <a:t>. It is a vitamin-like essential nutrient and a </a:t>
            </a:r>
            <a:r>
              <a:rPr lang="en-US" sz="2250" b="1" u="sng" dirty="0" smtClean="0">
                <a:solidFill>
                  <a:srgbClr val="FF0000"/>
                </a:solidFill>
              </a:rPr>
              <a:t>methyl donor </a:t>
            </a:r>
            <a:r>
              <a:rPr lang="en-US" sz="2250" dirty="0" smtClean="0"/>
              <a:t>involved in many physiological processes, including normal metabolism and transport of lipids, </a:t>
            </a:r>
            <a:r>
              <a:rPr lang="en-US" sz="2250" dirty="0" err="1" smtClean="0"/>
              <a:t>methylation</a:t>
            </a:r>
            <a:r>
              <a:rPr lang="en-US" sz="2250" dirty="0" smtClean="0"/>
              <a:t> reactions, and neurotransmitter synthesis.</a:t>
            </a:r>
          </a:p>
          <a:p>
            <a:pPr algn="just"/>
            <a:endParaRPr lang="en-US" sz="2250" dirty="0" smtClean="0"/>
          </a:p>
          <a:p>
            <a:pPr algn="just"/>
            <a:r>
              <a:rPr lang="en-US" sz="2250" dirty="0" err="1" smtClean="0"/>
              <a:t>Choline</a:t>
            </a:r>
            <a:r>
              <a:rPr lang="en-US" sz="2250" dirty="0" smtClean="0"/>
              <a:t> is soluble in water, formaldehyde and alcohol, has no definite melting or boiling point. The chloride salt of </a:t>
            </a:r>
            <a:r>
              <a:rPr lang="en-US" sz="2250" dirty="0" err="1" smtClean="0"/>
              <a:t>choline</a:t>
            </a:r>
            <a:r>
              <a:rPr lang="en-US" sz="2250" dirty="0" smtClean="0"/>
              <a:t> chloride, is produced by chemical synthesis for use in the </a:t>
            </a:r>
            <a:r>
              <a:rPr lang="en-US" sz="2250" b="1" u="sng" dirty="0" smtClean="0">
                <a:solidFill>
                  <a:srgbClr val="FF0000"/>
                </a:solidFill>
                <a:latin typeface="+mj-lt"/>
              </a:rPr>
              <a:t>feed industry, </a:t>
            </a:r>
            <a:r>
              <a:rPr lang="en-US" sz="2250" dirty="0" smtClean="0"/>
              <a:t>although there are other forms. </a:t>
            </a:r>
            <a:endParaRPr lang="en-US" sz="2250" b="1" u="sng"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noAutofit/>
          </a:bodyPr>
          <a:lstStyle/>
          <a:p>
            <a:r>
              <a:rPr lang="en-US" b="1" dirty="0" err="1" smtClean="0"/>
              <a:t>Choline</a:t>
            </a:r>
            <a:r>
              <a:rPr lang="en-US" b="1" dirty="0" smtClean="0"/>
              <a:t> Deficiency and Animal Health</a:t>
            </a:r>
            <a:br>
              <a:rPr lang="en-US" b="1" dirty="0" smtClean="0"/>
            </a:br>
            <a:endParaRPr lang="en-US" dirty="0"/>
          </a:p>
        </p:txBody>
      </p:sp>
      <p:sp>
        <p:nvSpPr>
          <p:cNvPr id="3" name="Content Placeholder 2"/>
          <p:cNvSpPr>
            <a:spLocks noGrp="1"/>
          </p:cNvSpPr>
          <p:nvPr>
            <p:ph idx="1"/>
          </p:nvPr>
        </p:nvSpPr>
        <p:spPr>
          <a:xfrm>
            <a:off x="228600" y="1905000"/>
            <a:ext cx="8686800" cy="4495800"/>
          </a:xfrm>
        </p:spPr>
        <p:txBody>
          <a:bodyPr>
            <a:normAutofit fontScale="92500" lnSpcReduction="10000"/>
          </a:bodyPr>
          <a:lstStyle/>
          <a:p>
            <a:endParaRPr lang="en-US" sz="2250" dirty="0" smtClean="0"/>
          </a:p>
          <a:p>
            <a:pPr algn="just">
              <a:buNone/>
            </a:pPr>
            <a:r>
              <a:rPr lang="en-US" sz="2400" dirty="0" smtClean="0"/>
              <a:t>.</a:t>
            </a:r>
          </a:p>
          <a:p>
            <a:pPr algn="just"/>
            <a:r>
              <a:rPr lang="en-US" sz="2400" dirty="0" err="1" smtClean="0"/>
              <a:t>Choline</a:t>
            </a:r>
            <a:r>
              <a:rPr lang="en-US" sz="2400" dirty="0" smtClean="0"/>
              <a:t> deficiency causes poor growth.</a:t>
            </a:r>
          </a:p>
          <a:p>
            <a:pPr algn="just"/>
            <a:endParaRPr lang="en-US" sz="2250" dirty="0" smtClean="0"/>
          </a:p>
          <a:p>
            <a:pPr algn="just"/>
            <a:r>
              <a:rPr lang="en-US" sz="2250" dirty="0" smtClean="0"/>
              <a:t>Growth retardation and </a:t>
            </a:r>
            <a:r>
              <a:rPr lang="en-US" sz="2250" b="1" dirty="0" err="1" smtClean="0">
                <a:solidFill>
                  <a:srgbClr val="FF0000"/>
                </a:solidFill>
              </a:rPr>
              <a:t>perosis</a:t>
            </a:r>
            <a:r>
              <a:rPr lang="en-US" sz="2250" dirty="0" smtClean="0"/>
              <a:t> result from </a:t>
            </a:r>
            <a:r>
              <a:rPr lang="en-US" sz="2250" dirty="0" err="1" smtClean="0"/>
              <a:t>choline</a:t>
            </a:r>
            <a:r>
              <a:rPr lang="en-US" sz="2250" dirty="0" smtClean="0"/>
              <a:t> deficiency in</a:t>
            </a:r>
          </a:p>
          <a:p>
            <a:pPr algn="just">
              <a:buNone/>
            </a:pPr>
            <a:r>
              <a:rPr lang="en-US" sz="2250" b="1" dirty="0" smtClean="0">
                <a:solidFill>
                  <a:srgbClr val="FF0000"/>
                </a:solidFill>
              </a:rPr>
              <a:t>        </a:t>
            </a:r>
            <a:r>
              <a:rPr lang="en-US" sz="2250" b="1" u="sng" dirty="0" smtClean="0">
                <a:solidFill>
                  <a:srgbClr val="FF0000"/>
                </a:solidFill>
              </a:rPr>
              <a:t>young poultry</a:t>
            </a:r>
            <a:r>
              <a:rPr lang="en-US" sz="2250" u="sng" dirty="0" smtClean="0"/>
              <a:t>.</a:t>
            </a:r>
          </a:p>
          <a:p>
            <a:pPr algn="just"/>
            <a:endParaRPr lang="en-US" sz="2250" dirty="0" smtClean="0"/>
          </a:p>
          <a:p>
            <a:pPr algn="just"/>
            <a:r>
              <a:rPr lang="en-US" sz="2400" dirty="0" err="1" smtClean="0"/>
              <a:t>Perosis</a:t>
            </a:r>
            <a:r>
              <a:rPr lang="en-US" sz="2400" dirty="0" smtClean="0"/>
              <a:t> is the </a:t>
            </a:r>
            <a:r>
              <a:rPr lang="en-US" sz="2400" b="1" u="sng" dirty="0" smtClean="0">
                <a:solidFill>
                  <a:srgbClr val="FF0000"/>
                </a:solidFill>
              </a:rPr>
              <a:t>primary clinical sign of a </a:t>
            </a:r>
            <a:r>
              <a:rPr lang="en-US" sz="2400" b="1" u="sng" dirty="0" err="1" smtClean="0">
                <a:solidFill>
                  <a:srgbClr val="FF0000"/>
                </a:solidFill>
              </a:rPr>
              <a:t>choline</a:t>
            </a:r>
            <a:r>
              <a:rPr lang="en-US" sz="2400" b="1" u="sng" dirty="0" smtClean="0">
                <a:solidFill>
                  <a:srgbClr val="FF0000"/>
                </a:solidFill>
              </a:rPr>
              <a:t> deficiency </a:t>
            </a:r>
            <a:r>
              <a:rPr lang="en-US" sz="2400" dirty="0" smtClean="0"/>
              <a:t>in chicks and turkey </a:t>
            </a:r>
            <a:r>
              <a:rPr lang="en-US" sz="2400" dirty="0" err="1" smtClean="0"/>
              <a:t>poults</a:t>
            </a:r>
            <a:r>
              <a:rPr lang="en-US" sz="2400" dirty="0" smtClean="0"/>
              <a:t>.</a:t>
            </a:r>
          </a:p>
          <a:p>
            <a:pPr algn="just"/>
            <a:endParaRPr lang="en-US" sz="2400" dirty="0" smtClean="0"/>
          </a:p>
          <a:p>
            <a:pPr algn="just"/>
            <a:r>
              <a:rPr lang="en-US" sz="2400" dirty="0" smtClean="0"/>
              <a:t>Ducks given </a:t>
            </a:r>
            <a:r>
              <a:rPr lang="en-US" sz="2400" dirty="0" err="1" smtClean="0"/>
              <a:t>choline</a:t>
            </a:r>
            <a:r>
              <a:rPr lang="en-US" sz="2400" dirty="0" smtClean="0"/>
              <a:t>-free diets had reduced growth rates and developed severe </a:t>
            </a:r>
            <a:r>
              <a:rPr lang="en-US" sz="2400" dirty="0" err="1" smtClean="0"/>
              <a:t>perosis</a:t>
            </a:r>
            <a:r>
              <a:rPr lang="en-US" sz="2400" dirty="0" smtClean="0"/>
              <a:t> (Hsu et al., 1988).</a:t>
            </a:r>
          </a:p>
          <a:p>
            <a:endParaRPr 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rmAutofit/>
          </a:bodyPr>
          <a:lstStyle/>
          <a:p>
            <a:pPr algn="just"/>
            <a:r>
              <a:rPr lang="en-US" sz="4000" b="1" dirty="0" err="1" smtClean="0"/>
              <a:t>CholineDeficiency</a:t>
            </a:r>
            <a:r>
              <a:rPr lang="en-US" sz="2250" b="1" dirty="0" smtClean="0"/>
              <a:t/>
            </a:r>
            <a:br>
              <a:rPr lang="en-US" sz="2250" b="1" dirty="0" smtClean="0"/>
            </a:br>
            <a:r>
              <a:rPr lang="en-US" sz="2250" b="1" dirty="0" smtClean="0"/>
              <a:t> </a:t>
            </a:r>
            <a:r>
              <a:rPr lang="en-US" sz="2250" b="1" u="sng" dirty="0" err="1" smtClean="0">
                <a:solidFill>
                  <a:srgbClr val="FF0000"/>
                </a:solidFill>
              </a:rPr>
              <a:t>Perosis</a:t>
            </a:r>
            <a:r>
              <a:rPr lang="en-US" sz="2250" b="1" u="sng" dirty="0" smtClean="0">
                <a:solidFill>
                  <a:srgbClr val="FF0000"/>
                </a:solidFill>
              </a:rPr>
              <a:t> or </a:t>
            </a:r>
            <a:r>
              <a:rPr lang="en-US" sz="2250" b="1" u="sng" dirty="0" err="1" smtClean="0">
                <a:solidFill>
                  <a:srgbClr val="FF0000"/>
                </a:solidFill>
              </a:rPr>
              <a:t>chondrodystrophy</a:t>
            </a:r>
            <a:r>
              <a:rPr lang="en-US" sz="2250" b="1" u="sng" dirty="0" smtClean="0">
                <a:solidFill>
                  <a:srgbClr val="FF0000"/>
                </a:solidFill>
              </a:rPr>
              <a:t> </a:t>
            </a:r>
            <a:r>
              <a:rPr lang="en-US" sz="2250" b="1" dirty="0" smtClean="0">
                <a:solidFill>
                  <a:schemeClr val="tx1">
                    <a:lumMod val="95000"/>
                    <a:lumOff val="5000"/>
                  </a:schemeClr>
                </a:solidFill>
              </a:rPr>
              <a:t>is encountered in young birds whose diet is deficient in </a:t>
            </a:r>
            <a:r>
              <a:rPr lang="en-US" sz="2250" b="1" dirty="0" err="1" smtClean="0">
                <a:solidFill>
                  <a:schemeClr val="tx1">
                    <a:lumMod val="95000"/>
                    <a:lumOff val="5000"/>
                  </a:schemeClr>
                </a:solidFill>
              </a:rPr>
              <a:t>Choline</a:t>
            </a:r>
            <a:r>
              <a:rPr lang="en-US" sz="2250" b="1" dirty="0" smtClean="0">
                <a:solidFill>
                  <a:schemeClr val="tx1">
                    <a:lumMod val="95000"/>
                    <a:lumOff val="5000"/>
                  </a:schemeClr>
                </a:solidFill>
              </a:rPr>
              <a:t> and some other vitamins.</a:t>
            </a:r>
            <a:endParaRPr lang="en-US" sz="2250" b="1" dirty="0">
              <a:solidFill>
                <a:schemeClr val="tx1">
                  <a:lumMod val="95000"/>
                  <a:lumOff val="5000"/>
                </a:schemeClr>
              </a:solidFill>
            </a:endParaRPr>
          </a:p>
        </p:txBody>
      </p:sp>
      <p:pic>
        <p:nvPicPr>
          <p:cNvPr id="4" name="Content Placeholder 3" descr="Captureff.JPG"/>
          <p:cNvPicPr>
            <a:picLocks noGrp="1" noChangeAspect="1"/>
          </p:cNvPicPr>
          <p:nvPr>
            <p:ph idx="1"/>
          </p:nvPr>
        </p:nvPicPr>
        <p:blipFill>
          <a:blip r:embed="rId2"/>
          <a:stretch>
            <a:fillRect/>
          </a:stretch>
        </p:blipFill>
        <p:spPr>
          <a:xfrm>
            <a:off x="533400" y="2286000"/>
            <a:ext cx="6705600" cy="3948906"/>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References</a:t>
            </a:r>
            <a:endParaRPr lang="en-US" dirty="0"/>
          </a:p>
        </p:txBody>
      </p:sp>
      <p:sp>
        <p:nvSpPr>
          <p:cNvPr id="3" name="Content Placeholder 2"/>
          <p:cNvSpPr>
            <a:spLocks noGrp="1"/>
          </p:cNvSpPr>
          <p:nvPr>
            <p:ph idx="1"/>
          </p:nvPr>
        </p:nvSpPr>
        <p:spPr>
          <a:xfrm>
            <a:off x="304800" y="1935480"/>
            <a:ext cx="8610600" cy="4617720"/>
          </a:xfrm>
        </p:spPr>
        <p:txBody>
          <a:bodyPr/>
          <a:lstStyle/>
          <a:p>
            <a:pPr marL="514350" indent="-514350">
              <a:buClr>
                <a:schemeClr val="tx1">
                  <a:lumMod val="95000"/>
                  <a:lumOff val="5000"/>
                </a:schemeClr>
              </a:buClr>
              <a:buFont typeface="+mj-lt"/>
              <a:buAutoNum type="arabicParenR"/>
            </a:pPr>
            <a:r>
              <a:rPr lang="en-US" dirty="0" smtClean="0">
                <a:solidFill>
                  <a:schemeClr val="tx1">
                    <a:lumMod val="95000"/>
                    <a:lumOff val="5000"/>
                  </a:schemeClr>
                </a:solidFill>
              </a:rPr>
              <a:t>https://www.dsm.com/markets/anh/en_US/Compendium/poultry/choline.html</a:t>
            </a:r>
          </a:p>
          <a:p>
            <a:pPr marL="514350" indent="-514350">
              <a:buClr>
                <a:schemeClr val="tx1">
                  <a:lumMod val="95000"/>
                  <a:lumOff val="5000"/>
                </a:schemeClr>
              </a:buClr>
              <a:buFont typeface="+mj-lt"/>
              <a:buAutoNum type="arabicParenR"/>
            </a:pPr>
            <a:endParaRPr lang="en-US" dirty="0" smtClean="0">
              <a:solidFill>
                <a:schemeClr val="tx1">
                  <a:lumMod val="95000"/>
                  <a:lumOff val="5000"/>
                </a:schemeClr>
              </a:solidFill>
            </a:endParaRPr>
          </a:p>
          <a:p>
            <a:pPr marL="514350" indent="-514350">
              <a:buClr>
                <a:schemeClr val="tx1">
                  <a:lumMod val="95000"/>
                  <a:lumOff val="5000"/>
                </a:schemeClr>
              </a:buClr>
              <a:buFont typeface="+mj-lt"/>
              <a:buAutoNum type="arabicParenR"/>
            </a:pPr>
            <a:r>
              <a:rPr lang="en-US" dirty="0" smtClean="0">
                <a:solidFill>
                  <a:schemeClr val="tx1">
                    <a:lumMod val="95000"/>
                    <a:lumOff val="5000"/>
                  </a:schemeClr>
                </a:solidFill>
              </a:rPr>
              <a:t>https://thepoultrysite.com/publications/diseases-of-poultry/220/slipped-tendon-perosis</a:t>
            </a:r>
          </a:p>
          <a:p>
            <a:pPr marL="514350" indent="-514350">
              <a:buClr>
                <a:schemeClr val="tx1">
                  <a:lumMod val="95000"/>
                  <a:lumOff val="5000"/>
                </a:schemeClr>
              </a:buClr>
              <a:buFont typeface="+mj-lt"/>
              <a:buAutoNum type="arabicParenR"/>
            </a:pPr>
            <a:endParaRPr lang="en-US" dirty="0" smtClean="0">
              <a:solidFill>
                <a:schemeClr val="tx1">
                  <a:lumMod val="95000"/>
                  <a:lumOff val="5000"/>
                </a:schemeClr>
              </a:solidFill>
            </a:endParaRPr>
          </a:p>
          <a:p>
            <a:pPr marL="514350" indent="-514350">
              <a:buClr>
                <a:schemeClr val="tx1">
                  <a:lumMod val="95000"/>
                  <a:lumOff val="5000"/>
                </a:schemeClr>
              </a:buClr>
              <a:buFont typeface="+mj-lt"/>
              <a:buAutoNum type="arabicParenR"/>
            </a:pPr>
            <a:r>
              <a:rPr lang="en-US" dirty="0" smtClean="0">
                <a:solidFill>
                  <a:schemeClr val="tx1">
                    <a:lumMod val="95000"/>
                    <a:lumOff val="5000"/>
                  </a:schemeClr>
                </a:solidFill>
              </a:rPr>
              <a:t>http://www.poultrydvm.com/condition/choline-deficiency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t>
            </a:r>
            <a:r>
              <a:rPr lang="en-US" b="1" dirty="0" err="1" smtClean="0"/>
              <a:t>Choline</a:t>
            </a:r>
            <a:endParaRPr lang="en-US" dirty="0"/>
          </a:p>
        </p:txBody>
      </p:sp>
      <p:sp>
        <p:nvSpPr>
          <p:cNvPr id="3" name="Content Placeholder 2"/>
          <p:cNvSpPr>
            <a:spLocks noGrp="1"/>
          </p:cNvSpPr>
          <p:nvPr>
            <p:ph idx="1"/>
          </p:nvPr>
        </p:nvSpPr>
        <p:spPr/>
        <p:txBody>
          <a:bodyPr/>
          <a:lstStyle/>
          <a:p>
            <a:endParaRPr lang="en-US" sz="2800" dirty="0" smtClean="0"/>
          </a:p>
          <a:p>
            <a:r>
              <a:rPr lang="en-US" sz="2800" dirty="0" err="1" smtClean="0"/>
              <a:t>Choline</a:t>
            </a:r>
            <a:r>
              <a:rPr lang="en-US" sz="2800" dirty="0" smtClean="0"/>
              <a:t> chloride consists of deliquescent white crystals, which are very soluble in water and alcohols. Aqueous solutions are almost pH neutral. </a:t>
            </a:r>
            <a:r>
              <a:rPr lang="en-US" sz="2800" dirty="0" err="1" smtClean="0"/>
              <a:t>Choline</a:t>
            </a:r>
            <a:r>
              <a:rPr lang="en-US" sz="2800" dirty="0" smtClean="0"/>
              <a:t> is </a:t>
            </a:r>
            <a:r>
              <a:rPr lang="en-US" sz="2800" b="1" u="sng" dirty="0" smtClean="0">
                <a:solidFill>
                  <a:srgbClr val="FF0000"/>
                </a:solidFill>
              </a:rPr>
              <a:t>ubiquitously distributed in all plant and animal cells, mostly in the form of the phospholipids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458200" cy="1752600"/>
          </a:xfrm>
        </p:spPr>
        <p:txBody>
          <a:bodyPr>
            <a:normAutofit fontScale="90000"/>
          </a:bodyPr>
          <a:lstStyle/>
          <a:p>
            <a:r>
              <a:rPr lang="en-US" sz="4900" b="1" dirty="0" smtClean="0"/>
              <a:t>Role of </a:t>
            </a:r>
            <a:r>
              <a:rPr lang="en-US" sz="4900" b="1" dirty="0" err="1" smtClean="0"/>
              <a:t>Choline</a:t>
            </a:r>
            <a:r>
              <a:rPr lang="en-US" sz="4900" b="1" dirty="0" smtClean="0"/>
              <a:t> in Animal Nutrition &amp; Health</a:t>
            </a:r>
            <a:r>
              <a:rPr lang="en-US" b="1" dirty="0" smtClean="0"/>
              <a:t/>
            </a:r>
            <a:br>
              <a:rPr lang="en-US" b="1" dirty="0" smtClean="0"/>
            </a:br>
            <a:endParaRPr lang="en-US" dirty="0"/>
          </a:p>
        </p:txBody>
      </p:sp>
      <p:sp>
        <p:nvSpPr>
          <p:cNvPr id="3" name="Content Placeholder 2"/>
          <p:cNvSpPr>
            <a:spLocks noGrp="1"/>
          </p:cNvSpPr>
          <p:nvPr>
            <p:ph idx="1"/>
          </p:nvPr>
        </p:nvSpPr>
        <p:spPr>
          <a:xfrm>
            <a:off x="228600" y="1524000"/>
            <a:ext cx="8686800" cy="5181600"/>
          </a:xfrm>
        </p:spPr>
        <p:txBody>
          <a:bodyPr>
            <a:normAutofit lnSpcReduction="10000"/>
          </a:bodyPr>
          <a:lstStyle/>
          <a:p>
            <a:pPr fontAlgn="base">
              <a:buNone/>
            </a:pPr>
            <a:r>
              <a:rPr lang="en-US" sz="2250" dirty="0" smtClean="0"/>
              <a:t>    </a:t>
            </a:r>
          </a:p>
          <a:p>
            <a:pPr fontAlgn="base">
              <a:buNone/>
            </a:pPr>
            <a:r>
              <a:rPr lang="en-US" sz="2250" dirty="0" smtClean="0"/>
              <a:t>    In Animal body there are four broad </a:t>
            </a:r>
            <a:r>
              <a:rPr lang="en-US" sz="2250" dirty="0" err="1" smtClean="0"/>
              <a:t>catagories</a:t>
            </a:r>
            <a:r>
              <a:rPr lang="en-US" sz="2250" dirty="0" smtClean="0"/>
              <a:t> of </a:t>
            </a:r>
            <a:r>
              <a:rPr lang="en-US" sz="2250" dirty="0" err="1" smtClean="0"/>
              <a:t>choline</a:t>
            </a:r>
            <a:r>
              <a:rPr lang="en-US" sz="2250" dirty="0" smtClean="0"/>
              <a:t>  functions (</a:t>
            </a:r>
            <a:r>
              <a:rPr lang="en-US" sz="2250" dirty="0" err="1" smtClean="0"/>
              <a:t>Zeisel</a:t>
            </a:r>
            <a:r>
              <a:rPr lang="en-US" sz="2250" dirty="0" smtClean="0"/>
              <a:t>, 2006; </a:t>
            </a:r>
            <a:r>
              <a:rPr lang="en-US" sz="2250" dirty="0" err="1" smtClean="0"/>
              <a:t>Garrow</a:t>
            </a:r>
            <a:r>
              <a:rPr lang="en-US" sz="2250" dirty="0" smtClean="0"/>
              <a:t>, 2007):</a:t>
            </a:r>
          </a:p>
          <a:p>
            <a:pPr fontAlgn="base"/>
            <a:endParaRPr lang="en-US" dirty="0" smtClean="0"/>
          </a:p>
          <a:p>
            <a:pPr marL="457200" indent="-457200" algn="just" fontAlgn="base">
              <a:buAutoNum type="arabicParenBoth"/>
            </a:pPr>
            <a:r>
              <a:rPr lang="en-US" sz="2000" dirty="0" smtClean="0"/>
              <a:t> </a:t>
            </a:r>
            <a:r>
              <a:rPr lang="en-US" sz="2250" dirty="0" smtClean="0"/>
              <a:t>It is a </a:t>
            </a:r>
            <a:r>
              <a:rPr lang="en-US" sz="2250" b="1" u="sng" dirty="0" smtClean="0">
                <a:solidFill>
                  <a:srgbClr val="FF0000"/>
                </a:solidFill>
              </a:rPr>
              <a:t>metabolic essential </a:t>
            </a:r>
            <a:r>
              <a:rPr lang="en-US" sz="2250" dirty="0" smtClean="0"/>
              <a:t>for building and maintaining cell structure. </a:t>
            </a:r>
          </a:p>
          <a:p>
            <a:pPr marL="457200" indent="-457200" algn="just" fontAlgn="base">
              <a:buAutoNum type="arabicParenBoth"/>
            </a:pPr>
            <a:endParaRPr lang="en-US" sz="2250" dirty="0" smtClean="0"/>
          </a:p>
          <a:p>
            <a:pPr marL="457200" indent="-457200" algn="just" fontAlgn="base">
              <a:buFont typeface="Arial" pitchFamily="34" charset="0"/>
              <a:buAutoNum type="arabicParenBoth"/>
            </a:pPr>
            <a:r>
              <a:rPr lang="en-US" sz="2250" dirty="0" err="1" smtClean="0"/>
              <a:t>Choline</a:t>
            </a:r>
            <a:r>
              <a:rPr lang="en-US" sz="2250" dirty="0" smtClean="0"/>
              <a:t> plays an essential role in </a:t>
            </a:r>
            <a:r>
              <a:rPr lang="en-US" sz="2250" b="1" u="sng" dirty="0" smtClean="0">
                <a:solidFill>
                  <a:srgbClr val="FF0000"/>
                </a:solidFill>
              </a:rPr>
              <a:t>fat metabolism </a:t>
            </a:r>
            <a:r>
              <a:rPr lang="en-US" sz="2250" dirty="0" smtClean="0"/>
              <a:t>in the liver. It </a:t>
            </a:r>
            <a:r>
              <a:rPr lang="en-US" sz="2250" b="1" u="sng" dirty="0" smtClean="0">
                <a:solidFill>
                  <a:srgbClr val="FF0000"/>
                </a:solidFill>
              </a:rPr>
              <a:t>prevents abnormal accumulation of fat (fatty livers) </a:t>
            </a:r>
            <a:r>
              <a:rPr lang="en-US" sz="2250" dirty="0" smtClean="0"/>
              <a:t>by promoting its transport as lecithin or by increasing the utilization of fatty acids in the liver itself (</a:t>
            </a:r>
            <a:r>
              <a:rPr lang="en-US" sz="2250" dirty="0" err="1" smtClean="0"/>
              <a:t>Xu</a:t>
            </a:r>
            <a:r>
              <a:rPr lang="en-US" sz="2250" dirty="0" smtClean="0"/>
              <a:t> et al., 2010). </a:t>
            </a:r>
            <a:r>
              <a:rPr lang="en-US" sz="2250" dirty="0" err="1" smtClean="0"/>
              <a:t>Choline</a:t>
            </a:r>
            <a:r>
              <a:rPr lang="en-US" sz="2250" dirty="0" smtClean="0"/>
              <a:t> is thus referred to as a </a:t>
            </a:r>
            <a:r>
              <a:rPr lang="en-US" sz="2250" b="1" u="sng" dirty="0" smtClean="0">
                <a:solidFill>
                  <a:srgbClr val="FF0000"/>
                </a:solidFill>
              </a:rPr>
              <a:t>“</a:t>
            </a:r>
            <a:r>
              <a:rPr lang="en-US" sz="2250" b="1" u="sng" dirty="0" err="1" smtClean="0">
                <a:solidFill>
                  <a:srgbClr val="FF0000"/>
                </a:solidFill>
              </a:rPr>
              <a:t>lipotropic</a:t>
            </a:r>
            <a:r>
              <a:rPr lang="en-US" sz="2250" b="1" u="sng" dirty="0" smtClean="0">
                <a:solidFill>
                  <a:srgbClr val="FF0000"/>
                </a:solidFill>
              </a:rPr>
              <a:t>” factor </a:t>
            </a:r>
            <a:r>
              <a:rPr lang="en-US" sz="2250" dirty="0" smtClean="0"/>
              <a:t>due to its function of acting on fat metabolism by hastening removal or decreasing deposition of fat in liver.</a:t>
            </a:r>
          </a:p>
          <a:p>
            <a:pPr marL="457200" indent="-457200" algn="just" fontAlgn="base">
              <a:buAutoNum type="arabicParenBoth"/>
            </a:pPr>
            <a:endParaRPr lang="en-US" sz="225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Autofit/>
          </a:bodyPr>
          <a:lstStyle/>
          <a:p>
            <a:r>
              <a:rPr lang="en-US" b="1" dirty="0" smtClean="0"/>
              <a:t>Role of </a:t>
            </a:r>
            <a:r>
              <a:rPr lang="en-US" b="1" dirty="0" err="1" smtClean="0"/>
              <a:t>Choline</a:t>
            </a:r>
            <a:r>
              <a:rPr lang="en-US" b="1" dirty="0" smtClean="0"/>
              <a:t> in Animal Nutrition &amp; Health</a:t>
            </a:r>
            <a:endParaRPr lang="en-US" dirty="0"/>
          </a:p>
        </p:txBody>
      </p:sp>
      <p:sp>
        <p:nvSpPr>
          <p:cNvPr id="3" name="Content Placeholder 2"/>
          <p:cNvSpPr>
            <a:spLocks noGrp="1"/>
          </p:cNvSpPr>
          <p:nvPr>
            <p:ph idx="1"/>
          </p:nvPr>
        </p:nvSpPr>
        <p:spPr>
          <a:xfrm>
            <a:off x="304800" y="2286000"/>
            <a:ext cx="8686800" cy="4343400"/>
          </a:xfrm>
        </p:spPr>
        <p:txBody>
          <a:bodyPr>
            <a:normAutofit fontScale="32500" lnSpcReduction="20000"/>
          </a:bodyPr>
          <a:lstStyle/>
          <a:p>
            <a:pPr algn="just">
              <a:buNone/>
            </a:pPr>
            <a:r>
              <a:rPr lang="en-US" sz="7400" dirty="0" smtClean="0"/>
              <a:t> (3)</a:t>
            </a:r>
            <a:r>
              <a:rPr lang="en-US" sz="2250" dirty="0" smtClean="0"/>
              <a:t> </a:t>
            </a:r>
            <a:r>
              <a:rPr lang="en-US" sz="6300" dirty="0" err="1" smtClean="0"/>
              <a:t>Choline</a:t>
            </a:r>
            <a:r>
              <a:rPr lang="en-US" sz="6300" dirty="0" smtClean="0"/>
              <a:t> is essential for the </a:t>
            </a:r>
            <a:r>
              <a:rPr lang="en-US" sz="6300" b="1" u="sng" dirty="0" smtClean="0">
                <a:solidFill>
                  <a:srgbClr val="FF0000"/>
                </a:solidFill>
              </a:rPr>
              <a:t>formation of acetylcholine.</a:t>
            </a:r>
          </a:p>
          <a:p>
            <a:pPr algn="just">
              <a:buNone/>
            </a:pPr>
            <a:endParaRPr lang="en-US" sz="6300" b="1" u="sng" dirty="0" smtClean="0">
              <a:solidFill>
                <a:srgbClr val="FF0000"/>
              </a:solidFill>
            </a:endParaRPr>
          </a:p>
          <a:p>
            <a:pPr algn="just">
              <a:buNone/>
            </a:pPr>
            <a:r>
              <a:rPr lang="en-US" sz="6300" dirty="0" smtClean="0"/>
              <a:t>(4) Acetylcholine is a substance that makes possible the transmission of    nerve impulses. </a:t>
            </a:r>
          </a:p>
          <a:p>
            <a:pPr algn="just">
              <a:buNone/>
            </a:pPr>
            <a:endParaRPr lang="en-US" sz="6300" dirty="0" smtClean="0"/>
          </a:p>
          <a:p>
            <a:pPr algn="just">
              <a:buNone/>
            </a:pPr>
            <a:endParaRPr lang="en-US" sz="6300" dirty="0" smtClean="0"/>
          </a:p>
          <a:p>
            <a:pPr algn="just">
              <a:buNone/>
            </a:pPr>
            <a:r>
              <a:rPr lang="en-US" sz="6300" dirty="0" smtClean="0"/>
              <a:t>     Acetylcholine is the agent released at the termination of the </a:t>
            </a:r>
            <a:r>
              <a:rPr lang="en-US" sz="6300" b="1" u="sng" dirty="0" smtClean="0">
                <a:solidFill>
                  <a:srgbClr val="FF0000"/>
                </a:solidFill>
              </a:rPr>
              <a:t>parasympathetic nerves.</a:t>
            </a:r>
            <a:r>
              <a:rPr lang="en-US" sz="6300" dirty="0" smtClean="0"/>
              <a:t> With acetylcholine, there is transmission of nerve impulses from </a:t>
            </a:r>
            <a:r>
              <a:rPr lang="en-US" sz="6300" dirty="0" err="1" smtClean="0"/>
              <a:t>presynaptic</a:t>
            </a:r>
            <a:r>
              <a:rPr lang="en-US" sz="6300" dirty="0" smtClean="0"/>
              <a:t> to postsynaptic fibers of sympathetic and parasympathetic nervous systems.</a:t>
            </a:r>
          </a:p>
          <a:p>
            <a:pPr algn="just">
              <a:buNone/>
            </a:pPr>
            <a:endParaRPr lang="en-US" sz="2250" dirty="0" smtClean="0"/>
          </a:p>
          <a:p>
            <a:pPr algn="just">
              <a:buNone/>
            </a:pPr>
            <a:endParaRPr lang="en-US" sz="2250" dirty="0" smtClean="0"/>
          </a:p>
          <a:p>
            <a:pPr algn="just">
              <a:buNone/>
            </a:pPr>
            <a:endParaRPr lang="en-US" sz="2250" dirty="0" smtClean="0"/>
          </a:p>
          <a:p>
            <a:pPr algn="just">
              <a:buNone/>
            </a:pPr>
            <a:endParaRPr lang="en-US" sz="2250" dirty="0" smtClean="0"/>
          </a:p>
          <a:p>
            <a:pPr algn="just">
              <a:buNone/>
            </a:pPr>
            <a:r>
              <a:rPr lang="en-US" sz="2250" dirty="0" smtClean="0"/>
              <a:t> </a:t>
            </a:r>
          </a:p>
          <a:p>
            <a:pPr algn="just" fontAlgn="base">
              <a:buNone/>
            </a:pPr>
            <a:r>
              <a:rPr lang="en-US" sz="2250" dirty="0" smtClean="0"/>
              <a:t> </a:t>
            </a:r>
            <a:endParaRPr lang="en-US" sz="2400" dirty="0" smtClean="0"/>
          </a:p>
          <a:p>
            <a:pPr algn="just" fontAlgn="base">
              <a:buNone/>
            </a:pPr>
            <a:r>
              <a:rPr lang="en-US" sz="2400" dirty="0" smtClean="0"/>
              <a:t> </a:t>
            </a:r>
          </a:p>
          <a:p>
            <a:pPr algn="just">
              <a:buNone/>
            </a:pPr>
            <a:endParaRPr lang="en-US" sz="2250" dirty="0" smtClean="0"/>
          </a:p>
          <a:p>
            <a:pPr algn="just">
              <a:buNone/>
            </a:pPr>
            <a:endParaRPr lang="en-US" sz="22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1143000"/>
          </a:xfrm>
        </p:spPr>
        <p:txBody>
          <a:bodyPr>
            <a:normAutofit fontScale="90000"/>
          </a:bodyPr>
          <a:lstStyle/>
          <a:p>
            <a:r>
              <a:rPr lang="en-US" b="1" dirty="0" smtClean="0"/>
              <a:t>Role of </a:t>
            </a:r>
            <a:r>
              <a:rPr lang="en-US" b="1" dirty="0" err="1" smtClean="0"/>
              <a:t>Choline</a:t>
            </a:r>
            <a:r>
              <a:rPr lang="en-US" b="1" dirty="0" smtClean="0"/>
              <a:t> in Animal Nutrition &amp; Health</a:t>
            </a:r>
            <a:endParaRPr lang="en-US" dirty="0"/>
          </a:p>
        </p:txBody>
      </p:sp>
      <p:pic>
        <p:nvPicPr>
          <p:cNvPr id="4" name="Content Placeholder 3" descr="Captureff.JPG"/>
          <p:cNvPicPr>
            <a:picLocks noGrp="1" noChangeAspect="1"/>
          </p:cNvPicPr>
          <p:nvPr>
            <p:ph idx="1"/>
          </p:nvPr>
        </p:nvPicPr>
        <p:blipFill>
          <a:blip r:embed="rId2"/>
          <a:stretch>
            <a:fillRect/>
          </a:stretch>
        </p:blipFill>
        <p:spPr>
          <a:xfrm>
            <a:off x="381001" y="1600201"/>
            <a:ext cx="8305800" cy="5029200"/>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a:t>
            </a:r>
            <a:r>
              <a:rPr lang="en-US" b="1" dirty="0" err="1" smtClean="0"/>
              <a:t>Choline</a:t>
            </a:r>
            <a:r>
              <a:rPr lang="en-US" b="1" dirty="0" smtClean="0"/>
              <a:t> in Animal Nutrition &amp; Health</a:t>
            </a:r>
            <a:endParaRPr lang="en-US" dirty="0"/>
          </a:p>
        </p:txBody>
      </p:sp>
      <p:sp>
        <p:nvSpPr>
          <p:cNvPr id="3" name="Content Placeholder 2"/>
          <p:cNvSpPr>
            <a:spLocks noGrp="1"/>
          </p:cNvSpPr>
          <p:nvPr>
            <p:ph idx="1"/>
          </p:nvPr>
        </p:nvSpPr>
        <p:spPr/>
        <p:txBody>
          <a:bodyPr>
            <a:normAutofit/>
          </a:bodyPr>
          <a:lstStyle/>
          <a:p>
            <a:endParaRPr lang="en-US" dirty="0" smtClean="0"/>
          </a:p>
          <a:p>
            <a:pPr algn="just"/>
            <a:r>
              <a:rPr lang="en-US" sz="2250" dirty="0" err="1" smtClean="0"/>
              <a:t>Choline</a:t>
            </a:r>
            <a:r>
              <a:rPr lang="en-US" sz="2250" dirty="0" smtClean="0"/>
              <a:t> contains biologically </a:t>
            </a:r>
            <a:r>
              <a:rPr lang="en-US" sz="2250" u="sng" dirty="0" smtClean="0">
                <a:solidFill>
                  <a:srgbClr val="FF0000"/>
                </a:solidFill>
              </a:rPr>
              <a:t>active methyl groups</a:t>
            </a:r>
            <a:r>
              <a:rPr lang="en-US" sz="2250" dirty="0" smtClean="0"/>
              <a:t>. Research with lactating </a:t>
            </a:r>
            <a:r>
              <a:rPr lang="en-US" sz="2250" b="1" u="sng" dirty="0" smtClean="0">
                <a:solidFill>
                  <a:srgbClr val="FF0000"/>
                </a:solidFill>
              </a:rPr>
              <a:t>dairy cattle suggests that a high proportion of dietary </a:t>
            </a:r>
            <a:r>
              <a:rPr lang="en-US" sz="2250" b="1" u="sng" dirty="0" err="1" smtClean="0">
                <a:solidFill>
                  <a:srgbClr val="FF0000"/>
                </a:solidFill>
              </a:rPr>
              <a:t>methionine</a:t>
            </a:r>
            <a:r>
              <a:rPr lang="en-US" sz="2250" b="1" u="sng" dirty="0" smtClean="0">
                <a:solidFill>
                  <a:srgbClr val="FF0000"/>
                </a:solidFill>
              </a:rPr>
              <a:t> is used for </a:t>
            </a:r>
            <a:r>
              <a:rPr lang="en-US" sz="2250" b="1" u="sng" dirty="0" err="1" smtClean="0">
                <a:solidFill>
                  <a:srgbClr val="FF0000"/>
                </a:solidFill>
              </a:rPr>
              <a:t>choline</a:t>
            </a:r>
            <a:r>
              <a:rPr lang="en-US" sz="2250" b="1" u="sng" dirty="0" smtClean="0">
                <a:solidFill>
                  <a:srgbClr val="FF0000"/>
                </a:solidFill>
              </a:rPr>
              <a:t> synthesis </a:t>
            </a:r>
            <a:r>
              <a:rPr lang="en-US" sz="2250" dirty="0" smtClean="0"/>
              <a:t>(Erdman and Sharma, 1991). </a:t>
            </a:r>
            <a:r>
              <a:rPr lang="en-US" sz="2250" dirty="0" err="1" smtClean="0"/>
              <a:t>Choline</a:t>
            </a:r>
            <a:r>
              <a:rPr lang="en-US" sz="2250" dirty="0" smtClean="0"/>
              <a:t> has been shown to </a:t>
            </a:r>
            <a:r>
              <a:rPr lang="en-US" sz="2250" b="1" u="sng" dirty="0" smtClean="0">
                <a:solidFill>
                  <a:srgbClr val="FF0000"/>
                </a:solidFill>
              </a:rPr>
              <a:t>influence brain structure and function</a:t>
            </a:r>
            <a:r>
              <a:rPr lang="en-US" sz="2250" dirty="0" smtClean="0"/>
              <a:t>. For rodents, </a:t>
            </a:r>
            <a:r>
              <a:rPr lang="en-US" sz="2250" dirty="0" err="1" smtClean="0"/>
              <a:t>choline</a:t>
            </a:r>
            <a:r>
              <a:rPr lang="en-US" sz="2250" dirty="0" smtClean="0"/>
              <a:t> was critical during fetal development, where it influences stem cell proliferation and apoptosis, thereby altering brain structure and function. Memory is permanently enhanced in rodents exposed to </a:t>
            </a:r>
            <a:r>
              <a:rPr lang="en-US" sz="2250" dirty="0" err="1" smtClean="0"/>
              <a:t>choline</a:t>
            </a:r>
            <a:r>
              <a:rPr lang="en-US" sz="2250" dirty="0" smtClean="0"/>
              <a:t> during the latter part of gestation (</a:t>
            </a:r>
            <a:r>
              <a:rPr lang="en-US" sz="2250" dirty="0" err="1" smtClean="0"/>
              <a:t>Zeisel</a:t>
            </a:r>
            <a:r>
              <a:rPr lang="en-US" sz="2250" dirty="0" smtClean="0"/>
              <a:t> and </a:t>
            </a:r>
            <a:r>
              <a:rPr lang="en-US" sz="2250" dirty="0" err="1" smtClean="0"/>
              <a:t>Niculescu</a:t>
            </a:r>
            <a:r>
              <a:rPr lang="en-US" sz="2250" dirty="0" smtClean="0"/>
              <a:t>, 2006).</a:t>
            </a:r>
            <a:endParaRPr lang="en-US" sz="22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229600" cy="1143000"/>
          </a:xfrm>
        </p:spPr>
        <p:txBody>
          <a:bodyPr>
            <a:normAutofit/>
          </a:bodyPr>
          <a:lstStyle/>
          <a:p>
            <a:r>
              <a:rPr lang="en-US" b="1" dirty="0" smtClean="0"/>
              <a:t>Sources of </a:t>
            </a:r>
            <a:r>
              <a:rPr lang="en-US" b="1" dirty="0" err="1" smtClean="0"/>
              <a:t>Choline</a:t>
            </a:r>
            <a:endParaRPr lang="en-US" dirty="0"/>
          </a:p>
        </p:txBody>
      </p:sp>
      <p:sp>
        <p:nvSpPr>
          <p:cNvPr id="3" name="Content Placeholder 2"/>
          <p:cNvSpPr>
            <a:spLocks noGrp="1"/>
          </p:cNvSpPr>
          <p:nvPr>
            <p:ph idx="1"/>
          </p:nvPr>
        </p:nvSpPr>
        <p:spPr>
          <a:xfrm>
            <a:off x="0" y="1752600"/>
            <a:ext cx="8763000" cy="5486400"/>
          </a:xfrm>
        </p:spPr>
        <p:txBody>
          <a:bodyPr>
            <a:normAutofit/>
          </a:bodyPr>
          <a:lstStyle/>
          <a:p>
            <a:pPr algn="just"/>
            <a:r>
              <a:rPr lang="en-US" sz="2250" dirty="0" smtClean="0"/>
              <a:t>All </a:t>
            </a:r>
            <a:r>
              <a:rPr lang="en-US" sz="2250" b="1" dirty="0" smtClean="0">
                <a:solidFill>
                  <a:srgbClr val="FF0000"/>
                </a:solidFill>
              </a:rPr>
              <a:t>naturally occurring fats </a:t>
            </a:r>
            <a:r>
              <a:rPr lang="en-US" sz="2250" dirty="0" smtClean="0"/>
              <a:t>contain some </a:t>
            </a:r>
            <a:r>
              <a:rPr lang="en-US" sz="2250" dirty="0" err="1" smtClean="0"/>
              <a:t>choline</a:t>
            </a:r>
            <a:r>
              <a:rPr lang="en-US" sz="2250" dirty="0" smtClean="0"/>
              <a:t>, and thus, it is supplied by all feeds that contain fat. </a:t>
            </a:r>
            <a:r>
              <a:rPr lang="en-US" sz="2250" b="1" dirty="0" smtClean="0">
                <a:solidFill>
                  <a:srgbClr val="FF0000"/>
                </a:solidFill>
              </a:rPr>
              <a:t>Egg yolk, glandular meats, and brain are the richest animal sources</a:t>
            </a:r>
            <a:r>
              <a:rPr lang="en-US" sz="2250" dirty="0" smtClean="0"/>
              <a:t>; germ of cereals, legumes and oilseed meals are the best plant sources (</a:t>
            </a:r>
            <a:r>
              <a:rPr lang="en-US" sz="2250" dirty="0" err="1" smtClean="0"/>
              <a:t>DuCoa</a:t>
            </a:r>
            <a:r>
              <a:rPr lang="en-US" sz="2250" dirty="0" smtClean="0"/>
              <a:t> L.P., 1994).</a:t>
            </a:r>
          </a:p>
          <a:p>
            <a:pPr algn="just"/>
            <a:endParaRPr lang="en-US" sz="2250" dirty="0" smtClean="0"/>
          </a:p>
          <a:p>
            <a:pPr algn="just"/>
            <a:r>
              <a:rPr lang="en-US" sz="2400" b="1" dirty="0" smtClean="0">
                <a:solidFill>
                  <a:srgbClr val="FF0000"/>
                </a:solidFill>
              </a:rPr>
              <a:t>Corn is low in </a:t>
            </a:r>
            <a:r>
              <a:rPr lang="en-US" sz="2400" b="1" dirty="0" err="1" smtClean="0">
                <a:solidFill>
                  <a:srgbClr val="FF0000"/>
                </a:solidFill>
              </a:rPr>
              <a:t>choline</a:t>
            </a:r>
            <a:r>
              <a:rPr lang="en-US" sz="2400" dirty="0" smtClean="0"/>
              <a:t>, with wheat, barley and oats containing approximately twice as much </a:t>
            </a:r>
            <a:r>
              <a:rPr lang="en-US" sz="2400" dirty="0" err="1" smtClean="0"/>
              <a:t>choline</a:t>
            </a:r>
            <a:r>
              <a:rPr lang="en-US" sz="2400" dirty="0" smtClean="0"/>
              <a:t> as corn. Since </a:t>
            </a:r>
            <a:r>
              <a:rPr lang="en-US" sz="2400" dirty="0" err="1" smtClean="0"/>
              <a:t>betaine</a:t>
            </a:r>
            <a:r>
              <a:rPr lang="en-US" sz="2400" dirty="0" smtClean="0"/>
              <a:t> can spare the requirements of </a:t>
            </a:r>
            <a:r>
              <a:rPr lang="en-US" sz="2400" dirty="0" err="1" smtClean="0"/>
              <a:t>choline</a:t>
            </a:r>
            <a:r>
              <a:rPr lang="en-US" sz="2400" dirty="0" smtClean="0"/>
              <a:t>, it would be useful to know the concentrations of </a:t>
            </a:r>
            <a:r>
              <a:rPr lang="en-US" sz="2400" dirty="0" err="1" smtClean="0"/>
              <a:t>betaine</a:t>
            </a:r>
            <a:r>
              <a:rPr lang="en-US" sz="2400" dirty="0" smtClean="0"/>
              <a:t> in feeds.</a:t>
            </a:r>
          </a:p>
          <a:p>
            <a:pPr algn="just"/>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a:t>
            </a:r>
            <a:r>
              <a:rPr lang="en-US" b="1" dirty="0" err="1" smtClean="0"/>
              <a:t>Choline</a:t>
            </a:r>
            <a:endParaRPr lang="en-US" dirty="0"/>
          </a:p>
        </p:txBody>
      </p:sp>
      <p:sp>
        <p:nvSpPr>
          <p:cNvPr id="3" name="Content Placeholder 2"/>
          <p:cNvSpPr>
            <a:spLocks noGrp="1"/>
          </p:cNvSpPr>
          <p:nvPr>
            <p:ph idx="1"/>
          </p:nvPr>
        </p:nvSpPr>
        <p:spPr/>
        <p:txBody>
          <a:bodyPr/>
          <a:lstStyle/>
          <a:p>
            <a:r>
              <a:rPr lang="en-US" sz="2400" dirty="0" smtClean="0"/>
              <a:t>Beef liver</a:t>
            </a:r>
          </a:p>
          <a:p>
            <a:r>
              <a:rPr lang="en-US" sz="2400" dirty="0" smtClean="0"/>
              <a:t>Chicken liver</a:t>
            </a:r>
          </a:p>
          <a:p>
            <a:r>
              <a:rPr lang="en-US" sz="2400" dirty="0" smtClean="0"/>
              <a:t>Eggs</a:t>
            </a:r>
          </a:p>
          <a:p>
            <a:r>
              <a:rPr lang="en-US" sz="2400" dirty="0" smtClean="0"/>
              <a:t>Broccoli</a:t>
            </a:r>
          </a:p>
          <a:p>
            <a:r>
              <a:rPr lang="en-US" sz="2400" dirty="0" smtClean="0"/>
              <a:t>Peanut butter</a:t>
            </a:r>
          </a:p>
          <a:p>
            <a:r>
              <a:rPr lang="en-US" sz="2400" dirty="0" smtClean="0"/>
              <a:t>Milk</a:t>
            </a:r>
          </a:p>
          <a:p>
            <a:r>
              <a:rPr lang="en-US" sz="2400" dirty="0" smtClean="0"/>
              <a:t>Cereals</a:t>
            </a:r>
          </a:p>
          <a:p>
            <a:r>
              <a:rPr lang="en-US" sz="2400" dirty="0" smtClean="0"/>
              <a:t>Legumes etc</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a:t>
            </a:r>
            <a:r>
              <a:rPr lang="en-US" b="1" dirty="0" err="1" smtClean="0"/>
              <a:t>Choline</a:t>
            </a:r>
            <a:endParaRPr lang="en-US" dirty="0"/>
          </a:p>
        </p:txBody>
      </p:sp>
      <p:sp>
        <p:nvSpPr>
          <p:cNvPr id="3" name="Content Placeholder 2"/>
          <p:cNvSpPr>
            <a:spLocks noGrp="1"/>
          </p:cNvSpPr>
          <p:nvPr>
            <p:ph idx="1"/>
          </p:nvPr>
        </p:nvSpPr>
        <p:spPr/>
        <p:txBody>
          <a:bodyPr>
            <a:normAutofit/>
          </a:bodyPr>
          <a:lstStyle/>
          <a:p>
            <a:pPr algn="just"/>
            <a:r>
              <a:rPr lang="en-US" sz="2250" dirty="0" smtClean="0"/>
              <a:t>Commercially, </a:t>
            </a:r>
            <a:r>
              <a:rPr lang="en-US" sz="2250" b="1" u="sng" dirty="0" err="1" smtClean="0">
                <a:solidFill>
                  <a:srgbClr val="FF0000"/>
                </a:solidFill>
              </a:rPr>
              <a:t>choline</a:t>
            </a:r>
            <a:r>
              <a:rPr lang="en-US" sz="2250" b="1" u="sng" dirty="0" smtClean="0">
                <a:solidFill>
                  <a:srgbClr val="FF0000"/>
                </a:solidFill>
              </a:rPr>
              <a:t> is produced by chemical synthesis</a:t>
            </a:r>
            <a:r>
              <a:rPr lang="en-US" sz="2250" dirty="0" smtClean="0"/>
              <a:t>, and </a:t>
            </a:r>
            <a:r>
              <a:rPr lang="en-US" sz="2250" dirty="0" err="1" smtClean="0"/>
              <a:t>choline</a:t>
            </a:r>
            <a:r>
              <a:rPr lang="en-US" sz="2250" dirty="0" smtClean="0"/>
              <a:t> salts are used in dietary supplementation. </a:t>
            </a:r>
            <a:r>
              <a:rPr lang="en-US" sz="2250" b="1" dirty="0" err="1" smtClean="0">
                <a:solidFill>
                  <a:srgbClr val="FF0000"/>
                </a:solidFill>
              </a:rPr>
              <a:t>Choline</a:t>
            </a:r>
            <a:r>
              <a:rPr lang="en-US" sz="2250" b="1" dirty="0" smtClean="0">
                <a:solidFill>
                  <a:srgbClr val="FF0000"/>
                </a:solidFill>
              </a:rPr>
              <a:t> is available as chloride (86.8%) and </a:t>
            </a:r>
            <a:r>
              <a:rPr lang="en-US" sz="2250" b="1" dirty="0" err="1" smtClean="0">
                <a:solidFill>
                  <a:srgbClr val="FF0000"/>
                </a:solidFill>
              </a:rPr>
              <a:t>bitartrate</a:t>
            </a:r>
            <a:r>
              <a:rPr lang="en-US" sz="2250" b="1" dirty="0" smtClean="0">
                <a:solidFill>
                  <a:srgbClr val="FF0000"/>
                </a:solidFill>
              </a:rPr>
              <a:t> (48%) salts</a:t>
            </a:r>
            <a:r>
              <a:rPr lang="en-US" sz="2250" dirty="0" smtClean="0"/>
              <a:t>. </a:t>
            </a:r>
            <a:r>
              <a:rPr lang="en-US" sz="2250" dirty="0" err="1" smtClean="0"/>
              <a:t>Choline</a:t>
            </a:r>
            <a:r>
              <a:rPr lang="en-US" sz="2250" dirty="0" smtClean="0"/>
              <a:t> chloride is available for feed </a:t>
            </a:r>
            <a:r>
              <a:rPr lang="en-US" sz="2250" b="1" u="sng" dirty="0" smtClean="0">
                <a:solidFill>
                  <a:srgbClr val="FF0000"/>
                </a:solidFill>
              </a:rPr>
              <a:t>use as the 70% liquid or 50% to 60% dry dilutions.</a:t>
            </a:r>
            <a:r>
              <a:rPr lang="en-US" sz="2250" dirty="0" smtClean="0"/>
              <a:t> The 70% liquid is very corrosive and requires special storage and handling equipment. It is not suitable for inclusion in concentrated vitamin premixes, but is most economical to add directly to concentrate feed mixtures.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151</TotalTime>
  <Words>558</Words>
  <Application>Microsoft Office PowerPoint</Application>
  <PresentationFormat>On-screen Show (4:3)</PresentationFormat>
  <Paragraphs>65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What is Choline</vt:lpstr>
      <vt:lpstr>What is Choline</vt:lpstr>
      <vt:lpstr>Role of Choline in Animal Nutrition &amp; Health </vt:lpstr>
      <vt:lpstr>Role of Choline in Animal Nutrition &amp; Health</vt:lpstr>
      <vt:lpstr>Role of Choline in Animal Nutrition &amp; Health</vt:lpstr>
      <vt:lpstr>Role of Choline in Animal Nutrition &amp; Health</vt:lpstr>
      <vt:lpstr>Sources of Choline</vt:lpstr>
      <vt:lpstr>Sources of Choline</vt:lpstr>
      <vt:lpstr>Sources of Choline</vt:lpstr>
      <vt:lpstr>Choline Deficiency and Animal Health </vt:lpstr>
      <vt:lpstr>CholineDeficiency  Perosis or chondrodystrophy is encountered in young birds whose diet is deficient in Choline and some other vitamins.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Submitted by Muhammad Furqan Ilyas PAGF18M094 M.Sc (Hons) Animal Nutrition</dc:title>
  <dc:creator/>
  <cp:lastModifiedBy>Dr.Muhammad Arif</cp:lastModifiedBy>
  <cp:revision>43</cp:revision>
  <dcterms:created xsi:type="dcterms:W3CDTF">2006-08-16T00:00:00Z</dcterms:created>
  <dcterms:modified xsi:type="dcterms:W3CDTF">2020-04-30T11:31:49Z</dcterms:modified>
</cp:coreProperties>
</file>