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72"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5453743" y="9731699"/>
            <a:ext cx="2334470" cy="544190"/>
          </a:xfrm>
        </p:spPr>
        <p:txBody>
          <a:bodyPr>
            <a:normAutofit lnSpcReduction="10000"/>
          </a:bodyPr>
          <a:lstStyle/>
          <a:p>
            <a:endParaRPr lang="en-US"/>
          </a:p>
        </p:txBody>
      </p:sp>
      <p:sp>
        <p:nvSpPr>
          <p:cNvPr id="2" name="Title 1"/>
          <p:cNvSpPr>
            <a:spLocks noGrp="1"/>
          </p:cNvSpPr>
          <p:nvPr>
            <p:ph type="ctrTitle"/>
          </p:nvPr>
        </p:nvSpPr>
        <p:spPr>
          <a:xfrm>
            <a:off x="533400" y="2362200"/>
            <a:ext cx="7772400" cy="1470025"/>
          </a:xfrm>
        </p:spPr>
        <p:txBody>
          <a:bodyPr>
            <a:normAutofit fontScale="90000"/>
          </a:bodyPr>
          <a:lstStyle/>
          <a:p>
            <a:r>
              <a:rPr lang="en-US" b="1" dirty="0" smtClean="0">
                <a:latin typeface="Arial Black" pitchFamily="34" charset="0"/>
              </a:rPr>
              <a:t>Post harvest management of Cauliflower</a:t>
            </a:r>
            <a:br>
              <a:rPr lang="en-US" b="1" dirty="0" smtClean="0">
                <a:latin typeface="Arial Black" pitchFamily="34" charset="0"/>
              </a:rPr>
            </a:br>
            <a:r>
              <a:rPr lang="en-US" b="1" dirty="0" smtClean="0">
                <a:latin typeface="Arial Black" pitchFamily="34" charset="0"/>
              </a:rPr>
              <a:t>Prof. Dr. </a:t>
            </a:r>
            <a:r>
              <a:rPr lang="en-US" b="1" dirty="0" err="1" smtClean="0">
                <a:latin typeface="Arial Black" pitchFamily="34" charset="0"/>
              </a:rPr>
              <a:t>Sarfraz</a:t>
            </a:r>
            <a:r>
              <a:rPr lang="en-US" b="1" dirty="0" smtClean="0">
                <a:latin typeface="Arial Black" pitchFamily="34" charset="0"/>
              </a:rPr>
              <a:t> </a:t>
            </a:r>
            <a:r>
              <a:rPr lang="en-US" b="1" dirty="0" err="1" smtClean="0">
                <a:latin typeface="Arial Black" pitchFamily="34" charset="0"/>
              </a:rPr>
              <a:t>Hussain</a:t>
            </a:r>
            <a:r>
              <a:rPr lang="en-US" b="1" dirty="0" smtClean="0">
                <a:latin typeface="Arial Black" pitchFamily="34" charset="0"/>
              </a:rPr>
              <a:t/>
            </a:r>
            <a:br>
              <a:rPr lang="en-US" b="1" dirty="0" smtClean="0">
                <a:latin typeface="Arial Black" pitchFamily="34" charset="0"/>
              </a:rPr>
            </a:br>
            <a:r>
              <a:rPr lang="en-US" b="1" dirty="0" smtClean="0">
                <a:latin typeface="Arial Black" pitchFamily="34" charset="0"/>
              </a:rPr>
              <a:t>FST 508 </a:t>
            </a:r>
            <a:br>
              <a:rPr lang="en-US" b="1" dirty="0" smtClean="0">
                <a:latin typeface="Arial Black" pitchFamily="34" charset="0"/>
              </a:rPr>
            </a:br>
            <a:r>
              <a:rPr lang="en-US" b="1" dirty="0" smtClean="0">
                <a:latin typeface="Arial Black" pitchFamily="34" charset="0"/>
              </a:rPr>
              <a:t>01-04-2020</a:t>
            </a:r>
            <a:endParaRPr lang="en-US" b="1" dirty="0">
              <a:latin typeface="Arial Black" pitchFamily="34" charset="0"/>
            </a:endParaRPr>
          </a:p>
        </p:txBody>
      </p:sp>
    </p:spTree>
    <p:extLst>
      <p:ext uri="{BB962C8B-B14F-4D97-AF65-F5344CB8AC3E}">
        <p14:creationId xmlns:p14="http://schemas.microsoft.com/office/powerpoint/2010/main" val="780831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Retail Outlet Display Considerations</a:t>
            </a:r>
          </a:p>
        </p:txBody>
      </p:sp>
      <p:sp>
        <p:nvSpPr>
          <p:cNvPr id="3" name="Content Placeholder 2"/>
          <p:cNvSpPr>
            <a:spLocks noGrp="1"/>
          </p:cNvSpPr>
          <p:nvPr>
            <p:ph idx="1"/>
          </p:nvPr>
        </p:nvSpPr>
        <p:spPr/>
        <p:txBody>
          <a:bodyPr/>
          <a:lstStyle/>
          <a:p>
            <a:r>
              <a:rPr lang="en-US" dirty="0" smtClean="0"/>
              <a:t>Bottom-icing </a:t>
            </a:r>
            <a:r>
              <a:rPr lang="en-US" dirty="0"/>
              <a:t>of refrigerated displays enhance shelf-life of </a:t>
            </a:r>
            <a:r>
              <a:rPr lang="en-US" dirty="0" smtClean="0"/>
              <a:t>cauliflower</a:t>
            </a:r>
          </a:p>
          <a:p>
            <a:r>
              <a:rPr lang="en-US" dirty="0" smtClean="0"/>
              <a:t>Plastic </a:t>
            </a:r>
            <a:r>
              <a:rPr lang="en-US" dirty="0"/>
              <a:t>overwraps are also important to minimize wilting during marketing</a:t>
            </a:r>
            <a:r>
              <a:rPr lang="en-US" dirty="0" smtClean="0"/>
              <a:t>.</a:t>
            </a:r>
          </a:p>
          <a:p>
            <a:r>
              <a:rPr lang="en-US" b="1" dirty="0"/>
              <a:t>Chilling Sensitivity </a:t>
            </a:r>
            <a:r>
              <a:rPr lang="en-US" dirty="0"/>
              <a:t>Cauliflower is not chilling sensitive.</a:t>
            </a:r>
          </a:p>
        </p:txBody>
      </p:sp>
    </p:spTree>
    <p:extLst>
      <p:ext uri="{BB962C8B-B14F-4D97-AF65-F5344CB8AC3E}">
        <p14:creationId xmlns:p14="http://schemas.microsoft.com/office/powerpoint/2010/main" val="115340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Black" pitchFamily="34" charset="0"/>
              </a:rPr>
              <a:t>Ethylene Production and Sensitivity</a:t>
            </a:r>
          </a:p>
        </p:txBody>
      </p:sp>
      <p:sp>
        <p:nvSpPr>
          <p:cNvPr id="3" name="Content Placeholder 2"/>
          <p:cNvSpPr>
            <a:spLocks noGrp="1"/>
          </p:cNvSpPr>
          <p:nvPr>
            <p:ph idx="1"/>
          </p:nvPr>
        </p:nvSpPr>
        <p:spPr/>
        <p:txBody>
          <a:bodyPr>
            <a:normAutofit fontScale="92500" lnSpcReduction="20000"/>
          </a:bodyPr>
          <a:lstStyle/>
          <a:p>
            <a:r>
              <a:rPr lang="en-US" dirty="0" smtClean="0"/>
              <a:t>Cauliflower </a:t>
            </a:r>
            <a:r>
              <a:rPr lang="en-US" dirty="0"/>
              <a:t>has a very low ethylene production rate, </a:t>
            </a:r>
            <a:endParaRPr lang="en-US" dirty="0" smtClean="0"/>
          </a:p>
          <a:p>
            <a:r>
              <a:rPr lang="en-US" b="1" dirty="0" smtClean="0"/>
              <a:t>Respiration </a:t>
            </a:r>
            <a:r>
              <a:rPr lang="en-US" b="1" dirty="0"/>
              <a:t>Rates </a:t>
            </a:r>
            <a:endParaRPr lang="en-US" b="1" dirty="0" smtClean="0"/>
          </a:p>
          <a:p>
            <a:pPr algn="ctr"/>
            <a:r>
              <a:rPr lang="en-US" dirty="0" smtClean="0"/>
              <a:t>Temperature        mg </a:t>
            </a:r>
            <a:r>
              <a:rPr lang="en-US" dirty="0"/>
              <a:t>CO2 kg-1 h-1 </a:t>
            </a:r>
            <a:endParaRPr lang="en-US" dirty="0" smtClean="0"/>
          </a:p>
          <a:p>
            <a:pPr algn="ctr"/>
            <a:r>
              <a:rPr lang="en-US" dirty="0" smtClean="0"/>
              <a:t>0 </a:t>
            </a:r>
            <a:r>
              <a:rPr lang="en-US" dirty="0"/>
              <a:t>°</a:t>
            </a:r>
            <a:r>
              <a:rPr lang="en-US" dirty="0" smtClean="0"/>
              <a:t>C                     </a:t>
            </a:r>
            <a:r>
              <a:rPr lang="en-US" dirty="0"/>
              <a:t>16 to 18 </a:t>
            </a:r>
            <a:endParaRPr lang="en-US" dirty="0" smtClean="0"/>
          </a:p>
          <a:p>
            <a:pPr algn="ctr"/>
            <a:r>
              <a:rPr lang="en-US" dirty="0" smtClean="0"/>
              <a:t>5 </a:t>
            </a:r>
            <a:r>
              <a:rPr lang="en-US" dirty="0"/>
              <a:t>°</a:t>
            </a:r>
            <a:r>
              <a:rPr lang="en-US" dirty="0" smtClean="0"/>
              <a:t>C                      </a:t>
            </a:r>
            <a:r>
              <a:rPr lang="en-US" dirty="0"/>
              <a:t>20 to 22 </a:t>
            </a:r>
            <a:endParaRPr lang="en-US" dirty="0" smtClean="0"/>
          </a:p>
          <a:p>
            <a:pPr algn="ctr"/>
            <a:r>
              <a:rPr lang="en-US" dirty="0" smtClean="0"/>
              <a:t>10 </a:t>
            </a:r>
            <a:r>
              <a:rPr lang="en-US" dirty="0"/>
              <a:t>°C </a:t>
            </a:r>
            <a:r>
              <a:rPr lang="en-US" dirty="0" smtClean="0"/>
              <a:t>                    32 </a:t>
            </a:r>
            <a:r>
              <a:rPr lang="en-US" dirty="0"/>
              <a:t>to 36 </a:t>
            </a:r>
            <a:endParaRPr lang="en-US" dirty="0" smtClean="0"/>
          </a:p>
          <a:p>
            <a:pPr algn="ctr"/>
            <a:r>
              <a:rPr lang="en-US" dirty="0" smtClean="0"/>
              <a:t>15 </a:t>
            </a:r>
            <a:r>
              <a:rPr lang="en-US" dirty="0"/>
              <a:t>°C </a:t>
            </a:r>
            <a:r>
              <a:rPr lang="en-US" dirty="0" smtClean="0"/>
              <a:t>                     42 </a:t>
            </a:r>
            <a:r>
              <a:rPr lang="en-US" dirty="0"/>
              <a:t>to 50 </a:t>
            </a:r>
            <a:endParaRPr lang="en-US" dirty="0" smtClean="0"/>
          </a:p>
          <a:p>
            <a:pPr algn="ctr"/>
            <a:r>
              <a:rPr lang="en-US" dirty="0" smtClean="0"/>
              <a:t>20 </a:t>
            </a:r>
            <a:r>
              <a:rPr lang="en-US" dirty="0"/>
              <a:t>°C </a:t>
            </a:r>
            <a:r>
              <a:rPr lang="en-US" dirty="0" smtClean="0"/>
              <a:t>                      74 </a:t>
            </a:r>
            <a:r>
              <a:rPr lang="en-US" dirty="0"/>
              <a:t>to 84 </a:t>
            </a:r>
            <a:endParaRPr lang="en-US" dirty="0" smtClean="0"/>
          </a:p>
          <a:p>
            <a:pPr algn="ctr"/>
            <a:r>
              <a:rPr lang="en-US" dirty="0" smtClean="0"/>
              <a:t>25 </a:t>
            </a:r>
            <a:r>
              <a:rPr lang="en-US" dirty="0"/>
              <a:t>°</a:t>
            </a:r>
            <a:r>
              <a:rPr lang="en-US" dirty="0" smtClean="0"/>
              <a:t>C                      </a:t>
            </a:r>
            <a:r>
              <a:rPr lang="en-US" dirty="0"/>
              <a:t>86 to 98 </a:t>
            </a:r>
            <a:endParaRPr lang="en-US" dirty="0" smtClean="0"/>
          </a:p>
        </p:txBody>
      </p:sp>
    </p:spTree>
    <p:extLst>
      <p:ext uri="{BB962C8B-B14F-4D97-AF65-F5344CB8AC3E}">
        <p14:creationId xmlns:p14="http://schemas.microsoft.com/office/powerpoint/2010/main" val="321756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Physiological Disorders</a:t>
            </a:r>
          </a:p>
        </p:txBody>
      </p:sp>
      <p:sp>
        <p:nvSpPr>
          <p:cNvPr id="3" name="Content Placeholder 2"/>
          <p:cNvSpPr>
            <a:spLocks noGrp="1"/>
          </p:cNvSpPr>
          <p:nvPr>
            <p:ph idx="1"/>
          </p:nvPr>
        </p:nvSpPr>
        <p:spPr/>
        <p:txBody>
          <a:bodyPr>
            <a:normAutofit fontScale="85000" lnSpcReduction="10000"/>
          </a:bodyPr>
          <a:lstStyle/>
          <a:p>
            <a:r>
              <a:rPr lang="en-US" dirty="0" smtClean="0"/>
              <a:t>Black </a:t>
            </a:r>
            <a:r>
              <a:rPr lang="en-US" dirty="0"/>
              <a:t>speck is a disorder in which necrotic lesions 0.5 to 4 mm (0.02 to 0.16 in) in diameter appear on the surface of branches or flower stalks in the interior of the curds. This disorder is more prevalent on certain cultivars and is most severe in cauliflower produced during warm weather and rapid </a:t>
            </a:r>
            <a:r>
              <a:rPr lang="en-US" dirty="0" smtClean="0"/>
              <a:t>growth</a:t>
            </a:r>
          </a:p>
          <a:p>
            <a:r>
              <a:rPr lang="en-US" dirty="0" smtClean="0"/>
              <a:t>Boron </a:t>
            </a:r>
            <a:r>
              <a:rPr lang="en-US" dirty="0"/>
              <a:t>deficiency can result in brownish discoloration of the curd and pith of the stems and may result in hollow stems. In addition, blisters and cracks may form on the midribs of leaves and curds may taste bitter </a:t>
            </a:r>
            <a:endParaRPr lang="en-US" dirty="0" smtClean="0"/>
          </a:p>
        </p:txBody>
      </p:sp>
    </p:spTree>
    <p:extLst>
      <p:ext uri="{BB962C8B-B14F-4D97-AF65-F5344CB8AC3E}">
        <p14:creationId xmlns:p14="http://schemas.microsoft.com/office/powerpoint/2010/main" val="133665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 . .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Ricyness</a:t>
            </a:r>
            <a:r>
              <a:rPr lang="en-US" dirty="0" smtClean="0"/>
              <a:t> </a:t>
            </a:r>
            <a:r>
              <a:rPr lang="en-US" dirty="0"/>
              <a:t>is a developmental disorder in which elongation of flower stems causes flower clusters to separate, making the head appear </a:t>
            </a:r>
            <a:r>
              <a:rPr lang="en-US" dirty="0" smtClean="0"/>
              <a:t>granular</a:t>
            </a:r>
          </a:p>
          <a:p>
            <a:r>
              <a:rPr lang="en-US" dirty="0" smtClean="0"/>
              <a:t>Over </a:t>
            </a:r>
            <a:r>
              <a:rPr lang="en-US" dirty="0"/>
              <a:t>maturity and storage at elevated temperatures encourages development of </a:t>
            </a:r>
            <a:r>
              <a:rPr lang="en-US" dirty="0" err="1" smtClean="0"/>
              <a:t>ricyness</a:t>
            </a:r>
            <a:r>
              <a:rPr lang="en-US" dirty="0"/>
              <a:t>, which can be reduced by timely harvest and storage at 0 °C (32 °</a:t>
            </a:r>
            <a:r>
              <a:rPr lang="en-US" dirty="0" smtClean="0"/>
              <a:t>F)</a:t>
            </a:r>
          </a:p>
          <a:p>
            <a:r>
              <a:rPr lang="en-US" dirty="0" smtClean="0"/>
              <a:t>Heads </a:t>
            </a:r>
            <a:r>
              <a:rPr lang="en-US" dirty="0"/>
              <a:t>are susceptible to freezing injury, which appears as water-soaked and grayish curds, if held below 0.8 °C (30.6 °F).</a:t>
            </a:r>
          </a:p>
          <a:p>
            <a:endParaRPr lang="en-US" dirty="0"/>
          </a:p>
        </p:txBody>
      </p:sp>
    </p:spTree>
    <p:extLst>
      <p:ext uri="{BB962C8B-B14F-4D97-AF65-F5344CB8AC3E}">
        <p14:creationId xmlns:p14="http://schemas.microsoft.com/office/powerpoint/2010/main" val="220681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Black" pitchFamily="34" charset="0"/>
              </a:rPr>
              <a:t>Postharvest Pathology</a:t>
            </a:r>
          </a:p>
        </p:txBody>
      </p:sp>
      <p:sp>
        <p:nvSpPr>
          <p:cNvPr id="3" name="Content Placeholder 2"/>
          <p:cNvSpPr>
            <a:spLocks noGrp="1"/>
          </p:cNvSpPr>
          <p:nvPr>
            <p:ph idx="1"/>
          </p:nvPr>
        </p:nvSpPr>
        <p:spPr/>
        <p:txBody>
          <a:bodyPr>
            <a:normAutofit/>
          </a:bodyPr>
          <a:lstStyle/>
          <a:p>
            <a:r>
              <a:rPr lang="en-US" sz="2800" dirty="0" smtClean="0"/>
              <a:t>The </a:t>
            </a:r>
            <a:r>
              <a:rPr lang="en-US" sz="2800" dirty="0"/>
              <a:t>major causes of postharvest decay are bacterial soft rot caused by </a:t>
            </a:r>
            <a:r>
              <a:rPr lang="en-US" sz="2800" dirty="0" err="1"/>
              <a:t>Erwinia</a:t>
            </a:r>
            <a:r>
              <a:rPr lang="en-US" sz="2800" dirty="0"/>
              <a:t> and Pseudomonas spp. </a:t>
            </a:r>
          </a:p>
          <a:p>
            <a:r>
              <a:rPr lang="en-US" sz="2800" dirty="0"/>
              <a:t>B</a:t>
            </a:r>
            <a:r>
              <a:rPr lang="en-US" sz="2800" dirty="0" smtClean="0"/>
              <a:t>rown </a:t>
            </a:r>
            <a:r>
              <a:rPr lang="en-US" sz="2800" dirty="0"/>
              <a:t>rot caused by </a:t>
            </a:r>
            <a:r>
              <a:rPr lang="en-US" sz="2800" dirty="0" err="1"/>
              <a:t>Alternaria</a:t>
            </a:r>
            <a:r>
              <a:rPr lang="en-US" sz="2800" dirty="0"/>
              <a:t> </a:t>
            </a:r>
            <a:r>
              <a:rPr lang="en-US" sz="2800" dirty="0" smtClean="0"/>
              <a:t>spp.</a:t>
            </a:r>
          </a:p>
          <a:p>
            <a:r>
              <a:rPr lang="en-US" sz="2800" dirty="0" smtClean="0"/>
              <a:t> </a:t>
            </a:r>
            <a:r>
              <a:rPr lang="en-US" sz="2800" dirty="0"/>
              <a:t>Storing only good quality, disease-free heads and maintaining good temperature control can best control these decay organisms.</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343400"/>
            <a:ext cx="4225698" cy="231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501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Special Considerations</a:t>
            </a:r>
          </a:p>
        </p:txBody>
      </p:sp>
      <p:sp>
        <p:nvSpPr>
          <p:cNvPr id="3" name="Content Placeholder 2"/>
          <p:cNvSpPr>
            <a:spLocks noGrp="1"/>
          </p:cNvSpPr>
          <p:nvPr>
            <p:ph idx="1"/>
          </p:nvPr>
        </p:nvSpPr>
        <p:spPr/>
        <p:txBody>
          <a:bodyPr>
            <a:normAutofit fontScale="92500" lnSpcReduction="10000"/>
          </a:bodyPr>
          <a:lstStyle/>
          <a:p>
            <a:r>
              <a:rPr lang="en-US" dirty="0" smtClean="0"/>
              <a:t>Growing </a:t>
            </a:r>
            <a:r>
              <a:rPr lang="en-US" dirty="0"/>
              <a:t>conditions can strongly influence the quality of fresh </a:t>
            </a:r>
            <a:r>
              <a:rPr lang="en-US" dirty="0" smtClean="0"/>
              <a:t>cauliflower</a:t>
            </a:r>
          </a:p>
          <a:p>
            <a:r>
              <a:rPr lang="en-US" dirty="0" smtClean="0"/>
              <a:t>Heads </a:t>
            </a:r>
            <a:r>
              <a:rPr lang="en-US" dirty="0"/>
              <a:t>must be protected from the sun, normally by tying leaves subtending the head together, to prevent yellowing and strong flavor development in the </a:t>
            </a:r>
            <a:r>
              <a:rPr lang="en-US" dirty="0" smtClean="0"/>
              <a:t>curd</a:t>
            </a:r>
          </a:p>
          <a:p>
            <a:r>
              <a:rPr lang="en-US" dirty="0" smtClean="0"/>
              <a:t> </a:t>
            </a:r>
            <a:r>
              <a:rPr lang="en-US" dirty="0"/>
              <a:t>Only high-quality heads should be stored or shipped long </a:t>
            </a:r>
            <a:r>
              <a:rPr lang="en-US" dirty="0" smtClean="0"/>
              <a:t>distances</a:t>
            </a:r>
          </a:p>
          <a:p>
            <a:r>
              <a:rPr lang="en-US" dirty="0" smtClean="0"/>
              <a:t>Heads </a:t>
            </a:r>
            <a:r>
              <a:rPr lang="en-US" dirty="0"/>
              <a:t>must be handled gently to avoid bruising, which results in rapid browning and </a:t>
            </a:r>
            <a:r>
              <a:rPr lang="en-US" dirty="0" smtClean="0"/>
              <a:t>decay.</a:t>
            </a:r>
            <a:endParaRPr lang="en-US" dirty="0"/>
          </a:p>
        </p:txBody>
      </p:sp>
    </p:spTree>
    <p:extLst>
      <p:ext uri="{BB962C8B-B14F-4D97-AF65-F5344CB8AC3E}">
        <p14:creationId xmlns:p14="http://schemas.microsoft.com/office/powerpoint/2010/main" val="247911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Black" pitchFamily="34" charset="0"/>
              </a:rPr>
              <a:t>Uses</a:t>
            </a:r>
            <a:br>
              <a:rPr lang="en-US" dirty="0" smtClean="0">
                <a:latin typeface="Arial Black" pitchFamily="34" charset="0"/>
              </a:rPr>
            </a:br>
            <a:endParaRPr lang="en-US" dirty="0">
              <a:latin typeface="Arial Black" pitchFamily="34" charset="0"/>
            </a:endParaRPr>
          </a:p>
        </p:txBody>
      </p:sp>
      <p:sp>
        <p:nvSpPr>
          <p:cNvPr id="6" name="Content Placeholder 5"/>
          <p:cNvSpPr>
            <a:spLocks noGrp="1"/>
          </p:cNvSpPr>
          <p:nvPr>
            <p:ph idx="1"/>
          </p:nvPr>
        </p:nvSpPr>
        <p:spPr/>
        <p:txBody>
          <a:bodyPr/>
          <a:lstStyle/>
          <a:p>
            <a:r>
              <a:rPr lang="en-US" dirty="0" smtClean="0"/>
              <a:t>Cauliflower is used to prepare dishes</a:t>
            </a:r>
          </a:p>
          <a:p>
            <a:r>
              <a:rPr lang="en-US" dirty="0" smtClean="0"/>
              <a:t>Seedling is used for salads and greens</a:t>
            </a:r>
          </a:p>
          <a:p>
            <a:r>
              <a:rPr lang="en-US" dirty="0" smtClean="0"/>
              <a:t>Curd is used for curry soups and pickles</a:t>
            </a:r>
          </a:p>
          <a:p>
            <a:r>
              <a:rPr lang="en-US" dirty="0" smtClean="0"/>
              <a:t>Curd is cut into  pieces dried and preserved for off season</a:t>
            </a:r>
          </a:p>
          <a:p>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035526"/>
            <a:ext cx="2215977" cy="226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028151"/>
            <a:ext cx="2376948" cy="2376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475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r>
              <a:rPr lang="en-US" b="1" dirty="0" smtClean="0"/>
              <a:t>Botanical name</a:t>
            </a:r>
          </a:p>
          <a:p>
            <a:pPr marL="0" indent="0" algn="ctr">
              <a:buNone/>
            </a:pPr>
            <a:r>
              <a:rPr lang="en-US" i="1" dirty="0" smtClean="0"/>
              <a:t>Brassica </a:t>
            </a:r>
            <a:r>
              <a:rPr lang="en-US" i="1" dirty="0" err="1" smtClean="0"/>
              <a:t>olerace</a:t>
            </a:r>
            <a:r>
              <a:rPr lang="en-US" i="1" dirty="0" smtClean="0"/>
              <a:t> var. Botrytis</a:t>
            </a:r>
          </a:p>
          <a:p>
            <a:r>
              <a:rPr lang="en-US" b="1" dirty="0" smtClean="0"/>
              <a:t>Family</a:t>
            </a:r>
          </a:p>
          <a:p>
            <a:pPr marL="0" indent="0" algn="ctr">
              <a:buNone/>
            </a:pPr>
            <a:r>
              <a:rPr lang="en-US" i="1" dirty="0" err="1" smtClean="0"/>
              <a:t>Brassicaceae</a:t>
            </a:r>
            <a:r>
              <a:rPr lang="en-US" i="1" dirty="0" smtClean="0"/>
              <a:t>/</a:t>
            </a:r>
            <a:r>
              <a:rPr lang="en-US" i="1" dirty="0" err="1" smtClean="0"/>
              <a:t>cruciferae</a:t>
            </a:r>
            <a:endParaRPr lang="en-US" i="1" dirty="0" smtClean="0"/>
          </a:p>
        </p:txBody>
      </p:sp>
    </p:spTree>
    <p:extLst>
      <p:ext uri="{BB962C8B-B14F-4D97-AF65-F5344CB8AC3E}">
        <p14:creationId xmlns:p14="http://schemas.microsoft.com/office/powerpoint/2010/main" val="262933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Introduction</a:t>
            </a:r>
            <a:endParaRPr lang="en-US" dirty="0">
              <a:latin typeface="Arial Black" pitchFamily="34" charset="0"/>
            </a:endParaRPr>
          </a:p>
        </p:txBody>
      </p:sp>
      <p:sp>
        <p:nvSpPr>
          <p:cNvPr id="3" name="Content Placeholder 2"/>
          <p:cNvSpPr>
            <a:spLocks noGrp="1"/>
          </p:cNvSpPr>
          <p:nvPr>
            <p:ph idx="1"/>
          </p:nvPr>
        </p:nvSpPr>
        <p:spPr/>
        <p:txBody>
          <a:bodyPr>
            <a:normAutofit/>
          </a:bodyPr>
          <a:lstStyle/>
          <a:p>
            <a:r>
              <a:rPr lang="en-US" dirty="0"/>
              <a:t>Cauliflower produces an edible head of malformed and condensed flowers (the curd) whose stalks are short, fleshy, and closely crowded. </a:t>
            </a:r>
            <a:endParaRPr lang="en-US" dirty="0" smtClean="0"/>
          </a:p>
          <a:p>
            <a:r>
              <a:rPr lang="en-US" dirty="0" smtClean="0"/>
              <a:t>It requires </a:t>
            </a:r>
            <a:r>
              <a:rPr lang="en-US" dirty="0"/>
              <a:t>cool </a:t>
            </a:r>
            <a:r>
              <a:rPr lang="en-US" dirty="0" smtClean="0"/>
              <a:t>temperatures</a:t>
            </a:r>
          </a:p>
          <a:p>
            <a:r>
              <a:rPr lang="en-US" dirty="0" smtClean="0"/>
              <a:t>Plenty of moisture </a:t>
            </a:r>
          </a:p>
          <a:p>
            <a:r>
              <a:rPr lang="en-US" dirty="0" smtClean="0"/>
              <a:t>Good fertility </a:t>
            </a:r>
            <a:r>
              <a:rPr lang="en-US" dirty="0"/>
              <a:t>to </a:t>
            </a:r>
            <a:r>
              <a:rPr lang="en-US" dirty="0" smtClean="0"/>
              <a:t>produce </a:t>
            </a:r>
            <a:r>
              <a:rPr lang="en-US" dirty="0"/>
              <a:t>quality heads</a:t>
            </a:r>
            <a:r>
              <a:rPr lang="en-US" dirty="0" smtClean="0"/>
              <a: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83" y="3124199"/>
            <a:ext cx="3048000" cy="178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57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itchFamily="34" charset="0"/>
              </a:rPr>
              <a:t>Quality Characteristics and Criteria</a:t>
            </a:r>
          </a:p>
        </p:txBody>
      </p:sp>
      <p:sp>
        <p:nvSpPr>
          <p:cNvPr id="3" name="Content Placeholder 2"/>
          <p:cNvSpPr>
            <a:spLocks noGrp="1"/>
          </p:cNvSpPr>
          <p:nvPr>
            <p:ph idx="1"/>
          </p:nvPr>
        </p:nvSpPr>
        <p:spPr>
          <a:xfrm>
            <a:off x="457200" y="1600200"/>
            <a:ext cx="8229600" cy="5029200"/>
          </a:xfrm>
        </p:spPr>
        <p:txBody>
          <a:bodyPr/>
          <a:lstStyle/>
          <a:p>
            <a:r>
              <a:rPr lang="en-US" dirty="0" smtClean="0"/>
              <a:t>Heads </a:t>
            </a:r>
            <a:r>
              <a:rPr lang="en-US" dirty="0"/>
              <a:t>of high quality are white to cream in color, firm, and compact. The curds should be free of mechanical damage, decay, browning, or yellowing, which can result from sun exposure. Heads should be surrounded by a whorl of trimmed green, turgid leaves.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80659"/>
            <a:ext cx="2819400" cy="1786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01441"/>
            <a:ext cx="3000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12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Horticultural Maturity Indices</a:t>
            </a:r>
          </a:p>
        </p:txBody>
      </p:sp>
      <p:sp>
        <p:nvSpPr>
          <p:cNvPr id="3" name="Content Placeholder 2"/>
          <p:cNvSpPr>
            <a:spLocks noGrp="1"/>
          </p:cNvSpPr>
          <p:nvPr>
            <p:ph idx="1"/>
          </p:nvPr>
        </p:nvSpPr>
        <p:spPr/>
        <p:txBody>
          <a:bodyPr/>
          <a:lstStyle/>
          <a:p>
            <a:r>
              <a:rPr lang="en-US" dirty="0" smtClean="0"/>
              <a:t>Harvest </a:t>
            </a:r>
            <a:r>
              <a:rPr lang="en-US" dirty="0"/>
              <a:t>maturity is based on </a:t>
            </a:r>
            <a:r>
              <a:rPr lang="en-US" dirty="0" smtClean="0"/>
              <a:t>head </a:t>
            </a:r>
            <a:r>
              <a:rPr lang="en-US" dirty="0"/>
              <a:t>diameter and compactness. </a:t>
            </a:r>
            <a:endParaRPr lang="en-US" dirty="0" smtClean="0"/>
          </a:p>
          <a:p>
            <a:r>
              <a:rPr lang="en-US" dirty="0" smtClean="0"/>
              <a:t>Mature </a:t>
            </a:r>
            <a:r>
              <a:rPr lang="en-US" dirty="0"/>
              <a:t>heads are larger than 15 cm (6 in) in diameter. </a:t>
            </a:r>
            <a:endParaRPr lang="en-US" dirty="0" smtClean="0"/>
          </a:p>
          <a:p>
            <a:r>
              <a:rPr lang="en-US" b="1" dirty="0" smtClean="0"/>
              <a:t>Signs </a:t>
            </a:r>
            <a:r>
              <a:rPr lang="en-US" b="1" dirty="0"/>
              <a:t>of </a:t>
            </a:r>
            <a:r>
              <a:rPr lang="en-US" b="1" dirty="0" smtClean="0"/>
              <a:t>over maturity</a:t>
            </a:r>
            <a:r>
              <a:rPr lang="en-US" dirty="0" smtClean="0"/>
              <a:t> </a:t>
            </a:r>
            <a:r>
              <a:rPr lang="en-US" dirty="0"/>
              <a:t>include “</a:t>
            </a:r>
            <a:r>
              <a:rPr lang="en-US" dirty="0" err="1"/>
              <a:t>riciness</a:t>
            </a:r>
            <a:r>
              <a:rPr lang="en-US" dirty="0"/>
              <a:t>” caused by protruding immature floral parts and browning or spreading of the curds. </a:t>
            </a:r>
          </a:p>
        </p:txBody>
      </p:sp>
    </p:spTree>
    <p:extLst>
      <p:ext uri="{BB962C8B-B14F-4D97-AF65-F5344CB8AC3E}">
        <p14:creationId xmlns:p14="http://schemas.microsoft.com/office/powerpoint/2010/main" val="83858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Grades, Sizes, and Packaging</a:t>
            </a:r>
          </a:p>
        </p:txBody>
      </p:sp>
      <p:sp>
        <p:nvSpPr>
          <p:cNvPr id="3" name="Content Placeholder 2"/>
          <p:cNvSpPr>
            <a:spLocks noGrp="1"/>
          </p:cNvSpPr>
          <p:nvPr>
            <p:ph idx="1"/>
          </p:nvPr>
        </p:nvSpPr>
        <p:spPr/>
        <p:txBody>
          <a:bodyPr>
            <a:normAutofit/>
          </a:bodyPr>
          <a:lstStyle/>
          <a:p>
            <a:r>
              <a:rPr lang="en-US" dirty="0"/>
              <a:t> </a:t>
            </a:r>
            <a:r>
              <a:rPr lang="en-US" dirty="0" smtClean="0"/>
              <a:t>Grading </a:t>
            </a:r>
            <a:r>
              <a:rPr lang="en-US" dirty="0"/>
              <a:t>is based on size, external appearance, decay, damage, and trimming </a:t>
            </a:r>
            <a:endParaRPr lang="en-US" dirty="0" smtClean="0"/>
          </a:p>
          <a:p>
            <a:r>
              <a:rPr lang="en-US" dirty="0" smtClean="0"/>
              <a:t>Cauliflower is </a:t>
            </a:r>
            <a:r>
              <a:rPr lang="en-US" dirty="0"/>
              <a:t>packed in the </a:t>
            </a:r>
            <a:r>
              <a:rPr lang="en-US" dirty="0" smtClean="0"/>
              <a:t>field</a:t>
            </a:r>
          </a:p>
          <a:p>
            <a:r>
              <a:rPr lang="en-US" dirty="0" smtClean="0"/>
              <a:t>leaves </a:t>
            </a:r>
            <a:r>
              <a:rPr lang="en-US" dirty="0"/>
              <a:t>are trimmed closely to the head </a:t>
            </a:r>
          </a:p>
          <a:p>
            <a:r>
              <a:rPr lang="en-US" dirty="0" smtClean="0"/>
              <a:t>heads </a:t>
            </a:r>
            <a:r>
              <a:rPr lang="en-US" dirty="0"/>
              <a:t>are overwrapped with a perforated plastic </a:t>
            </a:r>
            <a:r>
              <a:rPr lang="en-US" dirty="0" smtClean="0"/>
              <a:t>film to </a:t>
            </a:r>
            <a:r>
              <a:rPr lang="en-US" dirty="0"/>
              <a:t>allow adequate ventilation but minimize dehydration</a:t>
            </a:r>
            <a:r>
              <a:rPr lang="en-US" dirty="0" smtClean="0"/>
              <a:t>.</a:t>
            </a:r>
            <a:endParaRPr lang="en-US" dirty="0"/>
          </a:p>
        </p:txBody>
      </p:sp>
    </p:spTree>
    <p:extLst>
      <p:ext uri="{BB962C8B-B14F-4D97-AF65-F5344CB8AC3E}">
        <p14:creationId xmlns:p14="http://schemas.microsoft.com/office/powerpoint/2010/main" val="261992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Precooling Conditions</a:t>
            </a:r>
          </a:p>
        </p:txBody>
      </p:sp>
      <p:sp>
        <p:nvSpPr>
          <p:cNvPr id="3" name="Content Placeholder 2"/>
          <p:cNvSpPr>
            <a:spLocks noGrp="1"/>
          </p:cNvSpPr>
          <p:nvPr>
            <p:ph idx="1"/>
          </p:nvPr>
        </p:nvSpPr>
        <p:spPr/>
        <p:txBody>
          <a:bodyPr/>
          <a:lstStyle/>
          <a:p>
            <a:r>
              <a:rPr lang="en-US" dirty="0" smtClean="0"/>
              <a:t>Cauliflower </a:t>
            </a:r>
            <a:r>
              <a:rPr lang="en-US" dirty="0"/>
              <a:t>is mostly vacuum-cooled or </a:t>
            </a:r>
            <a:r>
              <a:rPr lang="en-US" dirty="0" smtClean="0"/>
              <a:t>hydro cooled </a:t>
            </a:r>
            <a:r>
              <a:rPr lang="en-US" dirty="0"/>
              <a:t>prior to storage or marketing. </a:t>
            </a:r>
            <a:endParaRPr lang="en-US" dirty="0" smtClean="0"/>
          </a:p>
          <a:p>
            <a:r>
              <a:rPr lang="en-US" dirty="0" smtClean="0"/>
              <a:t>Vacuum </a:t>
            </a:r>
            <a:r>
              <a:rPr lang="en-US" dirty="0"/>
              <a:t>cooling works well for field-packed heads and is more effective if cauliflower is wetted before </a:t>
            </a:r>
            <a:r>
              <a:rPr lang="en-US" dirty="0" smtClean="0"/>
              <a:t>cooling</a:t>
            </a:r>
          </a:p>
          <a:p>
            <a:r>
              <a:rPr lang="en-US" dirty="0" smtClean="0"/>
              <a:t> Forced air </a:t>
            </a:r>
            <a:r>
              <a:rPr lang="en-US" dirty="0"/>
              <a:t>cooling can also be used.</a:t>
            </a:r>
          </a:p>
        </p:txBody>
      </p:sp>
    </p:spTree>
    <p:extLst>
      <p:ext uri="{BB962C8B-B14F-4D97-AF65-F5344CB8AC3E}">
        <p14:creationId xmlns:p14="http://schemas.microsoft.com/office/powerpoint/2010/main" val="233226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Black" pitchFamily="34" charset="0"/>
              </a:rPr>
              <a:t>Optimum Storage Conditions</a:t>
            </a:r>
          </a:p>
        </p:txBody>
      </p:sp>
      <p:sp>
        <p:nvSpPr>
          <p:cNvPr id="3" name="Content Placeholder 2"/>
          <p:cNvSpPr>
            <a:spLocks noGrp="1"/>
          </p:cNvSpPr>
          <p:nvPr>
            <p:ph idx="1"/>
          </p:nvPr>
        </p:nvSpPr>
        <p:spPr/>
        <p:txBody>
          <a:bodyPr>
            <a:normAutofit fontScale="85000" lnSpcReduction="10000"/>
          </a:bodyPr>
          <a:lstStyle/>
          <a:p>
            <a:r>
              <a:rPr lang="en-US" dirty="0" smtClean="0"/>
              <a:t>Commercial </a:t>
            </a:r>
            <a:r>
              <a:rPr lang="en-US" dirty="0"/>
              <a:t>storage at 0 °C (32 °F) with 95 to 98% RH can maintain good quality for up to 3 weeks or more depending on initial quality</a:t>
            </a:r>
            <a:r>
              <a:rPr lang="en-US" dirty="0" smtClean="0"/>
              <a:t>.</a:t>
            </a:r>
          </a:p>
          <a:p>
            <a:r>
              <a:rPr lang="en-US" dirty="0" smtClean="0"/>
              <a:t> </a:t>
            </a:r>
            <a:r>
              <a:rPr lang="en-US" dirty="0"/>
              <a:t>Increasing RH to 98 to 100% can further reduce weight loss and maintain turgidity of the heads </a:t>
            </a:r>
            <a:endParaRPr lang="en-US" dirty="0" smtClean="0"/>
          </a:p>
          <a:p>
            <a:r>
              <a:rPr lang="en-US" dirty="0" smtClean="0"/>
              <a:t>Free </a:t>
            </a:r>
            <a:r>
              <a:rPr lang="en-US" dirty="0"/>
              <a:t>water accumulation on the curd must be </a:t>
            </a:r>
            <a:r>
              <a:rPr lang="en-US" dirty="0" smtClean="0"/>
              <a:t>avoided.</a:t>
            </a:r>
          </a:p>
          <a:p>
            <a:r>
              <a:rPr lang="en-US" dirty="0" smtClean="0"/>
              <a:t>Storage </a:t>
            </a:r>
            <a:r>
              <a:rPr lang="en-US" dirty="0"/>
              <a:t>life is about 7 to 10 days at 5 °C (41 °F), 5 days at 10 °C (50 °F), and 3 days at 15 °C (59 °F) </a:t>
            </a:r>
            <a:endParaRPr lang="en-US" dirty="0" smtClean="0"/>
          </a:p>
          <a:p>
            <a:r>
              <a:rPr lang="en-US" dirty="0" smtClean="0"/>
              <a:t>Loss </a:t>
            </a:r>
            <a:r>
              <a:rPr lang="en-US" dirty="0"/>
              <a:t>of quality </a:t>
            </a:r>
            <a:r>
              <a:rPr lang="en-US" dirty="0" smtClean="0"/>
              <a:t>in prolonged </a:t>
            </a:r>
            <a:r>
              <a:rPr lang="en-US" dirty="0"/>
              <a:t>storage </a:t>
            </a:r>
            <a:r>
              <a:rPr lang="en-US" dirty="0" smtClean="0"/>
              <a:t>is wilting</a:t>
            </a:r>
            <a:r>
              <a:rPr lang="en-US" dirty="0"/>
              <a:t>, browning, and spreading of </a:t>
            </a:r>
            <a:r>
              <a:rPr lang="en-US" dirty="0" smtClean="0"/>
              <a:t>curds, yellowing </a:t>
            </a:r>
            <a:r>
              <a:rPr lang="en-US" dirty="0"/>
              <a:t>of </a:t>
            </a:r>
            <a:r>
              <a:rPr lang="en-US" dirty="0" smtClean="0"/>
              <a:t>leaves and </a:t>
            </a:r>
            <a:r>
              <a:rPr lang="en-US" dirty="0"/>
              <a:t>decay</a:t>
            </a:r>
          </a:p>
        </p:txBody>
      </p:sp>
    </p:spTree>
    <p:extLst>
      <p:ext uri="{BB962C8B-B14F-4D97-AF65-F5344CB8AC3E}">
        <p14:creationId xmlns:p14="http://schemas.microsoft.com/office/powerpoint/2010/main" val="3054153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Black" pitchFamily="34" charset="0"/>
              </a:rPr>
              <a:t>Controlled Atmosphere (CA) Considerations</a:t>
            </a:r>
          </a:p>
        </p:txBody>
      </p:sp>
      <p:sp>
        <p:nvSpPr>
          <p:cNvPr id="3" name="Content Placeholder 2"/>
          <p:cNvSpPr>
            <a:spLocks noGrp="1"/>
          </p:cNvSpPr>
          <p:nvPr>
            <p:ph idx="1"/>
          </p:nvPr>
        </p:nvSpPr>
        <p:spPr/>
        <p:txBody>
          <a:bodyPr>
            <a:normAutofit lnSpcReduction="10000"/>
          </a:bodyPr>
          <a:lstStyle/>
          <a:p>
            <a:r>
              <a:rPr lang="en-US" dirty="0" smtClean="0"/>
              <a:t>The </a:t>
            </a:r>
            <a:r>
              <a:rPr lang="en-US" dirty="0"/>
              <a:t>benefits from CA and modified atmosphere are </a:t>
            </a:r>
            <a:r>
              <a:rPr lang="en-US" dirty="0" smtClean="0"/>
              <a:t>modest</a:t>
            </a:r>
          </a:p>
          <a:p>
            <a:r>
              <a:rPr lang="en-US" dirty="0" smtClean="0"/>
              <a:t> </a:t>
            </a:r>
            <a:r>
              <a:rPr lang="en-US" dirty="0"/>
              <a:t>Low O</a:t>
            </a:r>
            <a:r>
              <a:rPr lang="en-US" baseline="-25000" dirty="0"/>
              <a:t>2 </a:t>
            </a:r>
            <a:r>
              <a:rPr lang="en-US" dirty="0"/>
              <a:t>(below 2%) in combination with 3 to 5% </a:t>
            </a:r>
            <a:r>
              <a:rPr lang="en-US" dirty="0" smtClean="0"/>
              <a:t>CO</a:t>
            </a:r>
            <a:r>
              <a:rPr lang="en-US" baseline="-25000" dirty="0" smtClean="0"/>
              <a:t>2 </a:t>
            </a:r>
            <a:r>
              <a:rPr lang="en-US" dirty="0"/>
              <a:t>may delay leaf yellowing and the onset of curd </a:t>
            </a:r>
            <a:r>
              <a:rPr lang="en-US" dirty="0" smtClean="0"/>
              <a:t>browning, injury </a:t>
            </a:r>
            <a:r>
              <a:rPr lang="en-US" dirty="0"/>
              <a:t>may occur at below 2% O</a:t>
            </a:r>
            <a:r>
              <a:rPr lang="en-US" baseline="-25000" dirty="0"/>
              <a:t>2 </a:t>
            </a:r>
            <a:r>
              <a:rPr lang="en-US" dirty="0"/>
              <a:t>and/or above 5% CO</a:t>
            </a:r>
            <a:r>
              <a:rPr lang="en-US" baseline="-25000" dirty="0"/>
              <a:t>2 </a:t>
            </a:r>
            <a:r>
              <a:rPr lang="en-US" dirty="0" smtClean="0"/>
              <a:t>and </a:t>
            </a:r>
            <a:r>
              <a:rPr lang="en-US" dirty="0"/>
              <a:t>develop off flavors. </a:t>
            </a:r>
            <a:endParaRPr lang="en-US" dirty="0" smtClean="0"/>
          </a:p>
          <a:p>
            <a:r>
              <a:rPr lang="en-US" dirty="0" smtClean="0"/>
              <a:t>Storage at CO</a:t>
            </a:r>
            <a:r>
              <a:rPr lang="en-US" baseline="-25000" dirty="0" smtClean="0"/>
              <a:t>2 </a:t>
            </a:r>
            <a:r>
              <a:rPr lang="en-US" dirty="0"/>
              <a:t>levels above 10% can induce injury within 2 days</a:t>
            </a:r>
            <a:r>
              <a:rPr lang="en-US" dirty="0" smtClean="0"/>
              <a:t>.</a:t>
            </a:r>
            <a:endParaRPr lang="en-US" dirty="0"/>
          </a:p>
        </p:txBody>
      </p:sp>
    </p:spTree>
    <p:extLst>
      <p:ext uri="{BB962C8B-B14F-4D97-AF65-F5344CB8AC3E}">
        <p14:creationId xmlns:p14="http://schemas.microsoft.com/office/powerpoint/2010/main" val="2940897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867</Words>
  <Application>Microsoft Office PowerPoint</Application>
  <PresentationFormat>On-screen Show (4:3)</PresentationFormat>
  <Paragraphs>70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Post harvest management of Cauliflower Prof. Dr. Sarfraz Hussain FST 508  01-04-2020</vt:lpstr>
      <vt:lpstr>PowerPoint Presentation</vt:lpstr>
      <vt:lpstr>Introduction</vt:lpstr>
      <vt:lpstr>Quality Characteristics and Criteria</vt:lpstr>
      <vt:lpstr>Horticultural Maturity Indices</vt:lpstr>
      <vt:lpstr>Grades, Sizes, and Packaging</vt:lpstr>
      <vt:lpstr>Precooling Conditions</vt:lpstr>
      <vt:lpstr>Optimum Storage Conditions</vt:lpstr>
      <vt:lpstr>Controlled Atmosphere (CA) Considerations</vt:lpstr>
      <vt:lpstr>Retail Outlet Display Considerations</vt:lpstr>
      <vt:lpstr>Ethylene Production and Sensitivity</vt:lpstr>
      <vt:lpstr>Physiological Disorders</vt:lpstr>
      <vt:lpstr>Continued. . . .</vt:lpstr>
      <vt:lpstr>Postharvest Pathology</vt:lpstr>
      <vt:lpstr>Special Considerations</vt:lpstr>
      <vt:lpstr>Uses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Sarfaraz Hussain</dc:creator>
  <cp:lastModifiedBy>Dr Sarfaraz Hussain</cp:lastModifiedBy>
  <cp:revision>39</cp:revision>
  <dcterms:created xsi:type="dcterms:W3CDTF">2006-08-16T00:00:00Z</dcterms:created>
  <dcterms:modified xsi:type="dcterms:W3CDTF">2020-03-31T21:43:20Z</dcterms:modified>
</cp:coreProperties>
</file>