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65" d="100"/>
          <a:sy n="65" d="100"/>
        </p:scale>
        <p:origin x="7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70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2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2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3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02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7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1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0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2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74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5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6182AF6-5B2F-4A4E-B2BD-D4AA91AE5C8E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9A0FD98-C7D7-477D-8E1A-689564BBA20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19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Chapter 3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8048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Controls (Cont..)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800" dirty="0" err="1" smtClean="0"/>
              <a:t>HiddenField</a:t>
            </a:r>
            <a:endParaRPr lang="en-US" sz="2800" dirty="0" smtClean="0"/>
          </a:p>
          <a:p>
            <a:pPr lvl="2"/>
            <a:r>
              <a:rPr lang="en-US" sz="2400" dirty="0" smtClean="0"/>
              <a:t>Use to store value</a:t>
            </a:r>
          </a:p>
          <a:p>
            <a:pPr lvl="2"/>
            <a:r>
              <a:rPr lang="en-US" sz="2400" dirty="0"/>
              <a:t>Viewable in source </a:t>
            </a:r>
            <a:r>
              <a:rPr lang="en-US" sz="2400" dirty="0" smtClean="0"/>
              <a:t>code</a:t>
            </a:r>
          </a:p>
          <a:p>
            <a:pPr lvl="1"/>
            <a:r>
              <a:rPr lang="en-US" sz="2800" dirty="0" err="1"/>
              <a:t>FileUpload</a:t>
            </a:r>
            <a:endParaRPr lang="en-US" sz="2800" dirty="0"/>
          </a:p>
          <a:p>
            <a:pPr lvl="2"/>
            <a:r>
              <a:rPr lang="en-US" sz="2400" dirty="0"/>
              <a:t>Max Request Length (default value </a:t>
            </a:r>
            <a:r>
              <a:rPr lang="en-US" sz="2400"/>
              <a:t>= </a:t>
            </a:r>
            <a:r>
              <a:rPr lang="en-US" sz="2400" smtClean="0"/>
              <a:t>4MB)</a:t>
            </a:r>
            <a:endParaRPr lang="en-US" sz="24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/>
              <a:t>Allow Multiple </a:t>
            </a:r>
            <a:r>
              <a:rPr lang="en-US" sz="2400" dirty="0" smtClean="0"/>
              <a:t>Files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920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Server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buSzPct val="100000"/>
            </a:pPr>
            <a:r>
              <a:rPr lang="en-US" sz="3200" dirty="0"/>
              <a:t>Label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Use to display text on screen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Also can be used as a hot key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Places </a:t>
            </a:r>
            <a:r>
              <a:rPr lang="en-US" sz="2400" dirty="0"/>
              <a:t>&lt;span&gt; elements around the </a:t>
            </a:r>
            <a:r>
              <a:rPr lang="en-US" sz="2400" dirty="0" smtClean="0"/>
              <a:t>text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Style/</a:t>
            </a:r>
            <a:r>
              <a:rPr lang="en-US" sz="2400" dirty="0" err="1" smtClean="0"/>
              <a:t>css</a:t>
            </a:r>
            <a:r>
              <a:rPr lang="en-US" sz="2400" dirty="0" smtClean="0"/>
              <a:t> supported</a:t>
            </a:r>
            <a:endParaRPr lang="en-US" sz="2400" dirty="0"/>
          </a:p>
          <a:p>
            <a:pPr lvl="1">
              <a:lnSpc>
                <a:spcPct val="100000"/>
              </a:lnSpc>
              <a:buSzPct val="100000"/>
            </a:pPr>
            <a:r>
              <a:rPr lang="en-US" sz="3200" dirty="0"/>
              <a:t>Literal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/>
              <a:t>Works like a Label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/>
              <a:t>Provides ‘Mode’ property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/>
              <a:t>Unable to apply style/</a:t>
            </a:r>
            <a:r>
              <a:rPr lang="en-US" sz="2400" dirty="0" err="1"/>
              <a:t>css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354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Web Server </a:t>
            </a:r>
            <a:r>
              <a:rPr lang="en-US" dirty="0" smtClean="0"/>
              <a:t>Controls (Cont..)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59587"/>
            <a:ext cx="10058400" cy="4596631"/>
          </a:xfrm>
        </p:spPr>
        <p:txBody>
          <a:bodyPr>
            <a:normAutofit fontScale="77500" lnSpcReduction="20000"/>
          </a:bodyPr>
          <a:lstStyle/>
          <a:p>
            <a:pPr lvl="1">
              <a:lnSpc>
                <a:spcPct val="100000"/>
              </a:lnSpc>
              <a:buSzPct val="100000"/>
            </a:pPr>
            <a:r>
              <a:rPr lang="en-US" sz="3200" dirty="0" err="1" smtClean="0"/>
              <a:t>TextBox</a:t>
            </a:r>
            <a:endParaRPr lang="en-US" sz="3200" dirty="0" smtClean="0"/>
          </a:p>
          <a:p>
            <a:pPr lvl="2">
              <a:lnSpc>
                <a:spcPct val="100000"/>
              </a:lnSpc>
              <a:buSzPct val="100000"/>
            </a:pPr>
            <a:r>
              <a:rPr lang="en-US" sz="2800" dirty="0" smtClean="0"/>
              <a:t>Properties</a:t>
            </a:r>
            <a:endParaRPr lang="en-US" sz="2800" dirty="0"/>
          </a:p>
          <a:p>
            <a:pPr lvl="3">
              <a:lnSpc>
                <a:spcPct val="120000"/>
              </a:lnSpc>
              <a:buSzPct val="100000"/>
            </a:pPr>
            <a:r>
              <a:rPr lang="en-US" sz="2600" dirty="0" err="1" smtClean="0"/>
              <a:t>TextMode</a:t>
            </a:r>
            <a:endParaRPr lang="en-US" sz="2600" dirty="0"/>
          </a:p>
          <a:p>
            <a:pPr lvl="3">
              <a:lnSpc>
                <a:spcPct val="120000"/>
              </a:lnSpc>
              <a:buSzPct val="100000"/>
            </a:pPr>
            <a:r>
              <a:rPr lang="en-US" sz="2600" dirty="0" err="1" smtClean="0"/>
              <a:t>AutoPostBack</a:t>
            </a:r>
            <a:endParaRPr lang="en-US" sz="2600" dirty="0"/>
          </a:p>
          <a:p>
            <a:pPr lvl="2">
              <a:lnSpc>
                <a:spcPct val="120000"/>
              </a:lnSpc>
              <a:buSzPct val="100000"/>
            </a:pPr>
            <a:r>
              <a:rPr lang="en-US" sz="2600" dirty="0"/>
              <a:t>Focus() method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US" sz="3200" dirty="0"/>
              <a:t>Button</a:t>
            </a:r>
          </a:p>
          <a:p>
            <a:pPr lvl="2">
              <a:lnSpc>
                <a:spcPct val="120000"/>
              </a:lnSpc>
              <a:buSzPct val="100000"/>
            </a:pPr>
            <a:r>
              <a:rPr lang="en-US" sz="2600" dirty="0"/>
              <a:t>Click Event</a:t>
            </a:r>
          </a:p>
          <a:p>
            <a:pPr lvl="2">
              <a:lnSpc>
                <a:spcPct val="120000"/>
              </a:lnSpc>
              <a:buSzPct val="100000"/>
            </a:pPr>
            <a:r>
              <a:rPr lang="en-US" sz="2600" dirty="0"/>
              <a:t>Command Event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200" dirty="0"/>
              <a:t>Command </a:t>
            </a:r>
            <a:r>
              <a:rPr lang="en-US" sz="2200" dirty="0" smtClean="0"/>
              <a:t>Name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200" dirty="0" smtClean="0"/>
              <a:t>Command Arguments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1900" dirty="0"/>
              <a:t>Client Side event</a:t>
            </a:r>
          </a:p>
          <a:p>
            <a:pPr lvl="2">
              <a:lnSpc>
                <a:spcPct val="120000"/>
              </a:lnSpc>
              <a:buSzPct val="100000"/>
            </a:pPr>
            <a:r>
              <a:rPr lang="en-US" sz="2600" dirty="0" err="1"/>
              <a:t>PostBackUrl</a:t>
            </a:r>
            <a:endParaRPr lang="en-US" sz="2600" dirty="0"/>
          </a:p>
          <a:p>
            <a:pPr lvl="3"/>
            <a:r>
              <a:rPr lang="en-US" sz="2200" dirty="0"/>
              <a:t>Cross-page </a:t>
            </a:r>
            <a:r>
              <a:rPr lang="en-US" sz="2200" dirty="0" smtClean="0"/>
              <a:t>posting</a:t>
            </a:r>
          </a:p>
          <a:p>
            <a:pPr lvl="2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1789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Controls (Cont..)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  <a:buSzPct val="100000"/>
            </a:pPr>
            <a:r>
              <a:rPr lang="en-US" sz="2800" dirty="0" err="1"/>
              <a:t>LinkButton</a:t>
            </a:r>
            <a:endParaRPr lang="en-US" sz="28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/>
              <a:t>Similar to Button</a:t>
            </a:r>
          </a:p>
          <a:p>
            <a:pPr lvl="1">
              <a:lnSpc>
                <a:spcPct val="80000"/>
              </a:lnSpc>
              <a:buSzPct val="100000"/>
            </a:pPr>
            <a:r>
              <a:rPr lang="en-US" sz="2800" dirty="0" err="1"/>
              <a:t>ImageButton</a:t>
            </a:r>
            <a:endParaRPr lang="en-US" sz="28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600" dirty="0" smtClean="0"/>
              <a:t>Properties</a:t>
            </a:r>
            <a:endParaRPr lang="en-US" sz="2600" dirty="0"/>
          </a:p>
          <a:p>
            <a:pPr lvl="3">
              <a:lnSpc>
                <a:spcPct val="100000"/>
              </a:lnSpc>
              <a:buSzPct val="100000"/>
            </a:pPr>
            <a:r>
              <a:rPr lang="en-US" sz="2400" dirty="0" err="1"/>
              <a:t>ImageUrl</a:t>
            </a:r>
            <a:endParaRPr lang="en-US" sz="2400" dirty="0"/>
          </a:p>
          <a:p>
            <a:pPr lvl="3">
              <a:lnSpc>
                <a:spcPct val="100000"/>
              </a:lnSpc>
              <a:buSzPct val="100000"/>
            </a:pPr>
            <a:r>
              <a:rPr lang="en-US" sz="2400" dirty="0" err="1"/>
              <a:t>AlternateText</a:t>
            </a:r>
            <a:endParaRPr lang="en-US" sz="2400" dirty="0"/>
          </a:p>
          <a:p>
            <a:pPr lvl="1">
              <a:lnSpc>
                <a:spcPct val="80000"/>
              </a:lnSpc>
              <a:buSzPct val="100000"/>
            </a:pPr>
            <a:r>
              <a:rPr lang="en-US" sz="2800" dirty="0" err="1"/>
              <a:t>HyperLink</a:t>
            </a:r>
            <a:endParaRPr lang="en-US" sz="28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/>
              <a:t>Server side anchor tag </a:t>
            </a:r>
          </a:p>
        </p:txBody>
      </p:sp>
    </p:spTree>
    <p:extLst>
      <p:ext uri="{BB962C8B-B14F-4D97-AF65-F5344CB8AC3E}">
        <p14:creationId xmlns:p14="http://schemas.microsoft.com/office/powerpoint/2010/main" val="348067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Controls (Cont..)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100000"/>
              </a:lnSpc>
              <a:buSzPct val="100000"/>
            </a:pPr>
            <a:r>
              <a:rPr lang="en-US" sz="3000" dirty="0" err="1" smtClean="0"/>
              <a:t>DropDownList</a:t>
            </a:r>
            <a:endParaRPr lang="en-US" sz="3000" dirty="0" smtClean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/>
              <a:t>Properties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200" dirty="0" err="1" smtClean="0"/>
              <a:t>DataTextField</a:t>
            </a:r>
            <a:r>
              <a:rPr lang="en-US" sz="2200" dirty="0" smtClean="0"/>
              <a:t> </a:t>
            </a:r>
            <a:endParaRPr lang="en-US" sz="2200" dirty="0"/>
          </a:p>
          <a:p>
            <a:pPr lvl="3">
              <a:lnSpc>
                <a:spcPct val="100000"/>
              </a:lnSpc>
              <a:buSzPct val="100000"/>
            </a:pPr>
            <a:r>
              <a:rPr lang="en-US" sz="2200" dirty="0" err="1" smtClean="0"/>
              <a:t>DataValueField</a:t>
            </a:r>
            <a:r>
              <a:rPr lang="en-US" sz="2200" dirty="0" smtClean="0"/>
              <a:t> </a:t>
            </a:r>
            <a:endParaRPr lang="en-US" sz="2200" dirty="0"/>
          </a:p>
          <a:p>
            <a:pPr lvl="3">
              <a:lnSpc>
                <a:spcPct val="100000"/>
              </a:lnSpc>
              <a:buSzPct val="100000"/>
            </a:pPr>
            <a:r>
              <a:rPr lang="en-US" sz="2200" dirty="0" err="1" smtClean="0"/>
              <a:t>AutoPostBack</a:t>
            </a:r>
            <a:endParaRPr lang="en-US" sz="2200" dirty="0" smtClean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Insert items in collection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US" sz="3000" dirty="0" err="1" smtClean="0"/>
              <a:t>ListBox</a:t>
            </a:r>
            <a:endParaRPr lang="en-US" sz="30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Same as </a:t>
            </a:r>
            <a:r>
              <a:rPr lang="en-US" sz="2400" dirty="0" err="1" smtClean="0"/>
              <a:t>DropDownList</a:t>
            </a:r>
            <a:endParaRPr lang="en-US" sz="2400" dirty="0" smtClean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Show more items on user screen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Allow multi selection</a:t>
            </a:r>
          </a:p>
          <a:p>
            <a:pPr lvl="2">
              <a:lnSpc>
                <a:spcPct val="100000"/>
              </a:lnSpc>
              <a:buSzPct val="100000"/>
            </a:pPr>
            <a:endParaRPr lang="en-US" sz="2400" dirty="0"/>
          </a:p>
          <a:p>
            <a:pPr lvl="2">
              <a:lnSpc>
                <a:spcPct val="100000"/>
              </a:lnSpc>
              <a:buSzPct val="100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3785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Controls (Cont..)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85793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00000"/>
              </a:lnSpc>
              <a:buSzPct val="100000"/>
            </a:pPr>
            <a:r>
              <a:rPr lang="en-US" sz="3000" dirty="0" err="1" smtClean="0"/>
              <a:t>CheckBox</a:t>
            </a:r>
            <a:endParaRPr lang="en-US" sz="30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Properties</a:t>
            </a:r>
            <a:endParaRPr lang="en-US" sz="2400" dirty="0"/>
          </a:p>
          <a:p>
            <a:pPr lvl="3">
              <a:lnSpc>
                <a:spcPct val="100000"/>
              </a:lnSpc>
              <a:buSzPct val="100000"/>
            </a:pPr>
            <a:r>
              <a:rPr lang="en-US" sz="2200" dirty="0" smtClean="0"/>
              <a:t>Checked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200" dirty="0" err="1" smtClean="0"/>
              <a:t>AutoPostBack</a:t>
            </a:r>
            <a:endParaRPr lang="en-US" sz="2200" dirty="0" smtClean="0"/>
          </a:p>
          <a:p>
            <a:pPr lvl="3">
              <a:lnSpc>
                <a:spcPct val="100000"/>
              </a:lnSpc>
              <a:buSzPct val="100000"/>
            </a:pPr>
            <a:r>
              <a:rPr lang="en-US" sz="2200" dirty="0" err="1" smtClean="0"/>
              <a:t>TextAlign</a:t>
            </a:r>
            <a:endParaRPr lang="en-US" sz="2200" dirty="0"/>
          </a:p>
          <a:p>
            <a:pPr lvl="1">
              <a:lnSpc>
                <a:spcPct val="100000"/>
              </a:lnSpc>
              <a:buSzPct val="100000"/>
            </a:pPr>
            <a:r>
              <a:rPr lang="en-US" sz="3000" dirty="0" err="1" smtClean="0"/>
              <a:t>CheckBoxList</a:t>
            </a:r>
            <a:endParaRPr lang="en-US" sz="30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Contains a list of checkboxes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Properties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200" dirty="0" err="1" smtClean="0"/>
              <a:t>DataTextField</a:t>
            </a:r>
            <a:endParaRPr lang="en-US" sz="2200" dirty="0"/>
          </a:p>
          <a:p>
            <a:pPr lvl="3">
              <a:lnSpc>
                <a:spcPct val="110000"/>
              </a:lnSpc>
              <a:buSzPct val="100000"/>
            </a:pPr>
            <a:r>
              <a:rPr lang="en-US" sz="2200" dirty="0" err="1" smtClean="0"/>
              <a:t>DataValueField</a:t>
            </a:r>
            <a:endParaRPr lang="en-US" sz="2200" dirty="0"/>
          </a:p>
          <a:p>
            <a:pPr lvl="3">
              <a:lnSpc>
                <a:spcPct val="110000"/>
              </a:lnSpc>
              <a:buSzPct val="100000"/>
            </a:pPr>
            <a:r>
              <a:rPr lang="en-US" sz="2200" dirty="0" err="1" smtClean="0"/>
              <a:t>RepeatColumns</a:t>
            </a:r>
            <a:endParaRPr lang="en-US" sz="2200" dirty="0"/>
          </a:p>
          <a:p>
            <a:pPr lvl="3">
              <a:lnSpc>
                <a:spcPct val="110000"/>
              </a:lnSpc>
              <a:buSzPct val="100000"/>
            </a:pPr>
            <a:r>
              <a:rPr lang="en-US" sz="2200" dirty="0" err="1" smtClean="0"/>
              <a:t>RepeatDirection</a:t>
            </a:r>
            <a:endParaRPr lang="en-US" sz="2200" dirty="0"/>
          </a:p>
          <a:p>
            <a:pPr lvl="2">
              <a:lnSpc>
                <a:spcPct val="100000"/>
              </a:lnSpc>
              <a:buSzPct val="100000"/>
            </a:pPr>
            <a:endParaRPr lang="en-US" sz="2400" dirty="0" smtClean="0"/>
          </a:p>
          <a:p>
            <a:pPr lvl="2">
              <a:lnSpc>
                <a:spcPct val="100000"/>
              </a:lnSpc>
              <a:buSzPct val="100000"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92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Controls (Cont..)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100000"/>
              </a:lnSpc>
              <a:buSzPct val="100000"/>
            </a:pPr>
            <a:r>
              <a:rPr lang="en-US" sz="2800" dirty="0" err="1"/>
              <a:t>RadioButton</a:t>
            </a:r>
            <a:endParaRPr lang="en-US" sz="28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Properties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000" dirty="0" smtClean="0"/>
              <a:t>Checked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000" dirty="0" err="1" smtClean="0"/>
              <a:t>GroupName</a:t>
            </a:r>
            <a:endParaRPr lang="en-US" sz="2000" dirty="0" smtClean="0"/>
          </a:p>
          <a:p>
            <a:pPr lvl="3">
              <a:lnSpc>
                <a:spcPct val="100000"/>
              </a:lnSpc>
              <a:buSzPct val="100000"/>
            </a:pPr>
            <a:r>
              <a:rPr lang="en-US" sz="2000" dirty="0" err="1" smtClean="0"/>
              <a:t>AutoPostBack</a:t>
            </a:r>
            <a:endParaRPr lang="en-US" sz="2000" dirty="0"/>
          </a:p>
          <a:p>
            <a:pPr lvl="1">
              <a:lnSpc>
                <a:spcPct val="100000"/>
              </a:lnSpc>
              <a:buSzPct val="100000"/>
            </a:pPr>
            <a:r>
              <a:rPr lang="en-US" sz="2800" dirty="0" err="1" smtClean="0"/>
              <a:t>RadioButtonList</a:t>
            </a:r>
            <a:endParaRPr lang="en-US" sz="2800" dirty="0" smtClean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Contains a list of radio selection</a:t>
            </a:r>
            <a:endParaRPr lang="en-US" sz="24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/>
              <a:t>Properties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000" dirty="0" err="1"/>
              <a:t>DataTextField</a:t>
            </a:r>
            <a:r>
              <a:rPr lang="en-US" sz="2000" dirty="0"/>
              <a:t> 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000" dirty="0" err="1"/>
              <a:t>DataValueField</a:t>
            </a:r>
            <a:r>
              <a:rPr lang="en-US" sz="20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631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Controls (Cont..)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74957"/>
          </a:xfrm>
        </p:spPr>
        <p:txBody>
          <a:bodyPr/>
          <a:lstStyle/>
          <a:p>
            <a:pPr lvl="1">
              <a:lnSpc>
                <a:spcPct val="100000"/>
              </a:lnSpc>
              <a:buSzPct val="100000"/>
            </a:pPr>
            <a:r>
              <a:rPr lang="en-US" sz="2800" dirty="0" smtClean="0"/>
              <a:t>Image</a:t>
            </a:r>
            <a:endParaRPr lang="en-US" sz="28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Properties</a:t>
            </a:r>
          </a:p>
          <a:p>
            <a:pPr lvl="3">
              <a:lnSpc>
                <a:spcPct val="100000"/>
              </a:lnSpc>
              <a:buSzPct val="100000"/>
            </a:pPr>
            <a:r>
              <a:rPr lang="en-US" sz="2000" dirty="0" err="1"/>
              <a:t>ImageUrl</a:t>
            </a:r>
            <a:endParaRPr lang="en-US" sz="2000" dirty="0"/>
          </a:p>
          <a:p>
            <a:pPr lvl="3">
              <a:lnSpc>
                <a:spcPct val="100000"/>
              </a:lnSpc>
              <a:buSzPct val="100000"/>
            </a:pPr>
            <a:r>
              <a:rPr lang="en-US" sz="2000" dirty="0" err="1" smtClean="0"/>
              <a:t>ImageAlign</a:t>
            </a:r>
            <a:endParaRPr lang="en-US" sz="2000" dirty="0" smtClean="0"/>
          </a:p>
          <a:p>
            <a:pPr lvl="1">
              <a:lnSpc>
                <a:spcPct val="100000"/>
              </a:lnSpc>
              <a:buSzPct val="100000"/>
            </a:pPr>
            <a:r>
              <a:rPr lang="en-US" sz="2800" dirty="0" smtClean="0"/>
              <a:t>Table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Dynamic table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smtClean="0"/>
              <a:t>Caption attribute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US" sz="2800" dirty="0" smtClean="0"/>
              <a:t>Calendar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400" dirty="0" err="1"/>
              <a:t>SelectionMode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7978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 Controls (Cont..)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10484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buSzPct val="100000"/>
            </a:pPr>
            <a:r>
              <a:rPr lang="en-US" sz="2800" dirty="0" smtClean="0"/>
              <a:t>Panel</a:t>
            </a:r>
            <a:endParaRPr lang="en-US" sz="28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200" dirty="0"/>
              <a:t>Rapper for other controls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200" dirty="0"/>
              <a:t>Apply an attribute then it applies to all inner controls (font-bold=‘true’)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200" dirty="0"/>
              <a:t>Apply </a:t>
            </a:r>
            <a:r>
              <a:rPr lang="en-US" sz="2200" dirty="0" err="1" smtClean="0"/>
              <a:t>ScrollBars</a:t>
            </a:r>
            <a:r>
              <a:rPr lang="en-US" sz="2200" dirty="0" smtClean="0"/>
              <a:t> </a:t>
            </a:r>
            <a:endParaRPr lang="en-US" sz="2200" dirty="0"/>
          </a:p>
          <a:p>
            <a:pPr lvl="2">
              <a:lnSpc>
                <a:spcPct val="100000"/>
              </a:lnSpc>
              <a:buSzPct val="100000"/>
            </a:pPr>
            <a:r>
              <a:rPr lang="en-US" sz="2200" dirty="0"/>
              <a:t>Horizontal Align (Justify, Center, Left, Right)</a:t>
            </a:r>
          </a:p>
          <a:p>
            <a:pPr lvl="1">
              <a:lnSpc>
                <a:spcPct val="100000"/>
              </a:lnSpc>
              <a:buSzPct val="100000"/>
            </a:pPr>
            <a:r>
              <a:rPr lang="en-US" sz="2800" dirty="0" err="1" smtClean="0"/>
              <a:t>BulletedList</a:t>
            </a:r>
            <a:endParaRPr lang="en-US" sz="2800" dirty="0" smtClean="0"/>
          </a:p>
          <a:p>
            <a:pPr lvl="2">
              <a:lnSpc>
                <a:spcPct val="100000"/>
              </a:lnSpc>
              <a:buSzPct val="100000"/>
            </a:pPr>
            <a:r>
              <a:rPr lang="en-US" sz="2200" dirty="0" smtClean="0"/>
              <a:t>Bullet </a:t>
            </a:r>
            <a:r>
              <a:rPr lang="en-US" sz="2200" dirty="0"/>
              <a:t>Style (circle, Disc, Numbered, </a:t>
            </a:r>
            <a:r>
              <a:rPr lang="en-US" sz="2200" dirty="0" err="1"/>
              <a:t>etc</a:t>
            </a:r>
            <a:r>
              <a:rPr lang="en-US" sz="2200" dirty="0"/>
              <a:t>)</a:t>
            </a:r>
          </a:p>
          <a:p>
            <a:pPr lvl="2">
              <a:lnSpc>
                <a:spcPct val="100000"/>
              </a:lnSpc>
              <a:buSzPct val="100000"/>
            </a:pPr>
            <a:r>
              <a:rPr lang="en-US" sz="2200" dirty="0" err="1"/>
              <a:t>DisplayMode</a:t>
            </a:r>
            <a:r>
              <a:rPr lang="en-US" sz="2200" dirty="0"/>
              <a:t> (</a:t>
            </a:r>
            <a:r>
              <a:rPr lang="en-US" sz="2200" dirty="0" err="1"/>
              <a:t>LinkButton</a:t>
            </a:r>
            <a:r>
              <a:rPr lang="en-US" sz="2200" dirty="0"/>
              <a:t>, Hyperlink, Text)</a:t>
            </a:r>
          </a:p>
          <a:p>
            <a:pPr lvl="2">
              <a:lnSpc>
                <a:spcPct val="110000"/>
              </a:lnSpc>
              <a:buSzPct val="100000"/>
            </a:pPr>
            <a:r>
              <a:rPr lang="en-US" sz="2200" dirty="0" err="1"/>
              <a:t>DataValueField</a:t>
            </a:r>
            <a:r>
              <a:rPr lang="en-US" sz="2200" dirty="0"/>
              <a:t>, </a:t>
            </a:r>
            <a:r>
              <a:rPr lang="en-US" sz="2200" dirty="0" err="1"/>
              <a:t>DataTextField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45992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1776</TotalTime>
  <Words>269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Chapter 3</vt:lpstr>
      <vt:lpstr>Web Server Controls</vt:lpstr>
      <vt:lpstr>Web Server Controls (Cont..)</vt:lpstr>
      <vt:lpstr>Web Server Controls (Cont..)</vt:lpstr>
      <vt:lpstr>Web Server Controls (Cont..)</vt:lpstr>
      <vt:lpstr>Web Server Controls (Cont..)</vt:lpstr>
      <vt:lpstr>Web Server Controls (Cont..)</vt:lpstr>
      <vt:lpstr>Web Server Controls (Cont..)</vt:lpstr>
      <vt:lpstr>Web Server Controls (Cont..)</vt:lpstr>
      <vt:lpstr>Web Server Controls (Cont..)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Faisal</dc:creator>
  <cp:lastModifiedBy>HP</cp:lastModifiedBy>
  <cp:revision>96</cp:revision>
  <dcterms:created xsi:type="dcterms:W3CDTF">2017-09-16T08:10:13Z</dcterms:created>
  <dcterms:modified xsi:type="dcterms:W3CDTF">2019-03-18T15:51:47Z</dcterms:modified>
</cp:coreProperties>
</file>