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39619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7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5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1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7476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6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2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402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2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EB662EA-4A75-4A53-9989-3134DE2FC87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74371F2-7F9C-4AFB-8B5A-2C8230FEDD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275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F337-16C5-4300-8A8D-443AD2C18B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Study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1E7C6D-C7BB-4852-86D0-8761FBD55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2087345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4413-B011-4CE9-9434-ADB1F4D9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Extensive Reading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D477C-B8E7-475F-9D3A-27DE26EB2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purposes of reading are usually related to pleasure, information and general understanding.</a:t>
            </a:r>
          </a:p>
          <a:p>
            <a:r>
              <a:rPr lang="en-US" dirty="0"/>
              <a:t>Reading is its own reward.</a:t>
            </a:r>
          </a:p>
          <a:p>
            <a:r>
              <a:rPr lang="en-US" dirty="0"/>
              <a:t>Reading materials are well within the linguistic competence of the students in terms of vocabulary and grammar.</a:t>
            </a:r>
          </a:p>
          <a:p>
            <a:r>
              <a:rPr lang="en-US" dirty="0"/>
              <a:t>Reading is individual and silent.</a:t>
            </a:r>
          </a:p>
          <a:p>
            <a:r>
              <a:rPr lang="en-US" dirty="0"/>
              <a:t>Reading speed is usually faster than slower.</a:t>
            </a:r>
          </a:p>
          <a:p>
            <a:r>
              <a:rPr lang="en-US" dirty="0"/>
              <a:t>Teachers orient students to the goals of the program.</a:t>
            </a:r>
          </a:p>
          <a:p>
            <a:r>
              <a:rPr lang="en-US" dirty="0"/>
              <a:t>The teacher is a role model of a reader for the students.</a:t>
            </a:r>
          </a:p>
        </p:txBody>
      </p:sp>
    </p:spTree>
    <p:extLst>
      <p:ext uri="{BB962C8B-B14F-4D97-AF65-F5344CB8AC3E}">
        <p14:creationId xmlns:p14="http://schemas.microsoft.com/office/powerpoint/2010/main" val="3317771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AD9E-F164-479C-B496-BC94060F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782"/>
          </a:xfrm>
        </p:spPr>
        <p:txBody>
          <a:bodyPr/>
          <a:lstStyle/>
          <a:p>
            <a:pPr algn="ctr"/>
            <a:r>
              <a:rPr lang="en-US" dirty="0"/>
              <a:t>Extensive Reading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C4F4-BAC2-4AA0-81D8-4047439DC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5582"/>
            <a:ext cx="9601200" cy="4291818"/>
          </a:xfrm>
        </p:spPr>
        <p:txBody>
          <a:bodyPr>
            <a:normAutofit/>
          </a:bodyPr>
          <a:lstStyle/>
          <a:p>
            <a:r>
              <a:rPr lang="en-US" dirty="0"/>
              <a:t>Interview each other about their reading.</a:t>
            </a:r>
          </a:p>
          <a:p>
            <a:r>
              <a:rPr lang="en-US" dirty="0"/>
              <a:t>Reading may be combined with a writing component. For example, after reading the newspaper, students may be asked to write a newspaper report.</a:t>
            </a:r>
          </a:p>
          <a:p>
            <a:r>
              <a:rPr lang="en-US" dirty="0"/>
              <a:t>Class time reading</a:t>
            </a:r>
          </a:p>
          <a:p>
            <a:r>
              <a:rPr lang="en-US" dirty="0"/>
              <a:t>Students may set their own goals for their next session.</a:t>
            </a:r>
          </a:p>
          <a:p>
            <a:r>
              <a:rPr lang="en-US" dirty="0"/>
              <a:t>A reading log (recording number of pages read and at what level)</a:t>
            </a:r>
          </a:p>
          <a:p>
            <a:r>
              <a:rPr lang="en-US" dirty="0"/>
              <a:t>A reflection on what they noticed about their own reading</a:t>
            </a:r>
          </a:p>
          <a:p>
            <a:r>
              <a:rPr lang="en-US" dirty="0"/>
              <a:t>A book report or summary</a:t>
            </a:r>
          </a:p>
          <a:p>
            <a:r>
              <a:rPr lang="en-US" dirty="0"/>
              <a:t>A retelling of part of the text</a:t>
            </a:r>
          </a:p>
          <a:p>
            <a:r>
              <a:rPr lang="en-US" dirty="0"/>
              <a:t>Book project</a:t>
            </a:r>
          </a:p>
        </p:txBody>
      </p:sp>
    </p:spTree>
    <p:extLst>
      <p:ext uri="{BB962C8B-B14F-4D97-AF65-F5344CB8AC3E}">
        <p14:creationId xmlns:p14="http://schemas.microsoft.com/office/powerpoint/2010/main" val="351540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1CD1EC5-F44A-4922-B1F4-35A1A203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9668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Speed reading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C78BC86-71FC-47A1-9286-686AECC43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235568"/>
            <a:ext cx="9601200" cy="2631831"/>
          </a:xfrm>
        </p:spPr>
        <p:txBody>
          <a:bodyPr/>
          <a:lstStyle/>
          <a:p>
            <a:r>
              <a:rPr lang="en-US" dirty="0"/>
              <a:t>It is the process of rapidly recognizing and absorbing phrases or sentences on a page all at once, rather than identifying individual words.</a:t>
            </a:r>
          </a:p>
          <a:p>
            <a:r>
              <a:rPr lang="en-US" dirty="0"/>
              <a:t>It is any of several techniques used to improve one's ability to read quickly and involves chunking and minimizing subvocalization.</a:t>
            </a:r>
          </a:p>
        </p:txBody>
      </p:sp>
    </p:spTree>
    <p:extLst>
      <p:ext uri="{BB962C8B-B14F-4D97-AF65-F5344CB8AC3E}">
        <p14:creationId xmlns:p14="http://schemas.microsoft.com/office/powerpoint/2010/main" val="1995488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B6AB5-8884-4B07-8E44-101760D97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Chunking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9D6BA-F60E-4051-94F0-A823ABE39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process by which individual pieces of information are bound together into a meaningful whole.</a:t>
            </a:r>
          </a:p>
          <a:p>
            <a:r>
              <a:rPr lang="en-US" dirty="0"/>
              <a:t>Dad called to tell you the security code to their house as he and mum are away for the weekend and you’re meant to house sit.</a:t>
            </a:r>
          </a:p>
          <a:p>
            <a:r>
              <a:rPr lang="en-US" dirty="0"/>
              <a:t>You wrote it on a sheet of paper which flew out the window on the highway.</a:t>
            </a:r>
          </a:p>
          <a:p>
            <a:r>
              <a:rPr lang="en-US" dirty="0"/>
              <a:t>But as dad was reciting the code (6527852389), you mentally grouped the long strings of digits into smaller, easier to remember chunks of information.</a:t>
            </a:r>
          </a:p>
          <a:p>
            <a:r>
              <a:rPr lang="en-US" dirty="0"/>
              <a:t>652, 785, 2389 is much easier to remember. Can you give another example?</a:t>
            </a:r>
          </a:p>
        </p:txBody>
      </p:sp>
    </p:spTree>
    <p:extLst>
      <p:ext uri="{BB962C8B-B14F-4D97-AF65-F5344CB8AC3E}">
        <p14:creationId xmlns:p14="http://schemas.microsoft.com/office/powerpoint/2010/main" val="2425550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042A-1266-405B-86E4-37A86EF9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Subvocalization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2078-1768-4248-ABE3-AD00D16F0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known as auditory reassurance.</a:t>
            </a:r>
          </a:p>
          <a:p>
            <a:r>
              <a:rPr lang="en-US" dirty="0"/>
              <a:t>Is a very common habit among readers which involves saying words in your head while reading.</a:t>
            </a:r>
          </a:p>
          <a:p>
            <a:r>
              <a:rPr lang="en-US" dirty="0"/>
              <a:t>Its one of the main reasons why people read slowly and have trouble improving their reading speed</a:t>
            </a:r>
          </a:p>
        </p:txBody>
      </p:sp>
    </p:spTree>
    <p:extLst>
      <p:ext uri="{BB962C8B-B14F-4D97-AF65-F5344CB8AC3E}">
        <p14:creationId xmlns:p14="http://schemas.microsoft.com/office/powerpoint/2010/main" val="1449405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C4A2A-4686-4BE2-A6F7-7691AC53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351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Why speed read?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A4506-FE4E-4593-8CD1-58595D843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9311"/>
            <a:ext cx="9601200" cy="47548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Speed reading is the answer to today’s pressing challenge of doing more work in less time. </a:t>
            </a:r>
          </a:p>
          <a:p>
            <a:r>
              <a:rPr lang="en-US" dirty="0"/>
              <a:t>Speed reading is good because rapid reading: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Saves time</a:t>
            </a:r>
            <a:r>
              <a:rPr lang="en-US" dirty="0"/>
              <a:t>: Have time to complete our routine reading like newspaper or magazine and have time for other literature/documents.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Greater efficiency</a:t>
            </a:r>
            <a:r>
              <a:rPr lang="en-US" dirty="0"/>
              <a:t>: To better cope with the demands of modern business to become an efficient employee.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Broadens your horizon</a:t>
            </a:r>
            <a:r>
              <a:rPr lang="en-US" dirty="0"/>
              <a:t>: By putting within our reach a greater range or variety of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Effective speaking</a:t>
            </a:r>
            <a:r>
              <a:rPr lang="en-US" dirty="0"/>
              <a:t>: enables one to gather speedily the material needed for public speaking or conversation.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Current</a:t>
            </a:r>
            <a:r>
              <a:rPr lang="en-US" dirty="0"/>
              <a:t>: Keeps you up to date with developments in one’s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Mental tonic</a:t>
            </a:r>
            <a:r>
              <a:rPr lang="en-US" dirty="0"/>
              <a:t>: brushing up our knowledge, exercising our intellect and keeping us mentally on our toes.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Others</a:t>
            </a:r>
            <a:r>
              <a:rPr lang="en-US" dirty="0"/>
              <a:t>: Helps in preparing for exams and  helps improve our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78104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9A324-665C-420E-AF88-06D83A2C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What are Study Skills?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896E-0C39-43ED-A2ED-16CDDEB3C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skills are the skills you need to enable you to study and learn efficiently – they are an important set of transferable life skills.</a:t>
            </a:r>
          </a:p>
          <a:p>
            <a:r>
              <a:rPr lang="en-US" dirty="0"/>
              <a:t>Reading is the most important skill in other language from other language skill is in acquiring language. It is a cognitive process of decoding symbols to derive meaning from text(as in reading a book or reading a music.)</a:t>
            </a:r>
          </a:p>
        </p:txBody>
      </p:sp>
    </p:spTree>
    <p:extLst>
      <p:ext uri="{BB962C8B-B14F-4D97-AF65-F5344CB8AC3E}">
        <p14:creationId xmlns:p14="http://schemas.microsoft.com/office/powerpoint/2010/main" val="264986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6D7CE-EE8B-4EB3-B4C9-38F9F5E80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1308"/>
          </a:xfrm>
        </p:spPr>
        <p:txBody>
          <a:bodyPr>
            <a:normAutofit/>
          </a:bodyPr>
          <a:lstStyle/>
          <a:p>
            <a:r>
              <a:rPr lang="en-US" dirty="0"/>
              <a:t>Key points about study skills: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B7C4A-F015-4328-BD30-867F0695B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7108"/>
            <a:ext cx="9601200" cy="4390292"/>
          </a:xfrm>
        </p:spPr>
        <p:txBody>
          <a:bodyPr>
            <a:normAutofit/>
          </a:bodyPr>
          <a:lstStyle/>
          <a:p>
            <a:r>
              <a:rPr lang="en-GB" b="1"/>
              <a:t>You will develop your own personal approach to study and learning</a:t>
            </a:r>
            <a:r>
              <a:rPr lang="en-GB"/>
              <a:t> in a way that meets your own individual needs.</a:t>
            </a:r>
          </a:p>
          <a:p>
            <a:r>
              <a:rPr lang="en-GB" b="1"/>
              <a:t>Study skills are not subject specific</a:t>
            </a:r>
            <a:r>
              <a:rPr lang="en-GB"/>
              <a:t> - they are generic and can be used when studying any area.</a:t>
            </a:r>
            <a:br>
              <a:rPr lang="en-GB"/>
            </a:br>
            <a:br>
              <a:rPr lang="en-GB"/>
            </a:br>
            <a:r>
              <a:rPr lang="en-GB" b="1"/>
              <a:t>You need to practise and develop your study skills.</a:t>
            </a:r>
            <a:r>
              <a:rPr lang="en-GB"/>
              <a:t>  This will increase your awareness of how you study and you’ll become more confident. </a:t>
            </a:r>
            <a:br>
              <a:rPr lang="en-GB"/>
            </a:br>
            <a:br>
              <a:rPr lang="en-GB"/>
            </a:br>
            <a:r>
              <a:rPr lang="en-GB" b="1"/>
              <a:t>Study skills are not just for students.</a:t>
            </a:r>
            <a:r>
              <a:rPr lang="en-GB"/>
              <a:t>  Study skills are transferable - you will take them with you beyond your education into new contexts. For example, organisational skills, time management, prioritising, learning how to analyse, problem solving, and the self-discipline that is required to remain motivated.</a:t>
            </a:r>
            <a:br>
              <a:rPr lang="en-GB"/>
            </a:br>
            <a:br>
              <a:rPr lang="en-GB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63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3FAF-BDC8-4720-84F1-8BE8B465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STRATEGIES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581C3-B1DC-406D-9E0E-FDC07C879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What is strategy?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Strategy is an activity that used to help students increase their reading abilities.</a:t>
            </a:r>
          </a:p>
          <a:p>
            <a:r>
              <a:rPr lang="en-US" sz="2400" b="1" dirty="0"/>
              <a:t>Techniques in Reading: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Skimming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Comprehensive Reading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Critical Reading</a:t>
            </a:r>
          </a:p>
        </p:txBody>
      </p:sp>
    </p:spTree>
    <p:extLst>
      <p:ext uri="{BB962C8B-B14F-4D97-AF65-F5344CB8AC3E}">
        <p14:creationId xmlns:p14="http://schemas.microsoft.com/office/powerpoint/2010/main" val="1642987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92EB436-3839-45CB-914F-26E8347A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reading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15CF6D8-5A3A-4A15-93DD-D5C8BA26E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Several types of reading may occur in a language classroom: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Silent</a:t>
            </a:r>
          </a:p>
          <a:p>
            <a:r>
              <a:rPr lang="en-US" dirty="0"/>
              <a:t>Intensive Reading: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Linguistic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</a:t>
            </a:r>
          </a:p>
          <a:p>
            <a:r>
              <a:rPr lang="en-US" dirty="0"/>
              <a:t>Extensive Reading: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skimming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scanning</a:t>
            </a:r>
          </a:p>
        </p:txBody>
      </p:sp>
    </p:spTree>
    <p:extLst>
      <p:ext uri="{BB962C8B-B14F-4D97-AF65-F5344CB8AC3E}">
        <p14:creationId xmlns:p14="http://schemas.microsoft.com/office/powerpoint/2010/main" val="338399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A9FFE-0DEB-4F57-BA72-3BFC3776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35602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Intensive 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EECED-30B3-4241-BAE6-ABE81DF86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221502"/>
            <a:ext cx="9601200" cy="2645898"/>
          </a:xfrm>
        </p:spPr>
        <p:txBody>
          <a:bodyPr/>
          <a:lstStyle/>
          <a:p>
            <a:r>
              <a:rPr lang="en-US" dirty="0"/>
              <a:t>Intensive Reading "calls attention to grammatical forms, discourse markers, and other surface structure details for the purpose of understanding literal meaning, implications, rhetorical relationships, and the like.</a:t>
            </a:r>
          </a:p>
          <a:p>
            <a:pPr marL="0" indent="0" algn="ctr">
              <a:buNone/>
            </a:pPr>
            <a:r>
              <a:rPr lang="en-US" b="1" dirty="0"/>
              <a:t>" He draws an analogy to intensive reading as a "zoom lens“ strategy ”</a:t>
            </a:r>
          </a:p>
        </p:txBody>
      </p:sp>
    </p:spTree>
    <p:extLst>
      <p:ext uri="{BB962C8B-B14F-4D97-AF65-F5344CB8AC3E}">
        <p14:creationId xmlns:p14="http://schemas.microsoft.com/office/powerpoint/2010/main" val="336821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45FB3-4969-4B6A-984A-F6BC8ED7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Characteristics of Intensive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9E526-7DC3-4BFF-8FE7-462709AF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Reader is intensely involved in looking inside the text</a:t>
            </a:r>
          </a:p>
          <a:p>
            <a:r>
              <a:rPr lang="en-US" dirty="0"/>
              <a:t>Focus on linguistic or semantic details of a reading</a:t>
            </a:r>
          </a:p>
          <a:p>
            <a:r>
              <a:rPr lang="en-US" dirty="0"/>
              <a:t>Focus on surface structure details such as grammar and discourse markers</a:t>
            </a:r>
          </a:p>
          <a:p>
            <a:r>
              <a:rPr lang="en-US" dirty="0"/>
              <a:t>Identify key vocabulary</a:t>
            </a:r>
          </a:p>
          <a:p>
            <a:r>
              <a:rPr lang="en-US" dirty="0"/>
              <a:t>Draw pictures to aid them (such as in problem solving)</a:t>
            </a:r>
          </a:p>
          <a:p>
            <a:r>
              <a:rPr lang="en-US" dirty="0"/>
              <a:t>Read carefully</a:t>
            </a:r>
          </a:p>
          <a:p>
            <a:r>
              <a:rPr lang="en-US" dirty="0"/>
              <a:t>Aim is to build more language knowledge rather than simply practice the skill of reading</a:t>
            </a:r>
          </a:p>
        </p:txBody>
      </p:sp>
    </p:spTree>
    <p:extLst>
      <p:ext uri="{BB962C8B-B14F-4D97-AF65-F5344CB8AC3E}">
        <p14:creationId xmlns:p14="http://schemas.microsoft.com/office/powerpoint/2010/main" val="13450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DFB1-7C87-4CA9-BE61-EC4DD46B4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Intensive Reading </a:t>
            </a:r>
            <a:r>
              <a:rPr lang="en-US" dirty="0" err="1"/>
              <a:t>Activites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BA388-267E-405E-8AC6-CD31B44F8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main ideas and details</a:t>
            </a:r>
          </a:p>
          <a:p>
            <a:r>
              <a:rPr lang="en-US" dirty="0"/>
              <a:t>Making inferences</a:t>
            </a:r>
          </a:p>
          <a:p>
            <a:r>
              <a:rPr lang="en-US" dirty="0"/>
              <a:t>Looking at the order of information and how it effects the message</a:t>
            </a:r>
          </a:p>
          <a:p>
            <a:r>
              <a:rPr lang="en-US" dirty="0"/>
              <a:t>Identifying words that connect one idea to another</a:t>
            </a:r>
          </a:p>
          <a:p>
            <a:r>
              <a:rPr lang="en-US" dirty="0"/>
              <a:t>Identifying words that indicate change from one section to another .Intensive Reading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204275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FF024-CB25-4540-8C8A-346FCC93A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Extensive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61E95-6D3D-417D-B638-AE0EA20C4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Extensive reading is carried out "to achieve a general understanding of a text.“</a:t>
            </a:r>
          </a:p>
          <a:p>
            <a:r>
              <a:rPr lang="en-US" dirty="0"/>
              <a:t>Extensive reading as "occurring when students read large amounts of high interest material, usually out of class, concentrating on meaning, "reading for gist" and skipping unknown words.“</a:t>
            </a:r>
          </a:p>
          <a:p>
            <a:r>
              <a:rPr lang="en-US" dirty="0"/>
              <a:t>The aims of extensive reading are to build reader confidence and enjoyment.</a:t>
            </a:r>
          </a:p>
        </p:txBody>
      </p:sp>
    </p:spTree>
    <p:extLst>
      <p:ext uri="{BB962C8B-B14F-4D97-AF65-F5344CB8AC3E}">
        <p14:creationId xmlns:p14="http://schemas.microsoft.com/office/powerpoint/2010/main" val="57164935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60</TotalTime>
  <Words>1005</Words>
  <Application>Microsoft Office PowerPoint</Application>
  <PresentationFormat>Widescreen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Franklin Gothic Book</vt:lpstr>
      <vt:lpstr>Crop</vt:lpstr>
      <vt:lpstr>Study Skills</vt:lpstr>
      <vt:lpstr>What are Study Skills?</vt:lpstr>
      <vt:lpstr>Key points about study skills:</vt:lpstr>
      <vt:lpstr>READING STRATEGIES </vt:lpstr>
      <vt:lpstr>Types of reading </vt:lpstr>
      <vt:lpstr>Intensive reading </vt:lpstr>
      <vt:lpstr>Characteristics of Intensive Reading</vt:lpstr>
      <vt:lpstr>Intensive Reading Activites</vt:lpstr>
      <vt:lpstr>Extensive reading</vt:lpstr>
      <vt:lpstr>Extensive Reading characteristics</vt:lpstr>
      <vt:lpstr>Extensive Reading Activities</vt:lpstr>
      <vt:lpstr>Speed reading </vt:lpstr>
      <vt:lpstr>Chunking</vt:lpstr>
      <vt:lpstr>Subvocalization</vt:lpstr>
      <vt:lpstr>Why speed read?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Skills</dc:title>
  <dc:creator>Hassaan</dc:creator>
  <cp:lastModifiedBy>Hassaan</cp:lastModifiedBy>
  <cp:revision>40</cp:revision>
  <dcterms:created xsi:type="dcterms:W3CDTF">2020-05-05T10:23:51Z</dcterms:created>
  <dcterms:modified xsi:type="dcterms:W3CDTF">2020-05-05T19:19:39Z</dcterms:modified>
</cp:coreProperties>
</file>