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57" r:id="rId2"/>
    <p:sldId id="258" r:id="rId3"/>
    <p:sldId id="260" r:id="rId4"/>
    <p:sldId id="261" r:id="rId5"/>
    <p:sldId id="268" r:id="rId6"/>
    <p:sldId id="262" r:id="rId7"/>
    <p:sldId id="265" r:id="rId8"/>
    <p:sldId id="263" r:id="rId9"/>
    <p:sldId id="264" r:id="rId10"/>
    <p:sldId id="266" r:id="rId11"/>
    <p:sldId id="269" r:id="rId12"/>
    <p:sldId id="276" r:id="rId13"/>
    <p:sldId id="274" r:id="rId14"/>
    <p:sldId id="275" r:id="rId15"/>
    <p:sldId id="267" r:id="rId16"/>
    <p:sldId id="270" r:id="rId17"/>
    <p:sldId id="271" r:id="rId18"/>
    <p:sldId id="272" r:id="rId19"/>
    <p:sldId id="273" r:id="rId20"/>
    <p:sldId id="277" r:id="rId21"/>
    <p:sldId id="278" r:id="rId22"/>
    <p:sldId id="279" r:id="rId23"/>
    <p:sldId id="280" r:id="rId24"/>
    <p:sldId id="281" r:id="rId25"/>
    <p:sldId id="282" r:id="rId26"/>
    <p:sldId id="290" r:id="rId27"/>
    <p:sldId id="283" r:id="rId28"/>
    <p:sldId id="284" r:id="rId29"/>
    <p:sldId id="285" r:id="rId30"/>
    <p:sldId id="286" r:id="rId31"/>
    <p:sldId id="291" r:id="rId32"/>
    <p:sldId id="287" r:id="rId33"/>
    <p:sldId id="288" r:id="rId34"/>
    <p:sldId id="289" r:id="rId35"/>
    <p:sldId id="292"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0A6784-640F-4F50-B26B-EE14BC285561}" type="datetimeFigureOut">
              <a:rPr lang="en-US" smtClean="0"/>
              <a:t>9/30/2014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2EBC96-E5B9-4D68-ADC9-6C4A3FF24EBE}" type="slidenum">
              <a:rPr lang="en-US" smtClean="0"/>
              <a:t>‹#›</a:t>
            </a:fld>
            <a:endParaRPr lang="en-US"/>
          </a:p>
        </p:txBody>
      </p:sp>
    </p:spTree>
    <p:extLst>
      <p:ext uri="{BB962C8B-B14F-4D97-AF65-F5344CB8AC3E}">
        <p14:creationId xmlns:p14="http://schemas.microsoft.com/office/powerpoint/2010/main" val="4037201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en.wikipedia.org/wiki/Origin_of_language"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en.wikipedia.org/wiki/Anno_Domini" TargetMode="External"/><Relationship Id="rId5" Type="http://schemas.openxmlformats.org/officeDocument/2006/relationships/hyperlink" Target="http://en.wikipedia.org/wiki/Chauvet_Cave" TargetMode="External"/><Relationship Id="rId4" Type="http://schemas.openxmlformats.org/officeDocument/2006/relationships/hyperlink" Target="http://en.wikipedia.org/wiki/Cave_paintings"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Human communication was revolutionized with </a:t>
            </a:r>
            <a:r>
              <a:rPr lang="en-US" dirty="0" smtClean="0">
                <a:hlinkClick r:id="rId3" tooltip="Origin of language"/>
              </a:rPr>
              <a:t>speech</a:t>
            </a:r>
            <a:r>
              <a:rPr lang="en-US" dirty="0" smtClean="0"/>
              <a:t> approximately 200,000 years ago</a:t>
            </a:r>
          </a:p>
          <a:p>
            <a:r>
              <a:rPr lang="en-US" dirty="0" err="1" smtClean="0"/>
              <a:t>hThe</a:t>
            </a:r>
            <a:r>
              <a:rPr lang="en-US" dirty="0" smtClean="0"/>
              <a:t> oldest known symbols created with the purpose of communication through time are the </a:t>
            </a:r>
            <a:r>
              <a:rPr lang="en-US" dirty="0" smtClean="0">
                <a:hlinkClick r:id="rId4" tooltip="Cave paintings"/>
              </a:rPr>
              <a:t>cave </a:t>
            </a:r>
            <a:r>
              <a:rPr lang="en-US" dirty="0" err="1" smtClean="0">
                <a:hlinkClick r:id="rId4" tooltip="Cave paintings"/>
              </a:rPr>
              <a:t>painting</a:t>
            </a:r>
            <a:r>
              <a:rPr lang="en-US" dirty="0" err="1" smtClean="0"/>
              <a:t>e</a:t>
            </a:r>
            <a:r>
              <a:rPr lang="en-US" dirty="0" smtClean="0"/>
              <a:t> oldest known cave painting is that of the </a:t>
            </a:r>
            <a:r>
              <a:rPr lang="en-US" dirty="0" err="1" smtClean="0">
                <a:hlinkClick r:id="rId5" tooltip="Chauvet Cave"/>
              </a:rPr>
              <a:t>Chauvet</a:t>
            </a:r>
            <a:r>
              <a:rPr lang="en-US" dirty="0" smtClean="0">
                <a:hlinkClick r:id="rId5" tooltip="Chauvet Cave"/>
              </a:rPr>
              <a:t> Cave</a:t>
            </a:r>
            <a:r>
              <a:rPr lang="en-US" dirty="0" smtClean="0"/>
              <a:t> 30,000 </a:t>
            </a:r>
            <a:r>
              <a:rPr lang="en-US" dirty="0" smtClean="0">
                <a:hlinkClick r:id="rId6" tooltip="Anno Domini"/>
              </a:rPr>
              <a:t>BC</a:t>
            </a:r>
            <a:r>
              <a:rPr lang="en-US" dirty="0" smtClean="0"/>
              <a:t>. The oldest known symbols created with the purpose of communication through time are the </a:t>
            </a:r>
            <a:r>
              <a:rPr lang="en-US" dirty="0" smtClean="0">
                <a:hlinkClick r:id="rId4" tooltip="Cave paintings"/>
              </a:rPr>
              <a:t>cave painting</a:t>
            </a:r>
            <a:endParaRPr lang="en-US" dirty="0"/>
          </a:p>
        </p:txBody>
      </p:sp>
      <p:sp>
        <p:nvSpPr>
          <p:cNvPr id="4" name="Slide Number Placeholder 3"/>
          <p:cNvSpPr>
            <a:spLocks noGrp="1"/>
          </p:cNvSpPr>
          <p:nvPr>
            <p:ph type="sldNum" sz="quarter" idx="10"/>
          </p:nvPr>
        </p:nvSpPr>
        <p:spPr/>
        <p:txBody>
          <a:bodyPr/>
          <a:lstStyle/>
          <a:p>
            <a:fld id="{C07251C2-65EC-49FE-8DF2-4BC84C6D4110}"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2EBC96-E5B9-4D68-ADC9-6C4A3FF24EBE}" type="slidenum">
              <a:rPr lang="en-US" smtClean="0"/>
              <a:t>28</a:t>
            </a:fld>
            <a:endParaRPr lang="en-US"/>
          </a:p>
        </p:txBody>
      </p:sp>
    </p:spTree>
    <p:extLst>
      <p:ext uri="{BB962C8B-B14F-4D97-AF65-F5344CB8AC3E}">
        <p14:creationId xmlns:p14="http://schemas.microsoft.com/office/powerpoint/2010/main" val="610663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9/30/2014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9/30/2014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9/30/2014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9/30/2014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9/30/2014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mtClean="0"/>
          </a:p>
          <a:p>
            <a:endParaRPr lang="en-US" smtClean="0"/>
          </a:p>
          <a:p>
            <a:endParaRPr lang="en-US" smtClean="0"/>
          </a:p>
          <a:p>
            <a:endParaRPr lang="en-US" smtClean="0"/>
          </a:p>
          <a:p>
            <a:endParaRPr lang="en-US" smtClean="0"/>
          </a:p>
          <a:p>
            <a:endParaRPr lang="en-US" smtClean="0"/>
          </a:p>
          <a:p>
            <a:pPr marL="457200" lvl="1" indent="0" algn="ctr">
              <a:buFont typeface="Arial" pitchFamily="34" charset="0"/>
              <a:buNone/>
            </a:pPr>
            <a:r>
              <a:rPr lang="en-US" b="1" smtClean="0"/>
              <a:t>LECTURE 2</a:t>
            </a:r>
            <a:endParaRPr lang="en-US" b="1" dirty="0"/>
          </a:p>
        </p:txBody>
      </p:sp>
      <p:sp>
        <p:nvSpPr>
          <p:cNvPr id="3" name="Title 1"/>
          <p:cNvSpPr txBox="1">
            <a:spLocks/>
          </p:cNvSpPr>
          <p:nvPr/>
        </p:nvSpPr>
        <p:spPr>
          <a:xfrm>
            <a:off x="457200" y="274638"/>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500" smtClean="0"/>
              <a:t>BUSINESS COMMUNICATION &amp; REPORT WRITING</a:t>
            </a:r>
            <a:endParaRPr lang="en-US" sz="3500" dirty="0"/>
          </a:p>
        </p:txBody>
      </p:sp>
      <p:pic>
        <p:nvPicPr>
          <p:cNvPr id="4" name="Picture 2" descr="D:\Department of Business Administration\Photo\UOS-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043953"/>
            <a:ext cx="2971800"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543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a:t>It can be quickly </a:t>
            </a:r>
            <a:r>
              <a:rPr lang="en-US" dirty="0" smtClean="0"/>
              <a:t>forgotten</a:t>
            </a:r>
            <a:endParaRPr lang="en-US" dirty="0"/>
          </a:p>
          <a:p>
            <a:pPr>
              <a:buFont typeface="Wingdings" pitchFamily="2" charset="2"/>
              <a:buChar char="Ø"/>
            </a:pPr>
            <a:r>
              <a:rPr lang="en-US" dirty="0"/>
              <a:t> A word once uttered cannot be taken back</a:t>
            </a:r>
          </a:p>
          <a:p>
            <a:pPr>
              <a:buFont typeface="Wingdings" pitchFamily="2" charset="2"/>
              <a:buChar char="Ø"/>
            </a:pPr>
            <a:r>
              <a:rPr lang="en-US" dirty="0"/>
              <a:t>There is no legal evidence of oral communication</a:t>
            </a:r>
          </a:p>
          <a:p>
            <a:pPr>
              <a:buFont typeface="Wingdings" pitchFamily="2" charset="2"/>
              <a:buChar char="Ø"/>
            </a:pPr>
            <a:r>
              <a:rPr lang="en-US" dirty="0"/>
              <a:t>Impact may be short lived</a:t>
            </a:r>
          </a:p>
          <a:p>
            <a:pPr>
              <a:buFont typeface="Wingdings" pitchFamily="2" charset="2"/>
              <a:buChar char="Ø"/>
            </a:pPr>
            <a:r>
              <a:rPr lang="en-US" dirty="0"/>
              <a:t>Very difficult to be conscious of our body language</a:t>
            </a:r>
          </a:p>
          <a:p>
            <a:pPr>
              <a:buFont typeface="Wingdings" pitchFamily="2" charset="2"/>
              <a:buChar char="Ø"/>
            </a:pPr>
            <a:endParaRPr lang="en-US" dirty="0"/>
          </a:p>
          <a:p>
            <a:endParaRPr lang="en-US" dirty="0"/>
          </a:p>
        </p:txBody>
      </p:sp>
      <p:sp>
        <p:nvSpPr>
          <p:cNvPr id="2" name="Title 1"/>
          <p:cNvSpPr>
            <a:spLocks noGrp="1"/>
          </p:cNvSpPr>
          <p:nvPr>
            <p:ph type="title"/>
          </p:nvPr>
        </p:nvSpPr>
        <p:spPr/>
        <p:txBody>
          <a:bodyPr>
            <a:normAutofit fontScale="90000"/>
          </a:bodyPr>
          <a:lstStyle/>
          <a:p>
            <a:r>
              <a:rPr lang="en-US" dirty="0" smtClean="0"/>
              <a:t>Demerits of Verbal Communication</a:t>
            </a:r>
            <a:endParaRPr lang="en-US" dirty="0"/>
          </a:p>
        </p:txBody>
      </p:sp>
    </p:spTree>
    <p:extLst>
      <p:ext uri="{BB962C8B-B14F-4D97-AF65-F5344CB8AC3E}">
        <p14:creationId xmlns:p14="http://schemas.microsoft.com/office/powerpoint/2010/main" val="2153780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Nonverbal communication</a:t>
            </a:r>
            <a:r>
              <a:rPr lang="en-US" dirty="0"/>
              <a:t> is the process </a:t>
            </a:r>
            <a:r>
              <a:rPr lang="en-US" dirty="0" smtClean="0"/>
              <a:t>of </a:t>
            </a:r>
            <a:r>
              <a:rPr lang="en-US" b="1" dirty="0" smtClean="0"/>
              <a:t>communication</a:t>
            </a:r>
            <a:r>
              <a:rPr lang="en-US" dirty="0"/>
              <a:t> through sending and receiving wordless (mostly visual) cues between </a:t>
            </a:r>
            <a:r>
              <a:rPr lang="en-US" dirty="0" smtClean="0"/>
              <a:t>people</a:t>
            </a:r>
          </a:p>
          <a:p>
            <a:r>
              <a:rPr lang="en-US" dirty="0"/>
              <a:t>Transmission of </a:t>
            </a:r>
            <a:r>
              <a:rPr lang="en-US" dirty="0" smtClean="0"/>
              <a:t>messages</a:t>
            </a:r>
            <a:r>
              <a:rPr lang="en-US" dirty="0"/>
              <a:t> </a:t>
            </a:r>
            <a:r>
              <a:rPr lang="en-US" dirty="0" smtClean="0"/>
              <a:t>by </a:t>
            </a:r>
            <a:r>
              <a:rPr lang="en-US" dirty="0"/>
              <a:t>a medium other than speech or writing</a:t>
            </a:r>
            <a:br>
              <a:rPr lang="en-US" dirty="0"/>
            </a:br>
            <a:r>
              <a:rPr lang="en-US" dirty="0"/>
              <a:t/>
            </a:r>
            <a:br>
              <a:rPr lang="en-US" dirty="0"/>
            </a:br>
            <a:endParaRPr lang="en-US" dirty="0"/>
          </a:p>
        </p:txBody>
      </p:sp>
      <p:sp>
        <p:nvSpPr>
          <p:cNvPr id="2" name="Title 1"/>
          <p:cNvSpPr>
            <a:spLocks noGrp="1"/>
          </p:cNvSpPr>
          <p:nvPr>
            <p:ph type="title"/>
          </p:nvPr>
        </p:nvSpPr>
        <p:spPr/>
        <p:txBody>
          <a:bodyPr/>
          <a:lstStyle/>
          <a:p>
            <a:r>
              <a:rPr lang="en-US" b="1" dirty="0"/>
              <a:t>2.	</a:t>
            </a:r>
            <a:r>
              <a:rPr lang="en-US" b="1" dirty="0" smtClean="0"/>
              <a:t>Nonverbal </a:t>
            </a:r>
            <a:r>
              <a:rPr lang="en-US" b="1" dirty="0"/>
              <a:t>Communication</a:t>
            </a:r>
            <a:endParaRPr lang="en-US" dirty="0"/>
          </a:p>
        </p:txBody>
      </p:sp>
    </p:spTree>
    <p:extLst>
      <p:ext uri="{BB962C8B-B14F-4D97-AF65-F5344CB8AC3E}">
        <p14:creationId xmlns:p14="http://schemas.microsoft.com/office/powerpoint/2010/main" val="8557699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no_talking.png"/>
          <p:cNvPicPr>
            <a:picLocks noGrp="1" noChangeAspect="1"/>
          </p:cNvPicPr>
          <p:nvPr>
            <p:ph idx="1"/>
          </p:nvPr>
        </p:nvPicPr>
        <p:blipFill>
          <a:blip r:embed="rId2" cstate="print"/>
          <a:stretch>
            <a:fillRect/>
          </a:stretch>
        </p:blipFill>
        <p:spPr>
          <a:xfrm>
            <a:off x="2514600" y="2209800"/>
            <a:ext cx="4038600" cy="4038600"/>
          </a:xfrm>
        </p:spPr>
      </p:pic>
      <p:sp>
        <p:nvSpPr>
          <p:cNvPr id="2" name="Title 1"/>
          <p:cNvSpPr>
            <a:spLocks noGrp="1"/>
          </p:cNvSpPr>
          <p:nvPr>
            <p:ph type="title"/>
          </p:nvPr>
        </p:nvSpPr>
        <p:spPr/>
        <p:txBody>
          <a:bodyPr>
            <a:normAutofit fontScale="90000"/>
          </a:bodyPr>
          <a:lstStyle/>
          <a:p>
            <a:pPr lvl="0"/>
            <a:r>
              <a:rPr lang="en-US" dirty="0" smtClean="0"/>
              <a:t>“Actions speak louder than words.”</a:t>
            </a:r>
            <a:br>
              <a:rPr lang="en-US" dirty="0" smtClean="0"/>
            </a:br>
            <a:endParaRPr lang="en-US" dirty="0"/>
          </a:p>
        </p:txBody>
      </p:sp>
    </p:spTree>
    <p:extLst>
      <p:ext uri="{BB962C8B-B14F-4D97-AF65-F5344CB8AC3E}">
        <p14:creationId xmlns:p14="http://schemas.microsoft.com/office/powerpoint/2010/main" val="482724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u="sng" dirty="0" smtClean="0"/>
              <a:t>Cave –men and Non verbal communication</a:t>
            </a:r>
            <a:endParaRPr lang="en-US" sz="2400" b="1" u="sng" dirty="0"/>
          </a:p>
        </p:txBody>
      </p:sp>
      <p:sp>
        <p:nvSpPr>
          <p:cNvPr id="4" name="Text Placeholder 3"/>
          <p:cNvSpPr>
            <a:spLocks noGrp="1"/>
          </p:cNvSpPr>
          <p:nvPr>
            <p:ph type="body" idx="2"/>
          </p:nvPr>
        </p:nvSpPr>
        <p:spPr>
          <a:xfrm>
            <a:off x="167838" y="1730018"/>
            <a:ext cx="3108762" cy="4572000"/>
          </a:xfrm>
        </p:spPr>
        <p:txBody>
          <a:bodyPr>
            <a:normAutofit fontScale="92500" lnSpcReduction="10000"/>
          </a:bodyPr>
          <a:lstStyle/>
          <a:p>
            <a:pPr lvl="0">
              <a:buFont typeface="Arial" pitchFamily="34" charset="0"/>
              <a:buChar char="•"/>
            </a:pPr>
            <a:r>
              <a:rPr lang="en-US" sz="2400" b="1" dirty="0" smtClean="0">
                <a:solidFill>
                  <a:schemeClr val="accent6">
                    <a:lumMod val="50000"/>
                  </a:schemeClr>
                </a:solidFill>
              </a:rPr>
              <a:t>Humans communication  has existed for about 30,000 BC </a:t>
            </a:r>
            <a:r>
              <a:rPr lang="en-US" dirty="0" smtClean="0">
                <a:solidFill>
                  <a:schemeClr val="accent6">
                    <a:lumMod val="50000"/>
                  </a:schemeClr>
                </a:solidFill>
              </a:rPr>
              <a:t>.</a:t>
            </a:r>
          </a:p>
          <a:p>
            <a:pPr lvl="0"/>
            <a:endParaRPr lang="en-US" dirty="0" smtClean="0"/>
          </a:p>
          <a:p>
            <a:pPr lvl="0"/>
            <a:endParaRPr lang="en-US" dirty="0" smtClean="0"/>
          </a:p>
          <a:p>
            <a:pPr lvl="0"/>
            <a:endParaRPr lang="en-US" dirty="0" smtClean="0"/>
          </a:p>
          <a:p>
            <a:pPr lvl="0"/>
            <a:endParaRPr lang="en-US" dirty="0" smtClean="0"/>
          </a:p>
          <a:p>
            <a:pPr lvl="0"/>
            <a:endParaRPr lang="en-US" dirty="0" smtClean="0"/>
          </a:p>
          <a:p>
            <a:pPr>
              <a:buFont typeface="Arial" pitchFamily="34" charset="0"/>
              <a:buChar char="•"/>
            </a:pPr>
            <a:r>
              <a:rPr lang="en-US" sz="2800" b="1" dirty="0" smtClean="0">
                <a:solidFill>
                  <a:schemeClr val="accent4">
                    <a:lumMod val="50000"/>
                  </a:schemeClr>
                </a:solidFill>
              </a:rPr>
              <a:t>In the beginning There was non verbal communication</a:t>
            </a:r>
            <a:r>
              <a:rPr lang="en-US" sz="2800" b="1" i="1" dirty="0" smtClean="0">
                <a:solidFill>
                  <a:schemeClr val="accent4">
                    <a:lumMod val="50000"/>
                  </a:schemeClr>
                </a:solidFill>
              </a:rPr>
              <a:t> not verbal.</a:t>
            </a:r>
            <a:endParaRPr lang="en-US" sz="2800" b="1" dirty="0" smtClean="0">
              <a:solidFill>
                <a:schemeClr val="accent4">
                  <a:lumMod val="50000"/>
                </a:schemeClr>
              </a:solidFill>
            </a:endParaRPr>
          </a:p>
          <a:p>
            <a:pPr lvl="0"/>
            <a:endParaRPr lang="en-US" dirty="0" smtClean="0"/>
          </a:p>
          <a:p>
            <a:endParaRPr lang="en-US" dirty="0"/>
          </a:p>
        </p:txBody>
      </p:sp>
      <p:pic>
        <p:nvPicPr>
          <p:cNvPr id="5" name="Content Placeholder 4" descr="cavemen.jpg"/>
          <p:cNvPicPr>
            <a:picLocks noGrp="1" noChangeAspect="1"/>
          </p:cNvPicPr>
          <p:nvPr>
            <p:ph sz="half" idx="1"/>
          </p:nvPr>
        </p:nvPicPr>
        <p:blipFill>
          <a:blip r:embed="rId3" cstate="print"/>
          <a:stretch>
            <a:fillRect/>
          </a:stretch>
        </p:blipFill>
        <p:spPr>
          <a:xfrm>
            <a:off x="1606550" y="515938"/>
            <a:ext cx="6096000" cy="4089400"/>
          </a:xfrm>
        </p:spPr>
      </p:pic>
    </p:spTree>
    <p:extLst>
      <p:ext uri="{BB962C8B-B14F-4D97-AF65-F5344CB8AC3E}">
        <p14:creationId xmlns:p14="http://schemas.microsoft.com/office/powerpoint/2010/main" val="1007489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box(out)">
                                      <p:cBhvr>
                                        <p:cTn id="1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5410200"/>
            <a:ext cx="7391400" cy="1323439"/>
          </a:xfrm>
          <a:prstGeom prst="rect">
            <a:avLst/>
          </a:prstGeom>
          <a:noFill/>
        </p:spPr>
        <p:txBody>
          <a:bodyPr wrap="square" rtlCol="0">
            <a:spAutoFit/>
          </a:bodyPr>
          <a:lstStyle/>
          <a:p>
            <a:r>
              <a:rPr lang="en-US" sz="4000" b="1" dirty="0" smtClean="0">
                <a:solidFill>
                  <a:schemeClr val="accent6">
                    <a:lumMod val="50000"/>
                  </a:schemeClr>
                </a:solidFill>
              </a:rPr>
              <a:t>Child looks and recognizes before it speaks</a:t>
            </a:r>
            <a:endParaRPr lang="en-US" sz="4000" b="1" dirty="0">
              <a:solidFill>
                <a:schemeClr val="accent6">
                  <a:lumMod val="50000"/>
                </a:schemeClr>
              </a:solidFill>
            </a:endParaRPr>
          </a:p>
        </p:txBody>
      </p:sp>
      <p:pic>
        <p:nvPicPr>
          <p:cNvPr id="4" name="Picture 3" descr="small541988876a0dc538199882c1fbfbe6c0.jpg"/>
          <p:cNvPicPr>
            <a:picLocks noChangeAspect="1"/>
          </p:cNvPicPr>
          <p:nvPr/>
        </p:nvPicPr>
        <p:blipFill>
          <a:blip r:embed="rId2" cstate="print"/>
          <a:stretch>
            <a:fillRect/>
          </a:stretch>
        </p:blipFill>
        <p:spPr>
          <a:xfrm>
            <a:off x="990599" y="533400"/>
            <a:ext cx="7010401" cy="4705350"/>
          </a:xfrm>
          <a:prstGeom prst="rect">
            <a:avLst/>
          </a:prstGeom>
        </p:spPr>
      </p:pic>
    </p:spTree>
    <p:extLst>
      <p:ext uri="{BB962C8B-B14F-4D97-AF65-F5344CB8AC3E}">
        <p14:creationId xmlns:p14="http://schemas.microsoft.com/office/powerpoint/2010/main" val="40086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a:t>N</a:t>
            </a:r>
            <a:r>
              <a:rPr lang="en-US" dirty="0" smtClean="0"/>
              <a:t>onverbal </a:t>
            </a:r>
            <a:r>
              <a:rPr lang="en-US" dirty="0"/>
              <a:t>communication involves those nonverbal stimuli in a communication setting that are generated by both the source [speaker] and his or her use of the environment and that have potential message value for the source or receiver [</a:t>
            </a:r>
            <a:r>
              <a:rPr lang="en-US" dirty="0" smtClean="0"/>
              <a:t>listener]</a:t>
            </a:r>
          </a:p>
          <a:p>
            <a:pPr algn="just"/>
            <a:r>
              <a:rPr lang="en-US" dirty="0" smtClean="0"/>
              <a:t>Basically </a:t>
            </a:r>
            <a:r>
              <a:rPr lang="en-US" dirty="0"/>
              <a:t>it is sending and receiving message in a variety of ways without the use of verbal codes (words).  It is both intentional and unintentional.  Most speakers / listeners are not conscious of this</a:t>
            </a:r>
            <a:r>
              <a:rPr lang="en-US" dirty="0" smtClean="0"/>
              <a:t>.</a:t>
            </a:r>
            <a:endParaRPr lang="en-US" dirty="0"/>
          </a:p>
        </p:txBody>
      </p:sp>
      <p:sp>
        <p:nvSpPr>
          <p:cNvPr id="2" name="Title 1"/>
          <p:cNvSpPr>
            <a:spLocks noGrp="1"/>
          </p:cNvSpPr>
          <p:nvPr>
            <p:ph type="title"/>
          </p:nvPr>
        </p:nvSpPr>
        <p:spPr/>
        <p:txBody>
          <a:bodyPr/>
          <a:lstStyle/>
          <a:p>
            <a:r>
              <a:rPr lang="en-US" dirty="0" smtClean="0"/>
              <a:t>2.	Nonverbal Communication</a:t>
            </a:r>
            <a:endParaRPr lang="en-US" dirty="0"/>
          </a:p>
        </p:txBody>
      </p:sp>
    </p:spTree>
    <p:extLst>
      <p:ext uri="{BB962C8B-B14F-4D97-AF65-F5344CB8AC3E}">
        <p14:creationId xmlns:p14="http://schemas.microsoft.com/office/powerpoint/2010/main" val="4028122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r>
              <a:rPr lang="en-US" dirty="0"/>
              <a:t>A very good example is: A man comes home late, hears from the kitchen the slamming of pots and pans and cupboard doors. He enters the kitchen, asks his wife "What's wrong, honey?" She answers, "Nothing!" as she slams another cupboard door and rolls her eyes toward the ceiling.</a:t>
            </a:r>
          </a:p>
          <a:p>
            <a:pPr lvl="0"/>
            <a:r>
              <a:rPr lang="en-US" dirty="0"/>
              <a:t>She has spoken the word "Nothing", but it is her unspoken communication that tells him that "nothing" is not the real answer. It is clearly communicated by her actions.</a:t>
            </a:r>
          </a:p>
          <a:p>
            <a:pPr lvl="0"/>
            <a:r>
              <a:rPr lang="en-US" dirty="0"/>
              <a:t>A truly effective communicator will train him or herself in nonverbal communication as well as verbal and oral.</a:t>
            </a:r>
          </a:p>
          <a:p>
            <a:endParaRPr lang="en-US" dirty="0"/>
          </a:p>
        </p:txBody>
      </p:sp>
      <p:sp>
        <p:nvSpPr>
          <p:cNvPr id="2" name="Title 1"/>
          <p:cNvSpPr>
            <a:spLocks noGrp="1"/>
          </p:cNvSpPr>
          <p:nvPr>
            <p:ph type="title"/>
          </p:nvPr>
        </p:nvSpPr>
        <p:spPr/>
        <p:txBody>
          <a:bodyPr/>
          <a:lstStyle/>
          <a:p>
            <a:r>
              <a:rPr lang="en-US" dirty="0" smtClean="0"/>
              <a:t>Example</a:t>
            </a:r>
            <a:endParaRPr lang="en-US" dirty="0"/>
          </a:p>
        </p:txBody>
      </p:sp>
    </p:spTree>
    <p:extLst>
      <p:ext uri="{BB962C8B-B14F-4D97-AF65-F5344CB8AC3E}">
        <p14:creationId xmlns:p14="http://schemas.microsoft.com/office/powerpoint/2010/main" val="4294594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You </a:t>
            </a:r>
            <a:r>
              <a:rPr lang="en-US" dirty="0"/>
              <a:t>can communicate with someone who is hard of hearing of </a:t>
            </a:r>
            <a:r>
              <a:rPr lang="en-US" dirty="0" smtClean="0"/>
              <a:t>deaf</a:t>
            </a:r>
          </a:p>
          <a:p>
            <a:r>
              <a:rPr lang="en-US" dirty="0" smtClean="0"/>
              <a:t>You </a:t>
            </a:r>
            <a:r>
              <a:rPr lang="en-US" dirty="0"/>
              <a:t>can communicate at place where you are supposed to maintain </a:t>
            </a:r>
            <a:r>
              <a:rPr lang="en-US" dirty="0" smtClean="0"/>
              <a:t>silence</a:t>
            </a:r>
          </a:p>
          <a:p>
            <a:r>
              <a:rPr lang="en-US" dirty="0" smtClean="0"/>
              <a:t>You </a:t>
            </a:r>
            <a:r>
              <a:rPr lang="en-US" dirty="0"/>
              <a:t>can communicate something which you don't want others to hear or listen </a:t>
            </a:r>
            <a:r>
              <a:rPr lang="en-US" dirty="0" smtClean="0"/>
              <a:t>to</a:t>
            </a:r>
          </a:p>
          <a:p>
            <a:r>
              <a:rPr lang="en-US" dirty="0" smtClean="0"/>
              <a:t>You </a:t>
            </a:r>
            <a:r>
              <a:rPr lang="en-US" dirty="0"/>
              <a:t>can communicate if you are far away from a person. The person can see but not hear </a:t>
            </a:r>
            <a:r>
              <a:rPr lang="en-US" dirty="0" smtClean="0"/>
              <a:t>you</a:t>
            </a:r>
          </a:p>
          <a:p>
            <a:r>
              <a:rPr lang="en-US" dirty="0" smtClean="0"/>
              <a:t>Non-verbal </a:t>
            </a:r>
            <a:r>
              <a:rPr lang="en-US" dirty="0"/>
              <a:t>communication makes conversation short and </a:t>
            </a:r>
            <a:r>
              <a:rPr lang="en-US" dirty="0" smtClean="0"/>
              <a:t>brief</a:t>
            </a:r>
          </a:p>
          <a:p>
            <a:r>
              <a:rPr lang="en-US" dirty="0" smtClean="0"/>
              <a:t>You </a:t>
            </a:r>
            <a:r>
              <a:rPr lang="en-US" dirty="0"/>
              <a:t>can save on time and use it as a tool to communicate with people who don't understand your </a:t>
            </a:r>
            <a:r>
              <a:rPr lang="en-US" dirty="0" smtClean="0"/>
              <a:t>language</a:t>
            </a:r>
          </a:p>
          <a:p>
            <a:pPr marL="0" indent="0">
              <a:buNone/>
            </a:pPr>
            <a:endParaRPr lang="en-US" dirty="0"/>
          </a:p>
        </p:txBody>
      </p:sp>
      <p:sp>
        <p:nvSpPr>
          <p:cNvPr id="2" name="Title 1"/>
          <p:cNvSpPr>
            <a:spLocks noGrp="1"/>
          </p:cNvSpPr>
          <p:nvPr>
            <p:ph type="title"/>
          </p:nvPr>
        </p:nvSpPr>
        <p:spPr/>
        <p:txBody>
          <a:bodyPr>
            <a:normAutofit fontScale="90000"/>
          </a:bodyPr>
          <a:lstStyle/>
          <a:p>
            <a:r>
              <a:rPr lang="en-US" dirty="0" smtClean="0"/>
              <a:t>Merits of Nonverbal Communication</a:t>
            </a:r>
            <a:endParaRPr lang="en-US" dirty="0"/>
          </a:p>
        </p:txBody>
      </p:sp>
    </p:spTree>
    <p:extLst>
      <p:ext uri="{BB962C8B-B14F-4D97-AF65-F5344CB8AC3E}">
        <p14:creationId xmlns:p14="http://schemas.microsoft.com/office/powerpoint/2010/main" val="1221850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You can not have long </a:t>
            </a:r>
            <a:r>
              <a:rPr lang="en-US" dirty="0" smtClean="0"/>
              <a:t>conversation</a:t>
            </a:r>
          </a:p>
          <a:p>
            <a:r>
              <a:rPr lang="en-US" dirty="0" smtClean="0"/>
              <a:t>Can </a:t>
            </a:r>
            <a:r>
              <a:rPr lang="en-US" dirty="0"/>
              <a:t>not discuss the particulars of your </a:t>
            </a:r>
            <a:r>
              <a:rPr lang="en-US" dirty="0" smtClean="0"/>
              <a:t>message</a:t>
            </a:r>
          </a:p>
          <a:p>
            <a:r>
              <a:rPr lang="en-US" dirty="0" smtClean="0"/>
              <a:t>Difficult </a:t>
            </a:r>
            <a:r>
              <a:rPr lang="en-US" dirty="0"/>
              <a:t>to understand and requires a lot of </a:t>
            </a:r>
            <a:r>
              <a:rPr lang="en-US" dirty="0" smtClean="0"/>
              <a:t>repetitions.</a:t>
            </a:r>
          </a:p>
          <a:p>
            <a:r>
              <a:rPr lang="en-US" dirty="0" smtClean="0"/>
              <a:t>Less </a:t>
            </a:r>
            <a:r>
              <a:rPr lang="en-US" dirty="0"/>
              <a:t>influential and can not be used </a:t>
            </a:r>
            <a:r>
              <a:rPr lang="en-US" dirty="0" smtClean="0"/>
              <a:t>everywhere.</a:t>
            </a:r>
          </a:p>
          <a:p>
            <a:r>
              <a:rPr lang="en-US" dirty="0" smtClean="0"/>
              <a:t>Not </a:t>
            </a:r>
            <a:r>
              <a:rPr lang="en-US" dirty="0"/>
              <a:t>everybody prefers to communicate through non-verbal </a:t>
            </a:r>
            <a:r>
              <a:rPr lang="en-US" dirty="0" smtClean="0"/>
              <a:t>communication.</a:t>
            </a:r>
          </a:p>
          <a:p>
            <a:r>
              <a:rPr lang="en-US" dirty="0" smtClean="0"/>
              <a:t>Can </a:t>
            </a:r>
            <a:r>
              <a:rPr lang="en-US" dirty="0"/>
              <a:t>not create an impression upon </a:t>
            </a:r>
            <a:r>
              <a:rPr lang="en-US" dirty="0" smtClean="0"/>
              <a:t>people/listeners</a:t>
            </a:r>
          </a:p>
        </p:txBody>
      </p:sp>
      <p:sp>
        <p:nvSpPr>
          <p:cNvPr id="2" name="Title 1"/>
          <p:cNvSpPr>
            <a:spLocks noGrp="1"/>
          </p:cNvSpPr>
          <p:nvPr>
            <p:ph type="title"/>
          </p:nvPr>
        </p:nvSpPr>
        <p:spPr/>
        <p:txBody>
          <a:bodyPr>
            <a:normAutofit fontScale="90000"/>
          </a:bodyPr>
          <a:lstStyle/>
          <a:p>
            <a:r>
              <a:rPr lang="en-US" sz="3800" dirty="0" smtClean="0"/>
              <a:t>Demerits </a:t>
            </a:r>
            <a:r>
              <a:rPr lang="en-US" sz="3800" dirty="0"/>
              <a:t>of </a:t>
            </a:r>
            <a:r>
              <a:rPr lang="en-US" sz="3800" dirty="0" smtClean="0"/>
              <a:t>Nonverbal </a:t>
            </a:r>
            <a:r>
              <a:rPr lang="en-US" sz="3800" dirty="0"/>
              <a:t>Communication</a:t>
            </a:r>
          </a:p>
        </p:txBody>
      </p:sp>
    </p:spTree>
    <p:extLst>
      <p:ext uri="{BB962C8B-B14F-4D97-AF65-F5344CB8AC3E}">
        <p14:creationId xmlns:p14="http://schemas.microsoft.com/office/powerpoint/2010/main" val="39414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Sometimes nonverbal messages contradict verbal; Often </a:t>
            </a:r>
            <a:r>
              <a:rPr lang="en-US" dirty="0"/>
              <a:t>express feelings more accurately than the words spoken or </a:t>
            </a:r>
            <a:r>
              <a:rPr lang="en-US" dirty="0" smtClean="0"/>
              <a:t>written</a:t>
            </a:r>
          </a:p>
          <a:p>
            <a:r>
              <a:rPr lang="en-US" dirty="0" smtClean="0"/>
              <a:t>Studies suggest that from 60-90% of a message’s effect comes from nonverbal cues</a:t>
            </a:r>
            <a:endParaRPr lang="en-US" dirty="0"/>
          </a:p>
        </p:txBody>
      </p:sp>
      <p:sp>
        <p:nvSpPr>
          <p:cNvPr id="2" name="Title 1"/>
          <p:cNvSpPr>
            <a:spLocks noGrp="1"/>
          </p:cNvSpPr>
          <p:nvPr>
            <p:ph type="title"/>
          </p:nvPr>
        </p:nvSpPr>
        <p:spPr/>
        <p:txBody>
          <a:bodyPr>
            <a:normAutofit fontScale="90000"/>
          </a:bodyPr>
          <a:lstStyle/>
          <a:p>
            <a:r>
              <a:rPr lang="en-US" dirty="0" smtClean="0"/>
              <a:t>Importance of Nonverbal Communication</a:t>
            </a:r>
            <a:endParaRPr lang="en-US" dirty="0"/>
          </a:p>
        </p:txBody>
      </p:sp>
    </p:spTree>
    <p:extLst>
      <p:ext uri="{BB962C8B-B14F-4D97-AF65-F5344CB8AC3E}">
        <p14:creationId xmlns:p14="http://schemas.microsoft.com/office/powerpoint/2010/main" val="4215916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a:t>Verbal and </a:t>
            </a:r>
            <a:r>
              <a:rPr lang="en-US" sz="3400" dirty="0" smtClean="0"/>
              <a:t>Nonverbal </a:t>
            </a:r>
            <a:r>
              <a:rPr lang="en-US" sz="3400" dirty="0"/>
              <a:t>Communication</a:t>
            </a:r>
          </a:p>
        </p:txBody>
      </p:sp>
      <p:sp>
        <p:nvSpPr>
          <p:cNvPr id="3" name="Text Placeholder 2"/>
          <p:cNvSpPr>
            <a:spLocks noGrp="1"/>
          </p:cNvSpPr>
          <p:nvPr>
            <p:ph type="body" idx="1"/>
          </p:nvPr>
        </p:nvSpPr>
        <p:spPr/>
        <p:txBody>
          <a:bodyPr/>
          <a:lstStyle/>
          <a:p>
            <a:r>
              <a:rPr lang="en-US" dirty="0" smtClean="0"/>
              <a:t>Verbal Communication</a:t>
            </a:r>
            <a:endParaRPr lang="en-US" dirty="0"/>
          </a:p>
        </p:txBody>
      </p:sp>
      <p:sp>
        <p:nvSpPr>
          <p:cNvPr id="5" name="Text Placeholder 4"/>
          <p:cNvSpPr>
            <a:spLocks noGrp="1"/>
          </p:cNvSpPr>
          <p:nvPr>
            <p:ph type="body" sz="half" idx="3"/>
          </p:nvPr>
        </p:nvSpPr>
        <p:spPr/>
        <p:txBody>
          <a:bodyPr>
            <a:normAutofit lnSpcReduction="10000"/>
          </a:bodyPr>
          <a:lstStyle/>
          <a:p>
            <a:r>
              <a:rPr lang="en-US" dirty="0" smtClean="0"/>
              <a:t>Non Verbal Communication</a:t>
            </a:r>
            <a:endParaRPr lang="en-US" dirty="0"/>
          </a:p>
        </p:txBody>
      </p:sp>
      <p:pic>
        <p:nvPicPr>
          <p:cNvPr id="2050" name="Picture 2" descr="C:\Users\Muhammad\Desktop\Y165_1_004i.jpg"/>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tretch>
            <a:fillRect/>
          </a:stretch>
        </p:blipFill>
        <p:spPr bwMode="auto">
          <a:xfrm>
            <a:off x="457200" y="1922394"/>
            <a:ext cx="4040188" cy="29862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Muhammad\Desktop\verbal-nonverbal-communication-effective-communi-79.jp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953000" y="1981200"/>
            <a:ext cx="35052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7826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Nonverbal Communication consists the following three components</a:t>
            </a:r>
          </a:p>
          <a:p>
            <a:pPr marL="914400" lvl="1" indent="-514350">
              <a:buFont typeface="+mj-lt"/>
              <a:buAutoNum type="arabicPeriod"/>
            </a:pPr>
            <a:r>
              <a:rPr lang="en-US" dirty="0" smtClean="0"/>
              <a:t>Appearance</a:t>
            </a:r>
          </a:p>
          <a:p>
            <a:pPr marL="914400" lvl="1" indent="-514350">
              <a:buFont typeface="+mj-lt"/>
              <a:buAutoNum type="arabicPeriod"/>
            </a:pPr>
            <a:r>
              <a:rPr lang="en-US" dirty="0" smtClean="0"/>
              <a:t>Body Language</a:t>
            </a:r>
          </a:p>
          <a:p>
            <a:pPr marL="914400" lvl="1" indent="-514350">
              <a:buFont typeface="+mj-lt"/>
              <a:buAutoNum type="arabicPeriod"/>
            </a:pPr>
            <a:r>
              <a:rPr lang="en-US" dirty="0" smtClean="0"/>
              <a:t>Silence, Time and Space</a:t>
            </a:r>
          </a:p>
          <a:p>
            <a:pPr marL="0" indent="0">
              <a:buNone/>
            </a:pPr>
            <a:endParaRPr lang="en-US" dirty="0" smtClean="0"/>
          </a:p>
        </p:txBody>
      </p:sp>
      <p:sp>
        <p:nvSpPr>
          <p:cNvPr id="2" name="Title 1"/>
          <p:cNvSpPr>
            <a:spLocks noGrp="1"/>
          </p:cNvSpPr>
          <p:nvPr>
            <p:ph type="title"/>
          </p:nvPr>
        </p:nvSpPr>
        <p:spPr/>
        <p:txBody>
          <a:bodyPr>
            <a:noAutofit/>
          </a:bodyPr>
          <a:lstStyle/>
          <a:p>
            <a:r>
              <a:rPr lang="en-US" sz="3600" dirty="0" smtClean="0"/>
              <a:t>Components of Nonverbal Communication</a:t>
            </a:r>
            <a:endParaRPr lang="en-US" sz="3600" dirty="0"/>
          </a:p>
        </p:txBody>
      </p:sp>
    </p:spTree>
    <p:extLst>
      <p:ext uri="{BB962C8B-B14F-4D97-AF65-F5344CB8AC3E}">
        <p14:creationId xmlns:p14="http://schemas.microsoft.com/office/powerpoint/2010/main" val="6285120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Appearance conveys nonverbal impressions that affect receiver's attitudes towards the verbal messages</a:t>
            </a:r>
          </a:p>
          <a:p>
            <a:r>
              <a:rPr lang="en-US" dirty="0" smtClean="0"/>
              <a:t>Appearance as a Nonverbal Communication concept effects in following two ways</a:t>
            </a:r>
          </a:p>
          <a:p>
            <a:pPr marL="1428750" lvl="2" indent="-514350">
              <a:buAutoNum type="romanLcPeriod"/>
            </a:pPr>
            <a:r>
              <a:rPr lang="en-US" dirty="0" smtClean="0"/>
              <a:t>Effect on Written Messages</a:t>
            </a:r>
          </a:p>
          <a:p>
            <a:pPr marL="1428750" lvl="2" indent="-514350">
              <a:buAutoNum type="romanLcPeriod"/>
            </a:pPr>
            <a:r>
              <a:rPr lang="en-US" dirty="0" smtClean="0"/>
              <a:t>Effect on Oral Messages	</a:t>
            </a:r>
            <a:endParaRPr lang="en-US" dirty="0"/>
          </a:p>
        </p:txBody>
      </p:sp>
      <p:sp>
        <p:nvSpPr>
          <p:cNvPr id="2" name="Title 1"/>
          <p:cNvSpPr>
            <a:spLocks noGrp="1"/>
          </p:cNvSpPr>
          <p:nvPr>
            <p:ph type="title"/>
          </p:nvPr>
        </p:nvSpPr>
        <p:spPr/>
        <p:txBody>
          <a:bodyPr/>
          <a:lstStyle/>
          <a:p>
            <a:r>
              <a:rPr lang="en-US" dirty="0" smtClean="0"/>
              <a:t>1.	Appearance</a:t>
            </a:r>
            <a:endParaRPr lang="en-US" dirty="0"/>
          </a:p>
        </p:txBody>
      </p:sp>
    </p:spTree>
    <p:extLst>
      <p:ext uri="{BB962C8B-B14F-4D97-AF65-F5344CB8AC3E}">
        <p14:creationId xmlns:p14="http://schemas.microsoft.com/office/powerpoint/2010/main" val="40200038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571500" indent="-571500">
              <a:buAutoNum type="romanLcPeriod"/>
            </a:pPr>
            <a:r>
              <a:rPr lang="en-US" sz="3700" b="1" dirty="0" smtClean="0"/>
              <a:t>Effect on Written Messages:</a:t>
            </a:r>
          </a:p>
          <a:p>
            <a:pPr lvl="2"/>
            <a:r>
              <a:rPr lang="en-US" sz="3400" dirty="0" smtClean="0"/>
              <a:t>An envelope's appearance (Size, color, weight, postage) may impress the receiver as important, routine or junk mail</a:t>
            </a:r>
          </a:p>
          <a:p>
            <a:pPr lvl="2"/>
            <a:r>
              <a:rPr lang="en-US" sz="3400" dirty="0" smtClean="0"/>
              <a:t>Mailgrams, Express mail and Pvt. Courier mail also have distinctive envelopes that shows urgency and importance</a:t>
            </a:r>
          </a:p>
          <a:p>
            <a:pPr lvl="2"/>
            <a:r>
              <a:rPr lang="en-US" sz="3400" dirty="0" smtClean="0"/>
              <a:t>Letter, Report or Title Page communicates nonverbally by the kind of paper used, its length, format and paper used before its contents are read by the reader</a:t>
            </a:r>
          </a:p>
          <a:p>
            <a:pPr lvl="2"/>
            <a:r>
              <a:rPr lang="en-US" sz="3400" dirty="0" smtClean="0"/>
              <a:t>Language itself communicates nonverbally and it must be carefully worded and generally correct in mechanics as spelling, grammar and punctuations </a:t>
            </a:r>
            <a:r>
              <a:rPr lang="en-US" sz="2200" b="1" dirty="0"/>
              <a:t>	</a:t>
            </a:r>
            <a:r>
              <a:rPr lang="en-US" sz="2200" b="1" dirty="0" smtClean="0"/>
              <a:t>		</a:t>
            </a:r>
            <a:endParaRPr lang="en-US" sz="2200" b="1" dirty="0"/>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37626673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startAt="2"/>
            </a:pPr>
            <a:r>
              <a:rPr lang="en-US" b="1" dirty="0" smtClean="0"/>
              <a:t>Effect on Oral Messages:</a:t>
            </a:r>
          </a:p>
          <a:p>
            <a:pPr lvl="2"/>
            <a:r>
              <a:rPr lang="en-US" sz="2800" dirty="0" smtClean="0"/>
              <a:t>When you communicate face to face or to a group in a meeting personal appearance and appearance of your surroundings convey nonverbal stimuli that affects attitude towards your spoken words</a:t>
            </a:r>
          </a:p>
          <a:p>
            <a:pPr lvl="2"/>
            <a:r>
              <a:rPr lang="en-US" sz="2800" dirty="0" smtClean="0"/>
              <a:t>It consists of the following two appearances</a:t>
            </a:r>
          </a:p>
          <a:p>
            <a:pPr marL="2286000" lvl="4" indent="-457200">
              <a:buFont typeface="+mj-lt"/>
              <a:buAutoNum type="arabicPeriod"/>
            </a:pPr>
            <a:r>
              <a:rPr lang="en-US" sz="2300" b="1" dirty="0" smtClean="0"/>
              <a:t>Personal Appearance</a:t>
            </a:r>
          </a:p>
          <a:p>
            <a:pPr marL="2286000" lvl="4" indent="-457200">
              <a:buFont typeface="+mj-lt"/>
              <a:buAutoNum type="arabicPeriod"/>
            </a:pPr>
            <a:r>
              <a:rPr lang="en-US" sz="2300" b="1" dirty="0" smtClean="0"/>
              <a:t>Appearance by Surroundings</a:t>
            </a:r>
            <a:endParaRPr lang="en-US" sz="2300" b="1" dirty="0"/>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861598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4" indent="-342900">
              <a:buFont typeface="Arial" pitchFamily="34" charset="0"/>
              <a:buChar char="•"/>
            </a:pPr>
            <a:r>
              <a:rPr lang="en-US" sz="2800" b="1" dirty="0" smtClean="0"/>
              <a:t>Personal Appearance</a:t>
            </a:r>
            <a:endParaRPr lang="en-US" sz="2800" b="1" dirty="0"/>
          </a:p>
          <a:p>
            <a:pPr lvl="2"/>
            <a:r>
              <a:rPr lang="en-US" sz="2800" dirty="0" smtClean="0"/>
              <a:t>Clothing, hairstyles, neatness, jewelry, cosmetics, posture, stature are part of personal appearance</a:t>
            </a:r>
          </a:p>
          <a:p>
            <a:pPr lvl="2"/>
            <a:r>
              <a:rPr lang="en-US" sz="2800" dirty="0" smtClean="0"/>
              <a:t>They convey impressions regarding occupation, age, nationality, social and economic level, job status and good or poor judgment, depending on circumstances</a:t>
            </a:r>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35017778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4" indent="-342900">
              <a:buFont typeface="Arial" pitchFamily="34" charset="0"/>
              <a:buChar char="•"/>
            </a:pPr>
            <a:r>
              <a:rPr lang="en-US" sz="2800" b="1" dirty="0"/>
              <a:t>Appearance by Surroundings</a:t>
            </a:r>
          </a:p>
          <a:p>
            <a:pPr lvl="2"/>
            <a:r>
              <a:rPr lang="en-US" sz="2700" dirty="0" smtClean="0"/>
              <a:t>Aspects of surroundings including room size, location, furnishings, machines, architecture, wall decorations, floor, lightening, windows, views and other related features wherever people communicate orally</a:t>
            </a:r>
          </a:p>
          <a:p>
            <a:pPr lvl="2"/>
            <a:r>
              <a:rPr lang="en-US" sz="2700" dirty="0" smtClean="0"/>
              <a:t>Surroundings will vary according to status and according to country and culture</a:t>
            </a:r>
          </a:p>
          <a:p>
            <a:pPr lvl="2"/>
            <a:endParaRPr lang="en-US" sz="2600" dirty="0"/>
          </a:p>
        </p:txBody>
      </p:sp>
      <p:sp>
        <p:nvSpPr>
          <p:cNvPr id="2" name="Title 1"/>
          <p:cNvSpPr>
            <a:spLocks noGrp="1"/>
          </p:cNvSpPr>
          <p:nvPr>
            <p:ph type="title"/>
          </p:nvPr>
        </p:nvSpPr>
        <p:spPr/>
        <p:txBody>
          <a:bodyPr/>
          <a:lstStyle/>
          <a:p>
            <a:r>
              <a:rPr lang="en-US" dirty="0"/>
              <a:t>1.	Appearance</a:t>
            </a:r>
          </a:p>
        </p:txBody>
      </p:sp>
    </p:spTree>
    <p:extLst>
      <p:ext uri="{BB962C8B-B14F-4D97-AF65-F5344CB8AC3E}">
        <p14:creationId xmlns:p14="http://schemas.microsoft.com/office/powerpoint/2010/main" val="40291895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Body Language</a:t>
            </a:r>
          </a:p>
        </p:txBody>
      </p:sp>
      <p:sp>
        <p:nvSpPr>
          <p:cNvPr id="3" name="Text Placeholder 2"/>
          <p:cNvSpPr>
            <a:spLocks noGrp="1"/>
          </p:cNvSpPr>
          <p:nvPr>
            <p:ph type="body" idx="1"/>
          </p:nvPr>
        </p:nvSpPr>
        <p:spPr/>
        <p:txBody>
          <a:bodyPr/>
          <a:lstStyle/>
          <a:p>
            <a:endParaRPr lang="en-US"/>
          </a:p>
        </p:txBody>
      </p:sp>
      <p:sp>
        <p:nvSpPr>
          <p:cNvPr id="5" name="Text Placeholder 4"/>
          <p:cNvSpPr>
            <a:spLocks noGrp="1"/>
          </p:cNvSpPr>
          <p:nvPr>
            <p:ph type="body" sz="half" idx="3"/>
          </p:nvPr>
        </p:nvSpPr>
        <p:spPr/>
        <p:txBody>
          <a:bodyPr/>
          <a:lstStyle/>
          <a:p>
            <a:endParaRPr lang="en-US"/>
          </a:p>
        </p:txBody>
      </p:sp>
      <p:pic>
        <p:nvPicPr>
          <p:cNvPr id="1026" name="Picture 2" descr="C:\Users\Muhammad\Desktop\kinesics2.jpg"/>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tretch>
            <a:fillRect/>
          </a:stretch>
        </p:blipFill>
        <p:spPr bwMode="auto">
          <a:xfrm>
            <a:off x="457200" y="1659028"/>
            <a:ext cx="4040188" cy="351295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uhammad\Desktop\www.avmediastudios.com.jpg"/>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572000" y="2209800"/>
            <a:ext cx="419100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2480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buNone/>
            </a:pPr>
            <a:r>
              <a:rPr lang="en-US" b="1" dirty="0" smtClean="0"/>
              <a:t>Definition:</a:t>
            </a:r>
          </a:p>
          <a:p>
            <a:pPr marL="0" indent="0">
              <a:buNone/>
            </a:pPr>
            <a:r>
              <a:rPr lang="en-US" dirty="0"/>
              <a:t>	</a:t>
            </a:r>
            <a:r>
              <a:rPr lang="en-US" sz="2800" i="1" dirty="0" smtClean="0"/>
              <a:t>“</a:t>
            </a:r>
            <a:r>
              <a:rPr lang="en-US" sz="2800" i="1" dirty="0"/>
              <a:t>T</a:t>
            </a:r>
            <a:r>
              <a:rPr lang="en-US" sz="2800" i="1" dirty="0" smtClean="0"/>
              <a:t>he </a:t>
            </a:r>
            <a:r>
              <a:rPr lang="en-US" sz="2800" i="1" dirty="0"/>
              <a:t>conscious and unconscious movements and postures by which attitudes and feelings are </a:t>
            </a:r>
            <a:r>
              <a:rPr lang="en-US" sz="2800" i="1" dirty="0" smtClean="0"/>
              <a:t>communicated, is called body language”.</a:t>
            </a:r>
          </a:p>
          <a:p>
            <a:r>
              <a:rPr lang="en-US" sz="2800" dirty="0"/>
              <a:t> Body language can also vary depending on the culture. There are a set of universally recognized gestures but many are influenced by our social </a:t>
            </a:r>
            <a:r>
              <a:rPr lang="en-US" sz="2800" dirty="0" smtClean="0"/>
              <a:t>settings</a:t>
            </a:r>
          </a:p>
          <a:p>
            <a:r>
              <a:rPr lang="en-US" sz="2800" dirty="0"/>
              <a:t>Body language may provide clues as to the attitude or state of mind of a person. For example, it may </a:t>
            </a:r>
            <a:r>
              <a:rPr lang="en-US" sz="2800" dirty="0" smtClean="0"/>
              <a:t>indicate aggression</a:t>
            </a:r>
            <a:r>
              <a:rPr lang="en-US" sz="2800" dirty="0"/>
              <a:t>, attentiveness, boredom, a </a:t>
            </a:r>
            <a:r>
              <a:rPr lang="en-US" sz="2800" dirty="0" smtClean="0"/>
              <a:t>relaxed state</a:t>
            </a:r>
            <a:r>
              <a:rPr lang="en-US" sz="2800" dirty="0"/>
              <a:t>, pleasure, amusement, and intoxication</a:t>
            </a:r>
            <a:endParaRPr lang="en-US" sz="2800" i="1" dirty="0"/>
          </a:p>
        </p:txBody>
      </p:sp>
      <p:sp>
        <p:nvSpPr>
          <p:cNvPr id="2" name="Title 1"/>
          <p:cNvSpPr>
            <a:spLocks noGrp="1"/>
          </p:cNvSpPr>
          <p:nvPr>
            <p:ph type="title"/>
          </p:nvPr>
        </p:nvSpPr>
        <p:spPr/>
        <p:txBody>
          <a:bodyPr/>
          <a:lstStyle/>
          <a:p>
            <a:r>
              <a:rPr lang="en-US" dirty="0" smtClean="0"/>
              <a:t>2.	Body Language</a:t>
            </a:r>
            <a:endParaRPr lang="en-US" dirty="0"/>
          </a:p>
        </p:txBody>
      </p:sp>
    </p:spTree>
    <p:extLst>
      <p:ext uri="{BB962C8B-B14F-4D97-AF65-F5344CB8AC3E}">
        <p14:creationId xmlns:p14="http://schemas.microsoft.com/office/powerpoint/2010/main" val="8202139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Body Language consists of the following four components</a:t>
            </a:r>
          </a:p>
          <a:p>
            <a:pPr lvl="4"/>
            <a:r>
              <a:rPr lang="en-US" sz="2500" b="1" dirty="0"/>
              <a:t>i</a:t>
            </a:r>
            <a:r>
              <a:rPr lang="en-US" sz="2500" b="1" dirty="0" smtClean="0"/>
              <a:t>.	Facial Expressions</a:t>
            </a:r>
          </a:p>
          <a:p>
            <a:pPr lvl="4"/>
            <a:r>
              <a:rPr lang="en-US" sz="2500" b="1" dirty="0"/>
              <a:t>i</a:t>
            </a:r>
            <a:r>
              <a:rPr lang="en-US" sz="2500" b="1" dirty="0" smtClean="0"/>
              <a:t>i.	Gestures, Postures and Movement</a:t>
            </a:r>
          </a:p>
          <a:p>
            <a:pPr lvl="4"/>
            <a:r>
              <a:rPr lang="en-US" sz="2500" b="1" dirty="0" smtClean="0"/>
              <a:t>iii.	Smell and Touch</a:t>
            </a:r>
          </a:p>
          <a:p>
            <a:pPr lvl="4"/>
            <a:r>
              <a:rPr lang="en-US" sz="2500" b="1" dirty="0"/>
              <a:t>i</a:t>
            </a:r>
            <a:r>
              <a:rPr lang="en-US" sz="2500" b="1" dirty="0" smtClean="0"/>
              <a:t>v.	Voice and Sounds</a:t>
            </a:r>
          </a:p>
          <a:p>
            <a:pPr marL="1828800" lvl="4" indent="0">
              <a:buNone/>
            </a:pPr>
            <a:r>
              <a:rPr lang="en-US" sz="2500" b="1" dirty="0" smtClean="0"/>
              <a:t>		</a:t>
            </a:r>
          </a:p>
          <a:p>
            <a:pPr lvl="4"/>
            <a:endParaRPr lang="en-US" sz="2500" b="1" dirty="0" smtClean="0"/>
          </a:p>
          <a:p>
            <a:pPr lvl="4"/>
            <a:endParaRPr lang="en-US"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3044886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a:pPr>
            <a:r>
              <a:rPr lang="en-US" b="1" dirty="0" smtClean="0"/>
              <a:t>Facial Expressions:</a:t>
            </a:r>
          </a:p>
          <a:p>
            <a:pPr lvl="2"/>
            <a:r>
              <a:rPr lang="en-US" dirty="0" smtClean="0"/>
              <a:t>It is said that face is the index of mind</a:t>
            </a:r>
          </a:p>
          <a:p>
            <a:pPr lvl="2"/>
            <a:r>
              <a:rPr lang="en-US" sz="2600" dirty="0" smtClean="0"/>
              <a:t>Eyes and face are especially means of communicating nonverbally and they can reveal hidden emotions including anger, confusion, fear, joy, surprise, uncertainty and others</a:t>
            </a:r>
          </a:p>
          <a:p>
            <a:pPr lvl="2"/>
            <a:r>
              <a:rPr lang="en-US" sz="2600" dirty="0" smtClean="0"/>
              <a:t>Conventions of eye contact are specific to each culture (e.g. In USA direct eye contact is encouraged and eye drop or shift away from listener is thought to be either shy, dishonest and untrustworthy)</a:t>
            </a:r>
            <a:endParaRPr lang="en-US" sz="2600"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428790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endParaRPr lang="en-US" dirty="0"/>
          </a:p>
        </p:txBody>
      </p:sp>
      <p:sp>
        <p:nvSpPr>
          <p:cNvPr id="4099" name="Title 2"/>
          <p:cNvSpPr>
            <a:spLocks noGrp="1"/>
          </p:cNvSpPr>
          <p:nvPr>
            <p:ph type="title" idx="4294967295"/>
          </p:nvPr>
        </p:nvSpPr>
        <p:spPr>
          <a:xfrm>
            <a:off x="0" y="685800"/>
            <a:ext cx="8229600" cy="914400"/>
          </a:xfrm>
        </p:spPr>
        <p:txBody>
          <a:bodyPr anchor="ctr"/>
          <a:lstStyle/>
          <a:p>
            <a:r>
              <a:rPr lang="en-US" sz="4800" b="0" dirty="0"/>
              <a:t>Two Essential Tools</a:t>
            </a:r>
          </a:p>
        </p:txBody>
      </p:sp>
      <p:sp>
        <p:nvSpPr>
          <p:cNvPr id="4100" name="Content Placeholder 3"/>
          <p:cNvSpPr>
            <a:spLocks noGrp="1"/>
          </p:cNvSpPr>
          <p:nvPr>
            <p:ph idx="4294967295"/>
          </p:nvPr>
        </p:nvSpPr>
        <p:spPr>
          <a:xfrm>
            <a:off x="0" y="1951038"/>
            <a:ext cx="7315200" cy="4525962"/>
          </a:xfrm>
        </p:spPr>
        <p:txBody>
          <a:bodyPr/>
          <a:lstStyle/>
          <a:p>
            <a:r>
              <a:rPr lang="en-US" b="1" dirty="0"/>
              <a:t>Verbal Communication </a:t>
            </a:r>
            <a:r>
              <a:rPr lang="en-US" dirty="0"/>
              <a:t>– How you use words and language</a:t>
            </a:r>
          </a:p>
          <a:p>
            <a:pPr>
              <a:buFont typeface="Wingdings" pitchFamily="2" charset="2"/>
              <a:buNone/>
            </a:pPr>
            <a:endParaRPr lang="en-US" sz="1900" dirty="0"/>
          </a:p>
          <a:p>
            <a:r>
              <a:rPr lang="en-US" b="1" dirty="0"/>
              <a:t>Nonverbal Communication </a:t>
            </a:r>
            <a:r>
              <a:rPr lang="en-US" dirty="0"/>
              <a:t>– Message components other than words that generate meaning </a:t>
            </a:r>
          </a:p>
        </p:txBody>
      </p:sp>
    </p:spTree>
    <p:extLst>
      <p:ext uri="{BB962C8B-B14F-4D97-AF65-F5344CB8AC3E}">
        <p14:creationId xmlns:p14="http://schemas.microsoft.com/office/powerpoint/2010/main" val="397930474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571500">
              <a:buAutoNum type="romanLcPeriod" startAt="2"/>
            </a:pPr>
            <a:r>
              <a:rPr lang="en-US" b="1" dirty="0" smtClean="0"/>
              <a:t>Gestures, Body Postures and Movement:</a:t>
            </a:r>
          </a:p>
          <a:p>
            <a:pPr lvl="2"/>
            <a:r>
              <a:rPr lang="en-US" b="1" dirty="0" smtClean="0"/>
              <a:t>Gesture and Body Movements: </a:t>
            </a:r>
            <a:r>
              <a:rPr lang="en-US" dirty="0"/>
              <a:t>A</a:t>
            </a:r>
            <a:r>
              <a:rPr lang="en-US" dirty="0" smtClean="0"/>
              <a:t> </a:t>
            </a:r>
            <a:r>
              <a:rPr lang="en-US" dirty="0"/>
              <a:t>movement of part of the body, especially a hand or the head, to express an idea or </a:t>
            </a:r>
            <a:r>
              <a:rPr lang="en-US" dirty="0" smtClean="0"/>
              <a:t>meaning, is called Gestures</a:t>
            </a:r>
          </a:p>
          <a:p>
            <a:pPr lvl="2"/>
            <a:r>
              <a:rPr lang="en-US" dirty="0" smtClean="0"/>
              <a:t>Gestures and body movements of a person reflects his state of mind</a:t>
            </a:r>
          </a:p>
          <a:p>
            <a:pPr lvl="2"/>
            <a:r>
              <a:rPr lang="en-US" dirty="0" smtClean="0"/>
              <a:t>One can be easily judged from the gestures and movements either he is confident or nervous</a:t>
            </a:r>
          </a:p>
          <a:p>
            <a:pPr lvl="2"/>
            <a:r>
              <a:rPr lang="en-US" dirty="0" smtClean="0"/>
              <a:t>Handshakes reveal attitude</a:t>
            </a:r>
          </a:p>
          <a:p>
            <a:pPr lvl="2"/>
            <a:r>
              <a:rPr lang="en-US" dirty="0" smtClean="0"/>
              <a:t>Gestures may be warm or cold</a:t>
            </a:r>
          </a:p>
          <a:p>
            <a:pPr lvl="2"/>
            <a:endParaRPr lang="en-US" sz="1700" b="1"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0061863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b="1" dirty="0" smtClean="0"/>
              <a:t>Postures:</a:t>
            </a:r>
          </a:p>
          <a:p>
            <a:pPr lvl="2"/>
            <a:r>
              <a:rPr lang="en-US" dirty="0"/>
              <a:t>Posture is the position of a body while standing or </a:t>
            </a:r>
            <a:r>
              <a:rPr lang="en-US" dirty="0" smtClean="0"/>
              <a:t>sitting</a:t>
            </a:r>
          </a:p>
          <a:p>
            <a:pPr lvl="2"/>
            <a:r>
              <a:rPr lang="en-US" dirty="0" smtClean="0"/>
              <a:t>The way a person stands, sits, leans or shift expresses his interest in the matter under discussion</a:t>
            </a:r>
          </a:p>
          <a:p>
            <a:pPr lvl="2"/>
            <a:r>
              <a:rPr lang="en-US" dirty="0" smtClean="0"/>
              <a:t>The posture of a person expresses his personality </a:t>
            </a:r>
          </a:p>
          <a:p>
            <a:pPr lvl="2"/>
            <a:r>
              <a:rPr lang="en-US" dirty="0" smtClean="0"/>
              <a:t>An unbecoming and bad posture sends a bad signal</a:t>
            </a:r>
          </a:p>
          <a:p>
            <a:pPr lvl="2"/>
            <a:r>
              <a:rPr lang="en-US" dirty="0" smtClean="0"/>
              <a:t>An interested listener may lean towards the speaker, and one who is bored may lean away, slump or glances towards the clock</a:t>
            </a:r>
            <a:endParaRPr lang="en-US"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0544255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71500" indent="-571500">
              <a:buAutoNum type="romanLcPeriod" startAt="3"/>
            </a:pPr>
            <a:r>
              <a:rPr lang="en-US" b="1" dirty="0" smtClean="0"/>
              <a:t>Smell and Touch:</a:t>
            </a:r>
          </a:p>
          <a:p>
            <a:pPr lvl="2"/>
            <a:r>
              <a:rPr lang="en-US" sz="2800" dirty="0" smtClean="0"/>
              <a:t>If receiver is sensitive to scents then various odors and fragrances convey the emotions of the sender and affect the reactions of receiver</a:t>
            </a:r>
          </a:p>
          <a:p>
            <a:pPr lvl="2"/>
            <a:r>
              <a:rPr lang="en-US" sz="2800" dirty="0" smtClean="0"/>
              <a:t>Touching people can communicate friendship, love, approval, hatred, anger or other feelings</a:t>
            </a:r>
          </a:p>
          <a:p>
            <a:pPr lvl="2"/>
            <a:r>
              <a:rPr lang="en-US" sz="2800" dirty="0" smtClean="0"/>
              <a:t>A mother’s kiss on cheek of her son, pat on a shoulder or slap on the back is prompted by various actions</a:t>
            </a:r>
            <a:endParaRPr lang="en-US" sz="2800"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14668798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571500" indent="-571500">
              <a:buAutoNum type="romanLcPeriod" startAt="4"/>
            </a:pPr>
            <a:r>
              <a:rPr lang="en-US" b="1" dirty="0" smtClean="0"/>
              <a:t>Voice and Sounds:</a:t>
            </a:r>
          </a:p>
          <a:p>
            <a:pPr lvl="2"/>
            <a:r>
              <a:rPr lang="en-US" sz="2600" b="1" dirty="0" smtClean="0"/>
              <a:t>Paralanguage</a:t>
            </a:r>
            <a:r>
              <a:rPr lang="en-US" sz="2600" dirty="0" smtClean="0"/>
              <a:t>:   While speaking the extra sounds you make and voice quality also a part of nonverbal communication</a:t>
            </a:r>
          </a:p>
          <a:p>
            <a:pPr lvl="2"/>
            <a:r>
              <a:rPr lang="en-US" sz="2600" dirty="0" smtClean="0"/>
              <a:t>Paralanguage includes voice, volume, rate, articulation, pitch and other sounds you make such as clearing and sighing</a:t>
            </a:r>
          </a:p>
          <a:p>
            <a:pPr lvl="2"/>
            <a:r>
              <a:rPr lang="en-US" sz="2600" dirty="0" smtClean="0"/>
              <a:t>Examples:   A loud voice shows urgency and soft one is something calming</a:t>
            </a:r>
          </a:p>
          <a:p>
            <a:pPr lvl="2"/>
            <a:r>
              <a:rPr lang="en-US" sz="2600" dirty="0" smtClean="0"/>
              <a:t>Lack of pitch variation becomes monotone and too much variation becomes artificial and dramatic</a:t>
            </a:r>
          </a:p>
          <a:p>
            <a:pPr lvl="2"/>
            <a:r>
              <a:rPr lang="en-US" sz="2600" dirty="0" smtClean="0"/>
              <a:t>Throat clearing may distract from the words spoken</a:t>
            </a:r>
          </a:p>
          <a:p>
            <a:pPr lvl="2"/>
            <a:r>
              <a:rPr lang="en-US" sz="2600" dirty="0" smtClean="0"/>
              <a:t>Emphasis on certain words in a sentence indicate the importance of message</a:t>
            </a:r>
          </a:p>
          <a:p>
            <a:pPr lvl="2"/>
            <a:endParaRPr lang="en-US" b="1" dirty="0"/>
          </a:p>
        </p:txBody>
      </p:sp>
      <p:sp>
        <p:nvSpPr>
          <p:cNvPr id="2" name="Title 1"/>
          <p:cNvSpPr>
            <a:spLocks noGrp="1"/>
          </p:cNvSpPr>
          <p:nvPr>
            <p:ph type="title"/>
          </p:nvPr>
        </p:nvSpPr>
        <p:spPr/>
        <p:txBody>
          <a:bodyPr/>
          <a:lstStyle/>
          <a:p>
            <a:r>
              <a:rPr lang="en-US" dirty="0"/>
              <a:t>2.	Body Language</a:t>
            </a:r>
          </a:p>
        </p:txBody>
      </p:sp>
    </p:spTree>
    <p:extLst>
      <p:ext uri="{BB962C8B-B14F-4D97-AF65-F5344CB8AC3E}">
        <p14:creationId xmlns:p14="http://schemas.microsoft.com/office/powerpoint/2010/main" val="236383903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71500" indent="-571500">
              <a:buAutoNum type="romanLcPeriod"/>
            </a:pPr>
            <a:r>
              <a:rPr lang="en-US" b="1" dirty="0" smtClean="0"/>
              <a:t>Silence:</a:t>
            </a:r>
          </a:p>
          <a:p>
            <a:pPr marL="1348740" lvl="3" indent="-571500"/>
            <a:r>
              <a:rPr lang="en-US" sz="2300" dirty="0" smtClean="0"/>
              <a:t>How silence communicates?</a:t>
            </a:r>
          </a:p>
          <a:p>
            <a:pPr marL="1348740" lvl="3" indent="-571500"/>
            <a:r>
              <a:rPr lang="en-US" sz="2300" dirty="0" smtClean="0"/>
              <a:t>Consider how do you feel when you make an oral request that is met with silence</a:t>
            </a:r>
          </a:p>
          <a:p>
            <a:pPr marL="1348740" lvl="3" indent="-571500"/>
            <a:r>
              <a:rPr lang="en-US" sz="2300" dirty="0" smtClean="0"/>
              <a:t>Think about the confusion you feel when your written message generates no response</a:t>
            </a:r>
          </a:p>
          <a:p>
            <a:pPr marL="777240" lvl="3" indent="0">
              <a:buNone/>
            </a:pPr>
            <a:endParaRPr lang="en-US" b="1" dirty="0" smtClean="0"/>
          </a:p>
          <a:p>
            <a:pPr marL="777240" lvl="3" indent="0">
              <a:buNone/>
            </a:pPr>
            <a:r>
              <a:rPr lang="en-US" b="1" dirty="0" smtClean="0"/>
              <a:t>Example:</a:t>
            </a:r>
          </a:p>
          <a:p>
            <a:pPr marL="777240" lvl="3" indent="0">
              <a:buNone/>
            </a:pPr>
            <a:r>
              <a:rPr lang="en-US" b="1" dirty="0"/>
              <a:t>	</a:t>
            </a:r>
            <a:r>
              <a:rPr lang="en-US" b="1" dirty="0" smtClean="0"/>
              <a:t>		Please see the book (Page No. 26)</a:t>
            </a:r>
            <a:endParaRPr lang="en-US" b="1" dirty="0"/>
          </a:p>
        </p:txBody>
      </p:sp>
      <p:sp>
        <p:nvSpPr>
          <p:cNvPr id="2" name="Title 1"/>
          <p:cNvSpPr>
            <a:spLocks noGrp="1"/>
          </p:cNvSpPr>
          <p:nvPr>
            <p:ph type="title"/>
          </p:nvPr>
        </p:nvSpPr>
        <p:spPr/>
        <p:txBody>
          <a:bodyPr/>
          <a:lstStyle/>
          <a:p>
            <a:r>
              <a:rPr lang="en-US" dirty="0" smtClean="0"/>
              <a:t>3.	Time, Silence and Space</a:t>
            </a:r>
            <a:endParaRPr lang="en-US" dirty="0"/>
          </a:p>
        </p:txBody>
      </p:sp>
    </p:spTree>
    <p:extLst>
      <p:ext uri="{BB962C8B-B14F-4D97-AF65-F5344CB8AC3E}">
        <p14:creationId xmlns:p14="http://schemas.microsoft.com/office/powerpoint/2010/main" val="38968473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681228" indent="-571500">
              <a:buAutoNum type="romanLcPeriod" startAt="2"/>
            </a:pPr>
            <a:r>
              <a:rPr lang="en-US" dirty="0" smtClean="0"/>
              <a:t>Time:</a:t>
            </a:r>
          </a:p>
          <a:p>
            <a:pPr lvl="4"/>
            <a:r>
              <a:rPr lang="en-US" sz="2000" dirty="0" smtClean="0"/>
              <a:t>In the preceding example should you ask again?</a:t>
            </a:r>
          </a:p>
          <a:p>
            <a:pPr lvl="4"/>
            <a:r>
              <a:rPr lang="en-US" sz="2000" dirty="0" smtClean="0"/>
              <a:t>How do you feel when you are kept waiting two hours after the scheduled time for an interview? </a:t>
            </a:r>
          </a:p>
          <a:p>
            <a:pPr lvl="4"/>
            <a:r>
              <a:rPr lang="en-US" sz="2000" dirty="0" smtClean="0"/>
              <a:t>In US culture being on time is to be considered communicating nonverbally favorable</a:t>
            </a:r>
          </a:p>
          <a:p>
            <a:pPr lvl="4"/>
            <a:r>
              <a:rPr lang="en-US" sz="2000" dirty="0" smtClean="0"/>
              <a:t>Concept of time varies across cultures</a:t>
            </a:r>
          </a:p>
          <a:p>
            <a:pPr lvl="4"/>
            <a:r>
              <a:rPr lang="en-US" sz="2000" dirty="0" smtClean="0"/>
              <a:t>For Example: Americans and Germans are quite punctual</a:t>
            </a:r>
          </a:p>
          <a:p>
            <a:pPr lvl="4"/>
            <a:r>
              <a:rPr lang="en-US" sz="2000" dirty="0" smtClean="0"/>
              <a:t>Middle eastern people think little to be on time in office on agreed time, which shows that tasks will be completed regardless of time</a:t>
            </a:r>
          </a:p>
          <a:p>
            <a:pPr lvl="4"/>
            <a:r>
              <a:rPr lang="en-US" sz="2000" dirty="0" smtClean="0"/>
              <a:t>In Portugal, if you reach on time for a meeting then your host will be wondered that why you came so early</a:t>
            </a:r>
          </a:p>
        </p:txBody>
      </p:sp>
      <p:sp>
        <p:nvSpPr>
          <p:cNvPr id="3" name="Title 2"/>
          <p:cNvSpPr>
            <a:spLocks noGrp="1"/>
          </p:cNvSpPr>
          <p:nvPr>
            <p:ph type="title"/>
          </p:nvPr>
        </p:nvSpPr>
        <p:spPr/>
        <p:txBody>
          <a:bodyPr/>
          <a:lstStyle/>
          <a:p>
            <a:r>
              <a:rPr lang="en-US" dirty="0"/>
              <a:t>3.	Time, Silence and Space</a:t>
            </a:r>
          </a:p>
        </p:txBody>
      </p:sp>
    </p:spTree>
    <p:extLst>
      <p:ext uri="{BB962C8B-B14F-4D97-AF65-F5344CB8AC3E}">
        <p14:creationId xmlns:p14="http://schemas.microsoft.com/office/powerpoint/2010/main" val="39916916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81228" indent="-571500">
              <a:buAutoNum type="romanLcPeriod" startAt="3"/>
            </a:pPr>
            <a:r>
              <a:rPr lang="en-US" dirty="0" smtClean="0"/>
              <a:t>Space:</a:t>
            </a:r>
          </a:p>
          <a:p>
            <a:pPr lvl="4"/>
            <a:r>
              <a:rPr lang="en-US" sz="1900" dirty="0" smtClean="0"/>
              <a:t>If you step into an empty elevator, where do you stand?</a:t>
            </a:r>
          </a:p>
          <a:p>
            <a:pPr lvl="4"/>
            <a:r>
              <a:rPr lang="en-US" sz="1900" dirty="0" smtClean="0"/>
              <a:t>If elevator fills up with the people, where do you move?</a:t>
            </a:r>
          </a:p>
          <a:p>
            <a:pPr lvl="4"/>
            <a:r>
              <a:rPr lang="en-US" sz="1900" dirty="0" smtClean="0"/>
              <a:t>Where do you stand when you communicate with your boss, teacher, parents and friends?</a:t>
            </a:r>
          </a:p>
          <a:p>
            <a:pPr lvl="4"/>
            <a:r>
              <a:rPr lang="en-US" sz="1900" dirty="0" smtClean="0"/>
              <a:t>The need for personal space decreases as the number of people increases</a:t>
            </a:r>
          </a:p>
          <a:p>
            <a:pPr lvl="4"/>
            <a:r>
              <a:rPr lang="en-US" sz="1900" dirty="0" smtClean="0"/>
              <a:t>In the USA, the need for </a:t>
            </a:r>
            <a:r>
              <a:rPr lang="en-US" sz="1900" smtClean="0"/>
              <a:t>the </a:t>
            </a:r>
            <a:r>
              <a:rPr lang="en-US" sz="1900" smtClean="0"/>
              <a:t>personal </a:t>
            </a:r>
            <a:r>
              <a:rPr lang="en-US" sz="1900" dirty="0" smtClean="0"/>
              <a:t>space between two people is about 18 inches</a:t>
            </a:r>
          </a:p>
          <a:p>
            <a:pPr lvl="4"/>
            <a:r>
              <a:rPr lang="en-US" sz="1900" dirty="0" smtClean="0"/>
              <a:t>The need for space is less in many middle eastern countries and more in most Scandinavian countries</a:t>
            </a:r>
          </a:p>
          <a:p>
            <a:pPr marL="1371600" lvl="5" indent="0">
              <a:buNone/>
            </a:pPr>
            <a:endParaRPr lang="en-US" dirty="0"/>
          </a:p>
          <a:p>
            <a:pPr marL="1371600" lvl="5" indent="0">
              <a:buNone/>
            </a:pPr>
            <a:r>
              <a:rPr lang="en-US" b="1" dirty="0" smtClean="0"/>
              <a:t>Example:  See Book-Page No 26</a:t>
            </a:r>
            <a:endParaRPr lang="en-US" b="1" dirty="0"/>
          </a:p>
          <a:p>
            <a:pPr lvl="4"/>
            <a:endParaRPr lang="en-US" dirty="0" smtClean="0"/>
          </a:p>
          <a:p>
            <a:pPr lvl="2"/>
            <a:endParaRPr lang="en-US" dirty="0"/>
          </a:p>
        </p:txBody>
      </p:sp>
      <p:sp>
        <p:nvSpPr>
          <p:cNvPr id="3" name="Title 2"/>
          <p:cNvSpPr>
            <a:spLocks noGrp="1"/>
          </p:cNvSpPr>
          <p:nvPr>
            <p:ph type="title"/>
          </p:nvPr>
        </p:nvSpPr>
        <p:spPr/>
        <p:txBody>
          <a:bodyPr/>
          <a:lstStyle/>
          <a:p>
            <a:r>
              <a:rPr lang="en-US" dirty="0"/>
              <a:t>3.	Time, Silence and Space</a:t>
            </a:r>
          </a:p>
        </p:txBody>
      </p:sp>
    </p:spTree>
    <p:extLst>
      <p:ext uri="{BB962C8B-B14F-4D97-AF65-F5344CB8AC3E}">
        <p14:creationId xmlns:p14="http://schemas.microsoft.com/office/powerpoint/2010/main" val="3730879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Muhammad\Desktop\Untitle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1" y="304800"/>
            <a:ext cx="8001000" cy="632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2062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The basis of communication is the interaction between people.  Verbal communication is one way for people to communicate face-to-face.  Some of the key components of verbal communication are sound, words, speaking, and language</a:t>
            </a:r>
            <a:r>
              <a:rPr lang="en-US" b="1" dirty="0"/>
              <a:t>. </a:t>
            </a:r>
            <a:endParaRPr lang="en-US" dirty="0"/>
          </a:p>
          <a:p>
            <a:r>
              <a:rPr lang="en-US" dirty="0" smtClean="0"/>
              <a:t>Verbal communication is communication that uses words, either written or spoken. This is in contrast to non-verbal communication, such as body language.</a:t>
            </a:r>
            <a:r>
              <a:rPr lang="en-US" dirty="0"/>
              <a:t> </a:t>
            </a:r>
            <a:br>
              <a:rPr lang="en-US" dirty="0"/>
            </a:br>
            <a:r>
              <a:rPr lang="en-US" dirty="0"/>
              <a:t/>
            </a:r>
            <a:br>
              <a:rPr lang="en-US" dirty="0"/>
            </a:br>
            <a:r>
              <a:rPr lang="en-US" dirty="0"/>
              <a:t>"Verbal" is sometimes used colloquially in the sense of "spoken", but it is better to use "oral" in that context, to avoid ambiguity</a:t>
            </a:r>
          </a:p>
        </p:txBody>
      </p:sp>
      <p:sp>
        <p:nvSpPr>
          <p:cNvPr id="2" name="Title 1"/>
          <p:cNvSpPr>
            <a:spLocks noGrp="1"/>
          </p:cNvSpPr>
          <p:nvPr>
            <p:ph type="title"/>
          </p:nvPr>
        </p:nvSpPr>
        <p:spPr/>
        <p:txBody>
          <a:bodyPr/>
          <a:lstStyle/>
          <a:p>
            <a:r>
              <a:rPr lang="en-US" dirty="0" smtClean="0"/>
              <a:t>Verbal Communication</a:t>
            </a:r>
            <a:endParaRPr lang="en-US" dirty="0"/>
          </a:p>
        </p:txBody>
      </p:sp>
    </p:spTree>
    <p:extLst>
      <p:ext uri="{BB962C8B-B14F-4D97-AF65-F5344CB8AC3E}">
        <p14:creationId xmlns:p14="http://schemas.microsoft.com/office/powerpoint/2010/main" val="33383074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Verbal communication is an act of conveying </a:t>
            </a:r>
            <a:r>
              <a:rPr lang="en-US" dirty="0" smtClean="0"/>
              <a:t>messages, information, ideas or </a:t>
            </a:r>
            <a:r>
              <a:rPr lang="en-US" dirty="0"/>
              <a:t>feelings through the use </a:t>
            </a:r>
            <a:r>
              <a:rPr lang="en-US" dirty="0" smtClean="0"/>
              <a:t>of words spoken or written</a:t>
            </a:r>
          </a:p>
          <a:p>
            <a:r>
              <a:rPr lang="en-US" dirty="0" smtClean="0">
                <a:latin typeface="+mj-lt"/>
                <a:cs typeface="Andalus" pitchFamily="18" charset="-78"/>
              </a:rPr>
              <a:t>It consists </a:t>
            </a:r>
            <a:r>
              <a:rPr lang="en-US" dirty="0">
                <a:latin typeface="+mj-lt"/>
                <a:cs typeface="Andalus" pitchFamily="18" charset="-78"/>
              </a:rPr>
              <a:t>of </a:t>
            </a:r>
            <a:endParaRPr lang="en-US" dirty="0" smtClean="0">
              <a:latin typeface="+mj-lt"/>
              <a:cs typeface="Andalus" pitchFamily="18" charset="-78"/>
            </a:endParaRPr>
          </a:p>
          <a:p>
            <a:pPr lvl="2"/>
            <a:r>
              <a:rPr lang="en-US" dirty="0" smtClean="0">
                <a:latin typeface="+mj-lt"/>
                <a:cs typeface="Andalus" pitchFamily="18" charset="-78"/>
              </a:rPr>
              <a:t>Speaking</a:t>
            </a:r>
          </a:p>
          <a:p>
            <a:pPr lvl="2"/>
            <a:r>
              <a:rPr lang="en-US" dirty="0" smtClean="0">
                <a:latin typeface="+mj-lt"/>
                <a:cs typeface="Andalus" pitchFamily="18" charset="-78"/>
              </a:rPr>
              <a:t>Listening</a:t>
            </a:r>
          </a:p>
          <a:p>
            <a:pPr lvl="2"/>
            <a:r>
              <a:rPr lang="en-US" dirty="0" smtClean="0">
                <a:latin typeface="+mj-lt"/>
                <a:cs typeface="Andalus" pitchFamily="18" charset="-78"/>
              </a:rPr>
              <a:t>Writing</a:t>
            </a:r>
          </a:p>
          <a:p>
            <a:pPr lvl="2"/>
            <a:r>
              <a:rPr lang="en-US" dirty="0">
                <a:latin typeface="+mj-lt"/>
                <a:cs typeface="Andalus" pitchFamily="18" charset="-78"/>
              </a:rPr>
              <a:t>R</a:t>
            </a:r>
            <a:r>
              <a:rPr lang="en-US" dirty="0" smtClean="0">
                <a:latin typeface="+mj-lt"/>
                <a:cs typeface="Andalus" pitchFamily="18" charset="-78"/>
              </a:rPr>
              <a:t>eading</a:t>
            </a:r>
            <a:endParaRPr lang="en-US" dirty="0">
              <a:latin typeface="+mj-lt"/>
              <a:cs typeface="Andalus" pitchFamily="18" charset="-78"/>
            </a:endParaRPr>
          </a:p>
          <a:p>
            <a:endParaRPr lang="en-US" dirty="0"/>
          </a:p>
        </p:txBody>
      </p:sp>
      <p:sp>
        <p:nvSpPr>
          <p:cNvPr id="2" name="Title 1"/>
          <p:cNvSpPr>
            <a:spLocks noGrp="1"/>
          </p:cNvSpPr>
          <p:nvPr>
            <p:ph type="title"/>
          </p:nvPr>
        </p:nvSpPr>
        <p:spPr/>
        <p:txBody>
          <a:bodyPr/>
          <a:lstStyle/>
          <a:p>
            <a:r>
              <a:rPr lang="en-US" b="1" dirty="0" smtClean="0"/>
              <a:t>1.	Verbal Communication</a:t>
            </a:r>
            <a:endParaRPr lang="en-US" b="1" dirty="0"/>
          </a:p>
        </p:txBody>
      </p:sp>
    </p:spTree>
    <p:extLst>
      <p:ext uri="{BB962C8B-B14F-4D97-AF65-F5344CB8AC3E}">
        <p14:creationId xmlns:p14="http://schemas.microsoft.com/office/powerpoint/2010/main" val="3286944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It may be Oral or Written</a:t>
            </a:r>
          </a:p>
          <a:p>
            <a:r>
              <a:rPr lang="en-US" b="1" dirty="0" smtClean="0"/>
              <a:t>Oral: </a:t>
            </a:r>
            <a:r>
              <a:rPr lang="en-US" dirty="0" smtClean="0"/>
              <a:t>Meetings, Discussions, Seminars, Workshops, Video Conferencing, Oral Presentations, Lectures, Conversations and Interviews</a:t>
            </a:r>
          </a:p>
          <a:p>
            <a:r>
              <a:rPr lang="en-US" b="1" dirty="0" smtClean="0"/>
              <a:t>Written: </a:t>
            </a:r>
            <a:r>
              <a:rPr lang="en-US" dirty="0" smtClean="0"/>
              <a:t>Letters, Memo, Reports, Applications and Drafting</a:t>
            </a:r>
            <a:endParaRPr lang="en-US" dirty="0"/>
          </a:p>
        </p:txBody>
      </p:sp>
      <p:sp>
        <p:nvSpPr>
          <p:cNvPr id="2" name="Title 1"/>
          <p:cNvSpPr>
            <a:spLocks noGrp="1"/>
          </p:cNvSpPr>
          <p:nvPr>
            <p:ph type="title"/>
          </p:nvPr>
        </p:nvSpPr>
        <p:spPr/>
        <p:txBody>
          <a:bodyPr>
            <a:normAutofit fontScale="90000"/>
          </a:bodyPr>
          <a:lstStyle/>
          <a:p>
            <a:r>
              <a:rPr lang="en-US" dirty="0" smtClean="0"/>
              <a:t>Forms of Verbal Communication	</a:t>
            </a:r>
            <a:endParaRPr lang="en-US" dirty="0"/>
          </a:p>
        </p:txBody>
      </p:sp>
    </p:spTree>
    <p:extLst>
      <p:ext uri="{BB962C8B-B14F-4D97-AF65-F5344CB8AC3E}">
        <p14:creationId xmlns:p14="http://schemas.microsoft.com/office/powerpoint/2010/main" val="3117679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q"/>
            </a:pPr>
            <a:r>
              <a:rPr lang="en-US" dirty="0">
                <a:latin typeface="+mj-lt"/>
                <a:cs typeface="Andalus" pitchFamily="18" charset="-78"/>
              </a:rPr>
              <a:t>Consider the objective</a:t>
            </a:r>
          </a:p>
          <a:p>
            <a:pPr>
              <a:buFont typeface="Wingdings" pitchFamily="2" charset="2"/>
              <a:buChar char="q"/>
            </a:pPr>
            <a:r>
              <a:rPr lang="en-US" dirty="0">
                <a:latin typeface="+mj-lt"/>
                <a:cs typeface="Andalus" pitchFamily="18" charset="-78"/>
              </a:rPr>
              <a:t>Be sincere</a:t>
            </a:r>
          </a:p>
          <a:p>
            <a:pPr>
              <a:buFont typeface="Wingdings" pitchFamily="2" charset="2"/>
              <a:buChar char="q"/>
            </a:pPr>
            <a:r>
              <a:rPr lang="en-US" dirty="0">
                <a:latin typeface="+mj-lt"/>
                <a:cs typeface="Andalus" pitchFamily="18" charset="-78"/>
              </a:rPr>
              <a:t>Use simple language, familiar words</a:t>
            </a:r>
          </a:p>
          <a:p>
            <a:pPr>
              <a:buFont typeface="Wingdings" pitchFamily="2" charset="2"/>
              <a:buChar char="q"/>
            </a:pPr>
            <a:r>
              <a:rPr lang="en-US" dirty="0">
                <a:latin typeface="+mj-lt"/>
                <a:cs typeface="Andalus" pitchFamily="18" charset="-78"/>
              </a:rPr>
              <a:t>Be brief and precise</a:t>
            </a:r>
          </a:p>
          <a:p>
            <a:pPr>
              <a:buFont typeface="Wingdings" pitchFamily="2" charset="2"/>
              <a:buChar char="q"/>
            </a:pPr>
            <a:r>
              <a:rPr lang="en-US" dirty="0">
                <a:latin typeface="+mj-lt"/>
                <a:cs typeface="Andalus" pitchFamily="18" charset="-78"/>
              </a:rPr>
              <a:t>A</a:t>
            </a:r>
            <a:r>
              <a:rPr lang="en-US" dirty="0" smtClean="0">
                <a:latin typeface="+mj-lt"/>
                <a:cs typeface="Andalus" pitchFamily="18" charset="-78"/>
              </a:rPr>
              <a:t>ssume </a:t>
            </a:r>
            <a:r>
              <a:rPr lang="en-US" dirty="0">
                <a:latin typeface="+mj-lt"/>
                <a:cs typeface="Andalus" pitchFamily="18" charset="-78"/>
              </a:rPr>
              <a:t>nothing</a:t>
            </a:r>
          </a:p>
          <a:p>
            <a:pPr>
              <a:buFont typeface="Wingdings" pitchFamily="2" charset="2"/>
              <a:buChar char="q"/>
            </a:pPr>
            <a:r>
              <a:rPr lang="en-US" dirty="0">
                <a:latin typeface="+mj-lt"/>
                <a:cs typeface="Andalus" pitchFamily="18" charset="-78"/>
              </a:rPr>
              <a:t>Use polite words and tone</a:t>
            </a:r>
          </a:p>
          <a:p>
            <a:pPr>
              <a:buFont typeface="Wingdings" pitchFamily="2" charset="2"/>
              <a:buChar char="q"/>
            </a:pPr>
            <a:r>
              <a:rPr lang="en-US" dirty="0">
                <a:latin typeface="+mj-lt"/>
                <a:cs typeface="Andalus" pitchFamily="18" charset="-78"/>
              </a:rPr>
              <a:t>Say something interesting and pleasing</a:t>
            </a:r>
          </a:p>
          <a:p>
            <a:endParaRPr lang="en-US" dirty="0">
              <a:latin typeface="+mj-lt"/>
            </a:endParaRPr>
          </a:p>
        </p:txBody>
      </p:sp>
      <p:sp>
        <p:nvSpPr>
          <p:cNvPr id="2" name="Title 1"/>
          <p:cNvSpPr>
            <a:spLocks noGrp="1"/>
          </p:cNvSpPr>
          <p:nvPr>
            <p:ph type="title"/>
          </p:nvPr>
        </p:nvSpPr>
        <p:spPr/>
        <p:txBody>
          <a:bodyPr>
            <a:normAutofit fontScale="90000"/>
          </a:bodyPr>
          <a:lstStyle/>
          <a:p>
            <a:r>
              <a:rPr lang="en-US" dirty="0" smtClean="0"/>
              <a:t>Characteristics of Effective Verbal  Communication</a:t>
            </a:r>
            <a:endParaRPr lang="en-US" dirty="0"/>
          </a:p>
        </p:txBody>
      </p:sp>
    </p:spTree>
    <p:extLst>
      <p:ext uri="{BB962C8B-B14F-4D97-AF65-F5344CB8AC3E}">
        <p14:creationId xmlns:p14="http://schemas.microsoft.com/office/powerpoint/2010/main" val="693848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US" dirty="0"/>
              <a:t>More personal and informal</a:t>
            </a:r>
          </a:p>
          <a:p>
            <a:pPr>
              <a:buFont typeface="Wingdings" pitchFamily="2" charset="2"/>
              <a:buChar char="Ø"/>
            </a:pPr>
            <a:r>
              <a:rPr lang="en-US" dirty="0"/>
              <a:t>Makes immediate impact</a:t>
            </a:r>
          </a:p>
          <a:p>
            <a:pPr>
              <a:buFont typeface="Wingdings" pitchFamily="2" charset="2"/>
              <a:buChar char="Ø"/>
            </a:pPr>
            <a:r>
              <a:rPr lang="en-US" dirty="0"/>
              <a:t>Provides opportunity for interaction and feedback</a:t>
            </a:r>
          </a:p>
          <a:p>
            <a:pPr>
              <a:buFont typeface="Wingdings" pitchFamily="2" charset="2"/>
              <a:buChar char="Ø"/>
            </a:pPr>
            <a:r>
              <a:rPr lang="en-US" dirty="0"/>
              <a:t>Help us correct ourselves (our messages according to the feedback and non-verbal cues from the listener)</a:t>
            </a:r>
          </a:p>
          <a:p>
            <a:pPr>
              <a:buFont typeface="Wingdings" pitchFamily="2" charset="2"/>
              <a:buChar char="Ø"/>
            </a:pPr>
            <a:r>
              <a:rPr lang="en-US" dirty="0"/>
              <a:t>It is fastest and less expensive</a:t>
            </a:r>
          </a:p>
          <a:p>
            <a:endParaRPr lang="en-US" dirty="0"/>
          </a:p>
        </p:txBody>
      </p:sp>
      <p:sp>
        <p:nvSpPr>
          <p:cNvPr id="2" name="Title 1"/>
          <p:cNvSpPr>
            <a:spLocks noGrp="1"/>
          </p:cNvSpPr>
          <p:nvPr>
            <p:ph type="title"/>
          </p:nvPr>
        </p:nvSpPr>
        <p:spPr/>
        <p:txBody>
          <a:bodyPr>
            <a:normAutofit fontScale="90000"/>
          </a:bodyPr>
          <a:lstStyle/>
          <a:p>
            <a:r>
              <a:rPr lang="en-US" dirty="0" smtClean="0"/>
              <a:t>Merits of Verbal (Oral) Communication</a:t>
            </a:r>
            <a:endParaRPr lang="en-US" dirty="0"/>
          </a:p>
        </p:txBody>
      </p:sp>
    </p:spTree>
    <p:extLst>
      <p:ext uri="{BB962C8B-B14F-4D97-AF65-F5344CB8AC3E}">
        <p14:creationId xmlns:p14="http://schemas.microsoft.com/office/powerpoint/2010/main" val="19947711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466</TotalTime>
  <Words>1654</Words>
  <Application>Microsoft Office PowerPoint</Application>
  <PresentationFormat>On-screen Show (4:3)</PresentationFormat>
  <Paragraphs>192</Paragraphs>
  <Slides>36</Slides>
  <Notes>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PowerPoint Presentation</vt:lpstr>
      <vt:lpstr>Verbal and Nonverbal Communication</vt:lpstr>
      <vt:lpstr>Two Essential Tools</vt:lpstr>
      <vt:lpstr>PowerPoint Presentation</vt:lpstr>
      <vt:lpstr>Verbal Communication</vt:lpstr>
      <vt:lpstr>1. Verbal Communication</vt:lpstr>
      <vt:lpstr>Forms of Verbal Communication </vt:lpstr>
      <vt:lpstr>Characteristics of Effective Verbal  Communication</vt:lpstr>
      <vt:lpstr>Merits of Verbal (Oral) Communication</vt:lpstr>
      <vt:lpstr>Demerits of Verbal Communication</vt:lpstr>
      <vt:lpstr>2. Nonverbal Communication</vt:lpstr>
      <vt:lpstr>“Actions speak louder than words.” </vt:lpstr>
      <vt:lpstr>Cave –men and Non verbal communication</vt:lpstr>
      <vt:lpstr>PowerPoint Presentation</vt:lpstr>
      <vt:lpstr>2. Nonverbal Communication</vt:lpstr>
      <vt:lpstr>Example</vt:lpstr>
      <vt:lpstr>Merits of Nonverbal Communication</vt:lpstr>
      <vt:lpstr>Demerits of Nonverbal Communication</vt:lpstr>
      <vt:lpstr>Importance of Nonverbal Communication</vt:lpstr>
      <vt:lpstr>Components of Nonverbal Communication</vt:lpstr>
      <vt:lpstr>1. Appearance</vt:lpstr>
      <vt:lpstr>1. Appearance</vt:lpstr>
      <vt:lpstr>1. Appearance</vt:lpstr>
      <vt:lpstr>1. Appearance</vt:lpstr>
      <vt:lpstr>1. Appearance</vt:lpstr>
      <vt:lpstr>2. Body Language</vt:lpstr>
      <vt:lpstr>2. Body Language</vt:lpstr>
      <vt:lpstr>2. Body Language</vt:lpstr>
      <vt:lpstr>2. Body Language</vt:lpstr>
      <vt:lpstr>2. Body Language</vt:lpstr>
      <vt:lpstr>2. Body Language</vt:lpstr>
      <vt:lpstr>2. Body Language</vt:lpstr>
      <vt:lpstr>2. Body Language</vt:lpstr>
      <vt:lpstr>3. Time, Silence and Space</vt:lpstr>
      <vt:lpstr>3. Time, Silence and Space</vt:lpstr>
      <vt:lpstr>3. Time, Silence and Space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Muhammad Zubair</dc:creator>
  <cp:lastModifiedBy>Muhammad Zubair</cp:lastModifiedBy>
  <cp:revision>38</cp:revision>
  <dcterms:created xsi:type="dcterms:W3CDTF">2006-08-16T00:00:00Z</dcterms:created>
  <dcterms:modified xsi:type="dcterms:W3CDTF">2014-09-30T09:21:37Z</dcterms:modified>
</cp:coreProperties>
</file>