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0" r:id="rId6"/>
    <p:sldId id="259" r:id="rId7"/>
    <p:sldId id="261" r:id="rId8"/>
    <p:sldId id="262" r:id="rId9"/>
    <p:sldId id="265" r:id="rId10"/>
    <p:sldId id="263" r:id="rId11"/>
    <p:sldId id="266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5AF1E1-D979-4366-8FFE-5F4C1286495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28257EA-EB41-4F97-B1E5-F56BBFE756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b="1" dirty="0" smtClean="0">
                <a:latin typeface="Calibri" pitchFamily="34" charset="0"/>
              </a:rPr>
              <a:t>Relationships </a:t>
            </a:r>
            <a:r>
              <a:rPr lang="en-US" sz="2400" b="1" dirty="0">
                <a:latin typeface="Calibri" pitchFamily="34" charset="0"/>
              </a:rPr>
              <a:t>between culture and</a:t>
            </a:r>
            <a:br>
              <a:rPr lang="en-US" sz="2400" b="1" dirty="0">
                <a:latin typeface="Calibri" pitchFamily="34" charset="0"/>
              </a:rPr>
            </a:br>
            <a:r>
              <a:rPr lang="en-US" sz="2400" b="1" dirty="0" smtClean="0">
                <a:latin typeface="Calibri" pitchFamily="34" charset="0"/>
              </a:rPr>
              <a:t>SHRM</a:t>
            </a:r>
            <a:r>
              <a:rPr lang="en-US" sz="2400" b="1" dirty="0">
                <a:latin typeface="Calibri" pitchFamily="34" charset="0"/>
              </a:rPr>
              <a:t>: do values have consequences</a:t>
            </a:r>
            <a:r>
              <a:rPr lang="en-US" sz="2400" b="1" dirty="0" smtClean="0">
                <a:latin typeface="Calibri" pitchFamily="34" charset="0"/>
              </a:rPr>
              <a:t>?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no 6: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latin typeface="Calibri" pitchFamily="34" charset="0"/>
              </a:rPr>
              <a:t>Frameworks for understanding </a:t>
            </a:r>
            <a:r>
              <a:rPr lang="en-US" sz="2000" b="1" dirty="0" smtClean="0">
                <a:latin typeface="Calibri" pitchFamily="34" charset="0"/>
              </a:rPr>
              <a:t>organizational cultures </a:t>
            </a:r>
            <a:r>
              <a:rPr lang="en-US" sz="2000" b="1" dirty="0" err="1" smtClean="0">
                <a:latin typeface="Calibri" pitchFamily="34" charset="0"/>
              </a:rPr>
              <a:t>Cont</a:t>
            </a:r>
            <a:r>
              <a:rPr lang="en-US" sz="2000" b="1" dirty="0" smtClean="0">
                <a:latin typeface="Calibri" pitchFamily="34" charset="0"/>
              </a:rPr>
              <a:t>…</a:t>
            </a:r>
            <a:endParaRPr lang="en-US" sz="2000" b="1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215806"/>
            <a:ext cx="7521575" cy="33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1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latin typeface="Calibri" pitchFamily="34" charset="0"/>
              </a:rPr>
              <a:t>perspectives for looking at </a:t>
            </a:r>
            <a:r>
              <a:rPr lang="en-US" sz="2000" b="1" dirty="0" smtClean="0">
                <a:latin typeface="Calibri" pitchFamily="34" charset="0"/>
              </a:rPr>
              <a:t>organizations' cultures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itchFamily="34" charset="0"/>
              </a:rPr>
              <a:t>● </a:t>
            </a:r>
            <a:r>
              <a:rPr lang="en-US" dirty="0" smtClean="0">
                <a:latin typeface="Calibri" pitchFamily="34" charset="0"/>
              </a:rPr>
              <a:t>Integration</a:t>
            </a:r>
          </a:p>
          <a:p>
            <a:r>
              <a:rPr lang="en-US" b="0" dirty="0" smtClean="0">
                <a:latin typeface="Calibri" pitchFamily="34" charset="0"/>
              </a:rPr>
              <a:t>All members </a:t>
            </a:r>
            <a:r>
              <a:rPr lang="en-US" b="0" dirty="0">
                <a:latin typeface="Calibri" pitchFamily="34" charset="0"/>
              </a:rPr>
              <a:t>of an </a:t>
            </a:r>
            <a:r>
              <a:rPr lang="en-US" b="0" dirty="0" smtClean="0">
                <a:latin typeface="Calibri" pitchFamily="34" charset="0"/>
              </a:rPr>
              <a:t>organization </a:t>
            </a:r>
            <a:r>
              <a:rPr lang="en-US" b="0" dirty="0">
                <a:latin typeface="Calibri" pitchFamily="34" charset="0"/>
              </a:rPr>
              <a:t>share </a:t>
            </a:r>
            <a:r>
              <a:rPr lang="en-US" b="0" dirty="0" smtClean="0">
                <a:latin typeface="Calibri" pitchFamily="34" charset="0"/>
              </a:rPr>
              <a:t>a common </a:t>
            </a:r>
            <a:r>
              <a:rPr lang="en-US" b="0" dirty="0">
                <a:latin typeface="Calibri" pitchFamily="34" charset="0"/>
              </a:rPr>
              <a:t>culture and there is consensus regarding the beliefs held and the </a:t>
            </a:r>
            <a:r>
              <a:rPr lang="en-US" b="0" dirty="0" smtClean="0">
                <a:latin typeface="Calibri" pitchFamily="34" charset="0"/>
              </a:rPr>
              <a:t>behaviors expected</a:t>
            </a:r>
          </a:p>
          <a:p>
            <a:r>
              <a:rPr lang="en-US" dirty="0" smtClean="0">
                <a:latin typeface="Calibri" pitchFamily="34" charset="0"/>
              </a:rPr>
              <a:t>● Differentiation</a:t>
            </a:r>
          </a:p>
          <a:p>
            <a:r>
              <a:rPr lang="en-US" b="0" dirty="0" smtClean="0">
                <a:latin typeface="Calibri" pitchFamily="34" charset="0"/>
              </a:rPr>
              <a:t>Different employee </a:t>
            </a:r>
            <a:r>
              <a:rPr lang="en-US" b="0" dirty="0">
                <a:latin typeface="Calibri" pitchFamily="34" charset="0"/>
              </a:rPr>
              <a:t>groups </a:t>
            </a:r>
            <a:r>
              <a:rPr lang="en-US" b="0" dirty="0" smtClean="0">
                <a:latin typeface="Calibri" pitchFamily="34" charset="0"/>
              </a:rPr>
              <a:t>have </a:t>
            </a:r>
            <a:r>
              <a:rPr lang="en-US" b="0" dirty="0">
                <a:latin typeface="Calibri" pitchFamily="34" charset="0"/>
              </a:rPr>
              <a:t>different beliefs about some </a:t>
            </a:r>
            <a:r>
              <a:rPr lang="en-US" b="0" dirty="0" smtClean="0">
                <a:latin typeface="Calibri" pitchFamily="34" charset="0"/>
              </a:rPr>
              <a:t>aspect of </a:t>
            </a:r>
            <a:r>
              <a:rPr lang="en-US" b="0" dirty="0">
                <a:latin typeface="Calibri" pitchFamily="34" charset="0"/>
              </a:rPr>
              <a:t>the </a:t>
            </a:r>
            <a:r>
              <a:rPr lang="en-US" b="0" dirty="0" smtClean="0">
                <a:latin typeface="Calibri" pitchFamily="34" charset="0"/>
              </a:rPr>
              <a:t>organization, subcultures are formed around </a:t>
            </a:r>
            <a:r>
              <a:rPr lang="en-US" b="0" dirty="0">
                <a:latin typeface="Calibri" pitchFamily="34" charset="0"/>
              </a:rPr>
              <a:t>different work </a:t>
            </a:r>
            <a:r>
              <a:rPr lang="en-US" b="0" dirty="0" smtClean="0">
                <a:latin typeface="Calibri" pitchFamily="34" charset="0"/>
              </a:rPr>
              <a:t>groups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● Fragmentation</a:t>
            </a:r>
          </a:p>
          <a:p>
            <a:r>
              <a:rPr lang="en-US" b="0" dirty="0" smtClean="0">
                <a:latin typeface="Calibri" pitchFamily="34" charset="0"/>
              </a:rPr>
              <a:t>When a </a:t>
            </a:r>
            <a:r>
              <a:rPr lang="en-US" b="0" dirty="0">
                <a:latin typeface="Calibri" pitchFamily="34" charset="0"/>
              </a:rPr>
              <a:t>little cultural consensus </a:t>
            </a:r>
            <a:r>
              <a:rPr lang="en-US" b="0" dirty="0" smtClean="0">
                <a:latin typeface="Calibri" pitchFamily="34" charset="0"/>
              </a:rPr>
              <a:t>exists among employees like in case of downsizing, such  </a:t>
            </a:r>
            <a:r>
              <a:rPr lang="en-US" b="0" dirty="0">
                <a:latin typeface="Calibri" pitchFamily="34" charset="0"/>
              </a:rPr>
              <a:t>issues </a:t>
            </a:r>
            <a:r>
              <a:rPr lang="en-US" b="0" dirty="0" smtClean="0">
                <a:latin typeface="Calibri" pitchFamily="34" charset="0"/>
              </a:rPr>
              <a:t>change over time , as </a:t>
            </a:r>
            <a:r>
              <a:rPr lang="en-US" b="0" dirty="0">
                <a:latin typeface="Calibri" pitchFamily="34" charset="0"/>
              </a:rPr>
              <a:t>a consequence, cultures are ambiguous and uncertain.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This </a:t>
            </a:r>
            <a:r>
              <a:rPr lang="en-US" dirty="0" smtClean="0">
                <a:latin typeface="Calibri" pitchFamily="34" charset="0"/>
              </a:rPr>
              <a:t>emphasizes </a:t>
            </a:r>
            <a:r>
              <a:rPr lang="en-US" dirty="0">
                <a:latin typeface="Calibri" pitchFamily="34" charset="0"/>
              </a:rPr>
              <a:t>that culture </a:t>
            </a:r>
            <a:r>
              <a:rPr lang="en-US" dirty="0" smtClean="0">
                <a:latin typeface="Calibri" pitchFamily="34" charset="0"/>
              </a:rPr>
              <a:t>is not </a:t>
            </a:r>
            <a:r>
              <a:rPr lang="en-US" dirty="0">
                <a:latin typeface="Calibri" pitchFamily="34" charset="0"/>
              </a:rPr>
              <a:t>a static </a:t>
            </a:r>
            <a:r>
              <a:rPr lang="en-US" dirty="0" smtClean="0">
                <a:latin typeface="Calibri" pitchFamily="34" charset="0"/>
              </a:rPr>
              <a:t>entity but an </a:t>
            </a:r>
            <a:r>
              <a:rPr lang="en-US" dirty="0">
                <a:latin typeface="Calibri" pitchFamily="34" charset="0"/>
              </a:rPr>
              <a:t>organic process that is created, sustained and changed </a:t>
            </a:r>
            <a:r>
              <a:rPr lang="en-US" dirty="0" smtClean="0">
                <a:latin typeface="Calibri" pitchFamily="34" charset="0"/>
              </a:rPr>
              <a:t>by people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>
                <a:latin typeface="Calibri" pitchFamily="34" charset="0"/>
              </a:rPr>
              <a:t>typologies of organizational cultures and their implications for managing human resources strategically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900" dirty="0" smtClean="0">
                <a:latin typeface="Calibri" pitchFamily="34" charset="0"/>
              </a:rPr>
              <a:t>I. STRUCTURAL VIEWS</a:t>
            </a:r>
          </a:p>
          <a:p>
            <a:r>
              <a:rPr lang="en-US" b="0" dirty="0" smtClean="0">
                <a:latin typeface="Calibri" pitchFamily="34" charset="0"/>
              </a:rPr>
              <a:t>When </a:t>
            </a:r>
            <a:r>
              <a:rPr lang="en-US" b="0" dirty="0">
                <a:latin typeface="Calibri" pitchFamily="34" charset="0"/>
              </a:rPr>
              <a:t>structural </a:t>
            </a:r>
            <a:r>
              <a:rPr lang="en-US" b="0" dirty="0" smtClean="0">
                <a:latin typeface="Calibri" pitchFamily="34" charset="0"/>
              </a:rPr>
              <a:t>artifacts </a:t>
            </a:r>
            <a:r>
              <a:rPr lang="en-US" b="0" dirty="0">
                <a:latin typeface="Calibri" pitchFamily="34" charset="0"/>
              </a:rPr>
              <a:t>or </a:t>
            </a:r>
            <a:r>
              <a:rPr lang="en-US" b="0" dirty="0" smtClean="0">
                <a:latin typeface="Calibri" pitchFamily="34" charset="0"/>
              </a:rPr>
              <a:t>symbols are used as </a:t>
            </a:r>
            <a:r>
              <a:rPr lang="en-US" b="0" dirty="0">
                <a:latin typeface="Calibri" pitchFamily="34" charset="0"/>
              </a:rPr>
              <a:t>outward expressions of an </a:t>
            </a:r>
            <a:r>
              <a:rPr lang="en-US" b="0" dirty="0" smtClean="0">
                <a:latin typeface="Calibri" pitchFamily="34" charset="0"/>
              </a:rPr>
              <a:t>organization's culture, These artifacts  </a:t>
            </a:r>
            <a:r>
              <a:rPr lang="en-US" b="0" dirty="0">
                <a:latin typeface="Calibri" pitchFamily="34" charset="0"/>
              </a:rPr>
              <a:t>can be used to help explore the </a:t>
            </a:r>
            <a:r>
              <a:rPr lang="en-US" b="0" dirty="0" smtClean="0">
                <a:latin typeface="Calibri" pitchFamily="34" charset="0"/>
              </a:rPr>
              <a:t>cultural </a:t>
            </a:r>
            <a:r>
              <a:rPr lang="en-US" b="0" dirty="0">
                <a:latin typeface="Calibri" pitchFamily="34" charset="0"/>
              </a:rPr>
              <a:t>implications for managing </a:t>
            </a:r>
            <a:r>
              <a:rPr lang="en-US" b="0" dirty="0" smtClean="0">
                <a:latin typeface="Calibri" pitchFamily="34" charset="0"/>
              </a:rPr>
              <a:t>the employment </a:t>
            </a:r>
            <a:r>
              <a:rPr lang="en-US" b="0" dirty="0">
                <a:latin typeface="Calibri" pitchFamily="34" charset="0"/>
              </a:rPr>
              <a:t>relationship.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>
                <a:latin typeface="Calibri" pitchFamily="34" charset="0"/>
              </a:rPr>
              <a:t>Handy </a:t>
            </a:r>
            <a:r>
              <a:rPr lang="en-US" b="0" dirty="0" smtClean="0">
                <a:latin typeface="Calibri" pitchFamily="34" charset="0"/>
              </a:rPr>
              <a:t>proposed </a:t>
            </a:r>
            <a:r>
              <a:rPr lang="en-US" b="0" dirty="0">
                <a:latin typeface="Calibri" pitchFamily="34" charset="0"/>
              </a:rPr>
              <a:t>four main types of </a:t>
            </a:r>
            <a:r>
              <a:rPr lang="en-US" b="0" dirty="0" smtClean="0">
                <a:latin typeface="Calibri" pitchFamily="34" charset="0"/>
              </a:rPr>
              <a:t>such organizational </a:t>
            </a:r>
            <a:r>
              <a:rPr lang="en-US" b="0" dirty="0">
                <a:latin typeface="Calibri" pitchFamily="34" charset="0"/>
              </a:rPr>
              <a:t>culture</a:t>
            </a:r>
            <a:r>
              <a:rPr lang="en-US" b="0" dirty="0" smtClean="0">
                <a:latin typeface="Calibri" pitchFamily="34" charset="0"/>
              </a:rPr>
              <a:t>:</a:t>
            </a:r>
          </a:p>
          <a:p>
            <a:r>
              <a:rPr lang="en-US" dirty="0">
                <a:latin typeface="Calibri" pitchFamily="34" charset="0"/>
              </a:rPr>
              <a:t>● </a:t>
            </a:r>
            <a:r>
              <a:rPr lang="en-US" dirty="0" smtClean="0">
                <a:latin typeface="Calibri" pitchFamily="34" charset="0"/>
              </a:rPr>
              <a:t>Power: </a:t>
            </a:r>
            <a:r>
              <a:rPr lang="en-US" b="0" dirty="0">
                <a:latin typeface="Calibri" pitchFamily="34" charset="0"/>
              </a:rPr>
              <a:t>Authority comes from </a:t>
            </a:r>
            <a:r>
              <a:rPr lang="en-US" b="0" dirty="0" smtClean="0">
                <a:latin typeface="Calibri" pitchFamily="34" charset="0"/>
              </a:rPr>
              <a:t>the resources </a:t>
            </a:r>
            <a:r>
              <a:rPr lang="en-US" b="0" dirty="0">
                <a:latin typeface="Calibri" pitchFamily="34" charset="0"/>
              </a:rPr>
              <a:t>controlled and the leader’s </a:t>
            </a:r>
            <a:r>
              <a:rPr lang="en-US" b="0" dirty="0" smtClean="0">
                <a:latin typeface="Calibri" pitchFamily="34" charset="0"/>
              </a:rPr>
              <a:t>charisma, </a:t>
            </a:r>
            <a:r>
              <a:rPr lang="en-US" b="0" dirty="0">
                <a:latin typeface="Calibri" pitchFamily="34" charset="0"/>
              </a:rPr>
              <a:t>strength of the culture comes from the willingness of employees to defer to the </a:t>
            </a:r>
            <a:r>
              <a:rPr lang="en-US" b="0" dirty="0" smtClean="0">
                <a:latin typeface="Calibri" pitchFamily="34" charset="0"/>
              </a:rPr>
              <a:t>leader.</a:t>
            </a:r>
          </a:p>
          <a:p>
            <a:r>
              <a:rPr lang="en-US" dirty="0" smtClean="0">
                <a:latin typeface="Calibri" pitchFamily="34" charset="0"/>
              </a:rPr>
              <a:t>● Role</a:t>
            </a:r>
            <a:r>
              <a:rPr lang="en-US" b="0" dirty="0" smtClean="0">
                <a:latin typeface="Calibri" pitchFamily="34" charset="0"/>
              </a:rPr>
              <a:t>: Power comes </a:t>
            </a:r>
            <a:r>
              <a:rPr lang="en-US" b="0" dirty="0">
                <a:latin typeface="Calibri" pitchFamily="34" charset="0"/>
              </a:rPr>
              <a:t>from the </a:t>
            </a:r>
            <a:r>
              <a:rPr lang="en-US" b="0" dirty="0" smtClean="0">
                <a:latin typeface="Calibri" pitchFamily="34" charset="0"/>
              </a:rPr>
              <a:t> rules </a:t>
            </a:r>
            <a:r>
              <a:rPr lang="en-US" b="0" dirty="0">
                <a:latin typeface="Calibri" pitchFamily="34" charset="0"/>
              </a:rPr>
              <a:t>and </a:t>
            </a:r>
            <a:r>
              <a:rPr lang="en-US" b="0" dirty="0" smtClean="0">
                <a:latin typeface="Calibri" pitchFamily="34" charset="0"/>
              </a:rPr>
              <a:t>procedures and </a:t>
            </a:r>
            <a:r>
              <a:rPr lang="en-US" b="0" dirty="0">
                <a:latin typeface="Calibri" pitchFamily="34" charset="0"/>
              </a:rPr>
              <a:t>the logic </a:t>
            </a:r>
            <a:r>
              <a:rPr lang="en-US" b="0" dirty="0" smtClean="0">
                <a:latin typeface="Calibri" pitchFamily="34" charset="0"/>
              </a:rPr>
              <a:t>and rationality </a:t>
            </a:r>
            <a:r>
              <a:rPr lang="en-US" b="0" dirty="0">
                <a:latin typeface="Calibri" pitchFamily="34" charset="0"/>
              </a:rPr>
              <a:t>of the way </a:t>
            </a:r>
            <a:r>
              <a:rPr lang="en-US" b="0" dirty="0" smtClean="0">
                <a:latin typeface="Calibri" pitchFamily="34" charset="0"/>
              </a:rPr>
              <a:t>functions </a:t>
            </a:r>
            <a:r>
              <a:rPr lang="en-US" b="0" dirty="0">
                <a:latin typeface="Calibri" pitchFamily="34" charset="0"/>
              </a:rPr>
              <a:t>are </a:t>
            </a:r>
            <a:r>
              <a:rPr lang="en-US" b="0" dirty="0" smtClean="0">
                <a:latin typeface="Calibri" pitchFamily="34" charset="0"/>
              </a:rPr>
              <a:t>structured.</a:t>
            </a:r>
            <a:endParaRPr lang="en-US" b="0" dirty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● </a:t>
            </a:r>
            <a:r>
              <a:rPr lang="en-US" dirty="0" smtClean="0">
                <a:latin typeface="Calibri" pitchFamily="34" charset="0"/>
              </a:rPr>
              <a:t>Task: </a:t>
            </a:r>
            <a:r>
              <a:rPr lang="en-US" b="0" dirty="0" smtClean="0">
                <a:latin typeface="Calibri" pitchFamily="34" charset="0"/>
              </a:rPr>
              <a:t>Power is </a:t>
            </a:r>
            <a:r>
              <a:rPr lang="en-US" b="0" dirty="0">
                <a:latin typeface="Calibri" pitchFamily="34" charset="0"/>
              </a:rPr>
              <a:t>based upon employees’ expertise rather </a:t>
            </a:r>
            <a:r>
              <a:rPr lang="en-US" b="0" dirty="0" smtClean="0">
                <a:latin typeface="Calibri" pitchFamily="34" charset="0"/>
              </a:rPr>
              <a:t>than charisma, </a:t>
            </a:r>
            <a:r>
              <a:rPr lang="en-US" b="0" dirty="0">
                <a:latin typeface="Calibri" pitchFamily="34" charset="0"/>
              </a:rPr>
              <a:t>such cultures </a:t>
            </a:r>
            <a:r>
              <a:rPr lang="en-US" b="0" dirty="0" smtClean="0">
                <a:latin typeface="Calibri" pitchFamily="34" charset="0"/>
              </a:rPr>
              <a:t>can are changed </a:t>
            </a:r>
            <a:r>
              <a:rPr lang="en-US" b="0" dirty="0">
                <a:latin typeface="Calibri" pitchFamily="34" charset="0"/>
              </a:rPr>
              <a:t>into a power or role culture </a:t>
            </a:r>
            <a:r>
              <a:rPr lang="en-US" b="0" dirty="0" smtClean="0">
                <a:latin typeface="Calibri" pitchFamily="34" charset="0"/>
              </a:rPr>
              <a:t>with rules, procedures </a:t>
            </a:r>
            <a:r>
              <a:rPr lang="en-US" b="0" dirty="0">
                <a:latin typeface="Calibri" pitchFamily="34" charset="0"/>
              </a:rPr>
              <a:t>or internal political influences becoming the dominant way of managing employees</a:t>
            </a:r>
            <a:r>
              <a:rPr lang="en-US" b="0" dirty="0" smtClean="0">
                <a:latin typeface="Calibri" pitchFamily="34" charset="0"/>
              </a:rPr>
              <a:t>.</a:t>
            </a:r>
            <a:endParaRPr lang="en-US" b="0" dirty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● Person: </a:t>
            </a:r>
            <a:r>
              <a:rPr lang="en-US" b="0" dirty="0" smtClean="0">
                <a:latin typeface="Calibri" pitchFamily="34" charset="0"/>
              </a:rPr>
              <a:t>Authority lies </a:t>
            </a:r>
            <a:r>
              <a:rPr lang="en-US" b="0" dirty="0">
                <a:latin typeface="Calibri" pitchFamily="34" charset="0"/>
              </a:rPr>
              <a:t>within each of the individual members, rules and procedures being </a:t>
            </a:r>
            <a:r>
              <a:rPr lang="en-US" b="0" dirty="0" smtClean="0">
                <a:latin typeface="Calibri" pitchFamily="34" charset="0"/>
              </a:rPr>
              <a:t>of minimal importance. Occurs in </a:t>
            </a:r>
            <a:r>
              <a:rPr lang="en-US" b="0" dirty="0">
                <a:latin typeface="Calibri" pitchFamily="34" charset="0"/>
              </a:rPr>
              <a:t>very few </a:t>
            </a:r>
            <a:r>
              <a:rPr lang="en-US" b="0" dirty="0" smtClean="0">
                <a:latin typeface="Calibri" pitchFamily="34" charset="0"/>
              </a:rPr>
              <a:t>organizations  e.g. people who </a:t>
            </a:r>
            <a:r>
              <a:rPr lang="en-US" b="0" dirty="0">
                <a:latin typeface="Calibri" pitchFamily="34" charset="0"/>
              </a:rPr>
              <a:t>decide that it is in their own interests to come together as a cluster of </a:t>
            </a:r>
            <a:r>
              <a:rPr lang="en-US" b="0" dirty="0" smtClean="0">
                <a:latin typeface="Calibri" pitchFamily="34" charset="0"/>
              </a:rPr>
              <a:t>individuals</a:t>
            </a:r>
            <a:r>
              <a:rPr lang="en-US" b="0" dirty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like doctors</a:t>
            </a:r>
            <a:r>
              <a:rPr lang="en-US" b="0" dirty="0">
                <a:latin typeface="Calibri" pitchFamily="34" charset="0"/>
              </a:rPr>
              <a:t>’ or solicitors’ practice. </a:t>
            </a:r>
          </a:p>
        </p:txBody>
      </p:sp>
    </p:spTree>
    <p:extLst>
      <p:ext uri="{BB962C8B-B14F-4D97-AF65-F5344CB8AC3E}">
        <p14:creationId xmlns:p14="http://schemas.microsoft.com/office/powerpoint/2010/main" val="10411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latin typeface="Calibri" pitchFamily="34" charset="0"/>
              </a:rPr>
              <a:t>typologies of organizational cultures and their implications for managing human resources strategically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II. Competing values</a:t>
            </a:r>
            <a:endParaRPr lang="en-US" dirty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Focuses upon how </a:t>
            </a:r>
            <a:r>
              <a:rPr lang="en-US" b="0" dirty="0">
                <a:latin typeface="Calibri" pitchFamily="34" charset="0"/>
              </a:rPr>
              <a:t>things are done rather than </a:t>
            </a:r>
            <a:r>
              <a:rPr lang="en-US" b="0" dirty="0" smtClean="0">
                <a:latin typeface="Calibri" pitchFamily="34" charset="0"/>
              </a:rPr>
              <a:t>assigning status to the </a:t>
            </a:r>
            <a:r>
              <a:rPr lang="en-US" b="0" dirty="0">
                <a:latin typeface="Calibri" pitchFamily="34" charset="0"/>
              </a:rPr>
              <a:t>individuals </a:t>
            </a:r>
            <a:r>
              <a:rPr lang="en-US" b="0" dirty="0" smtClean="0">
                <a:latin typeface="Calibri" pitchFamily="34" charset="0"/>
              </a:rPr>
              <a:t>or </a:t>
            </a:r>
            <a:r>
              <a:rPr lang="en-US" b="0" dirty="0">
                <a:latin typeface="Calibri" pitchFamily="34" charset="0"/>
              </a:rPr>
              <a:t>groups within the </a:t>
            </a:r>
            <a:r>
              <a:rPr lang="en-US" b="0" dirty="0" smtClean="0">
                <a:latin typeface="Calibri" pitchFamily="34" charset="0"/>
              </a:rPr>
              <a:t>organization. It is concerned with the </a:t>
            </a:r>
            <a:r>
              <a:rPr lang="en-US" b="0" dirty="0">
                <a:latin typeface="Calibri" pitchFamily="34" charset="0"/>
              </a:rPr>
              <a:t>manner in which these transactions are conducted </a:t>
            </a:r>
            <a:r>
              <a:rPr lang="en-US" b="0" dirty="0" smtClean="0">
                <a:latin typeface="Calibri" pitchFamily="34" charset="0"/>
              </a:rPr>
              <a:t>and the set </a:t>
            </a:r>
            <a:r>
              <a:rPr lang="en-US" b="0" dirty="0">
                <a:latin typeface="Calibri" pitchFamily="34" charset="0"/>
              </a:rPr>
              <a:t>of values or norms, which reflect the basic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underlying assumptions within the </a:t>
            </a:r>
            <a:r>
              <a:rPr lang="en-US" b="0" dirty="0" smtClean="0">
                <a:latin typeface="Calibri" pitchFamily="34" charset="0"/>
              </a:rPr>
              <a:t>organization. </a:t>
            </a:r>
          </a:p>
          <a:p>
            <a:r>
              <a:rPr lang="en-US" b="0" dirty="0" smtClean="0">
                <a:latin typeface="Calibri" pitchFamily="34" charset="0"/>
              </a:rPr>
              <a:t>Following four generic cultures are determined </a:t>
            </a:r>
            <a:r>
              <a:rPr lang="en-US" b="0" dirty="0">
                <a:latin typeface="Calibri" pitchFamily="34" charset="0"/>
              </a:rPr>
              <a:t>by the dominant values: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Rational or </a:t>
            </a:r>
            <a:r>
              <a:rPr lang="en-US" b="0" dirty="0">
                <a:latin typeface="Calibri" pitchFamily="34" charset="0"/>
              </a:rPr>
              <a:t>‘market’ culture;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Ideological culture </a:t>
            </a:r>
            <a:r>
              <a:rPr lang="en-US" b="0" dirty="0">
                <a:latin typeface="Calibri" pitchFamily="34" charset="0"/>
              </a:rPr>
              <a:t>or ‘adhocracy’;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Consensual or </a:t>
            </a:r>
            <a:r>
              <a:rPr lang="en-US" b="0" dirty="0">
                <a:latin typeface="Calibri" pitchFamily="34" charset="0"/>
              </a:rPr>
              <a:t>‘clan’ culture;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The hierarchical </a:t>
            </a:r>
            <a:r>
              <a:rPr lang="en-US" b="0" dirty="0">
                <a:latin typeface="Calibri" pitchFamily="34" charset="0"/>
              </a:rPr>
              <a:t>culture – ‘hierarchy’.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8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II. Competing values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i. RATIONAL OR ‘MARKET’ CULTURE</a:t>
            </a:r>
          </a:p>
          <a:p>
            <a:r>
              <a:rPr lang="en-US" b="0" dirty="0" smtClean="0">
                <a:latin typeface="Calibri" pitchFamily="34" charset="0"/>
              </a:rPr>
              <a:t>A </a:t>
            </a:r>
            <a:r>
              <a:rPr lang="en-US" b="0" dirty="0">
                <a:latin typeface="Calibri" pitchFamily="34" charset="0"/>
              </a:rPr>
              <a:t>market culture is directive and goal oriented, with individuals being judged according to their output and achievement.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These </a:t>
            </a:r>
            <a:r>
              <a:rPr lang="en-US" b="0" dirty="0">
                <a:latin typeface="Calibri" pitchFamily="34" charset="0"/>
              </a:rPr>
              <a:t>values are likely to be reflected in </a:t>
            </a:r>
            <a:r>
              <a:rPr lang="en-US" b="0" dirty="0" smtClean="0">
                <a:latin typeface="Calibri" pitchFamily="34" charset="0"/>
              </a:rPr>
              <a:t>artifacts such </a:t>
            </a:r>
            <a:r>
              <a:rPr lang="en-US" b="0" dirty="0">
                <a:latin typeface="Calibri" pitchFamily="34" charset="0"/>
              </a:rPr>
              <a:t>as pay and reward </a:t>
            </a:r>
            <a:r>
              <a:rPr lang="en-US" b="0" dirty="0" smtClean="0">
                <a:latin typeface="Calibri" pitchFamily="34" charset="0"/>
              </a:rPr>
              <a:t>systems.</a:t>
            </a:r>
          </a:p>
          <a:p>
            <a:r>
              <a:rPr lang="en-US" b="0" dirty="0" smtClean="0">
                <a:latin typeface="Calibri" pitchFamily="34" charset="0"/>
              </a:rPr>
              <a:t>The </a:t>
            </a:r>
            <a:r>
              <a:rPr lang="en-US" b="0" dirty="0">
                <a:latin typeface="Calibri" pitchFamily="34" charset="0"/>
              </a:rPr>
              <a:t>‘boss’ is firmly in charge of the </a:t>
            </a:r>
            <a:r>
              <a:rPr lang="en-US" b="0" dirty="0" smtClean="0">
                <a:latin typeface="Calibri" pitchFamily="34" charset="0"/>
              </a:rPr>
              <a:t>organization </a:t>
            </a:r>
            <a:r>
              <a:rPr lang="en-US" b="0" dirty="0">
                <a:latin typeface="Calibri" pitchFamily="34" charset="0"/>
              </a:rPr>
              <a:t>and their competence is the basis of authority.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Decisions </a:t>
            </a:r>
            <a:r>
              <a:rPr lang="en-US" b="0" dirty="0">
                <a:latin typeface="Calibri" pitchFamily="34" charset="0"/>
              </a:rPr>
              <a:t>are made decisively </a:t>
            </a:r>
            <a:r>
              <a:rPr lang="en-US" b="0" dirty="0" smtClean="0">
                <a:latin typeface="Calibri" pitchFamily="34" charset="0"/>
              </a:rPr>
              <a:t>and intuitively</a:t>
            </a:r>
            <a:r>
              <a:rPr lang="en-US" b="0" dirty="0">
                <a:latin typeface="Calibri" pitchFamily="34" charset="0"/>
              </a:rPr>
              <a:t>, </a:t>
            </a:r>
            <a:r>
              <a:rPr lang="en-US" b="0" dirty="0" smtClean="0">
                <a:latin typeface="Calibri" pitchFamily="34" charset="0"/>
              </a:rPr>
              <a:t>and compliance is </a:t>
            </a:r>
            <a:r>
              <a:rPr lang="en-US" b="0" dirty="0">
                <a:latin typeface="Calibri" pitchFamily="34" charset="0"/>
              </a:rPr>
              <a:t>guaranteed by </a:t>
            </a:r>
            <a:r>
              <a:rPr lang="en-US" b="0" dirty="0" smtClean="0">
                <a:latin typeface="Calibri" pitchFamily="34" charset="0"/>
              </a:rPr>
              <a:t>employees.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49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II. Competing values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ii. IDEOLOGICAL CULTURE OR ‘ADHOCRACY’</a:t>
            </a:r>
          </a:p>
          <a:p>
            <a:r>
              <a:rPr lang="en-US" b="0" dirty="0" smtClean="0">
                <a:latin typeface="Calibri" pitchFamily="34" charset="0"/>
              </a:rPr>
              <a:t>In this kind of culture individuals are </a:t>
            </a:r>
            <a:r>
              <a:rPr lang="en-US" b="0" dirty="0">
                <a:latin typeface="Calibri" pitchFamily="34" charset="0"/>
              </a:rPr>
              <a:t>judged according to their intensity of effort, rather </a:t>
            </a:r>
            <a:r>
              <a:rPr lang="en-US" b="0" dirty="0" smtClean="0">
                <a:latin typeface="Calibri" pitchFamily="34" charset="0"/>
              </a:rPr>
              <a:t>than achievement</a:t>
            </a:r>
            <a:r>
              <a:rPr lang="en-US" b="0" dirty="0">
                <a:latin typeface="Calibri" pitchFamily="34" charset="0"/>
              </a:rPr>
              <a:t>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Authority is </a:t>
            </a:r>
            <a:r>
              <a:rPr lang="en-US" b="0" dirty="0">
                <a:latin typeface="Calibri" pitchFamily="34" charset="0"/>
              </a:rPr>
              <a:t>maintained by </a:t>
            </a:r>
            <a:r>
              <a:rPr lang="en-US" b="0" dirty="0" smtClean="0">
                <a:latin typeface="Calibri" pitchFamily="34" charset="0"/>
              </a:rPr>
              <a:t>charisma</a:t>
            </a:r>
            <a:r>
              <a:rPr lang="en-US" b="0" dirty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and </a:t>
            </a:r>
            <a:r>
              <a:rPr lang="en-US" b="0" dirty="0">
                <a:latin typeface="Calibri" pitchFamily="34" charset="0"/>
              </a:rPr>
              <a:t>power </a:t>
            </a:r>
            <a:r>
              <a:rPr lang="en-US" b="0" dirty="0" smtClean="0">
                <a:latin typeface="Calibri" pitchFamily="34" charset="0"/>
              </a:rPr>
              <a:t>comes from </a:t>
            </a:r>
            <a:r>
              <a:rPr lang="en-US" b="0" dirty="0">
                <a:latin typeface="Calibri" pitchFamily="34" charset="0"/>
              </a:rPr>
              <a:t>the </a:t>
            </a:r>
            <a:r>
              <a:rPr lang="en-US" b="0" dirty="0" smtClean="0">
                <a:latin typeface="Calibri" pitchFamily="34" charset="0"/>
              </a:rPr>
              <a:t>organizational </a:t>
            </a:r>
            <a:r>
              <a:rPr lang="en-US" b="0" dirty="0">
                <a:latin typeface="Calibri" pitchFamily="34" charset="0"/>
              </a:rPr>
              <a:t>values</a:t>
            </a:r>
            <a:r>
              <a:rPr lang="en-US" b="0" dirty="0" smtClean="0">
                <a:latin typeface="Calibri" pitchFamily="34" charset="0"/>
              </a:rPr>
              <a:t>.</a:t>
            </a:r>
          </a:p>
          <a:p>
            <a:r>
              <a:rPr lang="en-US" dirty="0" smtClean="0">
                <a:latin typeface="Calibri" pitchFamily="34" charset="0"/>
              </a:rPr>
              <a:t>iii. CONSENSUAL OR ‘CLAN’ CULTURE</a:t>
            </a:r>
          </a:p>
          <a:p>
            <a:r>
              <a:rPr lang="en-US" b="0" dirty="0" smtClean="0">
                <a:latin typeface="Calibri" pitchFamily="34" charset="0"/>
              </a:rPr>
              <a:t>Over here authority </a:t>
            </a:r>
            <a:r>
              <a:rPr lang="en-US" b="0" dirty="0">
                <a:latin typeface="Calibri" pitchFamily="34" charset="0"/>
              </a:rPr>
              <a:t>is based upon the informal status of </a:t>
            </a:r>
            <a:r>
              <a:rPr lang="en-US" b="0" dirty="0" smtClean="0">
                <a:latin typeface="Calibri" pitchFamily="34" charset="0"/>
              </a:rPr>
              <a:t>organizational members.</a:t>
            </a:r>
          </a:p>
          <a:p>
            <a:r>
              <a:rPr lang="en-US" b="0" dirty="0" smtClean="0">
                <a:latin typeface="Calibri" pitchFamily="34" charset="0"/>
              </a:rPr>
              <a:t>Consultation </a:t>
            </a:r>
            <a:r>
              <a:rPr lang="en-US" b="0" dirty="0">
                <a:latin typeface="Calibri" pitchFamily="34" charset="0"/>
              </a:rPr>
              <a:t>and participation are </a:t>
            </a:r>
            <a:r>
              <a:rPr lang="en-US" b="0" dirty="0" smtClean="0">
                <a:latin typeface="Calibri" pitchFamily="34" charset="0"/>
              </a:rPr>
              <a:t>valued.</a:t>
            </a:r>
          </a:p>
          <a:p>
            <a:r>
              <a:rPr lang="en-US" b="0" dirty="0" smtClean="0">
                <a:latin typeface="Calibri" pitchFamily="34" charset="0"/>
              </a:rPr>
              <a:t>Employees complying </a:t>
            </a:r>
            <a:r>
              <a:rPr lang="en-US" b="0" dirty="0">
                <a:latin typeface="Calibri" pitchFamily="34" charset="0"/>
              </a:rPr>
              <a:t>with decisions </a:t>
            </a:r>
            <a:r>
              <a:rPr lang="en-US" b="0" dirty="0" smtClean="0">
                <a:latin typeface="Calibri" pitchFamily="34" charset="0"/>
              </a:rPr>
              <a:t>as they were involved in making them.</a:t>
            </a:r>
          </a:p>
          <a:p>
            <a:r>
              <a:rPr lang="en-US" b="0" dirty="0" smtClean="0">
                <a:latin typeface="Calibri" pitchFamily="34" charset="0"/>
              </a:rPr>
              <a:t>Individuals</a:t>
            </a:r>
            <a:r>
              <a:rPr lang="en-US" b="0" dirty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are </a:t>
            </a:r>
            <a:r>
              <a:rPr lang="en-US" b="0" dirty="0">
                <a:latin typeface="Calibri" pitchFamily="34" charset="0"/>
              </a:rPr>
              <a:t>evaluated in terms of the quality of relationships they enjoy with others and </a:t>
            </a:r>
            <a:r>
              <a:rPr lang="en-US" b="0" dirty="0" smtClean="0">
                <a:latin typeface="Calibri" pitchFamily="34" charset="0"/>
              </a:rPr>
              <a:t>are expected </a:t>
            </a:r>
            <a:r>
              <a:rPr lang="en-US" b="0" dirty="0">
                <a:latin typeface="Calibri" pitchFamily="34" charset="0"/>
              </a:rPr>
              <a:t>to show loyalty to the </a:t>
            </a:r>
            <a:r>
              <a:rPr lang="en-US" b="0" dirty="0" smtClean="0">
                <a:latin typeface="Calibri" pitchFamily="34" charset="0"/>
              </a:rPr>
              <a:t>organization.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687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II. Competing </a:t>
            </a:r>
            <a:r>
              <a:rPr lang="en-US" b="1" dirty="0">
                <a:latin typeface="Calibri" pitchFamily="34" charset="0"/>
              </a:rPr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iv. THE HIERARCHICAL CULTURE – ‘HIERARCHY’</a:t>
            </a:r>
          </a:p>
          <a:p>
            <a:r>
              <a:rPr lang="en-US" b="0" dirty="0" smtClean="0">
                <a:latin typeface="Calibri" pitchFamily="34" charset="0"/>
              </a:rPr>
              <a:t>Over here </a:t>
            </a:r>
            <a:r>
              <a:rPr lang="en-US" b="0" dirty="0">
                <a:latin typeface="Calibri" pitchFamily="34" charset="0"/>
              </a:rPr>
              <a:t>authority is vested </a:t>
            </a:r>
            <a:r>
              <a:rPr lang="en-US" b="0" dirty="0" smtClean="0">
                <a:latin typeface="Calibri" pitchFamily="34" charset="0"/>
              </a:rPr>
              <a:t>in the </a:t>
            </a:r>
            <a:r>
              <a:rPr lang="en-US" b="0" dirty="0">
                <a:latin typeface="Calibri" pitchFamily="34" charset="0"/>
              </a:rPr>
              <a:t>rules, and those with technical knowledge exercise power.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Decisions </a:t>
            </a:r>
            <a:r>
              <a:rPr lang="en-US" b="0" dirty="0">
                <a:latin typeface="Calibri" pitchFamily="34" charset="0"/>
              </a:rPr>
              <a:t>are made on </a:t>
            </a:r>
            <a:r>
              <a:rPr lang="en-US" b="0" dirty="0" smtClean="0">
                <a:latin typeface="Calibri" pitchFamily="34" charset="0"/>
              </a:rPr>
              <a:t>the basis </a:t>
            </a:r>
            <a:r>
              <a:rPr lang="en-US" b="0" dirty="0">
                <a:latin typeface="Calibri" pitchFamily="34" charset="0"/>
              </a:rPr>
              <a:t>of factual analysis and leaders are </a:t>
            </a:r>
            <a:r>
              <a:rPr lang="en-US" b="0" dirty="0" smtClean="0">
                <a:latin typeface="Calibri" pitchFamily="34" charset="0"/>
              </a:rPr>
              <a:t>conservative. </a:t>
            </a:r>
          </a:p>
          <a:p>
            <a:r>
              <a:rPr lang="en-US" b="0" dirty="0" smtClean="0">
                <a:latin typeface="Calibri" pitchFamily="34" charset="0"/>
              </a:rPr>
              <a:t>Compliance </a:t>
            </a:r>
            <a:r>
              <a:rPr lang="en-US" b="0" dirty="0">
                <a:latin typeface="Calibri" pitchFamily="34" charset="0"/>
              </a:rPr>
              <a:t>of employees is maintained by surveillance and control, and they are evaluated against formally </a:t>
            </a:r>
            <a:r>
              <a:rPr lang="en-US" b="0" dirty="0" smtClean="0">
                <a:latin typeface="Calibri" pitchFamily="34" charset="0"/>
              </a:rPr>
              <a:t>agreed criteria</a:t>
            </a:r>
            <a:r>
              <a:rPr lang="en-US" b="0" dirty="0">
                <a:latin typeface="Calibri" pitchFamily="34" charset="0"/>
              </a:rPr>
              <a:t>.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8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71687"/>
            <a:ext cx="7286625" cy="333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III. The </a:t>
            </a:r>
            <a:r>
              <a:rPr lang="en-US" b="1" dirty="0">
                <a:latin typeface="Calibri" pitchFamily="34" charset="0"/>
              </a:rPr>
              <a:t>external </a:t>
            </a:r>
            <a:r>
              <a:rPr lang="en-US" b="1" dirty="0" smtClean="0">
                <a:latin typeface="Calibri" pitchFamily="34" charset="0"/>
              </a:rPr>
              <a:t>environment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latin typeface="Calibri" pitchFamily="34" charset="0"/>
              </a:rPr>
              <a:t>Four generic </a:t>
            </a:r>
            <a:r>
              <a:rPr lang="en-US" b="0" dirty="0">
                <a:latin typeface="Calibri" pitchFamily="34" charset="0"/>
              </a:rPr>
              <a:t>cultures </a:t>
            </a:r>
            <a:r>
              <a:rPr lang="en-US" b="0" dirty="0" smtClean="0">
                <a:latin typeface="Calibri" pitchFamily="34" charset="0"/>
              </a:rPr>
              <a:t>are formed based </a:t>
            </a:r>
            <a:r>
              <a:rPr lang="en-US" b="0" dirty="0">
                <a:latin typeface="Calibri" pitchFamily="34" charset="0"/>
              </a:rPr>
              <a:t>upon the interaction of two marketplace factors</a:t>
            </a:r>
            <a:r>
              <a:rPr lang="en-US" b="0" dirty="0" smtClean="0">
                <a:latin typeface="Calibri" pitchFamily="34" charset="0"/>
              </a:rPr>
              <a:t>:</a:t>
            </a:r>
          </a:p>
          <a:p>
            <a:r>
              <a:rPr lang="en-US" b="0" dirty="0" smtClean="0">
                <a:latin typeface="Calibri" pitchFamily="34" charset="0"/>
              </a:rPr>
              <a:t>● Degree of </a:t>
            </a:r>
            <a:r>
              <a:rPr lang="en-US" b="0" dirty="0">
                <a:latin typeface="Calibri" pitchFamily="34" charset="0"/>
              </a:rPr>
              <a:t>risk associated with </a:t>
            </a:r>
            <a:r>
              <a:rPr lang="en-US" b="0" dirty="0" smtClean="0">
                <a:latin typeface="Calibri" pitchFamily="34" charset="0"/>
              </a:rPr>
              <a:t>organization's </a:t>
            </a:r>
            <a:r>
              <a:rPr lang="en-US" b="0" dirty="0">
                <a:latin typeface="Calibri" pitchFamily="34" charset="0"/>
              </a:rPr>
              <a:t>activities</a:t>
            </a:r>
            <a:r>
              <a:rPr lang="en-US" b="0" dirty="0" smtClean="0">
                <a:latin typeface="Calibri" pitchFamily="34" charset="0"/>
              </a:rPr>
              <a:t>;</a:t>
            </a:r>
          </a:p>
          <a:p>
            <a:r>
              <a:rPr lang="en-US" b="0" dirty="0" smtClean="0">
                <a:latin typeface="Calibri" pitchFamily="34" charset="0"/>
              </a:rPr>
              <a:t>● Speed at </a:t>
            </a:r>
            <a:r>
              <a:rPr lang="en-US" b="0" dirty="0">
                <a:latin typeface="Calibri" pitchFamily="34" charset="0"/>
              </a:rPr>
              <a:t>which the </a:t>
            </a:r>
            <a:r>
              <a:rPr lang="en-US" b="0" dirty="0" smtClean="0">
                <a:latin typeface="Calibri" pitchFamily="34" charset="0"/>
              </a:rPr>
              <a:t>organization </a:t>
            </a:r>
            <a:r>
              <a:rPr lang="en-US" b="0" dirty="0">
                <a:latin typeface="Calibri" pitchFamily="34" charset="0"/>
              </a:rPr>
              <a:t>and employees receive feedback on </a:t>
            </a:r>
            <a:r>
              <a:rPr lang="en-US" b="0" dirty="0" smtClean="0">
                <a:latin typeface="Calibri" pitchFamily="34" charset="0"/>
              </a:rPr>
              <a:t>their decisions and </a:t>
            </a:r>
            <a:r>
              <a:rPr lang="en-US" b="0" dirty="0">
                <a:latin typeface="Calibri" pitchFamily="34" charset="0"/>
              </a:rPr>
              <a:t>strategies</a:t>
            </a:r>
            <a:r>
              <a:rPr lang="en-US" b="0" dirty="0" smtClean="0">
                <a:latin typeface="Calibri" pitchFamily="34" charset="0"/>
              </a:rPr>
              <a:t>.</a:t>
            </a:r>
            <a:endParaRPr lang="en-US" b="0" dirty="0">
              <a:latin typeface="Calibri" pitchFamily="34" charset="0"/>
            </a:endParaRPr>
          </a:p>
          <a:p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6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</a:rPr>
              <a:t>III. The external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TOUGH GUY/MACHO CULTURES </a:t>
            </a:r>
          </a:p>
          <a:p>
            <a:r>
              <a:rPr lang="en-US" b="0" dirty="0" smtClean="0">
                <a:latin typeface="Calibri" pitchFamily="34" charset="0"/>
              </a:rPr>
              <a:t>In such cultures the </a:t>
            </a:r>
            <a:r>
              <a:rPr lang="en-US" b="0" dirty="0">
                <a:latin typeface="Calibri" pitchFamily="34" charset="0"/>
              </a:rPr>
              <a:t>focus is on speed and the short-term, </a:t>
            </a:r>
            <a:r>
              <a:rPr lang="en-US" b="0" dirty="0" smtClean="0">
                <a:latin typeface="Calibri" pitchFamily="34" charset="0"/>
              </a:rPr>
              <a:t>which places </a:t>
            </a:r>
            <a:r>
              <a:rPr lang="en-US" b="0" dirty="0">
                <a:latin typeface="Calibri" pitchFamily="34" charset="0"/>
              </a:rPr>
              <a:t>enormous pressures on employees to take risks and get results quickly.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Internal competition</a:t>
            </a:r>
            <a:r>
              <a:rPr lang="en-US" b="0" dirty="0">
                <a:latin typeface="Calibri" pitchFamily="34" charset="0"/>
              </a:rPr>
              <a:t>, tension and conflict are common suggesting both </a:t>
            </a:r>
            <a:r>
              <a:rPr lang="en-US" i="1" dirty="0">
                <a:latin typeface="Calibri" pitchFamily="34" charset="0"/>
              </a:rPr>
              <a:t>masculine</a:t>
            </a:r>
            <a:r>
              <a:rPr lang="en-US" b="0" dirty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and </a:t>
            </a:r>
            <a:r>
              <a:rPr lang="en-US" i="1" dirty="0" smtClean="0">
                <a:latin typeface="Calibri" pitchFamily="34" charset="0"/>
              </a:rPr>
              <a:t>individualist </a:t>
            </a:r>
            <a:r>
              <a:rPr lang="en-US" b="0" dirty="0">
                <a:latin typeface="Calibri" pitchFamily="34" charset="0"/>
              </a:rPr>
              <a:t>dimensions in which employees are unlikely to make a long-term commitment to the </a:t>
            </a:r>
            <a:r>
              <a:rPr lang="en-US" b="0" dirty="0" smtClean="0">
                <a:latin typeface="Calibri" pitchFamily="34" charset="0"/>
              </a:rPr>
              <a:t>organization.</a:t>
            </a:r>
          </a:p>
          <a:p>
            <a:endParaRPr lang="en-US" b="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WORK HARD/PLAY HARD CULTURES </a:t>
            </a:r>
          </a:p>
          <a:p>
            <a:r>
              <a:rPr lang="en-US" b="0" dirty="0" smtClean="0">
                <a:latin typeface="Calibri" pitchFamily="34" charset="0"/>
              </a:rPr>
              <a:t>Focus on short-term feedback </a:t>
            </a:r>
            <a:r>
              <a:rPr lang="en-US" b="0" dirty="0">
                <a:latin typeface="Calibri" pitchFamily="34" charset="0"/>
              </a:rPr>
              <a:t>for performance but at the same time each individual action </a:t>
            </a:r>
            <a:r>
              <a:rPr lang="en-US" b="0" dirty="0" smtClean="0">
                <a:latin typeface="Calibri" pitchFamily="34" charset="0"/>
              </a:rPr>
              <a:t>does not have high </a:t>
            </a:r>
            <a:r>
              <a:rPr lang="en-US" b="0" dirty="0">
                <a:latin typeface="Calibri" pitchFamily="34" charset="0"/>
              </a:rPr>
              <a:t>risks for the </a:t>
            </a:r>
            <a:r>
              <a:rPr lang="en-US" b="0" dirty="0" smtClean="0">
                <a:latin typeface="Calibri" pitchFamily="34" charset="0"/>
              </a:rPr>
              <a:t>organization </a:t>
            </a:r>
            <a:r>
              <a:rPr lang="en-US" b="0" dirty="0">
                <a:latin typeface="Calibri" pitchFamily="34" charset="0"/>
              </a:rPr>
              <a:t>as a whole</a:t>
            </a:r>
            <a:r>
              <a:rPr lang="en-US" b="0" dirty="0" smtClean="0">
                <a:latin typeface="Calibri" pitchFamily="34" charset="0"/>
              </a:rPr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37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</a:rPr>
              <a:t>III. The external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BET-YOUR-COMPANY CULTURES </a:t>
            </a:r>
          </a:p>
          <a:p>
            <a:r>
              <a:rPr lang="en-US" b="0" dirty="0" smtClean="0">
                <a:latin typeface="Calibri" pitchFamily="34" charset="0"/>
              </a:rPr>
              <a:t>Are associated </a:t>
            </a:r>
            <a:r>
              <a:rPr lang="en-US" b="0" dirty="0">
                <a:latin typeface="Calibri" pitchFamily="34" charset="0"/>
              </a:rPr>
              <a:t>with risk but feedback takes a long time.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As a </a:t>
            </a:r>
            <a:r>
              <a:rPr lang="en-US" b="0" dirty="0">
                <a:latin typeface="Calibri" pitchFamily="34" charset="0"/>
              </a:rPr>
              <a:t>consequence, decision-making tends to be top-down and there is a strong respect </a:t>
            </a:r>
            <a:r>
              <a:rPr lang="en-US" b="0" dirty="0" smtClean="0">
                <a:latin typeface="Calibri" pitchFamily="34" charset="0"/>
              </a:rPr>
              <a:t>for authority</a:t>
            </a:r>
            <a:r>
              <a:rPr lang="en-US" b="0" dirty="0">
                <a:latin typeface="Calibri" pitchFamily="34" charset="0"/>
              </a:rPr>
              <a:t>, </a:t>
            </a:r>
            <a:r>
              <a:rPr lang="en-US" b="0" dirty="0" smtClean="0">
                <a:latin typeface="Calibri" pitchFamily="34" charset="0"/>
              </a:rPr>
              <a:t>leading to </a:t>
            </a:r>
            <a:r>
              <a:rPr lang="en-US" i="1" dirty="0">
                <a:latin typeface="Calibri" pitchFamily="34" charset="0"/>
              </a:rPr>
              <a:t>power distance </a:t>
            </a:r>
            <a:r>
              <a:rPr lang="en-US" b="0" dirty="0" smtClean="0">
                <a:latin typeface="Calibri" pitchFamily="34" charset="0"/>
              </a:rPr>
              <a:t>and </a:t>
            </a:r>
            <a:r>
              <a:rPr lang="en-US" i="1" dirty="0" smtClean="0">
                <a:latin typeface="Calibri" pitchFamily="34" charset="0"/>
              </a:rPr>
              <a:t>uncertainty </a:t>
            </a:r>
            <a:r>
              <a:rPr lang="en-US" i="1" dirty="0">
                <a:latin typeface="Calibri" pitchFamily="34" charset="0"/>
              </a:rPr>
              <a:t>avoidance </a:t>
            </a:r>
            <a:r>
              <a:rPr lang="en-US" b="0" dirty="0">
                <a:latin typeface="Calibri" pitchFamily="34" charset="0"/>
              </a:rPr>
              <a:t>dimensions.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THE PROCESS CULTURE</a:t>
            </a:r>
          </a:p>
          <a:p>
            <a:r>
              <a:rPr lang="en-US" b="0" dirty="0" smtClean="0">
                <a:latin typeface="Calibri" pitchFamily="34" charset="0"/>
              </a:rPr>
              <a:t>Such culture is </a:t>
            </a:r>
            <a:r>
              <a:rPr lang="en-US" b="0" dirty="0">
                <a:latin typeface="Calibri" pitchFamily="34" charset="0"/>
              </a:rPr>
              <a:t>a low risk and slow </a:t>
            </a:r>
            <a:r>
              <a:rPr lang="en-US" b="0" dirty="0" smtClean="0">
                <a:latin typeface="Calibri" pitchFamily="34" charset="0"/>
              </a:rPr>
              <a:t>feedback culture.</a:t>
            </a:r>
          </a:p>
          <a:p>
            <a:r>
              <a:rPr lang="en-US" b="0" dirty="0" smtClean="0">
                <a:latin typeface="Calibri" pitchFamily="34" charset="0"/>
              </a:rPr>
              <a:t>Operates well </a:t>
            </a:r>
            <a:r>
              <a:rPr lang="en-US" b="0" dirty="0">
                <a:latin typeface="Calibri" pitchFamily="34" charset="0"/>
              </a:rPr>
              <a:t>in a known predictable environment, with </a:t>
            </a:r>
            <a:r>
              <a:rPr lang="en-US" b="0" dirty="0" smtClean="0">
                <a:latin typeface="Calibri" pitchFamily="34" charset="0"/>
              </a:rPr>
              <a:t>employees receiving </a:t>
            </a:r>
            <a:r>
              <a:rPr lang="en-US" b="0" dirty="0">
                <a:latin typeface="Calibri" pitchFamily="34" charset="0"/>
              </a:rPr>
              <a:t>relatively little feedback on their </a:t>
            </a:r>
            <a:r>
              <a:rPr lang="en-US" b="0" dirty="0" smtClean="0">
                <a:latin typeface="Calibri" pitchFamily="34" charset="0"/>
              </a:rPr>
              <a:t>work.</a:t>
            </a:r>
          </a:p>
          <a:p>
            <a:r>
              <a:rPr lang="en-US" b="0" dirty="0" smtClean="0">
                <a:latin typeface="Calibri" pitchFamily="34" charset="0"/>
              </a:rPr>
              <a:t>Employees of </a:t>
            </a:r>
            <a:r>
              <a:rPr lang="en-US" b="0" dirty="0">
                <a:latin typeface="Calibri" pitchFamily="34" charset="0"/>
              </a:rPr>
              <a:t>such </a:t>
            </a:r>
            <a:r>
              <a:rPr lang="en-US" b="0" dirty="0" smtClean="0">
                <a:latin typeface="Calibri" pitchFamily="34" charset="0"/>
              </a:rPr>
              <a:t>organizations </a:t>
            </a:r>
            <a:r>
              <a:rPr lang="en-US" b="0" dirty="0">
                <a:latin typeface="Calibri" pitchFamily="34" charset="0"/>
              </a:rPr>
              <a:t>tend to </a:t>
            </a:r>
            <a:r>
              <a:rPr lang="en-US" b="0" dirty="0" smtClean="0">
                <a:latin typeface="Calibri" pitchFamily="34" charset="0"/>
              </a:rPr>
              <a:t>be </a:t>
            </a:r>
            <a:r>
              <a:rPr lang="en-US" i="1" dirty="0" smtClean="0">
                <a:latin typeface="Calibri" pitchFamily="34" charset="0"/>
              </a:rPr>
              <a:t>orderly</a:t>
            </a:r>
            <a:r>
              <a:rPr lang="en-US" b="0" dirty="0">
                <a:latin typeface="Calibri" pitchFamily="34" charset="0"/>
              </a:rPr>
              <a:t>, punctual and </a:t>
            </a:r>
            <a:r>
              <a:rPr lang="en-US" i="1" dirty="0">
                <a:latin typeface="Calibri" pitchFamily="34" charset="0"/>
              </a:rPr>
              <a:t>attentive to detail</a:t>
            </a:r>
            <a:r>
              <a:rPr lang="en-US" b="0" dirty="0">
                <a:latin typeface="Calibri" pitchFamily="34" charset="0"/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8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Calibri" pitchFamily="34" charset="0"/>
              </a:rPr>
              <a:t>Summery diagram of the </a:t>
            </a:r>
            <a:r>
              <a:rPr lang="en-US" sz="2400" b="1" smtClean="0">
                <a:latin typeface="Calibri" pitchFamily="34" charset="0"/>
              </a:rPr>
              <a:t>chapter contents…</a:t>
            </a:r>
            <a:endParaRPr lang="en-US" sz="2400" b="1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00138"/>
            <a:ext cx="7772400" cy="357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52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Calibri" pitchFamily="34" charset="0"/>
              </a:rPr>
              <a:t>IV. Johnson </a:t>
            </a:r>
            <a:r>
              <a:rPr lang="en-US" sz="2400" b="1" dirty="0">
                <a:latin typeface="Calibri" pitchFamily="34" charset="0"/>
              </a:rPr>
              <a:t>and Scholes’ cultural </a:t>
            </a:r>
            <a:r>
              <a:rPr lang="en-US" sz="2400" b="1" dirty="0" smtClean="0">
                <a:latin typeface="Calibri" pitchFamily="34" charset="0"/>
              </a:rPr>
              <a:t>web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Johnson and </a:t>
            </a:r>
            <a:r>
              <a:rPr lang="en-US" dirty="0" smtClean="0">
                <a:latin typeface="Calibri" pitchFamily="34" charset="0"/>
              </a:rPr>
              <a:t>Scholes 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</a:rPr>
              <a:t>2003</a:t>
            </a:r>
            <a:r>
              <a:rPr lang="en-US" dirty="0">
                <a:latin typeface="Calibri" pitchFamily="34" charset="0"/>
              </a:rPr>
              <a:t>) </a:t>
            </a:r>
            <a:r>
              <a:rPr lang="en-US" b="0" dirty="0">
                <a:latin typeface="Calibri" pitchFamily="34" charset="0"/>
              </a:rPr>
              <a:t>refer </a:t>
            </a:r>
            <a:r>
              <a:rPr lang="en-US" b="0" dirty="0" smtClean="0">
                <a:latin typeface="Calibri" pitchFamily="34" charset="0"/>
              </a:rPr>
              <a:t>the following factors and </a:t>
            </a:r>
            <a:r>
              <a:rPr lang="en-US" b="0" dirty="0">
                <a:latin typeface="Calibri" pitchFamily="34" charset="0"/>
              </a:rPr>
              <a:t>their interrelationships as the cultural web which </a:t>
            </a:r>
            <a:r>
              <a:rPr lang="en-US" b="0" dirty="0" smtClean="0">
                <a:latin typeface="Calibri" pitchFamily="34" charset="0"/>
              </a:rPr>
              <a:t>defines </a:t>
            </a:r>
            <a:r>
              <a:rPr lang="en-US" b="0" dirty="0">
                <a:latin typeface="Calibri" pitchFamily="34" charset="0"/>
              </a:rPr>
              <a:t>the core values and </a:t>
            </a:r>
            <a:r>
              <a:rPr lang="en-US" b="0" dirty="0" smtClean="0">
                <a:latin typeface="Calibri" pitchFamily="34" charset="0"/>
              </a:rPr>
              <a:t>beliefs of </a:t>
            </a:r>
            <a:r>
              <a:rPr lang="en-US" b="0" dirty="0">
                <a:latin typeface="Calibri" pitchFamily="34" charset="0"/>
              </a:rPr>
              <a:t>the </a:t>
            </a:r>
            <a:r>
              <a:rPr lang="en-US" b="0" dirty="0" smtClean="0">
                <a:latin typeface="Calibri" pitchFamily="34" charset="0"/>
              </a:rPr>
              <a:t>organization. :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Stories;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Symbols;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Power structures</a:t>
            </a:r>
            <a:r>
              <a:rPr lang="en-US" b="0" dirty="0">
                <a:latin typeface="Calibri" pitchFamily="34" charset="0"/>
              </a:rPr>
              <a:t>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Organizational structures</a:t>
            </a:r>
            <a:r>
              <a:rPr lang="en-US" b="0" dirty="0">
                <a:latin typeface="Calibri" pitchFamily="34" charset="0"/>
              </a:rPr>
              <a:t>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Control systems</a:t>
            </a:r>
            <a:r>
              <a:rPr lang="en-US" b="0" dirty="0">
                <a:latin typeface="Calibri" pitchFamily="34" charset="0"/>
              </a:rPr>
              <a:t>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● </a:t>
            </a:r>
            <a:r>
              <a:rPr lang="en-US" b="0" dirty="0" smtClean="0">
                <a:latin typeface="Calibri" pitchFamily="34" charset="0"/>
              </a:rPr>
              <a:t>Rituals and routines</a:t>
            </a:r>
          </a:p>
          <a:p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/>
              <a:t/>
            </a:r>
            <a:br>
              <a:rPr lang="en-US" b="0" dirty="0"/>
            </a:b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23933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</a:rPr>
              <a:t>IV. Johnson and Scholes’ cultural web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00138"/>
            <a:ext cx="5105399" cy="392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774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Calibri" pitchFamily="34" charset="0"/>
              </a:rPr>
              <a:t>Human resource strategies for managing </a:t>
            </a:r>
            <a:r>
              <a:rPr lang="en-US" sz="2400" b="1" dirty="0" smtClean="0">
                <a:latin typeface="Calibri" pitchFamily="34" charset="0"/>
              </a:rPr>
              <a:t>organizational cultures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FRAMEWORKS FOR CULTURAL ALIGNMENT</a:t>
            </a:r>
          </a:p>
          <a:p>
            <a:r>
              <a:rPr lang="en-US" b="0" dirty="0" smtClean="0">
                <a:latin typeface="Calibri" pitchFamily="34" charset="0"/>
              </a:rPr>
              <a:t>The process of alignment of the current culture and </a:t>
            </a:r>
            <a:r>
              <a:rPr lang="en-US" b="0" dirty="0">
                <a:latin typeface="Calibri" pitchFamily="34" charset="0"/>
              </a:rPr>
              <a:t>strategic direction of the </a:t>
            </a:r>
            <a:r>
              <a:rPr lang="en-US" b="0" dirty="0" smtClean="0">
                <a:latin typeface="Calibri" pitchFamily="34" charset="0"/>
              </a:rPr>
              <a:t>organization consists of:</a:t>
            </a:r>
          </a:p>
          <a:p>
            <a:pPr>
              <a:buAutoNum type="arabicPeriod"/>
            </a:pPr>
            <a:r>
              <a:rPr lang="en-US" b="0" dirty="0" smtClean="0">
                <a:latin typeface="Calibri" pitchFamily="34" charset="0"/>
              </a:rPr>
              <a:t>Working out the desired culture</a:t>
            </a:r>
          </a:p>
          <a:p>
            <a:pPr>
              <a:buAutoNum type="arabicPeriod"/>
            </a:pPr>
            <a:r>
              <a:rPr lang="en-US" b="0" dirty="0" smtClean="0">
                <a:latin typeface="Calibri" pitchFamily="34" charset="0"/>
              </a:rPr>
              <a:t>Ensuring that </a:t>
            </a:r>
            <a:r>
              <a:rPr lang="en-US" b="0" dirty="0">
                <a:latin typeface="Calibri" pitchFamily="34" charset="0"/>
              </a:rPr>
              <a:t>the HR strategy and desired culture </a:t>
            </a:r>
            <a:r>
              <a:rPr lang="en-US" b="0" dirty="0" smtClean="0">
                <a:latin typeface="Calibri" pitchFamily="34" charset="0"/>
              </a:rPr>
              <a:t>match</a:t>
            </a:r>
            <a:endParaRPr lang="en-US" b="0" dirty="0">
              <a:latin typeface="Calibri" pitchFamily="34" charset="0"/>
            </a:endParaRPr>
          </a:p>
          <a:p>
            <a:pPr>
              <a:buAutoNum type="arabicPeriod"/>
            </a:pPr>
            <a:r>
              <a:rPr lang="en-US" b="0" dirty="0" smtClean="0">
                <a:latin typeface="Calibri" pitchFamily="34" charset="0"/>
              </a:rPr>
              <a:t>Identifying gaps </a:t>
            </a:r>
            <a:r>
              <a:rPr lang="en-US" b="0" dirty="0">
                <a:latin typeface="Calibri" pitchFamily="34" charset="0"/>
              </a:rPr>
              <a:t>between actual and desired </a:t>
            </a:r>
            <a:r>
              <a:rPr lang="en-US" b="0" dirty="0" smtClean="0">
                <a:latin typeface="Calibri" pitchFamily="34" charset="0"/>
              </a:rPr>
              <a:t>culture</a:t>
            </a:r>
            <a:endParaRPr lang="en-US" b="0" dirty="0">
              <a:latin typeface="Calibri" pitchFamily="34" charset="0"/>
            </a:endParaRPr>
          </a:p>
          <a:p>
            <a:pPr>
              <a:buAutoNum type="arabicPeriod"/>
            </a:pPr>
            <a:r>
              <a:rPr lang="en-US" b="0" dirty="0" smtClean="0">
                <a:latin typeface="Calibri" pitchFamily="34" charset="0"/>
              </a:rPr>
              <a:t>Taking steps </a:t>
            </a:r>
            <a:r>
              <a:rPr lang="en-US" b="0" dirty="0">
                <a:latin typeface="Calibri" pitchFamily="34" charset="0"/>
              </a:rPr>
              <a:t>to move the actual culture to the desired </a:t>
            </a:r>
            <a:r>
              <a:rPr lang="en-US" b="0" dirty="0" smtClean="0">
                <a:latin typeface="Calibri" pitchFamily="34" charset="0"/>
              </a:rPr>
              <a:t>culture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Lewin’s (1952) three steps of </a:t>
            </a:r>
            <a:r>
              <a:rPr lang="en-US" dirty="0" smtClean="0"/>
              <a:t>unfreezing, moving </a:t>
            </a:r>
            <a:r>
              <a:rPr lang="en-US" dirty="0"/>
              <a:t>and refreezing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ketchbubble.com/media/catalog/product/cache/1/image/720x540/c96a280f94e22e3ee3823dd0a1a87606/l/e/lewins-change-model-slid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8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Calibri" pitchFamily="34" charset="0"/>
              </a:rPr>
              <a:t>Human resource strategies for managing organizational </a:t>
            </a:r>
            <a:r>
              <a:rPr lang="en-US" sz="2400" b="1" dirty="0" smtClean="0">
                <a:latin typeface="Calibri" pitchFamily="34" charset="0"/>
              </a:rPr>
              <a:t>cultures </a:t>
            </a:r>
            <a:r>
              <a:rPr lang="en-US" sz="2400" b="1" dirty="0" err="1" smtClean="0">
                <a:latin typeface="Calibri" pitchFamily="34" charset="0"/>
              </a:rPr>
              <a:t>cont</a:t>
            </a:r>
            <a:r>
              <a:rPr lang="en-US" sz="2400" b="1" dirty="0" smtClean="0">
                <a:latin typeface="Calibri" pitchFamily="34" charset="0"/>
              </a:rPr>
              <a:t>…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latin typeface="Calibri" pitchFamily="34" charset="0"/>
              </a:rPr>
              <a:t>In order to align SHRM </a:t>
            </a:r>
            <a:r>
              <a:rPr lang="en-US" b="0" dirty="0">
                <a:latin typeface="Calibri" pitchFamily="34" charset="0"/>
              </a:rPr>
              <a:t>interventions to </a:t>
            </a:r>
            <a:r>
              <a:rPr lang="en-US" b="0" dirty="0" smtClean="0">
                <a:latin typeface="Calibri" pitchFamily="34" charset="0"/>
              </a:rPr>
              <a:t>an organization's </a:t>
            </a:r>
            <a:r>
              <a:rPr lang="en-US" b="0" dirty="0">
                <a:latin typeface="Calibri" pitchFamily="34" charset="0"/>
              </a:rPr>
              <a:t>culture, a variety of elements need to be taken into account.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Bate (1995</a:t>
            </a:r>
            <a:r>
              <a:rPr lang="en-US" b="0" dirty="0">
                <a:latin typeface="Calibri" pitchFamily="34" charset="0"/>
              </a:rPr>
              <a:t>) groups these into five </a:t>
            </a:r>
            <a:r>
              <a:rPr lang="en-US" b="0" dirty="0" smtClean="0">
                <a:latin typeface="Calibri" pitchFamily="34" charset="0"/>
              </a:rPr>
              <a:t>foci</a:t>
            </a:r>
            <a:r>
              <a:rPr lang="en-US" b="0" dirty="0">
                <a:latin typeface="Calibri" pitchFamily="34" charset="0"/>
              </a:rPr>
              <a:t>:</a:t>
            </a:r>
            <a:endParaRPr lang="en-US" b="0" dirty="0" smtClean="0">
              <a:latin typeface="Calibri" pitchFamily="34" charset="0"/>
            </a:endParaRPr>
          </a:p>
          <a:p>
            <a:pPr marL="400050" indent="-400050">
              <a:buAutoNum type="romanLcPeriod"/>
            </a:pPr>
            <a:r>
              <a:rPr lang="en-US" b="0" dirty="0" smtClean="0">
                <a:latin typeface="Calibri" pitchFamily="34" charset="0"/>
              </a:rPr>
              <a:t>The need </a:t>
            </a:r>
            <a:r>
              <a:rPr lang="en-US" b="0" dirty="0">
                <a:latin typeface="Calibri" pitchFamily="34" charset="0"/>
              </a:rPr>
              <a:t>to have a clear appreciation of </a:t>
            </a:r>
            <a:r>
              <a:rPr lang="en-US" b="0" dirty="0" smtClean="0">
                <a:latin typeface="Calibri" pitchFamily="34" charset="0"/>
              </a:rPr>
              <a:t>the </a:t>
            </a:r>
            <a:r>
              <a:rPr lang="en-US" b="0" smtClean="0">
                <a:latin typeface="Calibri" pitchFamily="34" charset="0"/>
              </a:rPr>
              <a:t>existing culture, to </a:t>
            </a:r>
            <a:r>
              <a:rPr lang="en-US" b="0" dirty="0" smtClean="0">
                <a:latin typeface="Calibri" pitchFamily="34" charset="0"/>
              </a:rPr>
              <a:t>understand the ways </a:t>
            </a:r>
            <a:r>
              <a:rPr lang="en-US" b="0" dirty="0">
                <a:latin typeface="Calibri" pitchFamily="34" charset="0"/>
              </a:rPr>
              <a:t>in which it has </a:t>
            </a:r>
            <a:r>
              <a:rPr lang="en-US" b="0" dirty="0" smtClean="0">
                <a:latin typeface="Calibri" pitchFamily="34" charset="0"/>
              </a:rPr>
              <a:t>developed.</a:t>
            </a:r>
          </a:p>
          <a:p>
            <a:pPr marL="400050" indent="-400050">
              <a:buAutoNum type="romanLcPeriod"/>
            </a:pPr>
            <a:r>
              <a:rPr lang="en-US" b="0" dirty="0" smtClean="0">
                <a:latin typeface="Calibri" pitchFamily="34" charset="0"/>
              </a:rPr>
              <a:t>Learning from </a:t>
            </a:r>
            <a:r>
              <a:rPr lang="en-US" b="0" dirty="0">
                <a:latin typeface="Calibri" pitchFamily="34" charset="0"/>
              </a:rPr>
              <a:t>past experience as well as avoiding ‘</a:t>
            </a:r>
            <a:r>
              <a:rPr lang="en-US" b="0" dirty="0" smtClean="0">
                <a:latin typeface="Calibri" pitchFamily="34" charset="0"/>
              </a:rPr>
              <a:t>corporate amnesia.</a:t>
            </a:r>
          </a:p>
          <a:p>
            <a:pPr marL="400050" indent="-400050">
              <a:buAutoNum type="romanLcPeriod"/>
            </a:pPr>
            <a:r>
              <a:rPr lang="en-US" dirty="0">
                <a:latin typeface="Calibri" pitchFamily="34" charset="0"/>
              </a:rPr>
              <a:t>life-cycle stage </a:t>
            </a:r>
            <a:r>
              <a:rPr lang="en-US" dirty="0" smtClean="0">
                <a:latin typeface="Calibri" pitchFamily="34" charset="0"/>
              </a:rPr>
              <a:t>of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the culture </a:t>
            </a:r>
            <a:r>
              <a:rPr lang="en-US" b="0" dirty="0">
                <a:latin typeface="Calibri" pitchFamily="34" charset="0"/>
              </a:rPr>
              <a:t>in the </a:t>
            </a:r>
            <a:r>
              <a:rPr lang="en-US" b="0" dirty="0" smtClean="0">
                <a:latin typeface="Calibri" pitchFamily="34" charset="0"/>
              </a:rPr>
              <a:t>organization, either to develop the existing </a:t>
            </a:r>
            <a:r>
              <a:rPr lang="en-US" b="0" dirty="0">
                <a:latin typeface="Calibri" pitchFamily="34" charset="0"/>
              </a:rPr>
              <a:t>culture </a:t>
            </a:r>
            <a:r>
              <a:rPr lang="en-US" b="0" dirty="0" smtClean="0">
                <a:latin typeface="Calibri" pitchFamily="34" charset="0"/>
              </a:rPr>
              <a:t>or to have a transformational </a:t>
            </a:r>
            <a:r>
              <a:rPr lang="en-US" b="0" dirty="0">
                <a:latin typeface="Calibri" pitchFamily="34" charset="0"/>
              </a:rPr>
              <a:t>change </a:t>
            </a:r>
            <a:r>
              <a:rPr lang="en-US" b="0" dirty="0" smtClean="0">
                <a:latin typeface="Calibri" pitchFamily="34" charset="0"/>
              </a:rPr>
              <a:t>into a new culture.</a:t>
            </a:r>
          </a:p>
          <a:p>
            <a:pPr marL="400050" indent="-400050">
              <a:buAutoNum type="romanLcPeriod"/>
            </a:pPr>
            <a:r>
              <a:rPr lang="en-US" b="0" dirty="0" smtClean="0">
                <a:latin typeface="Calibri" pitchFamily="34" charset="0"/>
              </a:rPr>
              <a:t>External environment will have an impact upon individuals’ behaviors and an organization's culture.</a:t>
            </a:r>
          </a:p>
          <a:p>
            <a:pPr marL="400050" indent="-400050">
              <a:buAutoNum type="romanLcPeriod"/>
            </a:pPr>
            <a:r>
              <a:rPr lang="en-US" b="0" dirty="0" smtClean="0">
                <a:latin typeface="Calibri" pitchFamily="34" charset="0"/>
              </a:rPr>
              <a:t>It contrasts </a:t>
            </a:r>
            <a:r>
              <a:rPr lang="en-US" b="0" dirty="0">
                <a:latin typeface="Calibri" pitchFamily="34" charset="0"/>
              </a:rPr>
              <a:t>what people in an </a:t>
            </a:r>
            <a:r>
              <a:rPr lang="en-US" b="0" dirty="0" smtClean="0">
                <a:latin typeface="Calibri" pitchFamily="34" charset="0"/>
              </a:rPr>
              <a:t>organization </a:t>
            </a:r>
            <a:r>
              <a:rPr lang="en-US" b="0" dirty="0">
                <a:latin typeface="Calibri" pitchFamily="34" charset="0"/>
              </a:rPr>
              <a:t>want with that </a:t>
            </a:r>
            <a:r>
              <a:rPr lang="en-US" b="0" dirty="0" smtClean="0">
                <a:latin typeface="Calibri" pitchFamily="34" charset="0"/>
              </a:rPr>
              <a:t>of organization's </a:t>
            </a:r>
            <a:r>
              <a:rPr lang="en-US" b="0" dirty="0">
                <a:latin typeface="Calibri" pitchFamily="34" charset="0"/>
              </a:rPr>
              <a:t>needs</a:t>
            </a:r>
            <a:r>
              <a:rPr lang="en-US" b="0" dirty="0" smtClean="0">
                <a:latin typeface="Calibri" pitchFamily="34" charset="0"/>
              </a:rPr>
              <a:t>.</a:t>
            </a:r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0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Calibri" pitchFamily="34" charset="0"/>
              </a:rPr>
              <a:t>Strategies for cultural alignment: </a:t>
            </a:r>
            <a:r>
              <a:rPr lang="en-US" sz="2400" b="1" dirty="0" smtClean="0">
                <a:latin typeface="Calibri" pitchFamily="34" charset="0"/>
              </a:rPr>
              <a:t/>
            </a:r>
            <a:br>
              <a:rPr lang="en-US" sz="2400" b="1" dirty="0" smtClean="0">
                <a:latin typeface="Calibri" pitchFamily="34" charset="0"/>
              </a:rPr>
            </a:br>
            <a:r>
              <a:rPr lang="en-US" sz="2400" b="1" dirty="0" smtClean="0">
                <a:latin typeface="Calibri" pitchFamily="34" charset="0"/>
              </a:rPr>
              <a:t>top-down </a:t>
            </a:r>
            <a:r>
              <a:rPr lang="en-US" sz="2400" b="1" dirty="0">
                <a:latin typeface="Calibri" pitchFamily="34" charset="0"/>
              </a:rPr>
              <a:t>or bottom-up</a:t>
            </a:r>
            <a:r>
              <a:rPr lang="en-US" sz="2400" b="1" dirty="0" smtClean="0">
                <a:latin typeface="Calibri" pitchFamily="34" charset="0"/>
              </a:rPr>
              <a:t>?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</a:rPr>
              <a:t>TOP-DOWN APPROACH or Programmatic Change</a:t>
            </a:r>
          </a:p>
          <a:p>
            <a:r>
              <a:rPr lang="en-US" b="0" dirty="0" smtClean="0">
                <a:latin typeface="Calibri" pitchFamily="34" charset="0"/>
              </a:rPr>
              <a:t>When the decision flows from the top to lower level layers of hierarchy… Programs </a:t>
            </a:r>
            <a:r>
              <a:rPr lang="en-US" b="0" dirty="0">
                <a:latin typeface="Calibri" pitchFamily="34" charset="0"/>
              </a:rPr>
              <a:t>involving top-down culture change </a:t>
            </a:r>
            <a:r>
              <a:rPr lang="en-US" b="0" dirty="0" smtClean="0">
                <a:latin typeface="Calibri" pitchFamily="34" charset="0"/>
              </a:rPr>
              <a:t>suffer </a:t>
            </a:r>
            <a:r>
              <a:rPr lang="en-US" b="0" dirty="0">
                <a:latin typeface="Calibri" pitchFamily="34" charset="0"/>
              </a:rPr>
              <a:t>from three </a:t>
            </a:r>
            <a:r>
              <a:rPr lang="en-US" b="0" dirty="0" smtClean="0">
                <a:latin typeface="Calibri" pitchFamily="34" charset="0"/>
              </a:rPr>
              <a:t>interrelated paradoxes:</a:t>
            </a:r>
          </a:p>
          <a:p>
            <a:r>
              <a:rPr lang="en-US" dirty="0" smtClean="0">
                <a:latin typeface="Calibri" pitchFamily="34" charset="0"/>
              </a:rPr>
              <a:t>First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b="0" dirty="0">
                <a:latin typeface="Calibri" pitchFamily="34" charset="0"/>
              </a:rPr>
              <a:t>messages of initiative, autonomy and innovation are </a:t>
            </a:r>
            <a:r>
              <a:rPr lang="en-US" b="0" dirty="0" smtClean="0">
                <a:latin typeface="Calibri" pitchFamily="34" charset="0"/>
              </a:rPr>
              <a:t>usually conveyed </a:t>
            </a:r>
            <a:r>
              <a:rPr lang="en-US" b="0" dirty="0">
                <a:latin typeface="Calibri" pitchFamily="34" charset="0"/>
              </a:rPr>
              <a:t>through highly bureaucratic </a:t>
            </a:r>
            <a:r>
              <a:rPr lang="en-US" b="0" dirty="0" smtClean="0">
                <a:latin typeface="Calibri" pitchFamily="34" charset="0"/>
              </a:rPr>
              <a:t>methods.</a:t>
            </a:r>
          </a:p>
          <a:p>
            <a:r>
              <a:rPr lang="en-US" dirty="0" smtClean="0">
                <a:latin typeface="Calibri" pitchFamily="34" charset="0"/>
              </a:rPr>
              <a:t>Second, </a:t>
            </a:r>
            <a:r>
              <a:rPr lang="en-US" b="0" dirty="0" smtClean="0">
                <a:latin typeface="Calibri" pitchFamily="34" charset="0"/>
              </a:rPr>
              <a:t>transformation </a:t>
            </a:r>
            <a:r>
              <a:rPr lang="en-US" b="0" dirty="0">
                <a:latin typeface="Calibri" pitchFamily="34" charset="0"/>
              </a:rPr>
              <a:t>to the new culture is often seen as the task of a new leader.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Third,</a:t>
            </a:r>
            <a:r>
              <a:rPr lang="en-US" b="0" dirty="0" smtClean="0">
                <a:latin typeface="Calibri" pitchFamily="34" charset="0"/>
              </a:rPr>
              <a:t> </a:t>
            </a:r>
            <a:r>
              <a:rPr lang="en-US" b="0" dirty="0">
                <a:latin typeface="Calibri" pitchFamily="34" charset="0"/>
              </a:rPr>
              <a:t>if the values espoused by </a:t>
            </a:r>
            <a:r>
              <a:rPr lang="en-US" b="0" dirty="0" smtClean="0">
                <a:latin typeface="Calibri" pitchFamily="34" charset="0"/>
              </a:rPr>
              <a:t>senior management </a:t>
            </a:r>
            <a:r>
              <a:rPr lang="en-US" b="0" dirty="0">
                <a:latin typeface="Calibri" pitchFamily="34" charset="0"/>
              </a:rPr>
              <a:t>are </a:t>
            </a:r>
            <a:r>
              <a:rPr lang="en-US" b="0" dirty="0" smtClean="0">
                <a:latin typeface="Calibri" pitchFamily="34" charset="0"/>
              </a:rPr>
              <a:t>not aligned with </a:t>
            </a:r>
            <a:r>
              <a:rPr lang="en-US" b="0" dirty="0">
                <a:latin typeface="Calibri" pitchFamily="34" charset="0"/>
              </a:rPr>
              <a:t>employees’ sense of reality the </a:t>
            </a:r>
            <a:r>
              <a:rPr lang="en-US" b="0" dirty="0" smtClean="0">
                <a:latin typeface="Calibri" pitchFamily="34" charset="0"/>
              </a:rPr>
              <a:t>response towards the new </a:t>
            </a:r>
            <a:r>
              <a:rPr lang="en-US" b="0" dirty="0">
                <a:latin typeface="Calibri" pitchFamily="34" charset="0"/>
              </a:rPr>
              <a:t>culture </a:t>
            </a:r>
            <a:r>
              <a:rPr lang="en-US" b="0" dirty="0" smtClean="0">
                <a:latin typeface="Calibri" pitchFamily="34" charset="0"/>
              </a:rPr>
              <a:t>may not be internalized </a:t>
            </a:r>
            <a:r>
              <a:rPr lang="en-US" b="0" dirty="0">
                <a:latin typeface="Calibri" pitchFamily="34" charset="0"/>
              </a:rPr>
              <a:t>into employees’ basic underlying assumptions</a:t>
            </a:r>
            <a:r>
              <a:rPr lang="en-US" b="0" dirty="0" smtClean="0">
                <a:latin typeface="Calibri" pitchFamily="34" charset="0"/>
              </a:rPr>
              <a:t>.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7391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Calibri" pitchFamily="34" charset="0"/>
              </a:rPr>
              <a:t>Strategies for cultural alignment: </a:t>
            </a:r>
            <a:br>
              <a:rPr lang="en-US" sz="2400" b="1" dirty="0">
                <a:latin typeface="Calibri" pitchFamily="34" charset="0"/>
              </a:rPr>
            </a:br>
            <a:r>
              <a:rPr lang="en-US" sz="2400" b="1" dirty="0">
                <a:latin typeface="Calibri" pitchFamily="34" charset="0"/>
              </a:rPr>
              <a:t>top-down or bottom-up?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BOTTOM-UP APPROACH or Incremental Approach</a:t>
            </a:r>
            <a:endParaRPr lang="en-US" dirty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Change that starts away </a:t>
            </a:r>
            <a:r>
              <a:rPr lang="en-US" b="0" dirty="0">
                <a:latin typeface="Calibri" pitchFamily="34" charset="0"/>
              </a:rPr>
              <a:t>from </a:t>
            </a:r>
            <a:r>
              <a:rPr lang="en-US" b="0" dirty="0" smtClean="0">
                <a:latin typeface="Calibri" pitchFamily="34" charset="0"/>
              </a:rPr>
              <a:t>corporate headquarters, in such situations the role </a:t>
            </a:r>
            <a:r>
              <a:rPr lang="en-US" b="0" dirty="0">
                <a:latin typeface="Calibri" pitchFamily="34" charset="0"/>
              </a:rPr>
              <a:t>of senior management </a:t>
            </a:r>
            <a:r>
              <a:rPr lang="en-US" b="0" dirty="0" smtClean="0">
                <a:latin typeface="Calibri" pitchFamily="34" charset="0"/>
              </a:rPr>
              <a:t>is to </a:t>
            </a:r>
            <a:r>
              <a:rPr lang="en-US" b="0" dirty="0">
                <a:latin typeface="Calibri" pitchFamily="34" charset="0"/>
              </a:rPr>
              <a:t>specify the general direction </a:t>
            </a:r>
            <a:r>
              <a:rPr lang="en-US" b="0" dirty="0" smtClean="0">
                <a:latin typeface="Calibri" pitchFamily="34" charset="0"/>
              </a:rPr>
              <a:t>providing </a:t>
            </a:r>
            <a:r>
              <a:rPr lang="en-US" b="0" dirty="0">
                <a:latin typeface="Calibri" pitchFamily="34" charset="0"/>
              </a:rPr>
              <a:t>a climate for change </a:t>
            </a:r>
            <a:r>
              <a:rPr lang="en-US" b="0" dirty="0" smtClean="0">
                <a:latin typeface="Calibri" pitchFamily="34" charset="0"/>
              </a:rPr>
              <a:t>and to </a:t>
            </a:r>
            <a:r>
              <a:rPr lang="en-US" b="0" dirty="0">
                <a:latin typeface="Calibri" pitchFamily="34" charset="0"/>
              </a:rPr>
              <a:t>spread lessons from both successes and failures</a:t>
            </a:r>
            <a:r>
              <a:rPr lang="en-US" b="0" dirty="0" smtClean="0">
                <a:latin typeface="Calibri" pitchFamily="34" charset="0"/>
              </a:rPr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28800" y="25908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819400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culture…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latin typeface="Calibri" pitchFamily="34" charset="0"/>
              </a:rPr>
              <a:t>Organizations do not exist </a:t>
            </a:r>
            <a:r>
              <a:rPr lang="en-US" b="0" dirty="0">
                <a:latin typeface="Calibri" pitchFamily="34" charset="0"/>
              </a:rPr>
              <a:t>within a cultural </a:t>
            </a:r>
            <a:r>
              <a:rPr lang="en-US" b="0" dirty="0" smtClean="0">
                <a:latin typeface="Calibri" pitchFamily="34" charset="0"/>
              </a:rPr>
              <a:t>vacuum, their operations </a:t>
            </a:r>
            <a:r>
              <a:rPr lang="en-US" b="0" dirty="0">
                <a:latin typeface="Calibri" pitchFamily="34" charset="0"/>
              </a:rPr>
              <a:t>are affected </a:t>
            </a:r>
            <a:r>
              <a:rPr lang="en-US" b="0" dirty="0" smtClean="0">
                <a:latin typeface="Calibri" pitchFamily="34" charset="0"/>
              </a:rPr>
              <a:t>by ‘interacting </a:t>
            </a:r>
            <a:r>
              <a:rPr lang="en-US" b="0" dirty="0">
                <a:latin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</a:rPr>
              <a:t>spheres </a:t>
            </a:r>
            <a:r>
              <a:rPr lang="en-US" b="0" dirty="0">
                <a:latin typeface="Calibri" pitchFamily="34" charset="0"/>
              </a:rPr>
              <a:t>of </a:t>
            </a:r>
            <a:r>
              <a:rPr lang="en-US" b="0" dirty="0" smtClean="0">
                <a:latin typeface="Calibri" pitchFamily="34" charset="0"/>
              </a:rPr>
              <a:t>culture’, including national or </a:t>
            </a:r>
            <a:r>
              <a:rPr lang="en-US" b="0" dirty="0">
                <a:latin typeface="Calibri" pitchFamily="34" charset="0"/>
              </a:rPr>
              <a:t>regional cultures, industry cultures, functional or professional </a:t>
            </a:r>
            <a:r>
              <a:rPr lang="en-US" b="0" dirty="0" smtClean="0">
                <a:latin typeface="Calibri" pitchFamily="34" charset="0"/>
              </a:rPr>
              <a:t>cultures. </a:t>
            </a:r>
          </a:p>
          <a:p>
            <a:r>
              <a:rPr lang="en-US" b="0" dirty="0" smtClean="0">
                <a:latin typeface="Calibri" pitchFamily="34" charset="0"/>
              </a:rPr>
              <a:t>All these spheres impact each </a:t>
            </a:r>
            <a:r>
              <a:rPr lang="en-US" b="0" dirty="0">
                <a:latin typeface="Calibri" pitchFamily="34" charset="0"/>
              </a:rPr>
              <a:t>other </a:t>
            </a:r>
            <a:r>
              <a:rPr lang="en-US" b="0" dirty="0" smtClean="0">
                <a:latin typeface="Calibri" pitchFamily="34" charset="0"/>
              </a:rPr>
              <a:t>as well as the </a:t>
            </a:r>
            <a:r>
              <a:rPr lang="en-US" b="0" dirty="0">
                <a:latin typeface="Calibri" pitchFamily="34" charset="0"/>
              </a:rPr>
              <a:t>culture of the </a:t>
            </a:r>
            <a:r>
              <a:rPr lang="en-US" b="0" dirty="0" smtClean="0">
                <a:latin typeface="Calibri" pitchFamily="34" charset="0"/>
              </a:rPr>
              <a:t>organization consequently the </a:t>
            </a:r>
            <a:r>
              <a:rPr lang="en-US" b="0" dirty="0">
                <a:latin typeface="Calibri" pitchFamily="34" charset="0"/>
              </a:rPr>
              <a:t>management of human </a:t>
            </a:r>
            <a:r>
              <a:rPr lang="en-US" b="0" dirty="0" smtClean="0">
                <a:latin typeface="Calibri" pitchFamily="34" charset="0"/>
              </a:rPr>
              <a:t>resources. </a:t>
            </a:r>
          </a:p>
          <a:p>
            <a:r>
              <a:rPr lang="en-US" b="0" dirty="0" smtClean="0">
                <a:latin typeface="Calibri" pitchFamily="34" charset="0"/>
              </a:rPr>
              <a:t>Understanding of </a:t>
            </a:r>
            <a:r>
              <a:rPr lang="en-US" b="0" dirty="0">
                <a:latin typeface="Calibri" pitchFamily="34" charset="0"/>
              </a:rPr>
              <a:t>these spheres of culture and their </a:t>
            </a:r>
            <a:r>
              <a:rPr lang="en-US" b="0" dirty="0" smtClean="0">
                <a:latin typeface="Calibri" pitchFamily="34" charset="0"/>
              </a:rPr>
              <a:t>interactions is </a:t>
            </a:r>
            <a:r>
              <a:rPr lang="en-US" b="0" dirty="0">
                <a:latin typeface="Calibri" pitchFamily="34" charset="0"/>
              </a:rPr>
              <a:t>central to the success of business activities, such as mergers and </a:t>
            </a:r>
            <a:r>
              <a:rPr lang="en-US" b="0" dirty="0" smtClean="0">
                <a:latin typeface="Calibri" pitchFamily="34" charset="0"/>
              </a:rPr>
              <a:t>acquisitions, joint </a:t>
            </a:r>
            <a:r>
              <a:rPr lang="en-US" b="0" dirty="0">
                <a:latin typeface="Calibri" pitchFamily="34" charset="0"/>
              </a:rPr>
              <a:t>ventures and the like.</a:t>
            </a: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7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culture…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8577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A pattern of shared basic assumptions that </a:t>
            </a:r>
            <a:r>
              <a:rPr lang="en-US" dirty="0" smtClean="0">
                <a:latin typeface="Calibri" pitchFamily="34" charset="0"/>
              </a:rPr>
              <a:t>a group learns as </a:t>
            </a:r>
            <a:r>
              <a:rPr lang="en-US" dirty="0">
                <a:latin typeface="Calibri" pitchFamily="34" charset="0"/>
              </a:rPr>
              <a:t>it </a:t>
            </a:r>
            <a:r>
              <a:rPr lang="en-US" dirty="0" smtClean="0">
                <a:latin typeface="Calibri" pitchFamily="34" charset="0"/>
              </a:rPr>
              <a:t>solves </a:t>
            </a:r>
            <a:r>
              <a:rPr lang="en-US" dirty="0">
                <a:latin typeface="Calibri" pitchFamily="34" charset="0"/>
              </a:rPr>
              <a:t>its problems of external adaptation and internal integration, </a:t>
            </a:r>
            <a:r>
              <a:rPr lang="en-US" dirty="0" smtClean="0">
                <a:latin typeface="Calibri" pitchFamily="34" charset="0"/>
              </a:rPr>
              <a:t>it is </a:t>
            </a:r>
            <a:r>
              <a:rPr lang="en-US" dirty="0">
                <a:latin typeface="Calibri" pitchFamily="34" charset="0"/>
              </a:rPr>
              <a:t>considered valid </a:t>
            </a:r>
            <a:r>
              <a:rPr lang="en-US" dirty="0" smtClean="0">
                <a:latin typeface="Calibri" pitchFamily="34" charset="0"/>
              </a:rPr>
              <a:t>to </a:t>
            </a:r>
            <a:r>
              <a:rPr lang="en-US" dirty="0">
                <a:latin typeface="Calibri" pitchFamily="34" charset="0"/>
              </a:rPr>
              <a:t>be taught to new members as the correct </a:t>
            </a:r>
            <a:r>
              <a:rPr lang="en-US" dirty="0" smtClean="0">
                <a:latin typeface="Calibri" pitchFamily="34" charset="0"/>
              </a:rPr>
              <a:t>way to </a:t>
            </a:r>
            <a:r>
              <a:rPr lang="en-US" dirty="0">
                <a:latin typeface="Calibri" pitchFamily="34" charset="0"/>
              </a:rPr>
              <a:t>perceive, think and feel in relation to those problems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r>
              <a:rPr lang="en-US" dirty="0" smtClean="0">
                <a:latin typeface="Calibri" pitchFamily="34" charset="0"/>
              </a:rPr>
              <a:t>OR </a:t>
            </a:r>
            <a:r>
              <a:rPr lang="en-US" dirty="0">
                <a:latin typeface="Calibri" pitchFamily="34" charset="0"/>
              </a:rPr>
              <a:t>the pattern of beliefs, values and learned ways </a:t>
            </a:r>
            <a:r>
              <a:rPr lang="en-US" dirty="0" smtClean="0">
                <a:latin typeface="Calibri" pitchFamily="34" charset="0"/>
              </a:rPr>
              <a:t>of coping </a:t>
            </a:r>
            <a:r>
              <a:rPr lang="en-US" dirty="0">
                <a:latin typeface="Calibri" pitchFamily="34" charset="0"/>
              </a:rPr>
              <a:t>with </a:t>
            </a:r>
            <a:r>
              <a:rPr lang="en-US" dirty="0" smtClean="0">
                <a:latin typeface="Calibri" pitchFamily="34" charset="0"/>
              </a:rPr>
              <a:t>experiences that </a:t>
            </a:r>
            <a:r>
              <a:rPr lang="en-US" dirty="0">
                <a:latin typeface="Calibri" pitchFamily="34" charset="0"/>
              </a:rPr>
              <a:t>have </a:t>
            </a:r>
            <a:r>
              <a:rPr lang="en-US" dirty="0" smtClean="0">
                <a:latin typeface="Calibri" pitchFamily="34" charset="0"/>
              </a:rPr>
              <a:t>evolved during </a:t>
            </a:r>
            <a:r>
              <a:rPr lang="en-US" dirty="0">
                <a:latin typeface="Calibri" pitchFamily="34" charset="0"/>
              </a:rPr>
              <a:t>the course of </a:t>
            </a:r>
            <a:r>
              <a:rPr lang="en-US" dirty="0" smtClean="0">
                <a:latin typeface="Calibri" pitchFamily="34" charset="0"/>
              </a:rPr>
              <a:t>an organization's history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and are manifested </a:t>
            </a:r>
            <a:r>
              <a:rPr lang="en-US" dirty="0">
                <a:latin typeface="Calibri" pitchFamily="34" charset="0"/>
              </a:rPr>
              <a:t>in </a:t>
            </a:r>
            <a:r>
              <a:rPr lang="en-US" dirty="0" smtClean="0">
                <a:latin typeface="Calibri" pitchFamily="34" charset="0"/>
              </a:rPr>
              <a:t>material </a:t>
            </a:r>
            <a:r>
              <a:rPr lang="en-US" dirty="0">
                <a:latin typeface="Calibri" pitchFamily="34" charset="0"/>
              </a:rPr>
              <a:t>arrangements and </a:t>
            </a:r>
            <a:r>
              <a:rPr lang="en-US" dirty="0" smtClean="0">
                <a:latin typeface="Calibri" pitchFamily="34" charset="0"/>
              </a:rPr>
              <a:t> behaviors </a:t>
            </a:r>
            <a:r>
              <a:rPr lang="en-US" dirty="0">
                <a:latin typeface="Calibri" pitchFamily="34" charset="0"/>
              </a:rPr>
              <a:t>of its </a:t>
            </a:r>
            <a:r>
              <a:rPr lang="en-US" dirty="0" smtClean="0">
                <a:latin typeface="Calibri" pitchFamily="34" charset="0"/>
              </a:rPr>
              <a:t>members.</a:t>
            </a:r>
            <a:endParaRPr lang="en-US" dirty="0">
              <a:latin typeface="Calibri" pitchFamily="34" charset="0"/>
            </a:endParaRPr>
          </a:p>
          <a:p>
            <a:endParaRPr lang="en-US" b="0" dirty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culture </a:t>
            </a:r>
            <a:r>
              <a:rPr lang="en-US" b="0" dirty="0">
                <a:latin typeface="Calibri" pitchFamily="34" charset="0"/>
              </a:rPr>
              <a:t>is </a:t>
            </a:r>
            <a:r>
              <a:rPr lang="en-US" b="0" dirty="0" smtClean="0">
                <a:latin typeface="Calibri" pitchFamily="34" charset="0"/>
              </a:rPr>
              <a:t>attributed to both </a:t>
            </a:r>
            <a:r>
              <a:rPr lang="en-US" b="0" dirty="0">
                <a:latin typeface="Calibri" pitchFamily="34" charset="0"/>
              </a:rPr>
              <a:t>shared patterns of </a:t>
            </a:r>
            <a:r>
              <a:rPr lang="en-US" b="0" dirty="0" smtClean="0">
                <a:latin typeface="Calibri" pitchFamily="34" charset="0"/>
              </a:rPr>
              <a:t>behaviors </a:t>
            </a:r>
            <a:r>
              <a:rPr lang="en-US" b="0" dirty="0">
                <a:latin typeface="Calibri" pitchFamily="34" charset="0"/>
              </a:rPr>
              <a:t>and </a:t>
            </a:r>
            <a:r>
              <a:rPr lang="en-US" b="0" dirty="0" smtClean="0">
                <a:latin typeface="Calibri" pitchFamily="34" charset="0"/>
              </a:rPr>
              <a:t>the  meanings </a:t>
            </a:r>
            <a:r>
              <a:rPr lang="en-US" b="0" dirty="0">
                <a:latin typeface="Calibri" pitchFamily="34" charset="0"/>
              </a:rPr>
              <a:t>that are </a:t>
            </a:r>
            <a:r>
              <a:rPr lang="en-US" b="0" dirty="0" smtClean="0">
                <a:latin typeface="Calibri" pitchFamily="34" charset="0"/>
              </a:rPr>
              <a:t>assigned to </a:t>
            </a:r>
            <a:r>
              <a:rPr lang="en-US" b="0" dirty="0">
                <a:latin typeface="Calibri" pitchFamily="34" charset="0"/>
              </a:rPr>
              <a:t>these </a:t>
            </a:r>
            <a:r>
              <a:rPr lang="en-US" b="0" dirty="0" smtClean="0">
                <a:latin typeface="Calibri" pitchFamily="34" charset="0"/>
              </a:rPr>
              <a:t>behaviors. The interrelationship between </a:t>
            </a:r>
            <a:r>
              <a:rPr lang="en-US" b="0" dirty="0">
                <a:latin typeface="Calibri" pitchFamily="34" charset="0"/>
              </a:rPr>
              <a:t>meanings and </a:t>
            </a:r>
            <a:r>
              <a:rPr lang="en-US" b="0" dirty="0" smtClean="0">
                <a:latin typeface="Calibri" pitchFamily="34" charset="0"/>
              </a:rPr>
              <a:t>behaviors </a:t>
            </a:r>
            <a:r>
              <a:rPr lang="en-US" b="0" dirty="0">
                <a:latin typeface="Calibri" pitchFamily="34" charset="0"/>
              </a:rPr>
              <a:t>is crucial </a:t>
            </a:r>
            <a:r>
              <a:rPr lang="en-US" b="0" dirty="0" smtClean="0">
                <a:latin typeface="Calibri" pitchFamily="34" charset="0"/>
              </a:rPr>
              <a:t>for understanding cultures. </a:t>
            </a:r>
          </a:p>
          <a:p>
            <a:r>
              <a:rPr lang="en-US" b="0" dirty="0" smtClean="0">
                <a:latin typeface="Calibri" pitchFamily="34" charset="0"/>
              </a:rPr>
              <a:t>Not only </a:t>
            </a:r>
            <a:r>
              <a:rPr lang="en-US" b="0" dirty="0">
                <a:latin typeface="Calibri" pitchFamily="34" charset="0"/>
              </a:rPr>
              <a:t>that the same shared </a:t>
            </a:r>
            <a:r>
              <a:rPr lang="en-US" b="0" dirty="0" smtClean="0">
                <a:latin typeface="Calibri" pitchFamily="34" charset="0"/>
              </a:rPr>
              <a:t>behavior </a:t>
            </a:r>
            <a:r>
              <a:rPr lang="en-US" b="0" dirty="0">
                <a:latin typeface="Calibri" pitchFamily="34" charset="0"/>
              </a:rPr>
              <a:t>can have different meanings but also that </a:t>
            </a:r>
            <a:r>
              <a:rPr lang="en-US" b="0" dirty="0" smtClean="0">
                <a:latin typeface="Calibri" pitchFamily="34" charset="0"/>
              </a:rPr>
              <a:t> different shared behaviors </a:t>
            </a:r>
            <a:r>
              <a:rPr lang="en-US" b="0" dirty="0">
                <a:latin typeface="Calibri" pitchFamily="34" charset="0"/>
              </a:rPr>
              <a:t>can have the same meaning. </a:t>
            </a:r>
          </a:p>
        </p:txBody>
      </p:sp>
    </p:spTree>
    <p:extLst>
      <p:ext uri="{BB962C8B-B14F-4D97-AF65-F5344CB8AC3E}">
        <p14:creationId xmlns:p14="http://schemas.microsoft.com/office/powerpoint/2010/main" val="41731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latin typeface="Calibri" pitchFamily="34" charset="0"/>
              </a:rPr>
              <a:t>Typologies of national cultures and their implications for</a:t>
            </a:r>
            <a:br>
              <a:rPr lang="en-US" sz="2000" b="1" dirty="0">
                <a:latin typeface="Calibri" pitchFamily="34" charset="0"/>
              </a:rPr>
            </a:br>
            <a:r>
              <a:rPr lang="en-US" sz="2000" b="1" dirty="0">
                <a:latin typeface="Calibri" pitchFamily="34" charset="0"/>
              </a:rPr>
              <a:t>managing human resources </a:t>
            </a:r>
            <a:r>
              <a:rPr lang="en-US" sz="2000" b="1" dirty="0" smtClean="0">
                <a:latin typeface="Calibri" pitchFamily="34" charset="0"/>
              </a:rPr>
              <a:t>strategically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I- THE INFLUENCE OF NATIONAL CULTURES – CONVERGING OR DIVERGING?</a:t>
            </a:r>
          </a:p>
          <a:p>
            <a:r>
              <a:rPr lang="en-US" dirty="0" smtClean="0">
                <a:latin typeface="Calibri" pitchFamily="34" charset="0"/>
              </a:rPr>
              <a:t>II- HOFSTEDE’S DIMENSIONS</a:t>
            </a:r>
          </a:p>
          <a:p>
            <a:r>
              <a:rPr lang="en-US" dirty="0" smtClean="0">
                <a:latin typeface="Calibri" pitchFamily="34" charset="0"/>
              </a:rPr>
              <a:t>III- TROMPENAARS AND HAMPDEN-TURNER’S DIMENSIONS</a:t>
            </a: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I-THE </a:t>
            </a:r>
            <a:r>
              <a:rPr lang="en-US" sz="2400" dirty="0">
                <a:latin typeface="Calibri" pitchFamily="34" charset="0"/>
              </a:rPr>
              <a:t>INFLUENCE OF NATIONAL CULTURES </a:t>
            </a:r>
            <a:r>
              <a:rPr lang="en-US" sz="2400" dirty="0" smtClean="0">
                <a:latin typeface="Calibri" pitchFamily="34" charset="0"/>
              </a:rPr>
              <a:t>–CONVERGING </a:t>
            </a:r>
            <a:r>
              <a:rPr lang="en-US" sz="2400" dirty="0">
                <a:latin typeface="Calibri" pitchFamily="34" charset="0"/>
              </a:rPr>
              <a:t>OR DIVERGING?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CONVERGENCE </a:t>
            </a:r>
            <a:r>
              <a:rPr lang="en-US" b="0" dirty="0" smtClean="0">
                <a:latin typeface="Calibri" pitchFamily="34" charset="0"/>
              </a:rPr>
              <a:t> emphasizes that due </a:t>
            </a:r>
            <a:r>
              <a:rPr lang="en-US" b="0" dirty="0">
                <a:latin typeface="Calibri" pitchFamily="34" charset="0"/>
              </a:rPr>
              <a:t>to advances in telecommunications, the world </a:t>
            </a:r>
            <a:r>
              <a:rPr lang="en-US" b="0" dirty="0" smtClean="0">
                <a:latin typeface="Calibri" pitchFamily="34" charset="0"/>
              </a:rPr>
              <a:t>is becoming smaller. </a:t>
            </a:r>
          </a:p>
          <a:p>
            <a:r>
              <a:rPr lang="en-US" b="0" dirty="0" smtClean="0">
                <a:latin typeface="Calibri" pitchFamily="34" charset="0"/>
              </a:rPr>
              <a:t>The rapidly increasing </a:t>
            </a:r>
            <a:r>
              <a:rPr lang="en-US" b="0" dirty="0">
                <a:latin typeface="Calibri" pitchFamily="34" charset="0"/>
              </a:rPr>
              <a:t>use of technology and the growing numbers of multi-national </a:t>
            </a:r>
            <a:r>
              <a:rPr lang="en-US" b="0" dirty="0" smtClean="0">
                <a:latin typeface="Calibri" pitchFamily="34" charset="0"/>
              </a:rPr>
              <a:t>organizations has resulted </a:t>
            </a:r>
            <a:r>
              <a:rPr lang="en-US" b="0" dirty="0">
                <a:latin typeface="Calibri" pitchFamily="34" charset="0"/>
              </a:rPr>
              <a:t>in a convergence of </a:t>
            </a:r>
            <a:r>
              <a:rPr lang="en-US" b="0" dirty="0" smtClean="0">
                <a:latin typeface="Calibri" pitchFamily="34" charset="0"/>
              </a:rPr>
              <a:t>organizational </a:t>
            </a:r>
            <a:r>
              <a:rPr lang="en-US" b="0" dirty="0">
                <a:latin typeface="Calibri" pitchFamily="34" charset="0"/>
              </a:rPr>
              <a:t>configurations in terms of strategy, </a:t>
            </a:r>
            <a:r>
              <a:rPr lang="en-US" b="0" dirty="0" smtClean="0">
                <a:latin typeface="Calibri" pitchFamily="34" charset="0"/>
              </a:rPr>
              <a:t>structure and </a:t>
            </a:r>
            <a:r>
              <a:rPr lang="en-US" b="0" dirty="0">
                <a:latin typeface="Calibri" pitchFamily="34" charset="0"/>
              </a:rPr>
              <a:t>management </a:t>
            </a:r>
            <a:r>
              <a:rPr lang="en-US" b="0" dirty="0" smtClean="0">
                <a:latin typeface="Calibri" pitchFamily="34" charset="0"/>
              </a:rPr>
              <a:t>practices.</a:t>
            </a:r>
          </a:p>
          <a:p>
            <a:endParaRPr lang="en-US" b="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DIVERGENCE </a:t>
            </a:r>
            <a:r>
              <a:rPr lang="en-US" b="0" dirty="0" smtClean="0">
                <a:latin typeface="Calibri" pitchFamily="34" charset="0"/>
              </a:rPr>
              <a:t>on the other hand argues that organizations need </a:t>
            </a:r>
            <a:r>
              <a:rPr lang="en-US" b="0" dirty="0">
                <a:latin typeface="Calibri" pitchFamily="34" charset="0"/>
              </a:rPr>
              <a:t>to be aware of differences </a:t>
            </a:r>
            <a:r>
              <a:rPr lang="en-US" b="0" dirty="0" smtClean="0">
                <a:latin typeface="Calibri" pitchFamily="34" charset="0"/>
              </a:rPr>
              <a:t>in national </a:t>
            </a:r>
            <a:r>
              <a:rPr lang="en-US" b="0" dirty="0">
                <a:latin typeface="Calibri" pitchFamily="34" charset="0"/>
              </a:rPr>
              <a:t>cultures, </a:t>
            </a:r>
            <a:r>
              <a:rPr lang="en-US" b="0" dirty="0" smtClean="0">
                <a:latin typeface="Calibri" pitchFamily="34" charset="0"/>
              </a:rPr>
              <a:t>these </a:t>
            </a:r>
            <a:r>
              <a:rPr lang="en-US" b="0" dirty="0">
                <a:latin typeface="Calibri" pitchFamily="34" charset="0"/>
              </a:rPr>
              <a:t>differences </a:t>
            </a:r>
            <a:r>
              <a:rPr lang="en-US" b="0" dirty="0" smtClean="0">
                <a:latin typeface="Calibri" pitchFamily="34" charset="0"/>
              </a:rPr>
              <a:t>have influences upon </a:t>
            </a:r>
            <a:r>
              <a:rPr lang="en-US" b="0" dirty="0">
                <a:latin typeface="Calibri" pitchFamily="34" charset="0"/>
              </a:rPr>
              <a:t>the </a:t>
            </a:r>
            <a:r>
              <a:rPr lang="en-US" b="0" dirty="0" smtClean="0">
                <a:latin typeface="Calibri" pitchFamily="34" charset="0"/>
              </a:rPr>
              <a:t>organization's culture subcultures, policies, procedures </a:t>
            </a:r>
            <a:r>
              <a:rPr lang="en-US" b="0" dirty="0">
                <a:latin typeface="Calibri" pitchFamily="34" charset="0"/>
              </a:rPr>
              <a:t>and </a:t>
            </a:r>
            <a:r>
              <a:rPr lang="en-US" b="0" dirty="0" smtClean="0">
                <a:latin typeface="Calibri" pitchFamily="34" charset="0"/>
              </a:rPr>
              <a:t>management </a:t>
            </a:r>
            <a:r>
              <a:rPr lang="en-US" b="0" dirty="0">
                <a:latin typeface="Calibri" pitchFamily="34" charset="0"/>
              </a:rPr>
              <a:t>practices.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Increasing culturally </a:t>
            </a:r>
            <a:r>
              <a:rPr lang="en-US" b="0" dirty="0">
                <a:latin typeface="Calibri" pitchFamily="34" charset="0"/>
              </a:rPr>
              <a:t>diverse workforce within </a:t>
            </a:r>
            <a:r>
              <a:rPr lang="en-US" b="0" dirty="0" smtClean="0">
                <a:latin typeface="Calibri" pitchFamily="34" charset="0"/>
              </a:rPr>
              <a:t>countries further emphasizes </a:t>
            </a:r>
            <a:r>
              <a:rPr lang="en-US" b="0" dirty="0">
                <a:latin typeface="Calibri" pitchFamily="34" charset="0"/>
              </a:rPr>
              <a:t>the need to understand the implications of national cultures </a:t>
            </a:r>
            <a:r>
              <a:rPr lang="en-US" b="0" dirty="0" smtClean="0">
                <a:latin typeface="Calibri" pitchFamily="34" charset="0"/>
              </a:rPr>
              <a:t>within organizational </a:t>
            </a:r>
            <a:r>
              <a:rPr lang="en-US" b="0" dirty="0">
                <a:latin typeface="Calibri" pitchFamily="34" charset="0"/>
              </a:rPr>
              <a:t>HR practices, such as training and </a:t>
            </a:r>
            <a:r>
              <a:rPr lang="en-US" b="0" dirty="0" smtClean="0">
                <a:latin typeface="Calibri" pitchFamily="34" charset="0"/>
              </a:rPr>
              <a:t>development and compensation management.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II- HOFSTEDE’S </a:t>
            </a:r>
            <a:r>
              <a:rPr lang="en-US" dirty="0" smtClean="0">
                <a:latin typeface="Calibri" pitchFamily="34" charset="0"/>
              </a:rPr>
              <a:t>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6.1, Page 210</a:t>
            </a:r>
          </a:p>
          <a:p>
            <a:r>
              <a:rPr lang="en-US" dirty="0" smtClean="0"/>
              <a:t>● </a:t>
            </a:r>
            <a:r>
              <a:rPr lang="en-US" b="0" dirty="0" smtClean="0"/>
              <a:t>Power distance</a:t>
            </a:r>
          </a:p>
          <a:p>
            <a:r>
              <a:rPr lang="en-US" b="0" dirty="0" smtClean="0">
                <a:latin typeface="Calibri" pitchFamily="34" charset="0"/>
              </a:rPr>
              <a:t>● Individualism/Collectivism</a:t>
            </a:r>
          </a:p>
          <a:p>
            <a:r>
              <a:rPr lang="en-US" b="0" dirty="0" smtClean="0">
                <a:latin typeface="Calibri" pitchFamily="34" charset="0"/>
              </a:rPr>
              <a:t>● Masculinity/Femininity</a:t>
            </a:r>
          </a:p>
          <a:p>
            <a:r>
              <a:rPr lang="en-US" b="0" dirty="0" smtClean="0">
                <a:latin typeface="Calibri" pitchFamily="34" charset="0"/>
              </a:rPr>
              <a:t>● Uncertainty avoidance</a:t>
            </a:r>
          </a:p>
          <a:p>
            <a:r>
              <a:rPr lang="en-US" b="0" dirty="0" smtClean="0">
                <a:latin typeface="Calibri" pitchFamily="34" charset="0"/>
              </a:rPr>
              <a:t>Subsequent </a:t>
            </a:r>
            <a:r>
              <a:rPr lang="en-US" b="0" dirty="0">
                <a:latin typeface="Calibri" pitchFamily="34" charset="0"/>
              </a:rPr>
              <a:t>research in the 1980s (Bond, 1988) resulted in a fifth dimension</a:t>
            </a:r>
            <a:r>
              <a:rPr lang="en-US" b="0" dirty="0" smtClean="0">
                <a:latin typeface="Calibri" pitchFamily="34" charset="0"/>
              </a:rPr>
              <a:t>:</a:t>
            </a:r>
          </a:p>
          <a:p>
            <a:r>
              <a:rPr lang="en-US" b="0" dirty="0" smtClean="0">
                <a:latin typeface="Calibri" pitchFamily="34" charset="0"/>
              </a:rPr>
              <a:t>● CONFUCIAN dynamism (long term, short term orientation)</a:t>
            </a: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Calibri" pitchFamily="34" charset="0"/>
              </a:rPr>
              <a:t>III- TROMPENAARS AND HAMPDEN-TURNER’S DIMENSIONS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Fig: 6.3, Page:212, Table 6.2, Page 213.</a:t>
            </a:r>
          </a:p>
          <a:p>
            <a:r>
              <a:rPr lang="en-US" dirty="0" smtClean="0">
                <a:latin typeface="Calibri" pitchFamily="34" charset="0"/>
              </a:rPr>
              <a:t>      </a:t>
            </a:r>
            <a:r>
              <a:rPr lang="en-US" b="0" dirty="0" smtClean="0">
                <a:latin typeface="Calibri" pitchFamily="34" charset="0"/>
              </a:rPr>
              <a:t>1</a:t>
            </a:r>
            <a:r>
              <a:rPr lang="en-US" b="0" dirty="0">
                <a:latin typeface="Calibri" pitchFamily="34" charset="0"/>
              </a:rPr>
              <a:t>. universal v. particular </a:t>
            </a:r>
            <a:r>
              <a:rPr lang="en-US" b="0" dirty="0" smtClean="0">
                <a:latin typeface="Calibri" pitchFamily="34" charset="0"/>
              </a:rPr>
              <a:t>(rules </a:t>
            </a:r>
            <a:r>
              <a:rPr lang="en-US" b="0" dirty="0">
                <a:latin typeface="Calibri" pitchFamily="34" charset="0"/>
              </a:rPr>
              <a:t>v. relationships);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2. collectivism v. individualism;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3. range of emotions expressed (neutral v. emotional);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4. specific v. diffuse relationships </a:t>
            </a:r>
            <a:r>
              <a:rPr lang="en-US" b="0" dirty="0" smtClean="0">
                <a:latin typeface="Calibri" pitchFamily="34" charset="0"/>
              </a:rPr>
              <a:t>(specific is when people compartmentalize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their lives into separate spheres </a:t>
            </a:r>
            <a:r>
              <a:rPr lang="en-US" b="0" dirty="0" smtClean="0">
                <a:latin typeface="Calibri" pitchFamily="34" charset="0"/>
              </a:rPr>
              <a:t>like work </a:t>
            </a:r>
            <a:r>
              <a:rPr lang="en-US" b="0" dirty="0">
                <a:latin typeface="Calibri" pitchFamily="34" charset="0"/>
              </a:rPr>
              <a:t>and home</a:t>
            </a:r>
            <a:r>
              <a:rPr lang="en-US" b="0" dirty="0" smtClean="0">
                <a:latin typeface="Calibri" pitchFamily="34" charset="0"/>
              </a:rPr>
              <a:t>)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5. method of according status to other people </a:t>
            </a:r>
            <a:r>
              <a:rPr lang="en-US" b="0" dirty="0" smtClean="0">
                <a:latin typeface="Calibri" pitchFamily="34" charset="0"/>
              </a:rPr>
              <a:t>(by </a:t>
            </a:r>
            <a:r>
              <a:rPr lang="en-US" b="0" dirty="0">
                <a:latin typeface="Calibri" pitchFamily="34" charset="0"/>
              </a:rPr>
              <a:t>performance or social status);</a:t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6. inner v. outer directedness (the degree to which individuals feel that they have </a:t>
            </a:r>
            <a:r>
              <a:rPr lang="en-US" b="0" dirty="0" smtClean="0">
                <a:latin typeface="Calibri" pitchFamily="34" charset="0"/>
              </a:rPr>
              <a:t>control over </a:t>
            </a:r>
            <a:r>
              <a:rPr lang="en-US" b="0" dirty="0">
                <a:latin typeface="Calibri" pitchFamily="34" charset="0"/>
              </a:rPr>
              <a:t>their </a:t>
            </a:r>
            <a:r>
              <a:rPr lang="en-US" b="0" dirty="0" smtClean="0">
                <a:latin typeface="Calibri" pitchFamily="34" charset="0"/>
              </a:rPr>
              <a:t>environment.)</a:t>
            </a:r>
            <a:r>
              <a:rPr lang="en-US" b="0" dirty="0">
                <a:latin typeface="Calibri" pitchFamily="34" charset="0"/>
              </a:rPr>
              <a:t/>
            </a:r>
            <a:br>
              <a:rPr lang="en-US" b="0" dirty="0">
                <a:latin typeface="Calibri" pitchFamily="34" charset="0"/>
              </a:rPr>
            </a:br>
            <a:r>
              <a:rPr lang="en-US" b="0" dirty="0">
                <a:latin typeface="Calibri" pitchFamily="34" charset="0"/>
              </a:rPr>
              <a:t>7. emphasis placed upon the past, present and future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These dimensions are grouped into three </a:t>
            </a:r>
            <a:r>
              <a:rPr lang="en-US" dirty="0" smtClean="0">
                <a:latin typeface="Calibri" pitchFamily="34" charset="0"/>
              </a:rPr>
              <a:t>distinct areas:</a:t>
            </a:r>
            <a:r>
              <a:rPr lang="en-US" dirty="0">
                <a:latin typeface="Calibri" pitchFamily="34" charset="0"/>
              </a:rPr>
              <a:t/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● relationships with people;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● attitudes to time;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● attitudes to the environment</a:t>
            </a:r>
            <a:r>
              <a:rPr lang="en-US" dirty="0" smtClean="0">
                <a:latin typeface="Calibri" pitchFamily="34" charset="0"/>
              </a:rPr>
              <a:t>.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>
                <a:latin typeface="Calibri" pitchFamily="34" charset="0"/>
              </a:rPr>
              <a:t>frameworks for understanding organizational cultures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latin typeface="Calibri" pitchFamily="34" charset="0"/>
              </a:rPr>
              <a:t>The deepest </a:t>
            </a:r>
            <a:r>
              <a:rPr lang="en-US" b="0" dirty="0" smtClean="0">
                <a:latin typeface="Calibri" pitchFamily="34" charset="0"/>
              </a:rPr>
              <a:t>level </a:t>
            </a:r>
            <a:r>
              <a:rPr lang="en-US" b="0" dirty="0">
                <a:latin typeface="Calibri" pitchFamily="34" charset="0"/>
              </a:rPr>
              <a:t>of culture </a:t>
            </a:r>
            <a:r>
              <a:rPr lang="en-US" b="0" dirty="0" smtClean="0">
                <a:latin typeface="Calibri" pitchFamily="34" charset="0"/>
              </a:rPr>
              <a:t>is </a:t>
            </a:r>
            <a:r>
              <a:rPr lang="en-US" b="0" dirty="0">
                <a:latin typeface="Calibri" pitchFamily="34" charset="0"/>
              </a:rPr>
              <a:t>invisible </a:t>
            </a:r>
            <a:r>
              <a:rPr lang="en-US" b="0" dirty="0" smtClean="0">
                <a:latin typeface="Calibri" pitchFamily="34" charset="0"/>
              </a:rPr>
              <a:t>and extremely </a:t>
            </a:r>
            <a:r>
              <a:rPr lang="en-US" b="0" dirty="0">
                <a:latin typeface="Calibri" pitchFamily="34" charset="0"/>
              </a:rPr>
              <a:t>difficult to </a:t>
            </a:r>
            <a:r>
              <a:rPr lang="en-US" b="0" dirty="0" smtClean="0">
                <a:latin typeface="Calibri" pitchFamily="34" charset="0"/>
              </a:rPr>
              <a:t>discover, it provides the base </a:t>
            </a:r>
            <a:r>
              <a:rPr lang="en-US" b="0" dirty="0">
                <a:latin typeface="Calibri" pitchFamily="34" charset="0"/>
              </a:rPr>
              <a:t>upon which </a:t>
            </a:r>
            <a:r>
              <a:rPr lang="en-US" b="0" dirty="0" smtClean="0">
                <a:latin typeface="Calibri" pitchFamily="34" charset="0"/>
              </a:rPr>
              <a:t>the more </a:t>
            </a:r>
            <a:r>
              <a:rPr lang="en-US" b="0" dirty="0">
                <a:latin typeface="Calibri" pitchFamily="34" charset="0"/>
              </a:rPr>
              <a:t>visible </a:t>
            </a:r>
            <a:r>
              <a:rPr lang="en-US" b="0" dirty="0" smtClean="0">
                <a:latin typeface="Calibri" pitchFamily="34" charset="0"/>
              </a:rPr>
              <a:t>‘practices’ </a:t>
            </a:r>
            <a:r>
              <a:rPr lang="en-US" b="0" dirty="0">
                <a:latin typeface="Calibri" pitchFamily="34" charset="0"/>
              </a:rPr>
              <a:t>or </a:t>
            </a:r>
            <a:r>
              <a:rPr lang="en-US" b="0" dirty="0" smtClean="0">
                <a:latin typeface="Calibri" pitchFamily="34" charset="0"/>
              </a:rPr>
              <a:t>‘artifacts’ </a:t>
            </a:r>
            <a:r>
              <a:rPr lang="en-US" b="0" dirty="0">
                <a:latin typeface="Calibri" pitchFamily="34" charset="0"/>
              </a:rPr>
              <a:t>of </a:t>
            </a:r>
            <a:r>
              <a:rPr lang="en-US" b="0" dirty="0" smtClean="0">
                <a:latin typeface="Calibri" pitchFamily="34" charset="0"/>
              </a:rPr>
              <a:t>organizational </a:t>
            </a:r>
            <a:r>
              <a:rPr lang="en-US" b="0" dirty="0">
                <a:latin typeface="Calibri" pitchFamily="34" charset="0"/>
              </a:rPr>
              <a:t>culture are built. </a:t>
            </a:r>
            <a:endParaRPr lang="en-US" b="0" dirty="0" smtClean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Hofstede refers </a:t>
            </a:r>
            <a:r>
              <a:rPr lang="en-US" b="0" dirty="0">
                <a:latin typeface="Calibri" pitchFamily="34" charset="0"/>
              </a:rPr>
              <a:t>to </a:t>
            </a:r>
            <a:r>
              <a:rPr lang="en-US" b="0" dirty="0" smtClean="0">
                <a:latin typeface="Calibri" pitchFamily="34" charset="0"/>
              </a:rPr>
              <a:t>them as ‘</a:t>
            </a:r>
            <a:r>
              <a:rPr lang="en-US" b="0" dirty="0">
                <a:latin typeface="Calibri" pitchFamily="34" charset="0"/>
              </a:rPr>
              <a:t>values’ </a:t>
            </a:r>
            <a:r>
              <a:rPr lang="en-US" b="0" dirty="0" smtClean="0">
                <a:latin typeface="Calibri" pitchFamily="34" charset="0"/>
              </a:rPr>
              <a:t>and </a:t>
            </a:r>
            <a:r>
              <a:rPr lang="en-US" b="0" dirty="0">
                <a:latin typeface="Calibri" pitchFamily="34" charset="0"/>
              </a:rPr>
              <a:t>‘core element of </a:t>
            </a:r>
            <a:r>
              <a:rPr lang="en-US" b="0" dirty="0" smtClean="0">
                <a:latin typeface="Calibri" pitchFamily="34" charset="0"/>
              </a:rPr>
              <a:t>culture’, and Schein refers to them as ‘basic underlying assumptions. They are </a:t>
            </a:r>
            <a:r>
              <a:rPr lang="en-US" b="0" dirty="0">
                <a:latin typeface="Calibri" pitchFamily="34" charset="0"/>
              </a:rPr>
              <a:t>communicated to new employees, thereby transferring the </a:t>
            </a:r>
            <a:r>
              <a:rPr lang="en-US" b="0" dirty="0" smtClean="0">
                <a:latin typeface="Calibri" pitchFamily="34" charset="0"/>
              </a:rPr>
              <a:t>culture to the next generation. </a:t>
            </a:r>
          </a:p>
          <a:p>
            <a:endParaRPr lang="en-US" b="0" dirty="0" smtClean="0">
              <a:latin typeface="Calibri" pitchFamily="34" charset="0"/>
            </a:endParaRPr>
          </a:p>
          <a:p>
            <a:endParaRPr lang="en-US" b="0" dirty="0">
              <a:latin typeface="Calibri" pitchFamily="34" charset="0"/>
            </a:endParaRPr>
          </a:p>
          <a:p>
            <a:r>
              <a:rPr lang="en-US" b="0" dirty="0" smtClean="0">
                <a:latin typeface="Calibri" pitchFamily="34" charset="0"/>
              </a:rPr>
              <a:t>In order </a:t>
            </a:r>
            <a:r>
              <a:rPr lang="en-US" b="0" dirty="0">
                <a:latin typeface="Calibri" pitchFamily="34" charset="0"/>
              </a:rPr>
              <a:t>for SHRM interventions to be aligned with an </a:t>
            </a:r>
            <a:r>
              <a:rPr lang="en-US" b="0" dirty="0" smtClean="0">
                <a:latin typeface="Calibri" pitchFamily="34" charset="0"/>
              </a:rPr>
              <a:t>organization's culture</a:t>
            </a:r>
            <a:r>
              <a:rPr lang="en-US" b="0" dirty="0">
                <a:latin typeface="Calibri" pitchFamily="34" charset="0"/>
              </a:rPr>
              <a:t>, it is necessary to ensure that not only are the practices or </a:t>
            </a:r>
            <a:r>
              <a:rPr lang="en-US" b="0" dirty="0" smtClean="0">
                <a:latin typeface="Calibri" pitchFamily="34" charset="0"/>
              </a:rPr>
              <a:t>artifacts </a:t>
            </a:r>
            <a:r>
              <a:rPr lang="en-US" b="0" dirty="0">
                <a:latin typeface="Calibri" pitchFamily="34" charset="0"/>
              </a:rPr>
              <a:t>appropriate but that they are also </a:t>
            </a:r>
            <a:r>
              <a:rPr lang="en-US" b="0" dirty="0" smtClean="0">
                <a:latin typeface="Calibri" pitchFamily="34" charset="0"/>
              </a:rPr>
              <a:t> internalized as </a:t>
            </a:r>
            <a:r>
              <a:rPr lang="en-US" b="0" dirty="0">
                <a:latin typeface="Calibri" pitchFamily="34" charset="0"/>
              </a:rPr>
              <a:t>values or basic underlying assumptions by individual </a:t>
            </a:r>
            <a:r>
              <a:rPr lang="en-US" b="0" dirty="0" smtClean="0">
                <a:latin typeface="Calibri" pitchFamily="34" charset="0"/>
              </a:rPr>
              <a:t>employees.</a:t>
            </a:r>
            <a:endParaRPr lang="en-US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86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2349</TotalTime>
  <Words>1811</Words>
  <Application>Microsoft Office PowerPoint</Application>
  <PresentationFormat>On-screen Show (4:3)</PresentationFormat>
  <Paragraphs>130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Angles</vt:lpstr>
      <vt:lpstr>  Relationships between culture and SHRM: do values have consequences?</vt:lpstr>
      <vt:lpstr>Summery diagram of the chapter contents…</vt:lpstr>
      <vt:lpstr>Understanding culture… </vt:lpstr>
      <vt:lpstr>Defining culture…</vt:lpstr>
      <vt:lpstr>Typologies of national cultures and their implications for managing human resources strategically</vt:lpstr>
      <vt:lpstr>I-THE INFLUENCE OF NATIONAL CULTURES –CONVERGING OR DIVERGING?</vt:lpstr>
      <vt:lpstr>II- HOFSTEDE’S DIMENSIONS</vt:lpstr>
      <vt:lpstr>III- TROMPENAARS AND HAMPDEN-TURNER’S DIMENSIONS</vt:lpstr>
      <vt:lpstr>frameworks for understanding organizational cultures</vt:lpstr>
      <vt:lpstr>Frameworks for understanding organizational cultures Cont…</vt:lpstr>
      <vt:lpstr>perspectives for looking at organizations' cultures</vt:lpstr>
      <vt:lpstr>typologies of organizational cultures and their implications for managing human resources strategically</vt:lpstr>
      <vt:lpstr>typologies of organizational cultures and their implications for managing human resources strategically</vt:lpstr>
      <vt:lpstr>II. Competing values</vt:lpstr>
      <vt:lpstr>II. Competing values</vt:lpstr>
      <vt:lpstr>II. Competing values</vt:lpstr>
      <vt:lpstr>III. The external environment</vt:lpstr>
      <vt:lpstr>III. The external environment</vt:lpstr>
      <vt:lpstr>III. The external environment</vt:lpstr>
      <vt:lpstr>IV. Johnson and Scholes’ cultural web</vt:lpstr>
      <vt:lpstr>IV. Johnson and Scholes’ cultural web</vt:lpstr>
      <vt:lpstr>Human resource strategies for managing organizational cultures</vt:lpstr>
      <vt:lpstr>PowerPoint Presentation</vt:lpstr>
      <vt:lpstr>Human resource strategies for managing organizational cultures cont…</vt:lpstr>
      <vt:lpstr>Strategies for cultural alignment:  top-down or bottom-up?</vt:lpstr>
      <vt:lpstr>Strategies for cultural alignment:  top-down or bottom-up?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HAFEEZ G</dc:creator>
  <cp:lastModifiedBy>HAFEEZ G</cp:lastModifiedBy>
  <cp:revision>107</cp:revision>
  <dcterms:created xsi:type="dcterms:W3CDTF">2020-04-02T05:55:12Z</dcterms:created>
  <dcterms:modified xsi:type="dcterms:W3CDTF">2020-04-16T10:08:08Z</dcterms:modified>
</cp:coreProperties>
</file>