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8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E8BE-531E-445B-98DB-8BFC4AF1B0CD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81226-7D74-44B2-9DB0-47DAD468B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ronodon.com/images/malpighian_tubule_v2b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ronodon.com/images/malpighian_tubule_v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Excretory System of Insects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Entomology, College of Agriculture</a:t>
            </a:r>
          </a:p>
          <a:p>
            <a:r>
              <a:rPr lang="en-US" dirty="0" smtClean="0"/>
              <a:t>University of Sargodha, Sargodha, Pakistan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Working of Malpighian tubules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5257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200" dirty="0" smtClean="0"/>
              <a:t>The epithelial cell contain some finger like projections towards lumen tubule called </a:t>
            </a:r>
            <a:r>
              <a:rPr lang="en-US" sz="2200" b="1" dirty="0" err="1" smtClean="0"/>
              <a:t>microvilli</a:t>
            </a:r>
            <a:r>
              <a:rPr lang="en-US" sz="2200" dirty="0" smtClean="0"/>
              <a:t>.</a:t>
            </a:r>
          </a:p>
          <a:p>
            <a:pPr lvl="0">
              <a:buNone/>
            </a:pPr>
            <a:r>
              <a:rPr lang="en-US" sz="2200" dirty="0" smtClean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 smtClean="0"/>
              <a:t>Some green rods which are stripy and actually these produce ATP that is required by the pumps. 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The removal of proton causes increases in negative charged cytoplasm of the epithelial cell.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To balance the charge of cytoplasm positive ions are drawn either from the </a:t>
            </a:r>
            <a:r>
              <a:rPr lang="en-US" sz="2200" dirty="0" err="1" smtClean="0"/>
              <a:t>haemolymph</a:t>
            </a:r>
            <a:r>
              <a:rPr lang="en-US" sz="2200" dirty="0" smtClean="0"/>
              <a:t>(</a:t>
            </a:r>
            <a:r>
              <a:rPr lang="en-US" sz="2200" b="1" dirty="0" err="1" smtClean="0"/>
              <a:t>transcellular</a:t>
            </a:r>
            <a:r>
              <a:rPr lang="en-US" sz="2200" dirty="0" smtClean="0"/>
              <a:t> </a:t>
            </a:r>
            <a:r>
              <a:rPr lang="en-US" sz="2200" b="1" dirty="0" smtClean="0"/>
              <a:t>pathway)</a:t>
            </a:r>
            <a:r>
              <a:rPr lang="en-US" sz="2200" dirty="0" smtClean="0"/>
              <a:t>or through water(</a:t>
            </a:r>
            <a:r>
              <a:rPr lang="en-US" sz="2200" b="1" dirty="0" err="1" smtClean="0"/>
              <a:t>paracellular</a:t>
            </a:r>
            <a:r>
              <a:rPr lang="en-US" sz="2200" dirty="0" smtClean="0"/>
              <a:t> </a:t>
            </a:r>
            <a:r>
              <a:rPr lang="en-US" sz="2200" b="1" dirty="0" smtClean="0"/>
              <a:t>pathway</a:t>
            </a:r>
            <a:r>
              <a:rPr lang="en-US" sz="2200" dirty="0" smtClean="0"/>
              <a:t>) source present.</a:t>
            </a:r>
          </a:p>
          <a:p>
            <a:pPr lvl="0">
              <a:buNone/>
            </a:pPr>
            <a:r>
              <a:rPr lang="en-US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Working of Malpighian tubules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/>
              <a:t>The haemolymph has two hormones </a:t>
            </a:r>
            <a:r>
              <a:rPr lang="en-US" sz="2200" b="1" dirty="0" smtClean="0"/>
              <a:t>5-hydroxytryptamine</a:t>
            </a:r>
            <a:r>
              <a:rPr lang="en-US" sz="2200" dirty="0" smtClean="0"/>
              <a:t> (5-HT) and the other one is </a:t>
            </a:r>
            <a:r>
              <a:rPr lang="en-US" sz="2200" b="1" dirty="0" smtClean="0"/>
              <a:t>peptide</a:t>
            </a:r>
            <a:r>
              <a:rPr lang="en-US" sz="2200" dirty="0" smtClean="0"/>
              <a:t> hormone.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The function of these hormones is to stimulate the urine producing hormones.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The required amount of water, amino acid sugars and certain protons is absorbed by the </a:t>
            </a:r>
            <a:r>
              <a:rPr lang="en-US" sz="2200" b="1" dirty="0" smtClean="0"/>
              <a:t>rectum</a:t>
            </a:r>
            <a:r>
              <a:rPr lang="en-US" sz="2200" dirty="0" smtClean="0"/>
              <a:t> 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/>
          </a:p>
          <a:p>
            <a:r>
              <a:rPr lang="en-US" sz="2200" dirty="0" smtClean="0"/>
              <a:t>Finally </a:t>
            </a:r>
            <a:r>
              <a:rPr lang="en-US" sz="2200" dirty="0" err="1" smtClean="0"/>
              <a:t>urates</a:t>
            </a:r>
            <a:r>
              <a:rPr lang="en-US" sz="2200" dirty="0" smtClean="0"/>
              <a:t>, small organic substances (alkaloids) are excreted with or without the fecal matter.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sport pathway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16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Excretory Products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495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b="1" dirty="0" err="1" smtClean="0"/>
              <a:t>Orthoptera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Dermaptera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Odonata</a:t>
            </a:r>
            <a:r>
              <a:rPr lang="en-US" sz="2000" b="1" dirty="0" smtClean="0"/>
              <a:t>, Lepidoptera, </a:t>
            </a:r>
            <a:r>
              <a:rPr lang="en-US" sz="2000" b="1" dirty="0" err="1" smtClean="0"/>
              <a:t>Hymenoptera,Diptera</a:t>
            </a:r>
            <a:r>
              <a:rPr lang="en-US" sz="2000" b="1" dirty="0" smtClean="0"/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Uric Acid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err="1" smtClean="0"/>
              <a:t>Allantoic</a:t>
            </a:r>
            <a:r>
              <a:rPr lang="en-US" sz="2000" dirty="0" smtClean="0"/>
              <a:t> Acid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err="1" smtClean="0"/>
              <a:t>Allantoin</a:t>
            </a:r>
            <a:endParaRPr lang="en-US" sz="2000" dirty="0" smtClean="0"/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Urea 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Ammonia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Amino acids</a:t>
            </a:r>
          </a:p>
          <a:p>
            <a:pPr>
              <a:buNone/>
            </a:pPr>
            <a:r>
              <a:rPr lang="en-US" sz="2000" b="1" dirty="0" smtClean="0"/>
              <a:t>Lepidoptera: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Uric acid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err="1" smtClean="0"/>
              <a:t>Allantoic</a:t>
            </a:r>
            <a:r>
              <a:rPr lang="en-US" sz="2000" dirty="0" smtClean="0"/>
              <a:t> Acid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err="1" smtClean="0"/>
              <a:t>Allantoin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Additional points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200" dirty="0" smtClean="0"/>
              <a:t>Some minute insects like </a:t>
            </a:r>
            <a:r>
              <a:rPr lang="en-US" sz="2200" b="1" dirty="0" smtClean="0"/>
              <a:t>aphids, spring tail and silver fish</a:t>
            </a:r>
            <a:r>
              <a:rPr lang="en-US" sz="2200" dirty="0" smtClean="0"/>
              <a:t> have no involved </a:t>
            </a:r>
            <a:r>
              <a:rPr lang="en-US" sz="2200" dirty="0" err="1" smtClean="0"/>
              <a:t>malpighian</a:t>
            </a:r>
            <a:r>
              <a:rPr lang="en-US" sz="2200" dirty="0" smtClean="0"/>
              <a:t> tubules in their body system .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/>
          </a:p>
          <a:p>
            <a:pPr lvl="0">
              <a:buFont typeface="Wingdings" pitchFamily="2" charset="2"/>
              <a:buChar char="v"/>
            </a:pPr>
            <a:r>
              <a:rPr lang="en-US" sz="2200" dirty="0" smtClean="0"/>
              <a:t>Another variation is that </a:t>
            </a:r>
            <a:r>
              <a:rPr lang="en-US" sz="2200" b="1" dirty="0" smtClean="0"/>
              <a:t>stick</a:t>
            </a:r>
            <a:r>
              <a:rPr lang="en-US" sz="2200" dirty="0" smtClean="0"/>
              <a:t> insects have </a:t>
            </a:r>
            <a:r>
              <a:rPr lang="en-US" sz="2200" dirty="0" err="1" smtClean="0"/>
              <a:t>malpighian</a:t>
            </a:r>
            <a:r>
              <a:rPr lang="en-US" sz="2200" dirty="0" smtClean="0"/>
              <a:t> tubules of three different types.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/>
          </a:p>
          <a:p>
            <a:pPr lvl="0">
              <a:buFont typeface="Wingdings" pitchFamily="2" charset="2"/>
              <a:buChar char="v"/>
            </a:pPr>
            <a:r>
              <a:rPr lang="en-US" sz="2200" dirty="0" smtClean="0"/>
              <a:t>Some insects store the excretion material in the store cells as stable form which is not harmful for them.</a:t>
            </a:r>
          </a:p>
          <a:p>
            <a:pPr>
              <a:buFont typeface="Wingdings" pitchFamily="2" charset="2"/>
              <a:buChar char="v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h NAjaf Mukhtar\Pictures\new\502\malpighian-tubu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00" y="9906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excretory system in insects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 basic organs through which insects excrete are the </a:t>
            </a:r>
            <a:r>
              <a:rPr lang="en-US" sz="2400" b="1" dirty="0" err="1" smtClean="0"/>
              <a:t>malpighian</a:t>
            </a:r>
            <a:r>
              <a:rPr lang="en-US" sz="2400" b="1" dirty="0" smtClean="0"/>
              <a:t> tubules</a:t>
            </a:r>
            <a:r>
              <a:rPr lang="en-US" i="1" dirty="0" smtClean="0"/>
              <a:t>.</a:t>
            </a:r>
          </a:p>
          <a:p>
            <a:pPr lvl="0">
              <a:buNone/>
            </a:pPr>
            <a:endParaRPr lang="en-US" i="1" dirty="0" smtClean="0"/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Excretion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dirty="0" smtClean="0"/>
              <a:t>It is a process in which unwanted chemical and substances are excreted into the gut and removed along with the feces materials in insects. </a:t>
            </a:r>
          </a:p>
          <a:p>
            <a:pPr>
              <a:buNone/>
            </a:pP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/>
              <a:t>Defecation: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Process of discharging feces from the body.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05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http://cronodon.com/BioTech/insects_excretion.html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1107"/>
            <a:ext cx="8229600" cy="68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Function and reasons of the excretion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257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Excretion is helpful because plants poisons and salts saturation in the body are harmful for insects.</a:t>
            </a:r>
          </a:p>
          <a:p>
            <a:pPr lvl="0">
              <a:buFont typeface="Wingdings" pitchFamily="2" charset="2"/>
              <a:buChar char="v"/>
            </a:pP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Basic function of excretion involves the elimination of abundance of (Nitrogen).</a:t>
            </a:r>
          </a:p>
          <a:p>
            <a:pPr lvl="0">
              <a:buFont typeface="Wingdings" pitchFamily="2" charset="2"/>
              <a:buChar char="v"/>
            </a:pP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Ammonia saturation is harmful for insects so the aquatic insects release it in water because it is highly soluble in water.</a:t>
            </a:r>
          </a:p>
          <a:p>
            <a:pPr lvl="0">
              <a:buFont typeface="Wingdings" pitchFamily="2" charset="2"/>
              <a:buChar char="v"/>
            </a:pPr>
            <a:endParaRPr lang="en-US" sz="2400" dirty="0" smtClean="0"/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Terrestrial organism eliminates the ammonia by solution which requires waters.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smtClean="0"/>
              <a:t>Insects Excretion Organ (Malpighian tubules)</a:t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The basic organs through which insects perform their function of excretion are the </a:t>
            </a:r>
            <a:r>
              <a:rPr lang="en-US" sz="2600" b="1" dirty="0" err="1" smtClean="0"/>
              <a:t>malpighian</a:t>
            </a:r>
            <a:r>
              <a:rPr lang="en-US" sz="2600" b="1" dirty="0" smtClean="0"/>
              <a:t> tubules</a:t>
            </a:r>
            <a:r>
              <a:rPr lang="en-US" sz="2600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Malpighian tubules are tube like structures which are generally the outgrowths of the insect’s gut.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Every </a:t>
            </a:r>
            <a:r>
              <a:rPr lang="en-US" sz="2600" b="1" dirty="0" smtClean="0"/>
              <a:t>Malpighian</a:t>
            </a:r>
            <a:r>
              <a:rPr lang="en-US" sz="2600" dirty="0" smtClean="0"/>
              <a:t> </a:t>
            </a:r>
            <a:r>
              <a:rPr lang="en-US" sz="2600" b="1" dirty="0" smtClean="0"/>
              <a:t>tubule </a:t>
            </a:r>
            <a:r>
              <a:rPr lang="en-US" sz="2600" dirty="0" smtClean="0"/>
              <a:t>has an indescribable ending whose lumen is fused to the lumen of the gut.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Every tubule comprises of a single layer of </a:t>
            </a:r>
            <a:r>
              <a:rPr lang="en-US" sz="2600" b="1" dirty="0" smtClean="0"/>
              <a:t>epithelial cells </a:t>
            </a:r>
            <a:r>
              <a:rPr lang="en-US" sz="2600" dirty="0" smtClean="0"/>
              <a:t>which is enclosed by a membrane which is fibrous and porous protein mesh.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Function of Malpighian Tubules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dirty="0" smtClean="0"/>
              <a:t>These tubules are in connection with the insect body fresh fluid (haemolymph) which is circulating in the body.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b="1" dirty="0" smtClean="0"/>
              <a:t>function of the </a:t>
            </a:r>
            <a:r>
              <a:rPr lang="en-US" sz="2400" dirty="0" err="1" smtClean="0"/>
              <a:t>malpighian</a:t>
            </a:r>
            <a:r>
              <a:rPr lang="en-US" sz="2400" dirty="0" smtClean="0"/>
              <a:t> tubules is to filtrate the haemolymph, keep it  clean and remove the toxins and excrete the unwanted chemicals and plant toxins like </a:t>
            </a:r>
            <a:r>
              <a:rPr lang="en-US" sz="2400" b="1" dirty="0" smtClean="0"/>
              <a:t>alkaloids </a:t>
            </a:r>
            <a:r>
              <a:rPr lang="en-US" sz="2400" dirty="0" smtClean="0"/>
              <a:t>into the gut lumen to keep the insect safe and alive.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Working of Malpighian tubules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The excess of water and unwanted products pass through the </a:t>
            </a:r>
            <a:r>
              <a:rPr lang="en-US" sz="2600" dirty="0" err="1" smtClean="0"/>
              <a:t>malpighain</a:t>
            </a:r>
            <a:r>
              <a:rPr lang="en-US" sz="2600" dirty="0" smtClean="0"/>
              <a:t> tubules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There are present pump proteins in the cell which pump proton from the </a:t>
            </a:r>
            <a:r>
              <a:rPr lang="en-US" sz="2600" dirty="0" err="1" smtClean="0"/>
              <a:t>malpighian</a:t>
            </a:r>
            <a:r>
              <a:rPr lang="en-US" sz="2600" dirty="0" smtClean="0"/>
              <a:t> tubules.   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These proteins are present as ATP and called proton secreting V-AT.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Removal and addition of positively charged proton is occurred and the removal of proton is balanced by the addition of potassium ion.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dirty="0" smtClean="0"/>
              <a:t>Potassium ion comes from the haemolymph and this potassium ion is also removed later on to the lumen.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pighian tubule showing ion transpor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74676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614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Excretory System of Insects</vt:lpstr>
      <vt:lpstr>Slide 2</vt:lpstr>
      <vt:lpstr>The excretory system in insects</vt:lpstr>
      <vt:lpstr>Slide 4</vt:lpstr>
      <vt:lpstr>Function and reasons of the excretion</vt:lpstr>
      <vt:lpstr>Insects Excretion Organ (Malpighian tubules) </vt:lpstr>
      <vt:lpstr>Function of Malpighian Tubules</vt:lpstr>
      <vt:lpstr>Working of Malpighian tubules</vt:lpstr>
      <vt:lpstr>Slide 9</vt:lpstr>
      <vt:lpstr>Working of Malpighian tubules</vt:lpstr>
      <vt:lpstr>Working of Malpighian tubules</vt:lpstr>
      <vt:lpstr>Slide 12</vt:lpstr>
      <vt:lpstr>Excretory Products</vt:lpstr>
      <vt:lpstr>Additional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         system                  of                         insects</dc:title>
  <dc:creator>Shah NAjaf Mukhtar</dc:creator>
  <cp:lastModifiedBy>Asam Riaz</cp:lastModifiedBy>
  <cp:revision>6</cp:revision>
  <dcterms:created xsi:type="dcterms:W3CDTF">2016-05-22T09:41:36Z</dcterms:created>
  <dcterms:modified xsi:type="dcterms:W3CDTF">2020-05-02T19:10:01Z</dcterms:modified>
</cp:coreProperties>
</file>