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3" r:id="rId2"/>
    <p:sldId id="258" r:id="rId3"/>
    <p:sldId id="259" r:id="rId4"/>
    <p:sldId id="272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42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EE8BE-531E-445B-98DB-8BFC4AF1B0CD}" type="datetimeFigureOut">
              <a:rPr lang="en-US" smtClean="0"/>
              <a:pPr/>
              <a:t>03-May-20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81226-7D74-44B2-9DB0-47DAD468BD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EE8BE-531E-445B-98DB-8BFC4AF1B0CD}" type="datetimeFigureOut">
              <a:rPr lang="en-US" smtClean="0"/>
              <a:pPr/>
              <a:t>03-May-20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81226-7D74-44B2-9DB0-47DAD468BD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EE8BE-531E-445B-98DB-8BFC4AF1B0CD}" type="datetimeFigureOut">
              <a:rPr lang="en-US" smtClean="0"/>
              <a:pPr/>
              <a:t>03-May-20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81226-7D74-44B2-9DB0-47DAD468BD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EE8BE-531E-445B-98DB-8BFC4AF1B0CD}" type="datetimeFigureOut">
              <a:rPr lang="en-US" smtClean="0"/>
              <a:pPr/>
              <a:t>03-May-20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81226-7D74-44B2-9DB0-47DAD468BD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EE8BE-531E-445B-98DB-8BFC4AF1B0CD}" type="datetimeFigureOut">
              <a:rPr lang="en-US" smtClean="0"/>
              <a:pPr/>
              <a:t>03-May-20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81226-7D74-44B2-9DB0-47DAD468BD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EE8BE-531E-445B-98DB-8BFC4AF1B0CD}" type="datetimeFigureOut">
              <a:rPr lang="en-US" smtClean="0"/>
              <a:pPr/>
              <a:t>03-May-20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81226-7D74-44B2-9DB0-47DAD468BD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EE8BE-531E-445B-98DB-8BFC4AF1B0CD}" type="datetimeFigureOut">
              <a:rPr lang="en-US" smtClean="0"/>
              <a:pPr/>
              <a:t>03-May-20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81226-7D74-44B2-9DB0-47DAD468BD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EE8BE-531E-445B-98DB-8BFC4AF1B0CD}" type="datetimeFigureOut">
              <a:rPr lang="en-US" smtClean="0"/>
              <a:pPr/>
              <a:t>03-May-20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81226-7D74-44B2-9DB0-47DAD468BD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EE8BE-531E-445B-98DB-8BFC4AF1B0CD}" type="datetimeFigureOut">
              <a:rPr lang="en-US" smtClean="0"/>
              <a:pPr/>
              <a:t>03-May-20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81226-7D74-44B2-9DB0-47DAD468BD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EE8BE-531E-445B-98DB-8BFC4AF1B0CD}" type="datetimeFigureOut">
              <a:rPr lang="en-US" smtClean="0"/>
              <a:pPr/>
              <a:t>03-May-20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81226-7D74-44B2-9DB0-47DAD468BD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EE8BE-531E-445B-98DB-8BFC4AF1B0CD}" type="datetimeFigureOut">
              <a:rPr lang="en-US" smtClean="0"/>
              <a:pPr/>
              <a:t>03-May-20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81226-7D74-44B2-9DB0-47DAD468BD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EEE8BE-531E-445B-98DB-8BFC4AF1B0CD}" type="datetimeFigureOut">
              <a:rPr lang="en-US" smtClean="0"/>
              <a:pPr/>
              <a:t>03-May-20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581226-7D74-44B2-9DB0-47DAD468BDE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cronodon.com/images/malpighian_tubule_v2b.jpg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cronodon.com/images/malpighian_tubule_v2.jpg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Excretory System of Insects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Dr. M. Asam Riaz</a:t>
            </a:r>
          </a:p>
          <a:p>
            <a:r>
              <a:rPr lang="en-US" dirty="0" smtClean="0"/>
              <a:t>Assistant Professor</a:t>
            </a:r>
          </a:p>
          <a:p>
            <a:r>
              <a:rPr lang="en-US" dirty="0" smtClean="0"/>
              <a:t>Entomology, College of Agriculture</a:t>
            </a:r>
          </a:p>
          <a:p>
            <a:r>
              <a:rPr lang="en-US" dirty="0" smtClean="0"/>
              <a:t>University of Sargodha, Sargodha, Pakistan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Working of Malpighian tubules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766048" cy="5257800"/>
          </a:xfrm>
        </p:spPr>
        <p:txBody>
          <a:bodyPr>
            <a:noAutofit/>
          </a:bodyPr>
          <a:lstStyle/>
          <a:p>
            <a:pPr lvl="0">
              <a:buFont typeface="Wingdings" pitchFamily="2" charset="2"/>
              <a:buChar char="v"/>
            </a:pPr>
            <a:r>
              <a:rPr lang="en-US" sz="2200" dirty="0" smtClean="0"/>
              <a:t>The epithelial cell contain some finger like projections towards lumen tubule called </a:t>
            </a:r>
            <a:r>
              <a:rPr lang="en-US" sz="2200" b="1" dirty="0" err="1" smtClean="0"/>
              <a:t>microvilli</a:t>
            </a:r>
            <a:r>
              <a:rPr lang="en-US" sz="2200" dirty="0" smtClean="0"/>
              <a:t>.</a:t>
            </a:r>
          </a:p>
          <a:p>
            <a:pPr lvl="0">
              <a:buNone/>
            </a:pPr>
            <a:r>
              <a:rPr lang="en-US" sz="2200" dirty="0" smtClean="0"/>
              <a:t> </a:t>
            </a:r>
          </a:p>
          <a:p>
            <a:pPr lvl="0">
              <a:buFont typeface="Wingdings" pitchFamily="2" charset="2"/>
              <a:buChar char="v"/>
            </a:pPr>
            <a:r>
              <a:rPr lang="en-US" sz="2200" dirty="0" smtClean="0"/>
              <a:t>Some green rods which are stripy and actually these produce ATP that is required by the pumps. </a:t>
            </a:r>
          </a:p>
          <a:p>
            <a:pPr lvl="0">
              <a:buFont typeface="Wingdings" pitchFamily="2" charset="2"/>
              <a:buChar char="v"/>
            </a:pPr>
            <a:endParaRPr lang="en-US" sz="2200" dirty="0" smtClean="0"/>
          </a:p>
          <a:p>
            <a:pPr>
              <a:buFont typeface="Wingdings" pitchFamily="2" charset="2"/>
              <a:buChar char="v"/>
            </a:pPr>
            <a:r>
              <a:rPr lang="en-US" sz="2200" dirty="0" smtClean="0"/>
              <a:t>The removal of proton causes increases in negative charged cytoplasm of the epithelial cell.</a:t>
            </a:r>
          </a:p>
          <a:p>
            <a:pPr>
              <a:buFont typeface="Wingdings" pitchFamily="2" charset="2"/>
              <a:buChar char="v"/>
            </a:pPr>
            <a:endParaRPr lang="en-US" sz="2200" dirty="0" smtClean="0"/>
          </a:p>
          <a:p>
            <a:pPr>
              <a:buFont typeface="Wingdings" pitchFamily="2" charset="2"/>
              <a:buChar char="v"/>
            </a:pPr>
            <a:r>
              <a:rPr lang="en-US" sz="2200" dirty="0" smtClean="0"/>
              <a:t>To balance the charge of cytoplasm positive ions are drawn either from the </a:t>
            </a:r>
            <a:r>
              <a:rPr lang="en-US" sz="2200" dirty="0" err="1" smtClean="0"/>
              <a:t>haemolymph</a:t>
            </a:r>
            <a:r>
              <a:rPr lang="en-US" sz="2200" dirty="0" smtClean="0"/>
              <a:t>(</a:t>
            </a:r>
            <a:r>
              <a:rPr lang="en-US" sz="2200" b="1" dirty="0" err="1" smtClean="0"/>
              <a:t>transcellular</a:t>
            </a:r>
            <a:r>
              <a:rPr lang="en-US" sz="2200" dirty="0" smtClean="0"/>
              <a:t> </a:t>
            </a:r>
            <a:r>
              <a:rPr lang="en-US" sz="2200" b="1" dirty="0" smtClean="0"/>
              <a:t>pathway)</a:t>
            </a:r>
            <a:r>
              <a:rPr lang="en-US" sz="2200" dirty="0" smtClean="0"/>
              <a:t>or through water(</a:t>
            </a:r>
            <a:r>
              <a:rPr lang="en-US" sz="2200" b="1" dirty="0" err="1" smtClean="0"/>
              <a:t>paracellular</a:t>
            </a:r>
            <a:r>
              <a:rPr lang="en-US" sz="2200" dirty="0" smtClean="0"/>
              <a:t> </a:t>
            </a:r>
            <a:r>
              <a:rPr lang="en-US" sz="2200" b="1" dirty="0" smtClean="0"/>
              <a:t>pathway</a:t>
            </a:r>
            <a:r>
              <a:rPr lang="en-US" sz="2200" dirty="0" smtClean="0"/>
              <a:t>) source present.</a:t>
            </a:r>
          </a:p>
          <a:p>
            <a:pPr lvl="0">
              <a:buNone/>
            </a:pPr>
            <a:r>
              <a:rPr lang="en-US" sz="2200" dirty="0" smtClean="0"/>
              <a:t> </a:t>
            </a:r>
          </a:p>
          <a:p>
            <a:pPr>
              <a:buFont typeface="Wingdings" pitchFamily="2" charset="2"/>
              <a:buChar char="v"/>
            </a:pP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Working of Malpighian tubules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200" dirty="0" smtClean="0"/>
              <a:t>The haemolymph has two hormones </a:t>
            </a:r>
            <a:r>
              <a:rPr lang="en-US" sz="2200" b="1" dirty="0" smtClean="0"/>
              <a:t>5-hydroxytryptamine</a:t>
            </a:r>
            <a:r>
              <a:rPr lang="en-US" sz="2200" dirty="0" smtClean="0"/>
              <a:t> (5-HT) and the other one is </a:t>
            </a:r>
            <a:r>
              <a:rPr lang="en-US" sz="2200" b="1" dirty="0" smtClean="0"/>
              <a:t>peptide</a:t>
            </a:r>
            <a:r>
              <a:rPr lang="en-US" sz="2200" dirty="0" smtClean="0"/>
              <a:t> hormone.</a:t>
            </a:r>
          </a:p>
          <a:p>
            <a:pPr>
              <a:buFont typeface="Wingdings" pitchFamily="2" charset="2"/>
              <a:buChar char="v"/>
            </a:pPr>
            <a:endParaRPr lang="en-US" sz="2200" dirty="0" smtClean="0"/>
          </a:p>
          <a:p>
            <a:pPr>
              <a:buFont typeface="Wingdings" pitchFamily="2" charset="2"/>
              <a:buChar char="v"/>
            </a:pPr>
            <a:r>
              <a:rPr lang="en-US" sz="2200" dirty="0" smtClean="0"/>
              <a:t>The function of these hormones is to stimulate the urine producing hormones.</a:t>
            </a:r>
          </a:p>
          <a:p>
            <a:pPr>
              <a:buNone/>
            </a:pPr>
            <a:endParaRPr lang="en-US" sz="2200" dirty="0" smtClean="0"/>
          </a:p>
          <a:p>
            <a:pPr>
              <a:buFont typeface="Wingdings" pitchFamily="2" charset="2"/>
              <a:buChar char="v"/>
            </a:pPr>
            <a:r>
              <a:rPr lang="en-US" sz="2200" dirty="0" smtClean="0"/>
              <a:t>The required amount of water, amino acid sugars and certain protons is absorbed by the </a:t>
            </a:r>
            <a:r>
              <a:rPr lang="en-US" sz="2200" b="1" dirty="0" smtClean="0"/>
              <a:t>rectum</a:t>
            </a:r>
            <a:r>
              <a:rPr lang="en-US" sz="2200" dirty="0" smtClean="0"/>
              <a:t> .</a:t>
            </a:r>
          </a:p>
          <a:p>
            <a:pPr>
              <a:buFont typeface="Wingdings" pitchFamily="2" charset="2"/>
              <a:buChar char="v"/>
            </a:pPr>
            <a:endParaRPr lang="en-US" sz="2200" dirty="0" smtClean="0"/>
          </a:p>
          <a:p>
            <a:r>
              <a:rPr lang="en-US" sz="2200" dirty="0" smtClean="0"/>
              <a:t>Finally </a:t>
            </a:r>
            <a:r>
              <a:rPr lang="en-US" sz="2200" dirty="0" err="1" smtClean="0"/>
              <a:t>urates</a:t>
            </a:r>
            <a:r>
              <a:rPr lang="en-US" sz="2200" dirty="0" smtClean="0"/>
              <a:t>, small organic substances (alkaloids) are excreted with or without the fecal matter.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ransport pathways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1371600"/>
            <a:ext cx="6781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Excretory Products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915400" cy="4495800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n-US" sz="2000" b="1" dirty="0" err="1" smtClean="0"/>
              <a:t>Orthoptera</a:t>
            </a:r>
            <a:r>
              <a:rPr lang="en-US" sz="2000" b="1" dirty="0" smtClean="0"/>
              <a:t>, </a:t>
            </a:r>
            <a:r>
              <a:rPr lang="en-US" sz="2000" b="1" dirty="0" err="1" smtClean="0"/>
              <a:t>Dermaptera</a:t>
            </a:r>
            <a:r>
              <a:rPr lang="en-US" sz="2000" b="1" dirty="0" smtClean="0"/>
              <a:t>, </a:t>
            </a:r>
            <a:r>
              <a:rPr lang="en-US" sz="2000" b="1" dirty="0" err="1" smtClean="0"/>
              <a:t>Odonata</a:t>
            </a:r>
            <a:r>
              <a:rPr lang="en-US" sz="2000" b="1" dirty="0" smtClean="0"/>
              <a:t>, Lepidoptera, </a:t>
            </a:r>
            <a:r>
              <a:rPr lang="en-US" sz="2000" b="1" dirty="0" err="1" smtClean="0"/>
              <a:t>Hymenoptera,Diptera</a:t>
            </a:r>
            <a:r>
              <a:rPr lang="en-US" sz="2000" b="1" dirty="0" smtClean="0"/>
              <a:t>:</a:t>
            </a:r>
          </a:p>
          <a:p>
            <a:pPr lvl="0">
              <a:buFont typeface="Wingdings" pitchFamily="2" charset="2"/>
              <a:buChar char="v"/>
            </a:pPr>
            <a:r>
              <a:rPr lang="en-US" sz="2000" dirty="0" smtClean="0"/>
              <a:t>Uric Acid</a:t>
            </a:r>
          </a:p>
          <a:p>
            <a:pPr lvl="0">
              <a:buFont typeface="Wingdings" pitchFamily="2" charset="2"/>
              <a:buChar char="v"/>
            </a:pPr>
            <a:r>
              <a:rPr lang="en-US" sz="2000" dirty="0" err="1" smtClean="0"/>
              <a:t>Allantoic</a:t>
            </a:r>
            <a:r>
              <a:rPr lang="en-US" sz="2000" dirty="0" smtClean="0"/>
              <a:t> Acid</a:t>
            </a:r>
          </a:p>
          <a:p>
            <a:pPr lvl="0">
              <a:buFont typeface="Wingdings" pitchFamily="2" charset="2"/>
              <a:buChar char="v"/>
            </a:pPr>
            <a:r>
              <a:rPr lang="en-US" sz="2000" dirty="0" err="1" smtClean="0"/>
              <a:t>Allantoin</a:t>
            </a:r>
            <a:endParaRPr lang="en-US" sz="2000" dirty="0" smtClean="0"/>
          </a:p>
          <a:p>
            <a:pPr lvl="0">
              <a:buFont typeface="Wingdings" pitchFamily="2" charset="2"/>
              <a:buChar char="v"/>
            </a:pPr>
            <a:r>
              <a:rPr lang="en-US" sz="2000" dirty="0" smtClean="0"/>
              <a:t>Urea </a:t>
            </a:r>
          </a:p>
          <a:p>
            <a:pPr lvl="0">
              <a:buFont typeface="Wingdings" pitchFamily="2" charset="2"/>
              <a:buChar char="v"/>
            </a:pPr>
            <a:r>
              <a:rPr lang="en-US" sz="2000" dirty="0" smtClean="0"/>
              <a:t>Ammonia</a:t>
            </a:r>
          </a:p>
          <a:p>
            <a:pPr lvl="0">
              <a:buFont typeface="Wingdings" pitchFamily="2" charset="2"/>
              <a:buChar char="v"/>
            </a:pPr>
            <a:r>
              <a:rPr lang="en-US" sz="2000" dirty="0" smtClean="0"/>
              <a:t>Amino acids</a:t>
            </a:r>
          </a:p>
          <a:p>
            <a:pPr>
              <a:buNone/>
            </a:pPr>
            <a:r>
              <a:rPr lang="en-US" sz="2000" b="1" dirty="0" smtClean="0"/>
              <a:t>Lepidoptera:</a:t>
            </a:r>
          </a:p>
          <a:p>
            <a:pPr lvl="0">
              <a:buFont typeface="Wingdings" pitchFamily="2" charset="2"/>
              <a:buChar char="v"/>
            </a:pPr>
            <a:r>
              <a:rPr lang="en-US" sz="2000" dirty="0" smtClean="0"/>
              <a:t>Uric acid</a:t>
            </a:r>
          </a:p>
          <a:p>
            <a:pPr lvl="0">
              <a:buFont typeface="Wingdings" pitchFamily="2" charset="2"/>
              <a:buChar char="v"/>
            </a:pPr>
            <a:r>
              <a:rPr lang="en-US" sz="2000" dirty="0" err="1" smtClean="0"/>
              <a:t>Allantoic</a:t>
            </a:r>
            <a:r>
              <a:rPr lang="en-US" sz="2000" dirty="0" smtClean="0"/>
              <a:t> Acid</a:t>
            </a:r>
          </a:p>
          <a:p>
            <a:pPr lvl="0">
              <a:buFont typeface="Wingdings" pitchFamily="2" charset="2"/>
              <a:buChar char="v"/>
            </a:pPr>
            <a:r>
              <a:rPr lang="en-US" sz="2000" dirty="0" err="1" smtClean="0"/>
              <a:t>Allantoin</a:t>
            </a:r>
            <a:endParaRPr lang="en-US" sz="2000" dirty="0" smtClean="0"/>
          </a:p>
          <a:p>
            <a:pPr>
              <a:buNone/>
            </a:pPr>
            <a:endParaRPr lang="en-US" sz="2000" b="1" dirty="0" smtClean="0"/>
          </a:p>
          <a:p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Additional points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Font typeface="Wingdings" pitchFamily="2" charset="2"/>
              <a:buChar char="v"/>
            </a:pPr>
            <a:r>
              <a:rPr lang="en-US" sz="2200" dirty="0" smtClean="0"/>
              <a:t>Some minute insects like </a:t>
            </a:r>
            <a:r>
              <a:rPr lang="en-US" sz="2200" b="1" dirty="0" smtClean="0"/>
              <a:t>aphids, spring tail and silver fish</a:t>
            </a:r>
            <a:r>
              <a:rPr lang="en-US" sz="2200" dirty="0" smtClean="0"/>
              <a:t> have no involved </a:t>
            </a:r>
            <a:r>
              <a:rPr lang="en-US" sz="2200" dirty="0" err="1" smtClean="0"/>
              <a:t>malpighian</a:t>
            </a:r>
            <a:r>
              <a:rPr lang="en-US" sz="2200" dirty="0" smtClean="0"/>
              <a:t> tubules in their body system .</a:t>
            </a:r>
          </a:p>
          <a:p>
            <a:pPr lvl="0">
              <a:buFont typeface="Wingdings" pitchFamily="2" charset="2"/>
              <a:buChar char="v"/>
            </a:pPr>
            <a:endParaRPr lang="en-US" sz="2200" dirty="0" smtClean="0"/>
          </a:p>
          <a:p>
            <a:pPr lvl="0">
              <a:buFont typeface="Wingdings" pitchFamily="2" charset="2"/>
              <a:buChar char="v"/>
            </a:pPr>
            <a:r>
              <a:rPr lang="en-US" sz="2200" dirty="0" smtClean="0"/>
              <a:t>Another variation is that </a:t>
            </a:r>
            <a:r>
              <a:rPr lang="en-US" sz="2200" b="1" dirty="0" smtClean="0"/>
              <a:t>stick</a:t>
            </a:r>
            <a:r>
              <a:rPr lang="en-US" sz="2200" dirty="0" smtClean="0"/>
              <a:t> insects have </a:t>
            </a:r>
            <a:r>
              <a:rPr lang="en-US" sz="2200" dirty="0" err="1" smtClean="0"/>
              <a:t>malpighian</a:t>
            </a:r>
            <a:r>
              <a:rPr lang="en-US" sz="2200" dirty="0" smtClean="0"/>
              <a:t> tubules of three different types.</a:t>
            </a:r>
          </a:p>
          <a:p>
            <a:pPr lvl="0">
              <a:buFont typeface="Wingdings" pitchFamily="2" charset="2"/>
              <a:buChar char="v"/>
            </a:pPr>
            <a:endParaRPr lang="en-US" sz="2200" dirty="0" smtClean="0"/>
          </a:p>
          <a:p>
            <a:pPr lvl="0">
              <a:buFont typeface="Wingdings" pitchFamily="2" charset="2"/>
              <a:buChar char="v"/>
            </a:pPr>
            <a:r>
              <a:rPr lang="en-US" sz="2200" dirty="0" smtClean="0"/>
              <a:t>Some insects store the excretion material in the store cells as stable form which is not harmful for them.</a:t>
            </a:r>
          </a:p>
          <a:p>
            <a:pPr>
              <a:buFont typeface="Wingdings" pitchFamily="2" charset="2"/>
              <a:buChar char="v"/>
            </a:pP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hah NAjaf Mukhtar\Pictures\new\502\malpighian-tubul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20800" y="990600"/>
            <a:ext cx="7010400" cy="5257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The excretory system in insects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>
              <a:buFont typeface="Wingdings" pitchFamily="2" charset="2"/>
              <a:buChar char="v"/>
            </a:pPr>
            <a:r>
              <a:rPr lang="en-US" sz="2400" dirty="0" smtClean="0"/>
              <a:t>The basic organs through which insects excrete are the </a:t>
            </a:r>
            <a:r>
              <a:rPr lang="en-US" sz="2400" b="1" dirty="0" err="1" smtClean="0"/>
              <a:t>malpighian</a:t>
            </a:r>
            <a:r>
              <a:rPr lang="en-US" sz="2400" b="1" dirty="0" smtClean="0"/>
              <a:t> tubules</a:t>
            </a:r>
            <a:r>
              <a:rPr lang="en-US" i="1" dirty="0" smtClean="0"/>
              <a:t>.</a:t>
            </a:r>
          </a:p>
          <a:p>
            <a:pPr lvl="0">
              <a:buNone/>
            </a:pPr>
            <a:endParaRPr lang="en-US" i="1" dirty="0" smtClean="0"/>
          </a:p>
          <a:p>
            <a:pPr lvl="0">
              <a:buFont typeface="Wingdings" pitchFamily="2" charset="2"/>
              <a:buChar char="v"/>
            </a:pPr>
            <a:r>
              <a:rPr lang="en-US" b="1" dirty="0" smtClean="0"/>
              <a:t>Excretion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sz="2400" dirty="0" smtClean="0"/>
              <a:t>It is a process in which unwanted chemical and substances are excreted into the gut and removed along with the feces materials in insects. </a:t>
            </a:r>
          </a:p>
          <a:p>
            <a:pPr>
              <a:buNone/>
            </a:pPr>
            <a:endParaRPr lang="en-US" sz="2400" dirty="0" smtClean="0"/>
          </a:p>
          <a:p>
            <a:pPr lvl="0">
              <a:buFont typeface="Wingdings" pitchFamily="2" charset="2"/>
              <a:buChar char="v"/>
            </a:pPr>
            <a:r>
              <a:rPr lang="en-US" sz="2400" b="1" dirty="0" smtClean="0"/>
              <a:t>Defecation: 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Process of discharging feces from the body.</a:t>
            </a:r>
          </a:p>
          <a:p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1905000" y="60198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http://cronodon.com/BioTech/insects_excretion.html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81107"/>
            <a:ext cx="8229600" cy="68221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Function and reasons of the excretion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915400" cy="5257800"/>
          </a:xfrm>
        </p:spPr>
        <p:txBody>
          <a:bodyPr>
            <a:noAutofit/>
          </a:bodyPr>
          <a:lstStyle/>
          <a:p>
            <a:pPr lvl="0">
              <a:buFont typeface="Wingdings" pitchFamily="2" charset="2"/>
              <a:buChar char="v"/>
            </a:pPr>
            <a:r>
              <a:rPr lang="en-US" sz="2400" dirty="0" smtClean="0"/>
              <a:t>Excretion is helpful because plants poisons and salts saturation in the body are harmful for insects.</a:t>
            </a:r>
          </a:p>
          <a:p>
            <a:pPr lvl="0">
              <a:buFont typeface="Wingdings" pitchFamily="2" charset="2"/>
              <a:buChar char="v"/>
            </a:pPr>
            <a:endParaRPr lang="en-US" sz="2400" dirty="0" smtClean="0"/>
          </a:p>
          <a:p>
            <a:pPr lvl="0">
              <a:buFont typeface="Wingdings" pitchFamily="2" charset="2"/>
              <a:buChar char="v"/>
            </a:pPr>
            <a:r>
              <a:rPr lang="en-US" sz="2400" dirty="0" smtClean="0"/>
              <a:t>Basic function of excretion involves the elimination of abundance of (Nitrogen).</a:t>
            </a:r>
          </a:p>
          <a:p>
            <a:pPr lvl="0">
              <a:buFont typeface="Wingdings" pitchFamily="2" charset="2"/>
              <a:buChar char="v"/>
            </a:pPr>
            <a:endParaRPr lang="en-US" sz="2400" dirty="0" smtClean="0"/>
          </a:p>
          <a:p>
            <a:pPr lvl="0">
              <a:buFont typeface="Wingdings" pitchFamily="2" charset="2"/>
              <a:buChar char="v"/>
            </a:pPr>
            <a:r>
              <a:rPr lang="en-US" sz="2400" dirty="0" smtClean="0"/>
              <a:t>Ammonia saturation is harmful for insects so the aquatic insects release it in water because it is highly soluble in water.</a:t>
            </a:r>
          </a:p>
          <a:p>
            <a:pPr lvl="0">
              <a:buFont typeface="Wingdings" pitchFamily="2" charset="2"/>
              <a:buChar char="v"/>
            </a:pPr>
            <a:endParaRPr lang="en-US" sz="2400" dirty="0" smtClean="0"/>
          </a:p>
          <a:p>
            <a:pPr lvl="0">
              <a:buFont typeface="Wingdings" pitchFamily="2" charset="2"/>
              <a:buChar char="v"/>
            </a:pPr>
            <a:r>
              <a:rPr lang="en-US" sz="2400" dirty="0" smtClean="0"/>
              <a:t>Terrestrial organism eliminates the ammonia by solution which requires waters.</a:t>
            </a:r>
          </a:p>
          <a:p>
            <a:pPr lvl="0">
              <a:buFont typeface="Wingdings" pitchFamily="2" charset="2"/>
              <a:buChar char="v"/>
            </a:pPr>
            <a:r>
              <a:rPr lang="en-US" sz="2400" dirty="0" smtClean="0"/>
              <a:t>. </a:t>
            </a:r>
          </a:p>
          <a:p>
            <a:pPr>
              <a:buFont typeface="Wingdings" pitchFamily="2" charset="2"/>
              <a:buChar char="v"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en-US" sz="2800" b="1" dirty="0" smtClean="0"/>
              <a:t>Insects Excretion Organ (Malpighian tubules)</a:t>
            </a:r>
            <a:br>
              <a:rPr lang="en-US" sz="2800" b="1" dirty="0" smtClean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Font typeface="Wingdings" pitchFamily="2" charset="2"/>
              <a:buChar char="v"/>
            </a:pPr>
            <a:r>
              <a:rPr lang="en-US" sz="2600" dirty="0" smtClean="0"/>
              <a:t>The basic organs through which insects perform their function of excretion are the </a:t>
            </a:r>
            <a:r>
              <a:rPr lang="en-US" sz="2600" b="1" dirty="0" err="1" smtClean="0"/>
              <a:t>malpighian</a:t>
            </a:r>
            <a:r>
              <a:rPr lang="en-US" sz="2600" b="1" dirty="0" smtClean="0"/>
              <a:t> tubules</a:t>
            </a:r>
            <a:r>
              <a:rPr lang="en-US" sz="2600" dirty="0" smtClean="0"/>
              <a:t>.</a:t>
            </a:r>
          </a:p>
          <a:p>
            <a:pPr lvl="0">
              <a:buFont typeface="Wingdings" pitchFamily="2" charset="2"/>
              <a:buChar char="v"/>
            </a:pPr>
            <a:r>
              <a:rPr lang="en-US" sz="2600" dirty="0" smtClean="0"/>
              <a:t>Malpighian tubules are tube like structures which are generally the outgrowths of the insect’s gut.</a:t>
            </a:r>
          </a:p>
          <a:p>
            <a:pPr lvl="0">
              <a:buFont typeface="Wingdings" pitchFamily="2" charset="2"/>
              <a:buChar char="v"/>
            </a:pPr>
            <a:r>
              <a:rPr lang="en-US" sz="2600" dirty="0" smtClean="0"/>
              <a:t>Every </a:t>
            </a:r>
            <a:r>
              <a:rPr lang="en-US" sz="2600" b="1" dirty="0" smtClean="0"/>
              <a:t>Malpighian</a:t>
            </a:r>
            <a:r>
              <a:rPr lang="en-US" sz="2600" dirty="0" smtClean="0"/>
              <a:t> </a:t>
            </a:r>
            <a:r>
              <a:rPr lang="en-US" sz="2600" b="1" dirty="0" smtClean="0"/>
              <a:t>tubule </a:t>
            </a:r>
            <a:r>
              <a:rPr lang="en-US" sz="2600" dirty="0" smtClean="0"/>
              <a:t>has an indescribable ending whose lumen is fused to the lumen of the gut.</a:t>
            </a:r>
          </a:p>
          <a:p>
            <a:pPr lvl="0">
              <a:buFont typeface="Wingdings" pitchFamily="2" charset="2"/>
              <a:buChar char="v"/>
            </a:pPr>
            <a:r>
              <a:rPr lang="en-US" sz="2600" dirty="0" smtClean="0"/>
              <a:t>Every tubule comprises of a single layer of </a:t>
            </a:r>
            <a:r>
              <a:rPr lang="en-US" sz="2600" b="1" dirty="0" smtClean="0"/>
              <a:t>epithelial cells </a:t>
            </a:r>
            <a:r>
              <a:rPr lang="en-US" sz="2600" dirty="0" smtClean="0"/>
              <a:t>which is enclosed by a membrane which is fibrous and porous protein mesh.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Function of Malpighian Tubules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Font typeface="Wingdings" pitchFamily="2" charset="2"/>
              <a:buChar char="v"/>
            </a:pPr>
            <a:r>
              <a:rPr lang="en-US" sz="2400" dirty="0" smtClean="0"/>
              <a:t>These tubules are in connection with the insect body fresh fluid (haemolymph) which is circulating in the body.</a:t>
            </a:r>
          </a:p>
          <a:p>
            <a:pPr lvl="0">
              <a:buNone/>
            </a:pPr>
            <a:endParaRPr lang="en-US" sz="2400" dirty="0" smtClean="0"/>
          </a:p>
          <a:p>
            <a:pPr lvl="0">
              <a:buNone/>
            </a:pPr>
            <a:endParaRPr lang="en-US" sz="2400" dirty="0" smtClean="0"/>
          </a:p>
          <a:p>
            <a:pPr>
              <a:buFont typeface="Wingdings" pitchFamily="2" charset="2"/>
              <a:buChar char="v"/>
            </a:pPr>
            <a:r>
              <a:rPr lang="en-US" sz="2400" dirty="0" smtClean="0"/>
              <a:t>The </a:t>
            </a:r>
            <a:r>
              <a:rPr lang="en-US" sz="2400" b="1" dirty="0" smtClean="0"/>
              <a:t>function of the </a:t>
            </a:r>
            <a:r>
              <a:rPr lang="en-US" sz="2400" dirty="0" err="1" smtClean="0"/>
              <a:t>malpighian</a:t>
            </a:r>
            <a:r>
              <a:rPr lang="en-US" sz="2400" dirty="0" smtClean="0"/>
              <a:t> tubules is to filtrate the haemolymph, keep it  clean and remove the toxins and excrete the unwanted chemicals and plant toxins like </a:t>
            </a:r>
            <a:r>
              <a:rPr lang="en-US" sz="2400" b="1" dirty="0" smtClean="0"/>
              <a:t>alkaloids </a:t>
            </a:r>
            <a:r>
              <a:rPr lang="en-US" sz="2400" dirty="0" smtClean="0"/>
              <a:t>into the gut lumen to keep the insect safe and alive.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Working of Malpighian tubules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>
              <a:buFont typeface="Wingdings" pitchFamily="2" charset="2"/>
              <a:buChar char="v"/>
            </a:pPr>
            <a:r>
              <a:rPr lang="en-US" sz="2600" dirty="0" smtClean="0"/>
              <a:t>The excess of water and unwanted products pass through the </a:t>
            </a:r>
            <a:r>
              <a:rPr lang="en-US" sz="2600" dirty="0" err="1" smtClean="0"/>
              <a:t>malpighain</a:t>
            </a:r>
            <a:r>
              <a:rPr lang="en-US" sz="2600" dirty="0" smtClean="0"/>
              <a:t> tubules</a:t>
            </a:r>
          </a:p>
          <a:p>
            <a:pPr lvl="0">
              <a:buFont typeface="Wingdings" pitchFamily="2" charset="2"/>
              <a:buChar char="v"/>
            </a:pPr>
            <a:r>
              <a:rPr lang="en-US" sz="2600" dirty="0" smtClean="0"/>
              <a:t>There are present pump proteins in the cell which pump proton from the </a:t>
            </a:r>
            <a:r>
              <a:rPr lang="en-US" sz="2600" dirty="0" err="1" smtClean="0"/>
              <a:t>malpighian</a:t>
            </a:r>
            <a:r>
              <a:rPr lang="en-US" sz="2600" dirty="0" smtClean="0"/>
              <a:t> tubules.   </a:t>
            </a:r>
          </a:p>
          <a:p>
            <a:pPr lvl="0">
              <a:buFont typeface="Wingdings" pitchFamily="2" charset="2"/>
              <a:buChar char="v"/>
            </a:pPr>
            <a:r>
              <a:rPr lang="en-US" sz="2600" dirty="0" smtClean="0"/>
              <a:t>These proteins are present as ATP and called proton secreting V-AT.</a:t>
            </a:r>
          </a:p>
          <a:p>
            <a:pPr lvl="0">
              <a:buFont typeface="Wingdings" pitchFamily="2" charset="2"/>
              <a:buChar char="v"/>
            </a:pPr>
            <a:r>
              <a:rPr lang="en-US" sz="2600" dirty="0" smtClean="0"/>
              <a:t>Removal and addition of positively charged proton is occurred and the removal of proton is balanced by the addition of potassium ion.</a:t>
            </a:r>
          </a:p>
          <a:p>
            <a:pPr lvl="0">
              <a:buFont typeface="Wingdings" pitchFamily="2" charset="2"/>
              <a:buChar char="v"/>
            </a:pPr>
            <a:r>
              <a:rPr lang="en-US" sz="2600" dirty="0" smtClean="0"/>
              <a:t>Potassium ion comes from the haemolymph and this potassium ion is also removed later on to the lumen.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malpighian tubule showing ion transport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762000"/>
            <a:ext cx="7467600" cy="5181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851</TotalTime>
  <Words>614</Words>
  <Application>Microsoft Office PowerPoint</Application>
  <PresentationFormat>On-screen Show (4:3)</PresentationFormat>
  <Paragraphs>74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Excretory System of Insects</vt:lpstr>
      <vt:lpstr>Slide 2</vt:lpstr>
      <vt:lpstr>The excretory system in insects</vt:lpstr>
      <vt:lpstr>Slide 4</vt:lpstr>
      <vt:lpstr>Function and reasons of the excretion</vt:lpstr>
      <vt:lpstr>Insects Excretion Organ (Malpighian tubules) </vt:lpstr>
      <vt:lpstr>Function of Malpighian Tubules</vt:lpstr>
      <vt:lpstr>Working of Malpighian tubules</vt:lpstr>
      <vt:lpstr>Slide 9</vt:lpstr>
      <vt:lpstr>Working of Malpighian tubules</vt:lpstr>
      <vt:lpstr>Working of Malpighian tubules</vt:lpstr>
      <vt:lpstr>Slide 12</vt:lpstr>
      <vt:lpstr>Excretory Products</vt:lpstr>
      <vt:lpstr>Additional points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Excretory          system                  of                         insects</dc:title>
  <dc:creator>Shah NAjaf Mukhtar</dc:creator>
  <cp:lastModifiedBy>Asam Riaz</cp:lastModifiedBy>
  <cp:revision>6</cp:revision>
  <dcterms:created xsi:type="dcterms:W3CDTF">2016-05-22T09:41:36Z</dcterms:created>
  <dcterms:modified xsi:type="dcterms:W3CDTF">2020-05-02T19:10:01Z</dcterms:modified>
</cp:coreProperties>
</file>