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1.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2.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23.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4" r:id="rId2"/>
    <p:sldId id="325" r:id="rId3"/>
    <p:sldId id="323" r:id="rId4"/>
    <p:sldId id="305" r:id="rId5"/>
    <p:sldId id="322" r:id="rId6"/>
    <p:sldId id="26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7" r:id="rId21"/>
    <p:sldId id="298" r:id="rId22"/>
    <p:sldId id="300" r:id="rId23"/>
    <p:sldId id="301" r:id="rId24"/>
    <p:sldId id="302" r:id="rId25"/>
    <p:sldId id="321" r:id="rId26"/>
    <p:sldId id="315" r:id="rId27"/>
    <p:sldId id="316" r:id="rId28"/>
    <p:sldId id="317" r:id="rId29"/>
    <p:sldId id="318" r:id="rId30"/>
    <p:sldId id="319" r:id="rId31"/>
    <p:sldId id="320" r:id="rId32"/>
    <p:sldId id="303" r:id="rId33"/>
    <p:sldId id="273" r:id="rId34"/>
    <p:sldId id="27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9.xml.rels><?xml version="1.0" encoding="UTF-8" standalone="yes"?>
<Relationships xmlns="http://schemas.openxmlformats.org/package/2006/relationships"><Relationship Id="rId1" Type="http://schemas.openxmlformats.org/officeDocument/2006/relationships/image" Target="../media/image5.png"/></Relationships>
</file>

<file path=ppt/diagrams/_rels/data8.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0" i="0" dirty="0" smtClean="0"/>
            <a:t>Citizenship Education and Community Engagement</a:t>
          </a:r>
        </a:p>
        <a:p>
          <a:pPr algn="ctr" rtl="0"/>
          <a:r>
            <a:rPr lang="en-US" b="0" i="0" dirty="0" smtClean="0"/>
            <a:t>Hafiz Muhammad Moin  (moinawan.su.edu@gmail.com)</a:t>
          </a:r>
          <a:r>
            <a:rPr lang="en-US" dirty="0" smtClean="0"/>
            <a:t> </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X="85" custLinFactNeighborY="13722">
        <dgm:presLayoutVars>
          <dgm:chMax val="0"/>
          <dgm:bulletEnabled val="1"/>
        </dgm:presLayoutVars>
      </dgm:prSet>
      <dgm:spPr/>
      <dgm:t>
        <a:bodyPr/>
        <a:lstStyle/>
        <a:p>
          <a:endParaRPr lang="en-US"/>
        </a:p>
      </dgm:t>
    </dgm:pt>
  </dgm:ptLst>
  <dgm:cxnLst>
    <dgm:cxn modelId="{989BDFFB-6140-4612-BD57-D7EC490A4775}" type="presOf" srcId="{424B2AD9-0F4A-4307-953B-FB967E9B1F9D}" destId="{F5221887-F323-4DC5-9326-F5D6A7A5E84C}" srcOrd="0" destOrd="0" presId="urn:microsoft.com/office/officeart/2005/8/layout/vList2"/>
    <dgm:cxn modelId="{12D4901C-BF65-4C12-8085-89C10CE2F80D}"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84B1BC1C-2ECE-4672-BA2F-C631936A732B}"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1" dirty="0" smtClean="0">
              <a:latin typeface="Times New Roman" pitchFamily="18" charset="0"/>
              <a:cs typeface="Times New Roman" pitchFamily="18" charset="0"/>
            </a:rPr>
            <a:t>Identity Formation</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Y="-6600">
        <dgm:presLayoutVars>
          <dgm:chMax val="0"/>
          <dgm:bulletEnabled val="1"/>
        </dgm:presLayoutVars>
      </dgm:prSet>
      <dgm:spPr/>
      <dgm:t>
        <a:bodyPr/>
        <a:lstStyle/>
        <a:p>
          <a:endParaRPr lang="en-US"/>
        </a:p>
      </dgm:t>
    </dgm:pt>
  </dgm:ptLst>
  <dgm:cxnLst>
    <dgm:cxn modelId="{D431F091-77F3-4811-8712-6F875C861E57}" type="presOf" srcId="{424B2AD9-0F4A-4307-953B-FB967E9B1F9D}" destId="{F5221887-F323-4DC5-9326-F5D6A7A5E84C}" srcOrd="0" destOrd="0" presId="urn:microsoft.com/office/officeart/2005/8/layout/vList2"/>
    <dgm:cxn modelId="{E831E4D0-075D-4079-8069-A63E06A62F5A}"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09A03B7F-7DE5-41AD-87B6-82D4224DCDC0}"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custT="1"/>
      <dgm:spPr/>
      <dgm:t>
        <a:bodyPr/>
        <a:lstStyle/>
        <a:p>
          <a:pPr algn="l"/>
          <a:r>
            <a:rPr lang="en-US" sz="4000" dirty="0" smtClean="0">
              <a:latin typeface="Times New Roman" pitchFamily="18" charset="0"/>
              <a:cs typeface="Times New Roman" pitchFamily="18" charset="0"/>
            </a:rPr>
            <a:t>Definition of identity</a:t>
          </a:r>
          <a:endParaRPr lang="en-US" sz="4000"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79A909FE-7379-414C-9787-8F6A52F85BF6}">
      <dgm:prSet/>
      <dgm:spPr/>
      <dgm:t>
        <a:bodyPr/>
        <a:lstStyle/>
        <a:p>
          <a:pPr rtl="0"/>
          <a:endParaRPr lang="en-US" baseline="0" dirty="0"/>
        </a:p>
      </dgm:t>
    </dgm:pt>
    <dgm:pt modelId="{88338815-6E39-4480-AEFB-0C92A5FD426E}" type="parTrans" cxnId="{2C80D48B-DCCC-422C-BEED-C697507356A7}">
      <dgm:prSet/>
      <dgm:spPr/>
      <dgm:t>
        <a:bodyPr/>
        <a:lstStyle/>
        <a:p>
          <a:endParaRPr lang="en-US"/>
        </a:p>
      </dgm:t>
    </dgm:pt>
    <dgm:pt modelId="{CFFC356A-D45A-49F7-BC25-C6DA3ED1F64E}" type="sibTrans" cxnId="{2C80D48B-DCCC-422C-BEED-C697507356A7}">
      <dgm:prSet/>
      <dgm:spPr/>
      <dgm:t>
        <a:bodyPr/>
        <a:lstStyle/>
        <a:p>
          <a:endParaRPr lang="en-US"/>
        </a:p>
      </dgm:t>
    </dgm:pt>
    <dgm:pt modelId="{FF8A8059-A039-43EA-8033-7E1DB9A8C842}">
      <dgm:prSet/>
      <dgm:spPr/>
      <dgm:t>
        <a:bodyPr/>
        <a:lstStyle/>
        <a:p>
          <a:r>
            <a:rPr lang="en-US" baseline="0" dirty="0" smtClean="0">
              <a:latin typeface="Times New Roman" pitchFamily="18" charset="0"/>
              <a:cs typeface="Times New Roman" pitchFamily="18" charset="0"/>
            </a:rPr>
            <a:t>The distinctive characteristic belonging to any given individual, or shared by all members of a particular social category or group. </a:t>
          </a:r>
        </a:p>
      </dgm:t>
    </dgm:pt>
    <dgm:pt modelId="{5A85EBFE-29E0-45B4-A2EC-8A9884CF7E6F}" type="parTrans" cxnId="{60D577D3-EE7B-419F-8A44-5886FFD6DFB0}">
      <dgm:prSet/>
      <dgm:spPr/>
      <dgm:t>
        <a:bodyPr/>
        <a:lstStyle/>
        <a:p>
          <a:endParaRPr lang="en-US"/>
        </a:p>
      </dgm:t>
    </dgm:pt>
    <dgm:pt modelId="{EB9E2C76-7D28-408A-8C27-862710489378}" type="sibTrans" cxnId="{60D577D3-EE7B-419F-8A44-5886FFD6DFB0}">
      <dgm:prSet/>
      <dgm:spPr/>
      <dgm:t>
        <a:bodyPr/>
        <a:lstStyle/>
        <a:p>
          <a:endParaRPr lang="en-US"/>
        </a:p>
      </dgm:t>
    </dgm:pt>
    <dgm:pt modelId="{90EC0FC6-4391-4F39-B326-A0C00E3FFEC4}">
      <dgm:prSet/>
      <dgm:spPr/>
      <dgm:t>
        <a:bodyPr/>
        <a:lstStyle/>
        <a:p>
          <a:r>
            <a:rPr lang="en-US" baseline="0" dirty="0" smtClean="0">
              <a:latin typeface="Times New Roman" pitchFamily="18" charset="0"/>
              <a:cs typeface="Times New Roman" pitchFamily="18" charset="0"/>
            </a:rPr>
            <a:t>Identity may be distinguished from identification; identity is a label, whereas identification refers to the classifying act itself. Identity is thus best construed (interpreted) as being both relational and contextual, while the act of identification is best viewed as inherently display.</a:t>
          </a:r>
          <a:endParaRPr lang="en-US" baseline="0" dirty="0">
            <a:latin typeface="Times New Roman" pitchFamily="18" charset="0"/>
            <a:cs typeface="Times New Roman" pitchFamily="18" charset="0"/>
          </a:endParaRPr>
        </a:p>
      </dgm:t>
    </dgm:pt>
    <dgm:pt modelId="{BEFF2D8A-C296-4E7D-A740-3ED64967BF1D}" type="parTrans" cxnId="{445B7432-D35D-4A1F-A43C-A03ED1EE8631}">
      <dgm:prSet/>
      <dgm:spPr/>
      <dgm:t>
        <a:bodyPr/>
        <a:lstStyle/>
        <a:p>
          <a:endParaRPr lang="en-US"/>
        </a:p>
      </dgm:t>
    </dgm:pt>
    <dgm:pt modelId="{70AC0820-51EF-430F-8159-6C2645364D3E}" type="sibTrans" cxnId="{445B7432-D35D-4A1F-A43C-A03ED1EE863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Y="-31067" custLinFactNeighborY="-100000">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13851" custLinFactNeighborX="229" custLinFactNeighborY="-288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445B7432-D35D-4A1F-A43C-A03ED1EE8631}" srcId="{624CFA72-9F9E-4A82-AB25-BEAEB0E7685B}" destId="{90EC0FC6-4391-4F39-B326-A0C00E3FFEC4}" srcOrd="2" destOrd="0" parTransId="{BEFF2D8A-C296-4E7D-A740-3ED64967BF1D}" sibTransId="{70AC0820-51EF-430F-8159-6C2645364D3E}"/>
    <dgm:cxn modelId="{DEEB4666-6317-45FC-BC7C-BFB0C66F038C}" srcId="{D0855AD0-32C6-4C30-B1CE-18249009565A}" destId="{624CFA72-9F9E-4A82-AB25-BEAEB0E7685B}" srcOrd="0" destOrd="0" parTransId="{EDD8B46D-6EFE-43AC-BBBA-59D7234E6D3B}" sibTransId="{05A529F9-E4B7-464B-8AFD-E9010EA280CA}"/>
    <dgm:cxn modelId="{9052AF8F-3761-4EBA-AEDE-3C0D751A3F7E}" type="presOf" srcId="{90EC0FC6-4391-4F39-B326-A0C00E3FFEC4}" destId="{07FE797A-339E-4CBA-8341-0CF6DEF2AE50}" srcOrd="0" destOrd="2" presId="urn:microsoft.com/office/officeart/2005/8/layout/hList1"/>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60D577D3-EE7B-419F-8A44-5886FFD6DFB0}" srcId="{624CFA72-9F9E-4A82-AB25-BEAEB0E7685B}" destId="{FF8A8059-A039-43EA-8033-7E1DB9A8C842}" srcOrd="1" destOrd="0" parTransId="{5A85EBFE-29E0-45B4-A2EC-8A9884CF7E6F}" sibTransId="{EB9E2C76-7D28-408A-8C27-862710489378}"/>
    <dgm:cxn modelId="{2C80D48B-DCCC-422C-BEED-C697507356A7}" srcId="{624CFA72-9F9E-4A82-AB25-BEAEB0E7685B}" destId="{79A909FE-7379-414C-9787-8F6A52F85BF6}" srcOrd="0" destOrd="0" parTransId="{88338815-6E39-4480-AEFB-0C92A5FD426E}" sibTransId="{CFFC356A-D45A-49F7-BC25-C6DA3ED1F64E}"/>
    <dgm:cxn modelId="{3B346CD1-233C-42EB-A2FE-B6AA4F7DA5BA}" type="presOf" srcId="{FF8A8059-A039-43EA-8033-7E1DB9A8C842}" destId="{07FE797A-339E-4CBA-8341-0CF6DEF2AE50}" srcOrd="0" destOrd="1"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71DC198-7AE4-46E3-8CDB-0EA00D574F08}">
      <dgm:prSet/>
      <dgm:spPr/>
      <dgm:t>
        <a:bodyPr/>
        <a:lstStyle/>
        <a:p>
          <a:r>
            <a:rPr lang="en-US" dirty="0" smtClean="0">
              <a:latin typeface="Times New Roman" pitchFamily="18" charset="0"/>
              <a:cs typeface="Times New Roman" pitchFamily="18" charset="0"/>
            </a:rPr>
            <a:t>This process defines individuals to others and themselves.</a:t>
          </a:r>
          <a:endParaRPr lang="en-US" dirty="0">
            <a:latin typeface="Times New Roman" pitchFamily="18" charset="0"/>
            <a:cs typeface="Times New Roman" pitchFamily="18" charset="0"/>
          </a:endParaRPr>
        </a:p>
      </dgm:t>
    </dgm:pt>
    <dgm:pt modelId="{B63AA67A-F402-4269-9CB1-713760DF6F27}" type="parTrans" cxnId="{386A145B-88F8-422C-BDED-8963B7C51FE7}">
      <dgm:prSet/>
      <dgm:spPr/>
      <dgm:t>
        <a:bodyPr/>
        <a:lstStyle/>
        <a:p>
          <a:endParaRPr lang="en-US"/>
        </a:p>
      </dgm:t>
    </dgm:pt>
    <dgm:pt modelId="{D1C6C32B-FB87-4521-B418-AD3BBF31B41A}" type="sibTrans" cxnId="{386A145B-88F8-422C-BDED-8963B7C51FE7}">
      <dgm:prSet/>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Also known as individuation, is the development of the distinct personality of an individual regarded as a persisting entity (known as personal continuity) in a particular stage of life in which individual characteristics are possessed and by which a person is recognized or known.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Identity Formation …</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5FF11202-2D57-4C39-AD24-CF3B6AEBCEB9}" type="presOf" srcId="{771DC198-7AE4-46E3-8CDB-0EA00D574F08}" destId="{07FE797A-339E-4CBA-8341-0CF6DEF2AE50}" srcOrd="0" destOrd="1"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386A145B-88F8-422C-BDED-8963B7C51FE7}" srcId="{624CFA72-9F9E-4A82-AB25-BEAEB0E7685B}" destId="{771DC198-7AE4-46E3-8CDB-0EA00D574F08}" srcOrd="1" destOrd="0" parTransId="{B63AA67A-F402-4269-9CB1-713760DF6F27}" sibTransId="{D1C6C32B-FB87-4521-B418-AD3BBF31B41A}"/>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Self-concept or self-identity is the sum of a being's knowledge and understanding of their self. The self-concept is different from self-consciousness, which is an awareness of one's self.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Self-concept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AE38C79B-2CB0-4891-886F-90524DE4FD5B}">
      <dgm:prSet/>
      <dgm:spPr/>
      <dgm:t>
        <a:bodyPr/>
        <a:lstStyle/>
        <a:p>
          <a:r>
            <a:rPr lang="en-US" dirty="0" smtClean="0">
              <a:latin typeface="Times New Roman" pitchFamily="18" charset="0"/>
              <a:cs typeface="Times New Roman" pitchFamily="18" charset="0"/>
            </a:rPr>
            <a:t>Components of the self-concept include physical, psychological, and social attributes, which can be influenced by the individual's attitudes, habits, beliefs and ideas. </a:t>
          </a:r>
          <a:endParaRPr lang="en-US" dirty="0">
            <a:latin typeface="Times New Roman" pitchFamily="18" charset="0"/>
            <a:cs typeface="Times New Roman" pitchFamily="18" charset="0"/>
          </a:endParaRPr>
        </a:p>
      </dgm:t>
    </dgm:pt>
    <dgm:pt modelId="{E13AD192-6F7E-4131-BFAD-5022951044DA}" type="parTrans" cxnId="{DB03FEB1-4851-4B60-8811-CEDC36ED6F9C}">
      <dgm:prSet/>
      <dgm:spPr/>
      <dgm:t>
        <a:bodyPr/>
        <a:lstStyle/>
        <a:p>
          <a:endParaRPr lang="en-US"/>
        </a:p>
      </dgm:t>
    </dgm:pt>
    <dgm:pt modelId="{CFA41224-FBEC-426E-BB31-37B2210635F2}" type="sibTrans" cxnId="{DB03FEB1-4851-4B60-8811-CEDC36ED6F9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DB03FEB1-4851-4B60-8811-CEDC36ED6F9C}" srcId="{624CFA72-9F9E-4A82-AB25-BEAEB0E7685B}" destId="{AE38C79B-2CB0-4891-886F-90524DE4FD5B}" srcOrd="1" destOrd="0" parTransId="{E13AD192-6F7E-4131-BFAD-5022951044DA}" sibTransId="{CFA41224-FBEC-426E-BB31-37B2210635F2}"/>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B284463D-F6C8-4EB6-9BE9-66BD9C847342}" type="presOf" srcId="{AE38C79B-2CB0-4891-886F-90524DE4FD5B}" destId="{07FE797A-339E-4CBA-8341-0CF6DEF2AE50}" srcOrd="0" destOrd="1"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These components and attributes can not be condensed to the general concepts of self image and self-esteem as different types of identity coming together in one person.</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Self-concept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Cultural identity is the (feeling of) identity of a group or culture, or of an individual as far as they are influenced by their belonging to a group or culture.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Cultural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81078D45-DBEE-4D7F-993E-08A1F044E8FA}">
      <dgm:prSet/>
      <dgm:spPr/>
      <dgm:t>
        <a:bodyPr/>
        <a:lstStyle/>
        <a:p>
          <a:r>
            <a:rPr lang="en-US" dirty="0" smtClean="0">
              <a:latin typeface="Times New Roman" pitchFamily="18" charset="0"/>
              <a:cs typeface="Times New Roman" pitchFamily="18" charset="0"/>
            </a:rPr>
            <a:t>There are modern questions of culture that are transferred into questions of identity. Historical culture also influences individual identity, and as with modern cultural identity, individuals may pick and choose aspects of cultural identity, while rejecting or disowning other associated ideas.</a:t>
          </a:r>
          <a:endParaRPr lang="en-US" dirty="0">
            <a:latin typeface="Times New Roman" pitchFamily="18" charset="0"/>
            <a:cs typeface="Times New Roman" pitchFamily="18" charset="0"/>
          </a:endParaRPr>
        </a:p>
      </dgm:t>
    </dgm:pt>
    <dgm:pt modelId="{F2B61038-76BE-416E-A02E-9AF4A927F93D}" type="parTrans" cxnId="{66B0A3CA-382B-496F-924D-0F955780C1F9}">
      <dgm:prSet/>
      <dgm:spPr/>
      <dgm:t>
        <a:bodyPr/>
        <a:lstStyle/>
        <a:p>
          <a:endParaRPr lang="en-US"/>
        </a:p>
      </dgm:t>
    </dgm:pt>
    <dgm:pt modelId="{9FD8DE7A-4739-4B22-8787-DCB0B8F7F265}" type="sibTrans" cxnId="{66B0A3CA-382B-496F-924D-0F955780C1F9}">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A6B39AB6-D30E-4BE3-8395-914792602F6B}" type="presOf" srcId="{81078D45-DBEE-4D7F-993E-08A1F044E8FA}" destId="{07FE797A-339E-4CBA-8341-0CF6DEF2AE50}" srcOrd="0" destOrd="1" presId="urn:microsoft.com/office/officeart/2005/8/layout/hList1"/>
    <dgm:cxn modelId="{66B0A3CA-382B-496F-924D-0F955780C1F9}" srcId="{624CFA72-9F9E-4A82-AB25-BEAEB0E7685B}" destId="{81078D45-DBEE-4D7F-993E-08A1F044E8FA}" srcOrd="1" destOrd="0" parTransId="{F2B61038-76BE-416E-A02E-9AF4A927F93D}" sibTransId="{9FD8DE7A-4739-4B22-8787-DCB0B8F7F265}"/>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An ethnic identity is the identification with a certain ethnicity, usually on the basis of a presumed common genealogy (family tree) or heritage.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Ethnic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2F903A48-898F-498F-BDFB-A4BA3FFC1C2A}">
      <dgm:prSet/>
      <dgm:spPr/>
      <dgm:t>
        <a:bodyPr/>
        <a:lstStyle/>
        <a:p>
          <a:r>
            <a:rPr lang="en-US" dirty="0" smtClean="0">
              <a:latin typeface="Times New Roman" pitchFamily="18" charset="0"/>
              <a:cs typeface="Times New Roman" pitchFamily="18" charset="0"/>
            </a:rPr>
            <a:t>Recognition by others as a distinct ethnic group is often a contributing factor to developing this bond of identification. Ethnic groups are also often united by common cultural, behavioral, linguistic, traditional, or religious traits.</a:t>
          </a:r>
          <a:endParaRPr lang="en-US" dirty="0">
            <a:latin typeface="Times New Roman" pitchFamily="18" charset="0"/>
            <a:cs typeface="Times New Roman" pitchFamily="18" charset="0"/>
          </a:endParaRPr>
        </a:p>
      </dgm:t>
    </dgm:pt>
    <dgm:pt modelId="{F9124CAA-D392-4D92-A7FF-407FEDBD7CD7}" type="parTrans" cxnId="{C4CC28CD-D21B-4960-93F4-1D42D79E0C21}">
      <dgm:prSet/>
      <dgm:spPr/>
      <dgm:t>
        <a:bodyPr/>
        <a:lstStyle/>
        <a:p>
          <a:endParaRPr lang="en-US"/>
        </a:p>
      </dgm:t>
    </dgm:pt>
    <dgm:pt modelId="{ABC97EBF-A09F-4E26-B55D-8DD61AC7E2C6}" type="sibTrans" cxnId="{C4CC28CD-D21B-4960-93F4-1D42D79E0C2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C4CC28CD-D21B-4960-93F4-1D42D79E0C21}" srcId="{624CFA72-9F9E-4A82-AB25-BEAEB0E7685B}" destId="{2F903A48-898F-498F-BDFB-A4BA3FFC1C2A}" srcOrd="1" destOrd="0" parTransId="{F9124CAA-D392-4D92-A7FF-407FEDBD7CD7}" sibTransId="{ABC97EBF-A09F-4E26-B55D-8DD61AC7E2C6}"/>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BA544439-66C6-4455-863A-8B16044C6F8F}" type="presOf" srcId="{2F903A48-898F-498F-BDFB-A4BA3FFC1C2A}" destId="{07FE797A-339E-4CBA-8341-0CF6DEF2AE50}" srcOrd="0" destOrd="1"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National Identity</a:t>
          </a:r>
          <a:r>
            <a:rPr lang="en-US" b="1" smtClean="0">
              <a:latin typeface="Times New Roman" pitchFamily="18" charset="0"/>
              <a:cs typeface="Times New Roman" pitchFamily="18" charset="0"/>
            </a:rPr>
            <a:t> </a:t>
          </a:r>
          <a:r>
            <a:rPr lang="en-US" smtClean="0">
              <a:latin typeface="Times New Roman" pitchFamily="18" charset="0"/>
              <a:cs typeface="Times New Roman" pitchFamily="18" charset="0"/>
            </a:rPr>
            <a:t>is an ethical and </a:t>
          </a:r>
          <a:r>
            <a:rPr lang="en-US" b="1" smtClean="0">
              <a:latin typeface="Times New Roman" pitchFamily="18" charset="0"/>
              <a:cs typeface="Times New Roman" pitchFamily="18" charset="0"/>
            </a:rPr>
            <a:t>philosophical</a:t>
          </a:r>
          <a:r>
            <a:rPr lang="en-US" smtClean="0">
              <a:latin typeface="Times New Roman" pitchFamily="18" charset="0"/>
              <a:cs typeface="Times New Roman" pitchFamily="18" charset="0"/>
            </a:rPr>
            <a:t> concept whereby all humans are divided into groups called nations.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National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6F65C36F-51CB-4815-9AA2-8308EC769AF6}">
      <dgm:prSet/>
      <dgm:spPr/>
      <dgm:t>
        <a:bodyPr/>
        <a:lstStyle/>
        <a:p>
          <a:r>
            <a:rPr lang="en-US" dirty="0" smtClean="0">
              <a:latin typeface="Times New Roman" pitchFamily="18" charset="0"/>
              <a:cs typeface="Times New Roman" pitchFamily="18" charset="0"/>
            </a:rPr>
            <a:t>Members of a “nation” share a common identity, and usually a common origin, in the sense of heritage, parentage (paternity) or background.</a:t>
          </a:r>
          <a:endParaRPr lang="en-US" dirty="0">
            <a:latin typeface="Times New Roman" pitchFamily="18" charset="0"/>
            <a:cs typeface="Times New Roman" pitchFamily="18" charset="0"/>
          </a:endParaRPr>
        </a:p>
      </dgm:t>
    </dgm:pt>
    <dgm:pt modelId="{E28B05C4-04EC-4084-A2B6-6C49CCC4E430}" type="parTrans" cxnId="{B8FD8C5A-DD60-40C2-949F-AF968C3D5FC6}">
      <dgm:prSet/>
      <dgm:spPr/>
      <dgm:t>
        <a:bodyPr/>
        <a:lstStyle/>
        <a:p>
          <a:endParaRPr lang="en-US"/>
        </a:p>
      </dgm:t>
    </dgm:pt>
    <dgm:pt modelId="{569CDC38-75CF-4342-8829-CE69F0EB6AB9}" type="sibTrans" cxnId="{B8FD8C5A-DD60-40C2-949F-AF968C3D5FC6}">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B8FD8C5A-DD60-40C2-949F-AF968C3D5FC6}" srcId="{624CFA72-9F9E-4A82-AB25-BEAEB0E7685B}" destId="{6F65C36F-51CB-4815-9AA2-8308EC769AF6}" srcOrd="1" destOrd="0" parTransId="{E28B05C4-04EC-4084-A2B6-6C49CCC4E430}" sibTransId="{569CDC38-75CF-4342-8829-CE69F0EB6AB9}"/>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A159CA3E-8C58-4F9F-B561-0086D514314C}" type="presOf" srcId="{6F65C36F-51CB-4815-9AA2-8308EC769AF6}" destId="{07FE797A-339E-4CBA-8341-0CF6DEF2AE50}" srcOrd="0" destOrd="1"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Religious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68791" custLinFactNeighborX="0" custLinFactNeighborY="9917">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dgm:spPr/>
      <dgm:t>
        <a:bodyPr/>
        <a:lstStyle/>
        <a:p>
          <a:endParaRPr lang="en-US"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21F6EC1D-EE8D-43BA-A0CA-6952F317CE25}">
      <dgm:prSet/>
      <dgm:spPr/>
      <dgm:t>
        <a:bodyPr/>
        <a:lstStyle/>
        <a:p>
          <a:pPr rtl="0"/>
          <a:r>
            <a:rPr lang="en-US" dirty="0" smtClean="0">
              <a:latin typeface="Times New Roman" pitchFamily="18" charset="0"/>
              <a:cs typeface="Times New Roman" pitchFamily="18" charset="0"/>
            </a:rPr>
            <a:t>Culture consists of the beliefs, behaviors, objects, and other characteristics common to the members of a particular group or society culture includes many societal aspects: language, customs, values, norms,  rules, tools, technologies, products, organizations, and institutions.</a:t>
          </a:r>
          <a:endParaRPr lang="en-US" dirty="0"/>
        </a:p>
      </dgm:t>
    </dgm:pt>
    <dgm:pt modelId="{156481F7-14CB-4A64-BB0B-640E2A864731}" type="parTrans" cxnId="{42F6A1BA-55E8-440E-ADF9-F6660B40F4E2}">
      <dgm:prSet/>
      <dgm:spPr/>
      <dgm:t>
        <a:bodyPr/>
        <a:lstStyle/>
        <a:p>
          <a:endParaRPr lang="en-US"/>
        </a:p>
      </dgm:t>
    </dgm:pt>
    <dgm:pt modelId="{140A20C3-37DF-4DDE-AD4E-3215AD58715D}" type="sibTrans" cxnId="{42F6A1BA-55E8-440E-ADF9-F6660B40F4E2}">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15053">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3089" custLinFactNeighborX="-588" custLinFactNeighborY="-18666">
        <dgm:presLayoutVars>
          <dgm:bulletEnabled val="1"/>
        </dgm:presLayoutVars>
      </dgm:prSet>
      <dgm:spPr/>
      <dgm:t>
        <a:bodyPr/>
        <a:lstStyle/>
        <a:p>
          <a:endParaRPr lang="en-US"/>
        </a:p>
      </dgm:t>
    </dgm:pt>
  </dgm:ptLst>
  <dgm:cxnLst>
    <dgm:cxn modelId="{5C1C845E-104E-4B24-8390-618899255BF9}" type="presOf" srcId="{21F6EC1D-EE8D-43BA-A0CA-6952F317CE25}" destId="{07FE797A-339E-4CBA-8341-0CF6DEF2AE50}" srcOrd="0" destOrd="0" presId="urn:microsoft.com/office/officeart/2005/8/layout/hList1"/>
    <dgm:cxn modelId="{42F6A1BA-55E8-440E-ADF9-F6660B40F4E2}" srcId="{624CFA72-9F9E-4A82-AB25-BEAEB0E7685B}" destId="{21F6EC1D-EE8D-43BA-A0CA-6952F317CE25}" srcOrd="0" destOrd="0" parTransId="{156481F7-14CB-4A64-BB0B-640E2A864731}" sibTransId="{140A20C3-37DF-4DDE-AD4E-3215AD58715D}"/>
    <dgm:cxn modelId="{DEEB4666-6317-45FC-BC7C-BFB0C66F038C}" srcId="{D0855AD0-32C6-4C30-B1CE-18249009565A}" destId="{624CFA72-9F9E-4A82-AB25-BEAEB0E7685B}" srcOrd="0" destOrd="0" parTransId="{EDD8B46D-6EFE-43AC-BBBA-59D7234E6D3B}" sibTransId="{05A529F9-E4B7-464B-8AFD-E9010EA280CA}"/>
    <dgm:cxn modelId="{70035DFF-BB85-4ACA-A56E-5699D5F0F5A7}" type="presOf" srcId="{D0855AD0-32C6-4C30-B1CE-18249009565A}" destId="{F529769A-E69B-4B29-BDFC-7F66F4AA1A6F}" srcOrd="0" destOrd="0" presId="urn:microsoft.com/office/officeart/2005/8/layout/hList1"/>
    <dgm:cxn modelId="{BEB13BF7-AA5A-45F9-909A-1FB88BAEF17C}" type="presOf" srcId="{624CFA72-9F9E-4A82-AB25-BEAEB0E7685B}" destId="{854496AB-5753-49D4-9BEC-FD31C8E441C9}" srcOrd="0" destOrd="0" presId="urn:microsoft.com/office/officeart/2005/8/layout/hList1"/>
    <dgm:cxn modelId="{EA50260B-BCBD-4330-BB49-501E24C6AFEF}" type="presParOf" srcId="{F529769A-E69B-4B29-BDFC-7F66F4AA1A6F}" destId="{1163A432-9FDA-4C0D-A79D-AAA13C18A84D}" srcOrd="0" destOrd="0" presId="urn:microsoft.com/office/officeart/2005/8/layout/hList1"/>
    <dgm:cxn modelId="{211BD55F-2B8A-4DDE-8E19-AFB4FC6C1ACE}" type="presParOf" srcId="{1163A432-9FDA-4C0D-A79D-AAA13C18A84D}" destId="{854496AB-5753-49D4-9BEC-FD31C8E441C9}" srcOrd="0" destOrd="0" presId="urn:microsoft.com/office/officeart/2005/8/layout/hList1"/>
    <dgm:cxn modelId="{3F29B498-50B9-44FD-BA2A-BF799307CFA0}"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A religious identity is the set of beliefs and practices generally held by an individual, involving devotion/ loyalty to organized beliefs and ceremonies</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Religious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E7A0E85F-45BB-4E3A-AF00-831AB8B39467}">
      <dgm:prSet/>
      <dgm:spPr/>
      <dgm:t>
        <a:bodyPr/>
        <a:lstStyle/>
        <a:p>
          <a:endParaRPr lang="en-US" dirty="0" smtClean="0">
            <a:latin typeface="Times New Roman" pitchFamily="18" charset="0"/>
            <a:cs typeface="Times New Roman" pitchFamily="18" charset="0"/>
          </a:endParaRPr>
        </a:p>
      </dgm:t>
    </dgm:pt>
    <dgm:pt modelId="{74EAACAC-FD7D-4E0E-A24B-4CA8473B8B98}" type="parTrans" cxnId="{BFAC2A90-E6DC-4534-96B3-66D31B169889}">
      <dgm:prSet/>
      <dgm:spPr/>
      <dgm:t>
        <a:bodyPr/>
        <a:lstStyle/>
        <a:p>
          <a:endParaRPr lang="en-US"/>
        </a:p>
      </dgm:t>
    </dgm:pt>
    <dgm:pt modelId="{93B7CD61-A5DC-444A-B534-ED3F3F36CF9E}" type="sibTrans" cxnId="{BFAC2A90-E6DC-4534-96B3-66D31B169889}">
      <dgm:prSet/>
      <dgm:spPr/>
      <dgm:t>
        <a:bodyPr/>
        <a:lstStyle/>
        <a:p>
          <a:endParaRPr lang="en-US"/>
        </a:p>
      </dgm:t>
    </dgm:pt>
    <dgm:pt modelId="{0CBB9048-CB82-45D8-8FB7-15507950634F}">
      <dgm:prSet/>
      <dgm:spPr/>
      <dgm:t>
        <a:bodyPr/>
        <a:lstStyle/>
        <a:p>
          <a:r>
            <a:rPr lang="en-US" dirty="0" smtClean="0">
              <a:latin typeface="Times New Roman" pitchFamily="18" charset="0"/>
              <a:cs typeface="Times New Roman" pitchFamily="18" charset="0"/>
            </a:rPr>
            <a:t>It is a study of cultural traditions, writings, history, and mythology, as well as faith and mystic (spiritual) experience. </a:t>
          </a:r>
        </a:p>
      </dgm:t>
    </dgm:pt>
    <dgm:pt modelId="{87671B4E-EA2C-4B6A-AF9C-67EC0C721390}" type="parTrans" cxnId="{5AB8840B-21A0-498B-8B04-727CE3862324}">
      <dgm:prSet/>
      <dgm:spPr/>
      <dgm:t>
        <a:bodyPr/>
        <a:lstStyle/>
        <a:p>
          <a:endParaRPr lang="en-US"/>
        </a:p>
      </dgm:t>
    </dgm:pt>
    <dgm:pt modelId="{6DAE1BEC-298E-4634-95A3-492DB335E875}" type="sibTrans" cxnId="{5AB8840B-21A0-498B-8B04-727CE3862324}">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917">
        <dgm:presLayoutVars>
          <dgm:bulletEnabled val="1"/>
        </dgm:presLayoutVars>
      </dgm:prSet>
      <dgm:spPr/>
      <dgm:t>
        <a:bodyPr/>
        <a:lstStyle/>
        <a:p>
          <a:endParaRPr lang="en-US"/>
        </a:p>
      </dgm:t>
    </dgm:pt>
  </dgm:ptLst>
  <dgm:cxnLst>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5AB8840B-21A0-498B-8B04-727CE3862324}" srcId="{624CFA72-9F9E-4A82-AB25-BEAEB0E7685B}" destId="{0CBB9048-CB82-45D8-8FB7-15507950634F}" srcOrd="2" destOrd="0" parTransId="{87671B4E-EA2C-4B6A-AF9C-67EC0C721390}" sibTransId="{6DAE1BEC-298E-4634-95A3-492DB335E875}"/>
    <dgm:cxn modelId="{1EAEB70A-7638-4EF4-B900-2A3277C8101D}" type="presOf" srcId="{E7A0E85F-45BB-4E3A-AF00-831AB8B39467}"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BFAC2A90-E6DC-4534-96B3-66D31B169889}" srcId="{624CFA72-9F9E-4A82-AB25-BEAEB0E7685B}" destId="{E7A0E85F-45BB-4E3A-AF00-831AB8B39467}" srcOrd="1" destOrd="0" parTransId="{74EAACAC-FD7D-4E0E-A24B-4CA8473B8B98}" sibTransId="{93B7CD61-A5DC-444A-B534-ED3F3F36CF9E}"/>
    <dgm:cxn modelId="{2C80D48B-DCCC-422C-BEED-C697507356A7}" srcId="{624CFA72-9F9E-4A82-AB25-BEAEB0E7685B}" destId="{79A909FE-7379-414C-9787-8F6A52F85BF6}" srcOrd="0" destOrd="0" parTransId="{88338815-6E39-4480-AEFB-0C92A5FD426E}" sibTransId="{CFFC356A-D45A-49F7-BC25-C6DA3ED1F64E}"/>
    <dgm:cxn modelId="{3D5B7B13-5C81-4F90-BC90-EA9652100627}" type="presOf" srcId="{0CBB9048-CB82-45D8-8FB7-15507950634F}" destId="{07FE797A-339E-4CBA-8341-0CF6DEF2AE50}" srcOrd="0" destOrd="2"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The term “religious identity” refers to the personal practices related to communal faith.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Religious Identity (</a:t>
          </a:r>
          <a:r>
            <a:rPr lang="en-US" sz="4000" b="1" dirty="0" err="1" smtClean="0">
              <a:latin typeface="Times New Roman" pitchFamily="18" charset="0"/>
              <a:cs typeface="Times New Roman" pitchFamily="18" charset="0"/>
            </a:rPr>
            <a:t>Cont</a:t>
          </a:r>
          <a:r>
            <a:rPr lang="en-US" sz="4000" b="1" dirty="0" smtClean="0">
              <a:latin typeface="Times New Roman" pitchFamily="18" charset="0"/>
              <a:cs typeface="Times New Roman" pitchFamily="18" charset="0"/>
            </a:rPr>
            <a: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980D7B02-1308-46F3-A5C2-6E7954D3941B}">
      <dgm:prSet/>
      <dgm:spPr/>
      <dgm:t>
        <a:bodyPr/>
        <a:lstStyle/>
        <a:p>
          <a:endParaRPr lang="en-US" dirty="0">
            <a:latin typeface="Times New Roman" pitchFamily="18" charset="0"/>
            <a:cs typeface="Times New Roman" pitchFamily="18" charset="0"/>
          </a:endParaRPr>
        </a:p>
      </dgm:t>
    </dgm:pt>
    <dgm:pt modelId="{0A6BBF81-8C2B-4115-B9CF-FE947A001E24}" type="parTrans" cxnId="{21094606-BA89-4E19-9AC2-7406769C271F}">
      <dgm:prSet/>
      <dgm:spPr/>
      <dgm:t>
        <a:bodyPr/>
        <a:lstStyle/>
        <a:p>
          <a:endParaRPr lang="en-US"/>
        </a:p>
      </dgm:t>
    </dgm:pt>
    <dgm:pt modelId="{8428C8AB-D324-4ED5-8B08-682E2B23B5E9}" type="sibTrans" cxnId="{21094606-BA89-4E19-9AC2-7406769C271F}">
      <dgm:prSet/>
      <dgm:spPr/>
      <dgm:t>
        <a:bodyPr/>
        <a:lstStyle/>
        <a:p>
          <a:endParaRPr lang="en-US"/>
        </a:p>
      </dgm:t>
    </dgm:pt>
    <dgm:pt modelId="{E07870D4-2E4A-4AC9-95E4-3AD1BE84D583}">
      <dgm:prSet/>
      <dgm:spPr/>
      <dgm:t>
        <a:bodyPr/>
        <a:lstStyle/>
        <a:p>
          <a:r>
            <a:rPr lang="en-US" dirty="0" smtClean="0">
              <a:latin typeface="Times New Roman" pitchFamily="18" charset="0"/>
              <a:cs typeface="Times New Roman" pitchFamily="18" charset="0"/>
            </a:rPr>
            <a:t>This identity formation begins with association in the parents’ religious contacts, and individuation requires that the person chooses to the same or different religious identity than that of his/her parents.</a:t>
          </a:r>
          <a:endParaRPr lang="en-US" dirty="0">
            <a:latin typeface="Times New Roman" pitchFamily="18" charset="0"/>
            <a:cs typeface="Times New Roman" pitchFamily="18" charset="0"/>
          </a:endParaRPr>
        </a:p>
      </dgm:t>
    </dgm:pt>
    <dgm:pt modelId="{2D7D53A6-A08C-4713-8228-94F6FAF02FBE}" type="parTrans" cxnId="{7D57DE5D-13D7-422C-82DC-BF331C737244}">
      <dgm:prSet/>
      <dgm:spPr/>
      <dgm:t>
        <a:bodyPr/>
        <a:lstStyle/>
        <a:p>
          <a:endParaRPr lang="en-US"/>
        </a:p>
      </dgm:t>
    </dgm:pt>
    <dgm:pt modelId="{A8FFA353-1F6C-4ECC-B2F4-8302BDA2720A}" type="sibTrans" cxnId="{7D57DE5D-13D7-422C-82DC-BF331C737244}">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4D1FEDA6-C8FC-4B3E-8037-348B82269203}" type="presOf" srcId="{980D7B02-1308-46F3-A5C2-6E7954D3941B}" destId="{07FE797A-339E-4CBA-8341-0CF6DEF2AE50}" srcOrd="0" destOrd="1" presId="urn:microsoft.com/office/officeart/2005/8/layout/hList1"/>
    <dgm:cxn modelId="{21094606-BA89-4E19-9AC2-7406769C271F}" srcId="{624CFA72-9F9E-4A82-AB25-BEAEB0E7685B}" destId="{980D7B02-1308-46F3-A5C2-6E7954D3941B}" srcOrd="1" destOrd="0" parTransId="{0A6BBF81-8C2B-4115-B9CF-FE947A001E24}" sibTransId="{8428C8AB-D324-4ED5-8B08-682E2B23B5E9}"/>
    <dgm:cxn modelId="{C4CF524F-5079-463D-8D98-6BBEEBC674AF}" type="presOf" srcId="{E07870D4-2E4A-4AC9-95E4-3AD1BE84D583}" destId="{07FE797A-339E-4CBA-8341-0CF6DEF2AE50}" srcOrd="0" destOrd="2"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7D57DE5D-13D7-422C-82DC-BF331C737244}" srcId="{624CFA72-9F9E-4A82-AB25-BEAEB0E7685B}" destId="{E07870D4-2E4A-4AC9-95E4-3AD1BE84D583}" srcOrd="2" destOrd="0" parTransId="{2D7D53A6-A08C-4713-8228-94F6FAF02FBE}" sibTransId="{A8FFA353-1F6C-4ECC-B2F4-8302BDA2720A}"/>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Gender identity describes the gender with which a person identifies (i.e., whether one perceives oneself to be a man, a woman, outside of the gender binary, etc.), but can also be used to refer to the gender that other people attribute to the individual on the basis of what they know from gender </a:t>
          </a:r>
          <a:r>
            <a:rPr lang="en-US" b="1" dirty="0" smtClean="0">
              <a:latin typeface="Times New Roman" pitchFamily="18" charset="0"/>
              <a:cs typeface="Times New Roman" pitchFamily="18" charset="0"/>
            </a:rPr>
            <a:t>role indications </a:t>
          </a:r>
          <a:r>
            <a:rPr lang="en-US" dirty="0" smtClean="0">
              <a:latin typeface="Times New Roman" pitchFamily="18" charset="0"/>
              <a:cs typeface="Times New Roman" pitchFamily="18" charset="0"/>
            </a:rPr>
            <a:t>(social behavior, clothing, hair style, etc.).</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Gender Identity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Another way of defining identity formation is “the problem‐solving behavior aimed at eliciting (producing) information about oneself or environment in order to make a decision about an important life choice”.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Social Support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3E848DAD-5B70-4EB1-9F9C-12F3AF1B7FDA}">
      <dgm:prSet/>
      <dgm:spPr/>
      <dgm:t>
        <a:bodyPr/>
        <a:lstStyle/>
        <a:p>
          <a:endParaRPr lang="en-US" dirty="0" smtClean="0">
            <a:latin typeface="Times New Roman" pitchFamily="18" charset="0"/>
            <a:cs typeface="Times New Roman" pitchFamily="18" charset="0"/>
          </a:endParaRPr>
        </a:p>
      </dgm:t>
    </dgm:pt>
    <dgm:pt modelId="{8E04C212-7979-4415-AA96-8CF3C1A89FA7}" type="parTrans" cxnId="{AA7A9F4D-5DDE-411A-9EAE-32880A8CF1C8}">
      <dgm:prSet/>
      <dgm:spPr/>
      <dgm:t>
        <a:bodyPr/>
        <a:lstStyle/>
        <a:p>
          <a:endParaRPr lang="en-US"/>
        </a:p>
      </dgm:t>
    </dgm:pt>
    <dgm:pt modelId="{56D86301-87D6-4BE3-B0A2-428859DAA7A7}" type="sibTrans" cxnId="{AA7A9F4D-5DDE-411A-9EAE-32880A8CF1C8}">
      <dgm:prSet/>
      <dgm:spPr/>
      <dgm:t>
        <a:bodyPr/>
        <a:lstStyle/>
        <a:p>
          <a:endParaRPr lang="en-US"/>
        </a:p>
      </dgm:t>
    </dgm:pt>
    <dgm:pt modelId="{7C85D1C4-CA78-4C93-BD62-5DB575FCAECB}">
      <dgm:prSet/>
      <dgm:spPr/>
      <dgm:t>
        <a:bodyPr/>
        <a:lstStyle/>
        <a:p>
          <a:r>
            <a:rPr lang="en-US" dirty="0" smtClean="0">
              <a:latin typeface="Times New Roman" pitchFamily="18" charset="0"/>
              <a:cs typeface="Times New Roman" pitchFamily="18" charset="0"/>
            </a:rPr>
            <a:t>Social support can be defined as supportive relationships with others</a:t>
          </a:r>
          <a:endParaRPr lang="en-US" dirty="0">
            <a:latin typeface="Times New Roman" pitchFamily="18" charset="0"/>
            <a:cs typeface="Times New Roman" pitchFamily="18" charset="0"/>
          </a:endParaRPr>
        </a:p>
      </dgm:t>
    </dgm:pt>
    <dgm:pt modelId="{4FADAB06-D79D-432C-B4E9-47AD37673018}" type="parTrans" cxnId="{14D1A408-8C92-4B45-A017-2577F3032555}">
      <dgm:prSet/>
      <dgm:spPr/>
      <dgm:t>
        <a:bodyPr/>
        <a:lstStyle/>
        <a:p>
          <a:endParaRPr lang="en-US"/>
        </a:p>
      </dgm:t>
    </dgm:pt>
    <dgm:pt modelId="{8512A5C2-7ECA-44F6-BF47-0DF18D799618}" type="sibTrans" cxnId="{14D1A408-8C92-4B45-A017-2577F3032555}">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0077" custLinFactNeighborX="0" custLinFactNeighborY="9172">
        <dgm:presLayoutVars>
          <dgm:bulletEnabled val="1"/>
        </dgm:presLayoutVars>
      </dgm:prSet>
      <dgm:spPr/>
      <dgm:t>
        <a:bodyPr/>
        <a:lstStyle/>
        <a:p>
          <a:endParaRPr lang="en-US"/>
        </a:p>
      </dgm:t>
    </dgm:pt>
  </dgm:ptLst>
  <dgm:cxnLst>
    <dgm:cxn modelId="{1BF2E28B-EE52-4AC1-AD2F-26549704CB22}" type="presOf" srcId="{7C85D1C4-CA78-4C93-BD62-5DB575FCAECB}" destId="{07FE797A-339E-4CBA-8341-0CF6DEF2AE50}" srcOrd="0" destOrd="2"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88A97939-0275-4AA7-926C-942A9618C354}" type="presOf" srcId="{3E848DAD-5B70-4EB1-9F9C-12F3AF1B7FDA}" destId="{07FE797A-339E-4CBA-8341-0CF6DEF2AE50}" srcOrd="0" destOrd="1"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AA7A9F4D-5DDE-411A-9EAE-32880A8CF1C8}" srcId="{624CFA72-9F9E-4A82-AB25-BEAEB0E7685B}" destId="{3E848DAD-5B70-4EB1-9F9C-12F3AF1B7FDA}" srcOrd="1" destOrd="0" parTransId="{8E04C212-7979-4415-AA96-8CF3C1A89FA7}" sibTransId="{56D86301-87D6-4BE3-B0A2-428859DAA7A7}"/>
    <dgm:cxn modelId="{2C80D48B-DCCC-422C-BEED-C697507356A7}" srcId="{624CFA72-9F9E-4A82-AB25-BEAEB0E7685B}" destId="{79A909FE-7379-414C-9787-8F6A52F85BF6}" srcOrd="0" destOrd="0" parTransId="{88338815-6E39-4480-AEFB-0C92A5FD426E}" sibTransId="{CFFC356A-D45A-49F7-BC25-C6DA3ED1F64E}"/>
    <dgm:cxn modelId="{14D1A408-8C92-4B45-A017-2577F3032555}" srcId="{624CFA72-9F9E-4A82-AB25-BEAEB0E7685B}" destId="{7C85D1C4-CA78-4C93-BD62-5DB575FCAECB}" srcOrd="2" destOrd="0" parTransId="{4FADAB06-D79D-432C-B4E9-47AD37673018}" sibTransId="{8512A5C2-7ECA-44F6-BF47-0DF18D799618}"/>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Interpersonal identity development is composed of three elements: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Interpersonal Identity Development</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A412D6BF-BAE3-42B2-ABA6-E418830F909C}">
      <dgm:prSet/>
      <dgm:spPr/>
      <dgm:t>
        <a:bodyPr/>
        <a:lstStyle/>
        <a:p>
          <a:r>
            <a:rPr lang="en-US" b="1" dirty="0" smtClean="0">
              <a:latin typeface="Times New Roman" pitchFamily="18" charset="0"/>
              <a:cs typeface="Times New Roman" pitchFamily="18" charset="0"/>
            </a:rPr>
            <a:t>Categorization</a:t>
          </a:r>
          <a:r>
            <a:rPr lang="en-US" dirty="0" smtClean="0">
              <a:latin typeface="Times New Roman" pitchFamily="18" charset="0"/>
              <a:cs typeface="Times New Roman" pitchFamily="18" charset="0"/>
            </a:rPr>
            <a:t>: Labeling others (and ourselves) into categories. </a:t>
          </a:r>
          <a:endParaRPr lang="en-US" dirty="0">
            <a:latin typeface="Times New Roman" pitchFamily="18" charset="0"/>
            <a:cs typeface="Times New Roman" pitchFamily="18" charset="0"/>
          </a:endParaRPr>
        </a:p>
      </dgm:t>
    </dgm:pt>
    <dgm:pt modelId="{6B73E1C2-9FBD-456D-870D-3C4012855E9C}" type="parTrans" cxnId="{4988DC79-71F2-463A-846F-7D5113C583B8}">
      <dgm:prSet/>
      <dgm:spPr/>
      <dgm:t>
        <a:bodyPr/>
        <a:lstStyle/>
        <a:p>
          <a:endParaRPr lang="en-US"/>
        </a:p>
      </dgm:t>
    </dgm:pt>
    <dgm:pt modelId="{A4B119C7-1AF2-486D-874B-641A860FC67D}" type="sibTrans" cxnId="{4988DC79-71F2-463A-846F-7D5113C583B8}">
      <dgm:prSet/>
      <dgm:spPr/>
      <dgm:t>
        <a:bodyPr/>
        <a:lstStyle/>
        <a:p>
          <a:endParaRPr lang="en-US"/>
        </a:p>
      </dgm:t>
    </dgm:pt>
    <dgm:pt modelId="{8C96CC6E-4ECB-48D9-99BE-E1610F6CDD6D}">
      <dgm:prSet/>
      <dgm:spPr/>
      <dgm:t>
        <a:bodyPr/>
        <a:lstStyle/>
        <a:p>
          <a:r>
            <a:rPr lang="en-US" b="1" smtClean="0">
              <a:latin typeface="Times New Roman" pitchFamily="18" charset="0"/>
              <a:cs typeface="Times New Roman" pitchFamily="18" charset="0"/>
            </a:rPr>
            <a:t>Identification</a:t>
          </a:r>
          <a:r>
            <a:rPr lang="en-US" smtClean="0">
              <a:latin typeface="Times New Roman" pitchFamily="18" charset="0"/>
              <a:cs typeface="Times New Roman" pitchFamily="18" charset="0"/>
            </a:rPr>
            <a:t>: Associating others with certain groups. </a:t>
          </a:r>
          <a:endParaRPr lang="en-US" dirty="0" smtClean="0">
            <a:latin typeface="Times New Roman" pitchFamily="18" charset="0"/>
            <a:cs typeface="Times New Roman" pitchFamily="18" charset="0"/>
          </a:endParaRPr>
        </a:p>
      </dgm:t>
    </dgm:pt>
    <dgm:pt modelId="{A35BB71E-1FF8-4D6C-B0A4-272741B6B337}" type="parTrans" cxnId="{765CF61B-11FA-4DA3-9078-130C30C3D1AC}">
      <dgm:prSet/>
      <dgm:spPr/>
      <dgm:t>
        <a:bodyPr/>
        <a:lstStyle/>
        <a:p>
          <a:endParaRPr lang="en-US"/>
        </a:p>
      </dgm:t>
    </dgm:pt>
    <dgm:pt modelId="{CE50C3D8-5D0E-479F-BBBD-5F3356DBBBEC}" type="sibTrans" cxnId="{765CF61B-11FA-4DA3-9078-130C30C3D1AC}">
      <dgm:prSet/>
      <dgm:spPr/>
      <dgm:t>
        <a:bodyPr/>
        <a:lstStyle/>
        <a:p>
          <a:endParaRPr lang="en-US"/>
        </a:p>
      </dgm:t>
    </dgm:pt>
    <dgm:pt modelId="{037B6CF6-ED84-4763-9F8E-3AB55B7500E6}">
      <dgm:prSet/>
      <dgm:spPr/>
      <dgm:t>
        <a:bodyPr/>
        <a:lstStyle/>
        <a:p>
          <a:r>
            <a:rPr lang="en-US" b="1" dirty="0" smtClean="0">
              <a:latin typeface="Times New Roman" pitchFamily="18" charset="0"/>
              <a:cs typeface="Times New Roman" pitchFamily="18" charset="0"/>
            </a:rPr>
            <a:t>Comparison</a:t>
          </a:r>
          <a:r>
            <a:rPr lang="en-US" dirty="0" smtClean="0">
              <a:latin typeface="Times New Roman" pitchFamily="18" charset="0"/>
              <a:cs typeface="Times New Roman" pitchFamily="18" charset="0"/>
            </a:rPr>
            <a:t>: Comparing groups.</a:t>
          </a:r>
          <a:endParaRPr lang="en-US" dirty="0">
            <a:latin typeface="Times New Roman" pitchFamily="18" charset="0"/>
            <a:cs typeface="Times New Roman" pitchFamily="18" charset="0"/>
          </a:endParaRPr>
        </a:p>
      </dgm:t>
    </dgm:pt>
    <dgm:pt modelId="{9D5C32D6-FAFD-4DE6-A51C-373D0ECDEA21}" type="parTrans" cxnId="{DBE4CB60-657A-47C8-85F2-1692BDA29D1F}">
      <dgm:prSet/>
      <dgm:spPr/>
      <dgm:t>
        <a:bodyPr/>
        <a:lstStyle/>
        <a:p>
          <a:endParaRPr lang="en-US"/>
        </a:p>
      </dgm:t>
    </dgm:pt>
    <dgm:pt modelId="{4C2A86D5-92A8-4AF2-BCCF-80C064186ABC}" type="sibTrans" cxnId="{DBE4CB60-657A-47C8-85F2-1692BDA29D1F}">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6921" custLinFactNeighborX="0" custLinFactNeighborY="9172">
        <dgm:presLayoutVars>
          <dgm:bulletEnabled val="1"/>
        </dgm:presLayoutVars>
      </dgm:prSet>
      <dgm:spPr/>
      <dgm:t>
        <a:bodyPr/>
        <a:lstStyle/>
        <a:p>
          <a:endParaRPr lang="en-US"/>
        </a:p>
      </dgm:t>
    </dgm:pt>
  </dgm:ptLst>
  <dgm:cxnLst>
    <dgm:cxn modelId="{DEEB4666-6317-45FC-BC7C-BFB0C66F038C}" srcId="{D0855AD0-32C6-4C30-B1CE-18249009565A}" destId="{624CFA72-9F9E-4A82-AB25-BEAEB0E7685B}" srcOrd="0" destOrd="0" parTransId="{EDD8B46D-6EFE-43AC-BBBA-59D7234E6D3B}" sibTransId="{05A529F9-E4B7-464B-8AFD-E9010EA280CA}"/>
    <dgm:cxn modelId="{765CF61B-11FA-4DA3-9078-130C30C3D1AC}" srcId="{624CFA72-9F9E-4A82-AB25-BEAEB0E7685B}" destId="{8C96CC6E-4ECB-48D9-99BE-E1610F6CDD6D}" srcOrd="2" destOrd="0" parTransId="{A35BB71E-1FF8-4D6C-B0A4-272741B6B337}" sibTransId="{CE50C3D8-5D0E-479F-BBBD-5F3356DBBBEC}"/>
    <dgm:cxn modelId="{9E72A874-B336-45E7-8D4D-123E89035CEA}" type="presOf" srcId="{79A909FE-7379-414C-9787-8F6A52F85BF6}" destId="{07FE797A-339E-4CBA-8341-0CF6DEF2AE50}" srcOrd="0" destOrd="0"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0DD602E0-B107-4DB3-8068-4A0EB4DAF25B}" type="presOf" srcId="{8C96CC6E-4ECB-48D9-99BE-E1610F6CDD6D}" destId="{07FE797A-339E-4CBA-8341-0CF6DEF2AE50}" srcOrd="0" destOrd="2" presId="urn:microsoft.com/office/officeart/2005/8/layout/hList1"/>
    <dgm:cxn modelId="{4988DC79-71F2-463A-846F-7D5113C583B8}" srcId="{624CFA72-9F9E-4A82-AB25-BEAEB0E7685B}" destId="{A412D6BF-BAE3-42B2-ABA6-E418830F909C}" srcOrd="1" destOrd="0" parTransId="{6B73E1C2-9FBD-456D-870D-3C4012855E9C}" sibTransId="{A4B119C7-1AF2-486D-874B-641A860FC67D}"/>
    <dgm:cxn modelId="{DBE4CB60-657A-47C8-85F2-1692BDA29D1F}" srcId="{624CFA72-9F9E-4A82-AB25-BEAEB0E7685B}" destId="{037B6CF6-ED84-4763-9F8E-3AB55B7500E6}" srcOrd="3" destOrd="0" parTransId="{9D5C32D6-FAFD-4DE6-A51C-373D0ECDEA21}" sibTransId="{4C2A86D5-92A8-4AF2-BCCF-80C064186ABC}"/>
    <dgm:cxn modelId="{22005782-7F65-4601-AC19-4E5DE0EC8FFE}" type="presOf" srcId="{037B6CF6-ED84-4763-9F8E-3AB55B7500E6}" destId="{07FE797A-339E-4CBA-8341-0CF6DEF2AE50}" srcOrd="0" destOrd="3"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E0DC1B2A-691D-434F-A913-96074271717F}" type="presOf" srcId="{A412D6BF-BAE3-42B2-ABA6-E418830F909C}" destId="{07FE797A-339E-4CBA-8341-0CF6DEF2AE50}" srcOrd="0" destOrd="1"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dirty="0" smtClean="0">
              <a:latin typeface="Times New Roman" pitchFamily="18" charset="0"/>
              <a:cs typeface="Times New Roman" pitchFamily="18" charset="0"/>
            </a:rPr>
            <a:t>Social Harmony</a:t>
          </a:r>
          <a:r>
            <a:rPr lang="en-US" dirty="0" smtClean="0">
              <a:latin typeface="Times New Roman" pitchFamily="18" charset="0"/>
              <a:cs typeface="Times New Roman" pitchFamily="18" charset="0"/>
            </a:rPr>
            <a:t> is defined as a process of valuing, expressing, and promoting love, trust, admiration, peace, </a:t>
          </a:r>
          <a:r>
            <a:rPr lang="en-US" b="1" dirty="0" smtClean="0">
              <a:latin typeface="Times New Roman" pitchFamily="18" charset="0"/>
              <a:cs typeface="Times New Roman" pitchFamily="18" charset="0"/>
            </a:rPr>
            <a:t>harmony</a:t>
          </a:r>
          <a:r>
            <a:rPr lang="en-US" dirty="0" smtClean="0">
              <a:latin typeface="Times New Roman" pitchFamily="18" charset="0"/>
              <a:cs typeface="Times New Roman" pitchFamily="18" charset="0"/>
            </a:rPr>
            <a:t>, respect, (generosity) kindness and equity upon other people in any particular society regardless of their national origin, marital status, ethnicity, </a:t>
          </a:r>
          <a:r>
            <a:rPr lang="en-US" dirty="0" err="1" smtClean="0">
              <a:latin typeface="Times New Roman" pitchFamily="18" charset="0"/>
              <a:cs typeface="Times New Roman" pitchFamily="18" charset="0"/>
            </a:rPr>
            <a:t>colour</a:t>
          </a:r>
          <a:r>
            <a:rPr lang="en-US" dirty="0" smtClean="0">
              <a:latin typeface="Times New Roman" pitchFamily="18" charset="0"/>
              <a:cs typeface="Times New Roman" pitchFamily="18" charset="0"/>
            </a:rPr>
            <a:t>, gender, race, age and occupation etc.</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Social Harmony</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smtClean="0">
              <a:latin typeface="Times New Roman" pitchFamily="18" charset="0"/>
              <a:cs typeface="Times New Roman" pitchFamily="18" charset="0"/>
            </a:rPr>
            <a:t>Cultural Awareness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Cultural Awareness and its Importance</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3C925FFB-A409-43FE-B3EE-DAB8B8ABA02A}">
      <dgm:prSet/>
      <dgm:spPr/>
      <dgm:t>
        <a:bodyPr/>
        <a:lstStyle/>
        <a:p>
          <a:r>
            <a:rPr lang="en-US" dirty="0" smtClean="0">
              <a:latin typeface="Times New Roman" pitchFamily="18" charset="0"/>
              <a:cs typeface="Times New Roman" pitchFamily="18" charset="0"/>
            </a:rPr>
            <a:t>Developing sensitivity and understanding of another ethnic group </a:t>
          </a:r>
        </a:p>
      </dgm:t>
    </dgm:pt>
    <dgm:pt modelId="{E9B8FB7A-510C-40A8-A5F5-D6E36E78DFE7}" type="parTrans" cxnId="{DFFC2267-94F0-4254-8CA9-A0F78B719AD0}">
      <dgm:prSet/>
      <dgm:spPr/>
      <dgm:t>
        <a:bodyPr/>
        <a:lstStyle/>
        <a:p>
          <a:endParaRPr lang="en-US"/>
        </a:p>
      </dgm:t>
    </dgm:pt>
    <dgm:pt modelId="{7E3E97E1-A217-4ADE-ACC5-98108F05724B}" type="sibTrans" cxnId="{DFFC2267-94F0-4254-8CA9-A0F78B719AD0}">
      <dgm:prSet/>
      <dgm:spPr/>
      <dgm:t>
        <a:bodyPr/>
        <a:lstStyle/>
        <a:p>
          <a:endParaRPr lang="en-US"/>
        </a:p>
      </dgm:t>
    </dgm:pt>
    <dgm:pt modelId="{55426507-B000-48B0-9EB3-CD1221F1E2AF}">
      <dgm:prSet/>
      <dgm:spPr/>
      <dgm:t>
        <a:bodyPr/>
        <a:lstStyle/>
        <a:p>
          <a:r>
            <a:rPr lang="en-US" smtClean="0">
              <a:latin typeface="Times New Roman" pitchFamily="18" charset="0"/>
              <a:cs typeface="Times New Roman" pitchFamily="18" charset="0"/>
            </a:rPr>
            <a:t>understanding of the differences between yourselves and people from other countries or other backgrounds, especially differences in attitudes and values. </a:t>
          </a:r>
          <a:endParaRPr lang="en-US" dirty="0" smtClean="0">
            <a:latin typeface="Times New Roman" pitchFamily="18" charset="0"/>
            <a:cs typeface="Times New Roman" pitchFamily="18" charset="0"/>
          </a:endParaRPr>
        </a:p>
      </dgm:t>
    </dgm:pt>
    <dgm:pt modelId="{AF88968E-477E-4FA5-87EA-550B72B45619}" type="parTrans" cxnId="{63D6F30D-F284-4B0B-9212-AE6CFEF93644}">
      <dgm:prSet/>
      <dgm:spPr/>
      <dgm:t>
        <a:bodyPr/>
        <a:lstStyle/>
        <a:p>
          <a:endParaRPr lang="en-US"/>
        </a:p>
      </dgm:t>
    </dgm:pt>
    <dgm:pt modelId="{0757F581-6F26-409B-9372-4312B355986A}" type="sibTrans" cxnId="{63D6F30D-F284-4B0B-9212-AE6CFEF93644}">
      <dgm:prSet/>
      <dgm:spPr/>
      <dgm:t>
        <a:bodyPr/>
        <a:lstStyle/>
        <a:p>
          <a:endParaRPr lang="en-US"/>
        </a:p>
      </dgm:t>
    </dgm:pt>
    <dgm:pt modelId="{BC179822-F0BB-43D6-9A2C-39294EA51B4B}">
      <dgm:prSet/>
      <dgm:spPr/>
      <dgm:t>
        <a:bodyPr/>
        <a:lstStyle/>
        <a:p>
          <a:r>
            <a:rPr lang="en-US" b="1" smtClean="0">
              <a:latin typeface="Times New Roman" pitchFamily="18" charset="0"/>
              <a:cs typeface="Times New Roman" pitchFamily="18" charset="0"/>
            </a:rPr>
            <a:t>Importance</a:t>
          </a:r>
          <a:r>
            <a:rPr lang="en-US"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dgm:t>
    </dgm:pt>
    <dgm:pt modelId="{17AD7A55-BF5A-4908-B645-7B812E479B10}" type="parTrans" cxnId="{79F8BAA0-394D-464B-9C36-5177C91AC23E}">
      <dgm:prSet/>
      <dgm:spPr/>
      <dgm:t>
        <a:bodyPr/>
        <a:lstStyle/>
        <a:p>
          <a:endParaRPr lang="en-US"/>
        </a:p>
      </dgm:t>
    </dgm:pt>
    <dgm:pt modelId="{851125B7-5567-4E24-9B9F-6BBB91DAE41B}" type="sibTrans" cxnId="{79F8BAA0-394D-464B-9C36-5177C91AC23E}">
      <dgm:prSet/>
      <dgm:spPr/>
      <dgm:t>
        <a:bodyPr/>
        <a:lstStyle/>
        <a:p>
          <a:endParaRPr lang="en-US"/>
        </a:p>
      </dgm:t>
    </dgm:pt>
    <dgm:pt modelId="{CC98FAEC-B96A-438B-9AAF-0564154C31E2}">
      <dgm:prSet/>
      <dgm:spPr/>
      <dgm:t>
        <a:bodyPr/>
        <a:lstStyle/>
        <a:p>
          <a:r>
            <a:rPr lang="en-US" dirty="0" smtClean="0">
              <a:latin typeface="Times New Roman" pitchFamily="18" charset="0"/>
              <a:cs typeface="Times New Roman" pitchFamily="18" charset="0"/>
            </a:rPr>
            <a:t>For better understanding of other at Regional and global level For improving your acceptability In Business and Community work</a:t>
          </a:r>
          <a:endParaRPr lang="en-US" dirty="0">
            <a:latin typeface="Times New Roman" pitchFamily="18" charset="0"/>
            <a:cs typeface="Times New Roman" pitchFamily="18" charset="0"/>
          </a:endParaRPr>
        </a:p>
      </dgm:t>
    </dgm:pt>
    <dgm:pt modelId="{5E604B60-3C05-4130-96C0-B3720FE08327}" type="parTrans" cxnId="{81FFA775-EEA9-43AF-8D94-3D07C58521C2}">
      <dgm:prSet/>
      <dgm:spPr/>
      <dgm:t>
        <a:bodyPr/>
        <a:lstStyle/>
        <a:p>
          <a:endParaRPr lang="en-US"/>
        </a:p>
      </dgm:t>
    </dgm:pt>
    <dgm:pt modelId="{3EFC5F92-9E7D-4486-B1F8-0A6C83E31877}" type="sibTrans" cxnId="{81FFA775-EEA9-43AF-8D94-3D07C58521C2}">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81FFA775-EEA9-43AF-8D94-3D07C58521C2}" srcId="{624CFA72-9F9E-4A82-AB25-BEAEB0E7685B}" destId="{CC98FAEC-B96A-438B-9AAF-0564154C31E2}" srcOrd="4" destOrd="0" parTransId="{5E604B60-3C05-4130-96C0-B3720FE08327}" sibTransId="{3EFC5F92-9E7D-4486-B1F8-0A6C83E31877}"/>
    <dgm:cxn modelId="{DEEB4666-6317-45FC-BC7C-BFB0C66F038C}" srcId="{D0855AD0-32C6-4C30-B1CE-18249009565A}" destId="{624CFA72-9F9E-4A82-AB25-BEAEB0E7685B}" srcOrd="0" destOrd="0" parTransId="{EDD8B46D-6EFE-43AC-BBBA-59D7234E6D3B}" sibTransId="{05A529F9-E4B7-464B-8AFD-E9010EA280CA}"/>
    <dgm:cxn modelId="{CDDA0176-AC2B-4D10-9CE3-9EEA0E900C51}" type="presOf" srcId="{BC179822-F0BB-43D6-9A2C-39294EA51B4B}" destId="{07FE797A-339E-4CBA-8341-0CF6DEF2AE50}" srcOrd="0" destOrd="3" presId="urn:microsoft.com/office/officeart/2005/8/layout/hList1"/>
    <dgm:cxn modelId="{9E72A874-B336-45E7-8D4D-123E89035CEA}" type="presOf" srcId="{79A909FE-7379-414C-9787-8F6A52F85BF6}" destId="{07FE797A-339E-4CBA-8341-0CF6DEF2AE50}" srcOrd="0" destOrd="0" presId="urn:microsoft.com/office/officeart/2005/8/layout/hList1"/>
    <dgm:cxn modelId="{63D6F30D-F284-4B0B-9212-AE6CFEF93644}" srcId="{624CFA72-9F9E-4A82-AB25-BEAEB0E7685B}" destId="{55426507-B000-48B0-9EB3-CD1221F1E2AF}" srcOrd="2" destOrd="0" parTransId="{AF88968E-477E-4FA5-87EA-550B72B45619}" sibTransId="{0757F581-6F26-409B-9372-4312B355986A}"/>
    <dgm:cxn modelId="{27853E65-5457-44A6-976F-42E1208C137C}" type="presOf" srcId="{3C925FFB-A409-43FE-B3EE-DAB8B8ABA02A}" destId="{07FE797A-339E-4CBA-8341-0CF6DEF2AE50}" srcOrd="0" destOrd="1" presId="urn:microsoft.com/office/officeart/2005/8/layout/hList1"/>
    <dgm:cxn modelId="{515BA222-BC31-4485-87CC-1E4578C862A1}" type="presOf" srcId="{55426507-B000-48B0-9EB3-CD1221F1E2AF}" destId="{07FE797A-339E-4CBA-8341-0CF6DEF2AE50}" srcOrd="0" destOrd="2" presId="urn:microsoft.com/office/officeart/2005/8/layout/hList1"/>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79F8BAA0-394D-464B-9C36-5177C91AC23E}" srcId="{624CFA72-9F9E-4A82-AB25-BEAEB0E7685B}" destId="{BC179822-F0BB-43D6-9A2C-39294EA51B4B}" srcOrd="3" destOrd="0" parTransId="{17AD7A55-BF5A-4908-B645-7B812E479B10}" sibTransId="{851125B7-5567-4E24-9B9F-6BBB91DAE41B}"/>
    <dgm:cxn modelId="{DFFC2267-94F0-4254-8CA9-A0F78B719AD0}" srcId="{624CFA72-9F9E-4A82-AB25-BEAEB0E7685B}" destId="{3C925FFB-A409-43FE-B3EE-DAB8B8ABA02A}" srcOrd="1" destOrd="0" parTransId="{E9B8FB7A-510C-40A8-A5F5-D6E36E78DFE7}" sibTransId="{7E3E97E1-A217-4ADE-ACC5-98108F05724B}"/>
    <dgm:cxn modelId="{D364C05E-6E31-4541-98AD-8916EEF7416F}" type="presOf" srcId="{CC98FAEC-B96A-438B-9AAF-0564154C31E2}" destId="{07FE797A-339E-4CBA-8341-0CF6DEF2AE50}" srcOrd="0" destOrd="4"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Society is the group of people who interact in such a way as to share a common culture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Society</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E0531442-92B3-49C9-A51C-A76541C717D7}">
      <dgm:prSet/>
      <dgm:spPr/>
      <dgm:t>
        <a:bodyPr/>
        <a:lstStyle/>
        <a:p>
          <a:r>
            <a:rPr lang="en-US" smtClean="0">
              <a:latin typeface="Times New Roman" pitchFamily="18" charset="0"/>
              <a:cs typeface="Times New Roman" pitchFamily="18" charset="0"/>
            </a:rPr>
            <a:t>The cultural bond may be ethnic or racial, or due to shared beliefs, values, and activities. </a:t>
          </a:r>
          <a:endParaRPr lang="en-US" dirty="0" smtClean="0">
            <a:latin typeface="Times New Roman" pitchFamily="18" charset="0"/>
            <a:cs typeface="Times New Roman" pitchFamily="18" charset="0"/>
          </a:endParaRPr>
        </a:p>
      </dgm:t>
    </dgm:pt>
    <dgm:pt modelId="{BED72370-8C55-4B2F-9A77-F58508F5F2FB}" type="parTrans" cxnId="{0E82250C-F60B-4464-9B4D-8572D330BA24}">
      <dgm:prSet/>
      <dgm:spPr/>
      <dgm:t>
        <a:bodyPr/>
        <a:lstStyle/>
        <a:p>
          <a:endParaRPr lang="en-US"/>
        </a:p>
      </dgm:t>
    </dgm:pt>
    <dgm:pt modelId="{A0B1CF16-0CD7-49CB-9E12-BA73DA7ACE04}" type="sibTrans" cxnId="{0E82250C-F60B-4464-9B4D-8572D330BA24}">
      <dgm:prSet/>
      <dgm:spPr/>
      <dgm:t>
        <a:bodyPr/>
        <a:lstStyle/>
        <a:p>
          <a:endParaRPr lang="en-US"/>
        </a:p>
      </dgm:t>
    </dgm:pt>
    <dgm:pt modelId="{48C2EDC7-60F8-4413-B2E9-F2B66F665398}">
      <dgm:prSet/>
      <dgm:spPr/>
      <dgm:t>
        <a:bodyPr/>
        <a:lstStyle/>
        <a:p>
          <a:r>
            <a:rPr lang="en-US" dirty="0" smtClean="0">
              <a:latin typeface="Times New Roman" pitchFamily="18" charset="0"/>
              <a:cs typeface="Times New Roman" pitchFamily="18" charset="0"/>
            </a:rPr>
            <a:t>The term society can also have a geographic meaning and refer to people who share a common culture in a particular location. </a:t>
          </a:r>
        </a:p>
      </dgm:t>
    </dgm:pt>
    <dgm:pt modelId="{4CE82AC6-A4F0-4480-ABD7-4125D64C96E7}" type="parTrans" cxnId="{8ED3995B-6996-4F99-96EF-C609E89EF04F}">
      <dgm:prSet/>
      <dgm:spPr/>
      <dgm:t>
        <a:bodyPr/>
        <a:lstStyle/>
        <a:p>
          <a:endParaRPr lang="en-US"/>
        </a:p>
      </dgm:t>
    </dgm:pt>
    <dgm:pt modelId="{B0114A3E-E1FA-46A8-9716-DB32032BC14F}" type="sibTrans" cxnId="{8ED3995B-6996-4F99-96EF-C609E89EF04F}">
      <dgm:prSet/>
      <dgm:spPr/>
      <dgm:t>
        <a:bodyPr/>
        <a:lstStyle/>
        <a:p>
          <a:endParaRPr lang="en-US"/>
        </a:p>
      </dgm:t>
    </dgm:pt>
    <dgm:pt modelId="{CF1DD07F-6AC8-4DEB-B12E-F370EB6DCAF3}">
      <dgm:prSet/>
      <dgm:spPr/>
      <dgm:t>
        <a:bodyPr/>
        <a:lstStyle/>
        <a:p>
          <a:r>
            <a:rPr lang="en-US" dirty="0" smtClean="0">
              <a:latin typeface="Times New Roman" pitchFamily="18" charset="0"/>
              <a:cs typeface="Times New Roman" pitchFamily="18" charset="0"/>
            </a:rPr>
            <a:t>For example, people living in mountain cold climate have developed different cultures from those living in desert area.</a:t>
          </a:r>
          <a:endParaRPr lang="en-US" dirty="0">
            <a:latin typeface="Times New Roman" pitchFamily="18" charset="0"/>
            <a:cs typeface="Times New Roman" pitchFamily="18" charset="0"/>
          </a:endParaRPr>
        </a:p>
      </dgm:t>
    </dgm:pt>
    <dgm:pt modelId="{3E36332F-21CE-4EEC-9BB8-B96788584609}" type="parTrans" cxnId="{BC9E1A34-4EFB-4BE4-90D3-E9EF0FB5DDF8}">
      <dgm:prSet/>
      <dgm:spPr/>
      <dgm:t>
        <a:bodyPr/>
        <a:lstStyle/>
        <a:p>
          <a:endParaRPr lang="en-US"/>
        </a:p>
      </dgm:t>
    </dgm:pt>
    <dgm:pt modelId="{5D3DC2CC-A9B0-4559-9E92-21D75F641895}" type="sibTrans" cxnId="{BC9E1A34-4EFB-4BE4-90D3-E9EF0FB5DDF8}">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22185" custLinFactNeighborX="0" custLinFactNeighborY="5181">
        <dgm:presLayoutVars>
          <dgm:bulletEnabled val="1"/>
        </dgm:presLayoutVars>
      </dgm:prSet>
      <dgm:spPr/>
      <dgm:t>
        <a:bodyPr/>
        <a:lstStyle/>
        <a:p>
          <a:endParaRPr lang="en-US"/>
        </a:p>
      </dgm:t>
    </dgm:pt>
  </dgm:ptLst>
  <dgm:cxnLst>
    <dgm:cxn modelId="{DEEB4666-6317-45FC-BC7C-BFB0C66F038C}" srcId="{D0855AD0-32C6-4C30-B1CE-18249009565A}" destId="{624CFA72-9F9E-4A82-AB25-BEAEB0E7685B}" srcOrd="0" destOrd="0" parTransId="{EDD8B46D-6EFE-43AC-BBBA-59D7234E6D3B}" sibTransId="{05A529F9-E4B7-464B-8AFD-E9010EA280CA}"/>
    <dgm:cxn modelId="{BC9E1A34-4EFB-4BE4-90D3-E9EF0FB5DDF8}" srcId="{624CFA72-9F9E-4A82-AB25-BEAEB0E7685B}" destId="{CF1DD07F-6AC8-4DEB-B12E-F370EB6DCAF3}" srcOrd="3" destOrd="0" parTransId="{3E36332F-21CE-4EEC-9BB8-B96788584609}" sibTransId="{5D3DC2CC-A9B0-4559-9E92-21D75F641895}"/>
    <dgm:cxn modelId="{9E72A874-B336-45E7-8D4D-123E89035CEA}" type="presOf" srcId="{79A909FE-7379-414C-9787-8F6A52F85BF6}" destId="{07FE797A-339E-4CBA-8341-0CF6DEF2AE50}" srcOrd="0" destOrd="0" presId="urn:microsoft.com/office/officeart/2005/8/layout/hList1"/>
    <dgm:cxn modelId="{9DB3A57A-B5DB-4B8F-9162-A8C7A4FCA8E5}" type="presOf" srcId="{CF1DD07F-6AC8-4DEB-B12E-F370EB6DCAF3}" destId="{07FE797A-339E-4CBA-8341-0CF6DEF2AE50}" srcOrd="0" destOrd="3" presId="urn:microsoft.com/office/officeart/2005/8/layout/hList1"/>
    <dgm:cxn modelId="{8ED3995B-6996-4F99-96EF-C609E89EF04F}" srcId="{624CFA72-9F9E-4A82-AB25-BEAEB0E7685B}" destId="{48C2EDC7-60F8-4413-B2E9-F2B66F665398}" srcOrd="2" destOrd="0" parTransId="{4CE82AC6-A4F0-4480-ABD7-4125D64C96E7}" sibTransId="{B0114A3E-E1FA-46A8-9716-DB32032BC14F}"/>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B51F2462-A97A-47FF-B674-6717BEE6B52A}" type="presOf" srcId="{48C2EDC7-60F8-4413-B2E9-F2B66F665398}" destId="{07FE797A-339E-4CBA-8341-0CF6DEF2AE50}" srcOrd="0" destOrd="2" presId="urn:microsoft.com/office/officeart/2005/8/layout/hList1"/>
    <dgm:cxn modelId="{0E82250C-F60B-4464-9B4D-8572D330BA24}" srcId="{624CFA72-9F9E-4A82-AB25-BEAEB0E7685B}" destId="{E0531442-92B3-49C9-A51C-A76541C717D7}" srcOrd="1" destOrd="0" parTransId="{BED72370-8C55-4B2F-9A77-F58508F5F2FB}" sibTransId="{A0B1CF16-0CD7-49CB-9E12-BA73DA7ACE04}"/>
    <dgm:cxn modelId="{47D20619-B10E-48D7-906E-9EBAAC8651CF}" type="presOf" srcId="{E0531442-92B3-49C9-A51C-A76541C717D7}" destId="{07FE797A-339E-4CBA-8341-0CF6DEF2AE50}" srcOrd="0" destOrd="1"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Social contract (agreement) theory says that people live together in society in accordance with an agreement that establishes moral and political rules of behavior.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Social Contract</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45125F89-D061-469E-AC99-CDB931E22462}">
      <dgm:prSet/>
      <dgm:spPr/>
      <dgm:t>
        <a:bodyPr/>
        <a:lstStyle/>
        <a:p>
          <a:r>
            <a:rPr lang="en-US" dirty="0" smtClean="0">
              <a:latin typeface="Times New Roman" pitchFamily="18" charset="0"/>
              <a:cs typeface="Times New Roman" pitchFamily="18" charset="0"/>
            </a:rPr>
            <a:t>Social contracts can be explicit (visible), such as laws, or implicit, such as raising one’s hand in class to speak, not interrupting others, keeping your mobile phone in silent mode in hospital / class </a:t>
          </a:r>
        </a:p>
      </dgm:t>
    </dgm:pt>
    <dgm:pt modelId="{C45888FD-02B6-4BD2-93FB-4AD766D6BECA}" type="parTrans" cxnId="{FA15403E-F132-48CA-9973-BE1BA74B7F7A}">
      <dgm:prSet/>
      <dgm:spPr/>
      <dgm:t>
        <a:bodyPr/>
        <a:lstStyle/>
        <a:p>
          <a:endParaRPr lang="en-US"/>
        </a:p>
      </dgm:t>
    </dgm:pt>
    <dgm:pt modelId="{28C8EBB8-ACBF-4A3E-B726-CED2A685FC74}" type="sibTrans" cxnId="{FA15403E-F132-48CA-9973-BE1BA74B7F7A}">
      <dgm:prSet/>
      <dgm:spPr/>
      <dgm:t>
        <a:bodyPr/>
        <a:lstStyle/>
        <a:p>
          <a:endParaRPr lang="en-US"/>
        </a:p>
      </dgm:t>
    </dgm:pt>
    <dgm:pt modelId="{52C79316-9A61-4194-8313-063BA097D4D2}">
      <dgm:prSet/>
      <dgm:spPr/>
      <dgm:t>
        <a:bodyPr/>
        <a:lstStyle/>
        <a:p>
          <a:r>
            <a:rPr lang="en-US" dirty="0" smtClean="0">
              <a:latin typeface="Times New Roman" pitchFamily="18" charset="0"/>
              <a:cs typeface="Times New Roman" pitchFamily="18" charset="0"/>
            </a:rPr>
            <a:t>Social Contracts provide a valuable framework for harmony in society.</a:t>
          </a:r>
          <a:endParaRPr lang="en-US" dirty="0">
            <a:latin typeface="Times New Roman" pitchFamily="18" charset="0"/>
            <a:cs typeface="Times New Roman" pitchFamily="18" charset="0"/>
          </a:endParaRPr>
        </a:p>
      </dgm:t>
    </dgm:pt>
    <dgm:pt modelId="{9D9F49F2-460E-48A5-A4EE-B7226DD163F9}" type="parTrans" cxnId="{80D6DF57-0D28-4DE0-A4C0-5ECABDB5CE6A}">
      <dgm:prSet/>
      <dgm:spPr/>
      <dgm:t>
        <a:bodyPr/>
        <a:lstStyle/>
        <a:p>
          <a:endParaRPr lang="en-US"/>
        </a:p>
      </dgm:t>
    </dgm:pt>
    <dgm:pt modelId="{8ECB6B84-B2F8-49BD-9F98-064ABC9C33A7}" type="sibTrans" cxnId="{80D6DF57-0D28-4DE0-A4C0-5ECABDB5CE6A}">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FA15403E-F132-48CA-9973-BE1BA74B7F7A}" srcId="{624CFA72-9F9E-4A82-AB25-BEAEB0E7685B}" destId="{45125F89-D061-469E-AC99-CDB931E22462}" srcOrd="1" destOrd="0" parTransId="{C45888FD-02B6-4BD2-93FB-4AD766D6BECA}" sibTransId="{28C8EBB8-ACBF-4A3E-B726-CED2A685FC74}"/>
    <dgm:cxn modelId="{4567A210-CD40-4A8D-A0F5-C6FEE638335A}" type="presOf" srcId="{52C79316-9A61-4194-8313-063BA097D4D2}" destId="{07FE797A-339E-4CBA-8341-0CF6DEF2AE50}" srcOrd="0" destOrd="2" presId="urn:microsoft.com/office/officeart/2005/8/layout/hList1"/>
    <dgm:cxn modelId="{A751E9EE-A93C-47AA-BDCC-3B6D193E13E5}" type="presOf" srcId="{45125F89-D061-469E-AC99-CDB931E22462}" destId="{07FE797A-339E-4CBA-8341-0CF6DEF2AE50}" srcOrd="0" destOrd="1" presId="urn:microsoft.com/office/officeart/2005/8/layout/hList1"/>
    <dgm:cxn modelId="{80D6DF57-0D28-4DE0-A4C0-5ECABDB5CE6A}" srcId="{624CFA72-9F9E-4A82-AB25-BEAEB0E7685B}" destId="{52C79316-9A61-4194-8313-063BA097D4D2}" srcOrd="2" destOrd="0" parTransId="{9D9F49F2-460E-48A5-A4EE-B7226DD163F9}" sibTransId="{8ECB6B84-B2F8-49BD-9F98-064ABC9C33A7}"/>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Social structure is the pattern of social relationship in a society.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Social Structure</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78D3A28-AC21-437D-B9E8-1F66621721E0}">
      <dgm:prSet/>
      <dgm:spPr/>
      <dgm:t>
        <a:bodyPr/>
        <a:lstStyle/>
        <a:p>
          <a:r>
            <a:rPr lang="en-US" dirty="0" smtClean="0">
              <a:latin typeface="Times New Roman" pitchFamily="18" charset="0"/>
              <a:cs typeface="Times New Roman" pitchFamily="18" charset="0"/>
            </a:rPr>
            <a:t>Social structures regulate the interactions among the members of a society and maintain social stability by providing guidelines within cultural norms</a:t>
          </a:r>
          <a:endParaRPr lang="en-US" dirty="0">
            <a:latin typeface="Times New Roman" pitchFamily="18" charset="0"/>
            <a:cs typeface="Times New Roman" pitchFamily="18" charset="0"/>
          </a:endParaRPr>
        </a:p>
      </dgm:t>
    </dgm:pt>
    <dgm:pt modelId="{6322BCA7-153F-4275-8509-A6DB0F6B8538}" type="parTrans" cxnId="{1C4A1D00-8A10-4AC0-A8AB-A4A518E06329}">
      <dgm:prSet/>
      <dgm:spPr/>
      <dgm:t>
        <a:bodyPr/>
        <a:lstStyle/>
        <a:p>
          <a:endParaRPr lang="en-US"/>
        </a:p>
      </dgm:t>
    </dgm:pt>
    <dgm:pt modelId="{7BBFA21C-4854-4958-819A-E57578EA21E3}" type="sibTrans" cxnId="{1C4A1D00-8A10-4AC0-A8AB-A4A518E06329}">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E07F2ED0-1E24-4AC3-AC28-B49F0BE86963}" type="presOf" srcId="{F78D3A28-AC21-437D-B9E8-1F66621721E0}" destId="{07FE797A-339E-4CBA-8341-0CF6DEF2AE50}" srcOrd="0" destOrd="1"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1C4A1D00-8A10-4AC0-A8AB-A4A518E06329}" srcId="{624CFA72-9F9E-4A82-AB25-BEAEB0E7685B}" destId="{F78D3A28-AC21-437D-B9E8-1F66621721E0}" srcOrd="1" destOrd="0" parTransId="{6322BCA7-153F-4275-8509-A6DB0F6B8538}" sibTransId="{7BBFA21C-4854-4958-819A-E57578EA21E3}"/>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0" i="0" dirty="0" smtClean="0"/>
            <a:t>Citizenship Education and Community Engagement</a:t>
          </a:r>
        </a:p>
        <a:p>
          <a:pPr algn="ctr" rtl="0"/>
          <a:r>
            <a:rPr lang="en-US" b="0" i="0" dirty="0" smtClean="0"/>
            <a:t>Hafiz Muhammad Moin  (moinawan.su.edu@gmail.com)</a:t>
          </a:r>
          <a:r>
            <a:rPr lang="en-US" dirty="0" smtClean="0"/>
            <a:t> </a:t>
          </a:r>
          <a:endParaRPr lang="en-US" dirty="0"/>
        </a:p>
      </dgm:t>
    </dgm:pt>
    <dgm:pt modelId="{EB515F13-7535-44B1-8D65-AB6C50B48770}" type="sibTrans" cxnId="{93DFAE58-BE49-4711-881E-4D3D9A5171BD}">
      <dgm:prSet/>
      <dgm:spPr/>
      <dgm:t>
        <a:bodyPr/>
        <a:lstStyle/>
        <a:p>
          <a:endParaRPr lang="en-US"/>
        </a:p>
      </dgm:t>
    </dgm:pt>
    <dgm:pt modelId="{D4C7B0AC-9E5C-4066-BBE4-34BC9F39AEF5}" type="par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X="359" custLinFactNeighborY="19781">
        <dgm:presLayoutVars>
          <dgm:chMax val="0"/>
          <dgm:bulletEnabled val="1"/>
        </dgm:presLayoutVars>
      </dgm:prSet>
      <dgm:spPr/>
      <dgm:t>
        <a:bodyPr/>
        <a:lstStyle/>
        <a:p>
          <a:endParaRPr lang="en-US"/>
        </a:p>
      </dgm:t>
    </dgm:pt>
  </dgm:ptLst>
  <dgm:cxnLst>
    <dgm:cxn modelId="{989BDFFB-6140-4612-BD57-D7EC490A4775}" type="presOf" srcId="{424B2AD9-0F4A-4307-953B-FB967E9B1F9D}" destId="{F5221887-F323-4DC5-9326-F5D6A7A5E84C}" srcOrd="0" destOrd="0" presId="urn:microsoft.com/office/officeart/2005/8/layout/vList2"/>
    <dgm:cxn modelId="{12D4901C-BF65-4C12-8085-89C10CE2F80D}"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84B1BC1C-2ECE-4672-BA2F-C631936A732B}"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smtClean="0">
              <a:latin typeface="Times New Roman" pitchFamily="18" charset="0"/>
              <a:cs typeface="Times New Roman" pitchFamily="18" charset="0"/>
            </a:rPr>
            <a:t>Satisfaction of basic needs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Functions of Society</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B78D2059-79A6-49AD-8D1E-31722AFE3EF0}">
      <dgm:prSet/>
      <dgm:spPr/>
      <dgm:t>
        <a:bodyPr/>
        <a:lstStyle/>
        <a:p>
          <a:r>
            <a:rPr lang="en-US" smtClean="0">
              <a:latin typeface="Times New Roman" pitchFamily="18" charset="0"/>
              <a:cs typeface="Times New Roman" pitchFamily="18" charset="0"/>
            </a:rPr>
            <a:t>Preservation of order </a:t>
          </a:r>
          <a:endParaRPr lang="en-US" dirty="0" smtClean="0">
            <a:latin typeface="Times New Roman" pitchFamily="18" charset="0"/>
            <a:cs typeface="Times New Roman" pitchFamily="18" charset="0"/>
          </a:endParaRPr>
        </a:p>
      </dgm:t>
    </dgm:pt>
    <dgm:pt modelId="{F889181E-EE25-4CDE-875F-0AD546C0144F}" type="parTrans" cxnId="{5B4A8F74-E874-4858-9B81-439DDA588B58}">
      <dgm:prSet/>
      <dgm:spPr/>
      <dgm:t>
        <a:bodyPr/>
        <a:lstStyle/>
        <a:p>
          <a:endParaRPr lang="en-US"/>
        </a:p>
      </dgm:t>
    </dgm:pt>
    <dgm:pt modelId="{710578B2-6095-4904-8642-C690D055A76B}" type="sibTrans" cxnId="{5B4A8F74-E874-4858-9B81-439DDA588B58}">
      <dgm:prSet/>
      <dgm:spPr/>
      <dgm:t>
        <a:bodyPr/>
        <a:lstStyle/>
        <a:p>
          <a:endParaRPr lang="en-US"/>
        </a:p>
      </dgm:t>
    </dgm:pt>
    <dgm:pt modelId="{E7D35584-0CB4-4E9F-92C7-2A3A9C33B43D}">
      <dgm:prSet/>
      <dgm:spPr/>
      <dgm:t>
        <a:bodyPr/>
        <a:lstStyle/>
        <a:p>
          <a:r>
            <a:rPr lang="en-US" smtClean="0">
              <a:latin typeface="Times New Roman" pitchFamily="18" charset="0"/>
              <a:cs typeface="Times New Roman" pitchFamily="18" charset="0"/>
            </a:rPr>
            <a:t>Management of education </a:t>
          </a:r>
          <a:endParaRPr lang="en-US" dirty="0" smtClean="0">
            <a:latin typeface="Times New Roman" pitchFamily="18" charset="0"/>
            <a:cs typeface="Times New Roman" pitchFamily="18" charset="0"/>
          </a:endParaRPr>
        </a:p>
      </dgm:t>
    </dgm:pt>
    <dgm:pt modelId="{8D4AEDBC-03A9-4F79-9FCF-BF3337F634ED}" type="parTrans" cxnId="{3CB2D3F6-E3C2-474A-9173-627779846951}">
      <dgm:prSet/>
      <dgm:spPr/>
      <dgm:t>
        <a:bodyPr/>
        <a:lstStyle/>
        <a:p>
          <a:endParaRPr lang="en-US"/>
        </a:p>
      </dgm:t>
    </dgm:pt>
    <dgm:pt modelId="{7BD87C33-A804-400E-96B8-6D9CA2BDF593}" type="sibTrans" cxnId="{3CB2D3F6-E3C2-474A-9173-627779846951}">
      <dgm:prSet/>
      <dgm:spPr/>
      <dgm:t>
        <a:bodyPr/>
        <a:lstStyle/>
        <a:p>
          <a:endParaRPr lang="en-US"/>
        </a:p>
      </dgm:t>
    </dgm:pt>
    <dgm:pt modelId="{B8DFCB28-5081-415C-AA8A-38DBD72AE4EF}">
      <dgm:prSet/>
      <dgm:spPr/>
      <dgm:t>
        <a:bodyPr/>
        <a:lstStyle/>
        <a:p>
          <a:r>
            <a:rPr lang="en-US" smtClean="0">
              <a:latin typeface="Times New Roman" pitchFamily="18" charset="0"/>
              <a:cs typeface="Times New Roman" pitchFamily="18" charset="0"/>
            </a:rPr>
            <a:t>Management of the economy &amp; Division of labor </a:t>
          </a:r>
          <a:endParaRPr lang="en-US" dirty="0" smtClean="0">
            <a:latin typeface="Times New Roman" pitchFamily="18" charset="0"/>
            <a:cs typeface="Times New Roman" pitchFamily="18" charset="0"/>
          </a:endParaRPr>
        </a:p>
      </dgm:t>
    </dgm:pt>
    <dgm:pt modelId="{F74FE2CD-B048-45FC-B838-D3454AD06988}" type="parTrans" cxnId="{BC6910CD-97AE-47DC-A5BC-25BF722CF713}">
      <dgm:prSet/>
      <dgm:spPr/>
      <dgm:t>
        <a:bodyPr/>
        <a:lstStyle/>
        <a:p>
          <a:endParaRPr lang="en-US"/>
        </a:p>
      </dgm:t>
    </dgm:pt>
    <dgm:pt modelId="{DE35973D-2089-41F7-B020-FA72790C1A53}" type="sibTrans" cxnId="{BC6910CD-97AE-47DC-A5BC-25BF722CF713}">
      <dgm:prSet/>
      <dgm:spPr/>
      <dgm:t>
        <a:bodyPr/>
        <a:lstStyle/>
        <a:p>
          <a:endParaRPr lang="en-US"/>
        </a:p>
      </dgm:t>
    </dgm:pt>
    <dgm:pt modelId="{26E57A12-E8A8-4EB9-863D-D3191BD8265D}">
      <dgm:prSet/>
      <dgm:spPr/>
      <dgm:t>
        <a:bodyPr/>
        <a:lstStyle/>
        <a:p>
          <a:r>
            <a:rPr lang="en-US" smtClean="0">
              <a:latin typeface="Times New Roman" pitchFamily="18" charset="0"/>
              <a:cs typeface="Times New Roman" pitchFamily="18" charset="0"/>
            </a:rPr>
            <a:t>Power management </a:t>
          </a:r>
          <a:endParaRPr lang="en-US" dirty="0" smtClean="0">
            <a:latin typeface="Times New Roman" pitchFamily="18" charset="0"/>
            <a:cs typeface="Times New Roman" pitchFamily="18" charset="0"/>
          </a:endParaRPr>
        </a:p>
      </dgm:t>
    </dgm:pt>
    <dgm:pt modelId="{6D1710F4-F495-4511-864C-BD012A97CD84}" type="parTrans" cxnId="{1DC9A652-DB09-4A65-BE2C-F5B662ED6D23}">
      <dgm:prSet/>
      <dgm:spPr/>
      <dgm:t>
        <a:bodyPr/>
        <a:lstStyle/>
        <a:p>
          <a:endParaRPr lang="en-US"/>
        </a:p>
      </dgm:t>
    </dgm:pt>
    <dgm:pt modelId="{8AAB8065-98AB-4E65-B97A-5ECE88B71F11}" type="sibTrans" cxnId="{1DC9A652-DB09-4A65-BE2C-F5B662ED6D23}">
      <dgm:prSet/>
      <dgm:spPr/>
      <dgm:t>
        <a:bodyPr/>
        <a:lstStyle/>
        <a:p>
          <a:endParaRPr lang="en-US"/>
        </a:p>
      </dgm:t>
    </dgm:pt>
    <dgm:pt modelId="{82C742FA-47BD-463F-A7DD-20C188ADBEA4}">
      <dgm:prSet/>
      <dgm:spPr/>
      <dgm:t>
        <a:bodyPr/>
        <a:lstStyle/>
        <a:p>
          <a:r>
            <a:rPr lang="en-US" smtClean="0">
              <a:latin typeface="Times New Roman" pitchFamily="18" charset="0"/>
              <a:cs typeface="Times New Roman" pitchFamily="18" charset="0"/>
            </a:rPr>
            <a:t>Communication management </a:t>
          </a:r>
          <a:endParaRPr lang="en-US" dirty="0" smtClean="0">
            <a:latin typeface="Times New Roman" pitchFamily="18" charset="0"/>
            <a:cs typeface="Times New Roman" pitchFamily="18" charset="0"/>
          </a:endParaRPr>
        </a:p>
      </dgm:t>
    </dgm:pt>
    <dgm:pt modelId="{94DE4697-926F-43D0-822C-242F77963EAB}" type="parTrans" cxnId="{809FBC9C-DBA4-4BC8-B48F-75940A902EB8}">
      <dgm:prSet/>
      <dgm:spPr/>
      <dgm:t>
        <a:bodyPr/>
        <a:lstStyle/>
        <a:p>
          <a:endParaRPr lang="en-US"/>
        </a:p>
      </dgm:t>
    </dgm:pt>
    <dgm:pt modelId="{A8DA8017-7CF3-485A-892E-9F344C6B4A16}" type="sibTrans" cxnId="{809FBC9C-DBA4-4BC8-B48F-75940A902EB8}">
      <dgm:prSet/>
      <dgm:spPr/>
      <dgm:t>
        <a:bodyPr/>
        <a:lstStyle/>
        <a:p>
          <a:endParaRPr lang="en-US"/>
        </a:p>
      </dgm:t>
    </dgm:pt>
    <dgm:pt modelId="{DC12FDE6-7446-4A1D-9493-EFF384066F2B}">
      <dgm:prSet/>
      <dgm:spPr/>
      <dgm:t>
        <a:bodyPr/>
        <a:lstStyle/>
        <a:p>
          <a:r>
            <a:rPr lang="en-US" smtClean="0">
              <a:latin typeface="Times New Roman" pitchFamily="18" charset="0"/>
              <a:cs typeface="Times New Roman" pitchFamily="18" charset="0"/>
            </a:rPr>
            <a:t>Preservation and transmission of culture </a:t>
          </a:r>
          <a:endParaRPr lang="en-US" dirty="0" smtClean="0">
            <a:latin typeface="Times New Roman" pitchFamily="18" charset="0"/>
            <a:cs typeface="Times New Roman" pitchFamily="18" charset="0"/>
          </a:endParaRPr>
        </a:p>
      </dgm:t>
    </dgm:pt>
    <dgm:pt modelId="{733D621C-6E33-4B6E-848F-373586125089}" type="parTrans" cxnId="{3147E352-8B73-45B1-B544-0E9E78C43301}">
      <dgm:prSet/>
      <dgm:spPr/>
      <dgm:t>
        <a:bodyPr/>
        <a:lstStyle/>
        <a:p>
          <a:endParaRPr lang="en-US"/>
        </a:p>
      </dgm:t>
    </dgm:pt>
    <dgm:pt modelId="{4B03820A-63E7-459A-A540-1C5A5110C4DB}" type="sibTrans" cxnId="{3147E352-8B73-45B1-B544-0E9E78C43301}">
      <dgm:prSet/>
      <dgm:spPr/>
      <dgm:t>
        <a:bodyPr/>
        <a:lstStyle/>
        <a:p>
          <a:endParaRPr lang="en-US"/>
        </a:p>
      </dgm:t>
    </dgm:pt>
    <dgm:pt modelId="{DE8A864C-D235-4262-A3CA-5DFFA8E11537}">
      <dgm:prSet/>
      <dgm:spPr/>
      <dgm:t>
        <a:bodyPr/>
        <a:lstStyle/>
        <a:p>
          <a:r>
            <a:rPr lang="en-US" dirty="0" smtClean="0">
              <a:latin typeface="Times New Roman" pitchFamily="18" charset="0"/>
              <a:cs typeface="Times New Roman" pitchFamily="18" charset="0"/>
            </a:rPr>
            <a:t>Leisure </a:t>
          </a:r>
        </a:p>
      </dgm:t>
    </dgm:pt>
    <dgm:pt modelId="{6A5B9746-6318-4728-B6B5-9B0549CC31B6}" type="parTrans" cxnId="{097AAF7B-8324-4D2A-A073-DD0AF815034B}">
      <dgm:prSet/>
      <dgm:spPr/>
      <dgm:t>
        <a:bodyPr/>
        <a:lstStyle/>
        <a:p>
          <a:endParaRPr lang="en-US"/>
        </a:p>
      </dgm:t>
    </dgm:pt>
    <dgm:pt modelId="{05E828D5-8AD1-4898-BECF-DCC0CA738EB4}" type="sibTrans" cxnId="{097AAF7B-8324-4D2A-A073-DD0AF815034B}">
      <dgm:prSet/>
      <dgm:spPr/>
      <dgm:t>
        <a:bodyPr/>
        <a:lstStyle/>
        <a:p>
          <a:endParaRPr lang="en-US"/>
        </a:p>
      </dgm:t>
    </dgm:pt>
    <dgm:pt modelId="{F23113C9-CCF5-43BE-AE07-B2D52C78F2F8}">
      <dgm:prSet/>
      <dgm:spPr/>
      <dgm:t>
        <a:bodyPr/>
        <a:lstStyle/>
        <a:p>
          <a:r>
            <a:rPr lang="en-US" smtClean="0">
              <a:latin typeface="Times New Roman" pitchFamily="18" charset="0"/>
              <a:cs typeface="Times New Roman" pitchFamily="18" charset="0"/>
            </a:rPr>
            <a:t>Religiosity </a:t>
          </a:r>
          <a:endParaRPr lang="en-US" dirty="0" smtClean="0">
            <a:latin typeface="Times New Roman" pitchFamily="18" charset="0"/>
            <a:cs typeface="Times New Roman" pitchFamily="18" charset="0"/>
          </a:endParaRPr>
        </a:p>
      </dgm:t>
    </dgm:pt>
    <dgm:pt modelId="{BABA582F-042D-43DC-850E-97D434A9839B}" type="parTrans" cxnId="{0CC91B56-D038-4224-A6FF-EEF7293D2DDF}">
      <dgm:prSet/>
      <dgm:spPr/>
      <dgm:t>
        <a:bodyPr/>
        <a:lstStyle/>
        <a:p>
          <a:endParaRPr lang="en-US"/>
        </a:p>
      </dgm:t>
    </dgm:pt>
    <dgm:pt modelId="{88A70EF8-56A1-414B-88DB-AF4182CF8309}" type="sibTrans" cxnId="{0CC91B56-D038-4224-A6FF-EEF7293D2DDF}">
      <dgm:prSet/>
      <dgm:spPr/>
      <dgm:t>
        <a:bodyPr/>
        <a:lstStyle/>
        <a:p>
          <a:endParaRPr lang="en-US"/>
        </a:p>
      </dgm:t>
    </dgm:pt>
    <dgm:pt modelId="{060368E2-28D4-45B4-B68F-BAE584CB7FF3}">
      <dgm:prSet/>
      <dgm:spPr/>
      <dgm:t>
        <a:bodyPr/>
        <a:lstStyle/>
        <a:p>
          <a:r>
            <a:rPr lang="en-US" dirty="0" smtClean="0">
              <a:latin typeface="Times New Roman" pitchFamily="18" charset="0"/>
              <a:cs typeface="Times New Roman" pitchFamily="18" charset="0"/>
            </a:rPr>
            <a:t>Recognition of individual Status ( Ascribed and Achieved)</a:t>
          </a:r>
          <a:endParaRPr lang="en-US" dirty="0">
            <a:latin typeface="Times New Roman" pitchFamily="18" charset="0"/>
            <a:cs typeface="Times New Roman" pitchFamily="18" charset="0"/>
          </a:endParaRPr>
        </a:p>
      </dgm:t>
    </dgm:pt>
    <dgm:pt modelId="{03DE28D8-416A-4411-B2D8-A32A5D7805D5}" type="parTrans" cxnId="{DAEACCDF-E2C6-451B-BA35-EAFB687A22CA}">
      <dgm:prSet/>
      <dgm:spPr/>
      <dgm:t>
        <a:bodyPr/>
        <a:lstStyle/>
        <a:p>
          <a:endParaRPr lang="en-US"/>
        </a:p>
      </dgm:t>
    </dgm:pt>
    <dgm:pt modelId="{FE52C720-E418-4B51-A785-42F5A73DAB4B}" type="sibTrans" cxnId="{DAEACCDF-E2C6-451B-BA35-EAFB687A22CA}">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67B2B62E-60D8-44F4-85FA-4153C809DCA2}" type="presOf" srcId="{F23113C9-CCF5-43BE-AE07-B2D52C78F2F8}" destId="{07FE797A-339E-4CBA-8341-0CF6DEF2AE50}" srcOrd="0" destOrd="8" presId="urn:microsoft.com/office/officeart/2005/8/layout/hList1"/>
    <dgm:cxn modelId="{5B4A8F74-E874-4858-9B81-439DDA588B58}" srcId="{624CFA72-9F9E-4A82-AB25-BEAEB0E7685B}" destId="{B78D2059-79A6-49AD-8D1E-31722AFE3EF0}" srcOrd="1" destOrd="0" parTransId="{F889181E-EE25-4CDE-875F-0AD546C0144F}" sibTransId="{710578B2-6095-4904-8642-C690D055A76B}"/>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A6AD147C-7D21-40F4-8C81-93233325E899}" type="presOf" srcId="{DE8A864C-D235-4262-A3CA-5DFFA8E11537}" destId="{07FE797A-339E-4CBA-8341-0CF6DEF2AE50}" srcOrd="0" destOrd="7" presId="urn:microsoft.com/office/officeart/2005/8/layout/hList1"/>
    <dgm:cxn modelId="{0CC91B56-D038-4224-A6FF-EEF7293D2DDF}" srcId="{624CFA72-9F9E-4A82-AB25-BEAEB0E7685B}" destId="{F23113C9-CCF5-43BE-AE07-B2D52C78F2F8}" srcOrd="8" destOrd="0" parTransId="{BABA582F-042D-43DC-850E-97D434A9839B}" sibTransId="{88A70EF8-56A1-414B-88DB-AF4182CF8309}"/>
    <dgm:cxn modelId="{3CB2D3F6-E3C2-474A-9173-627779846951}" srcId="{624CFA72-9F9E-4A82-AB25-BEAEB0E7685B}" destId="{E7D35584-0CB4-4E9F-92C7-2A3A9C33B43D}" srcOrd="2" destOrd="0" parTransId="{8D4AEDBC-03A9-4F79-9FCF-BF3337F634ED}" sibTransId="{7BD87C33-A804-400E-96B8-6D9CA2BDF593}"/>
    <dgm:cxn modelId="{097AAF7B-8324-4D2A-A073-DD0AF815034B}" srcId="{624CFA72-9F9E-4A82-AB25-BEAEB0E7685B}" destId="{DE8A864C-D235-4262-A3CA-5DFFA8E11537}" srcOrd="7" destOrd="0" parTransId="{6A5B9746-6318-4728-B6B5-9B0549CC31B6}" sibTransId="{05E828D5-8AD1-4898-BECF-DCC0CA738EB4}"/>
    <dgm:cxn modelId="{C63A7767-2846-4B6B-92A2-85A2778930A0}" type="presOf" srcId="{624CFA72-9F9E-4A82-AB25-BEAEB0E7685B}" destId="{854496AB-5753-49D4-9BEC-FD31C8E441C9}" srcOrd="0" destOrd="0" presId="urn:microsoft.com/office/officeart/2005/8/layout/hList1"/>
    <dgm:cxn modelId="{48EB4E70-53F7-43B0-AB82-E04BDBA43AFB}" type="presOf" srcId="{D0855AD0-32C6-4C30-B1CE-18249009565A}" destId="{F529769A-E69B-4B29-BDFC-7F66F4AA1A6F}" srcOrd="0" destOrd="0" presId="urn:microsoft.com/office/officeart/2005/8/layout/hList1"/>
    <dgm:cxn modelId="{1DC9A652-DB09-4A65-BE2C-F5B662ED6D23}" srcId="{624CFA72-9F9E-4A82-AB25-BEAEB0E7685B}" destId="{26E57A12-E8A8-4EB9-863D-D3191BD8265D}" srcOrd="4" destOrd="0" parTransId="{6D1710F4-F495-4511-864C-BD012A97CD84}" sibTransId="{8AAB8065-98AB-4E65-B97A-5ECE88B71F11}"/>
    <dgm:cxn modelId="{D970A55F-9BB4-4A05-8B00-6E989930C88F}" type="presOf" srcId="{26E57A12-E8A8-4EB9-863D-D3191BD8265D}" destId="{07FE797A-339E-4CBA-8341-0CF6DEF2AE50}" srcOrd="0" destOrd="4" presId="urn:microsoft.com/office/officeart/2005/8/layout/hList1"/>
    <dgm:cxn modelId="{48E95F4B-E8D0-44EC-8B66-E885B5A8A352}" type="presOf" srcId="{B8DFCB28-5081-415C-AA8A-38DBD72AE4EF}" destId="{07FE797A-339E-4CBA-8341-0CF6DEF2AE50}" srcOrd="0" destOrd="3" presId="urn:microsoft.com/office/officeart/2005/8/layout/hList1"/>
    <dgm:cxn modelId="{1072CD43-269B-4CB3-A3A4-ABBEED00E5D4}" type="presOf" srcId="{E7D35584-0CB4-4E9F-92C7-2A3A9C33B43D}" destId="{07FE797A-339E-4CBA-8341-0CF6DEF2AE50}" srcOrd="0" destOrd="2" presId="urn:microsoft.com/office/officeart/2005/8/layout/hList1"/>
    <dgm:cxn modelId="{705F4E63-F1C7-4197-8EDB-50DC35ED724E}" type="presOf" srcId="{DC12FDE6-7446-4A1D-9493-EFF384066F2B}" destId="{07FE797A-339E-4CBA-8341-0CF6DEF2AE50}" srcOrd="0" destOrd="6"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2C89E11D-75B5-46EA-B22C-82DB6F1B6F85}" type="presOf" srcId="{82C742FA-47BD-463F-A7DD-20C188ADBEA4}" destId="{07FE797A-339E-4CBA-8341-0CF6DEF2AE50}" srcOrd="0" destOrd="5" presId="urn:microsoft.com/office/officeart/2005/8/layout/hList1"/>
    <dgm:cxn modelId="{686DBCF7-A963-49D1-BF8F-D403CC8ED4FA}" type="presOf" srcId="{B78D2059-79A6-49AD-8D1E-31722AFE3EF0}" destId="{07FE797A-339E-4CBA-8341-0CF6DEF2AE50}" srcOrd="0" destOrd="1" presId="urn:microsoft.com/office/officeart/2005/8/layout/hList1"/>
    <dgm:cxn modelId="{BC6910CD-97AE-47DC-A5BC-25BF722CF713}" srcId="{624CFA72-9F9E-4A82-AB25-BEAEB0E7685B}" destId="{B8DFCB28-5081-415C-AA8A-38DBD72AE4EF}" srcOrd="3" destOrd="0" parTransId="{F74FE2CD-B048-45FC-B838-D3454AD06988}" sibTransId="{DE35973D-2089-41F7-B020-FA72790C1A53}"/>
    <dgm:cxn modelId="{3147E352-8B73-45B1-B544-0E9E78C43301}" srcId="{624CFA72-9F9E-4A82-AB25-BEAEB0E7685B}" destId="{DC12FDE6-7446-4A1D-9493-EFF384066F2B}" srcOrd="6" destOrd="0" parTransId="{733D621C-6E33-4B6E-848F-373586125089}" sibTransId="{4B03820A-63E7-459A-A540-1C5A5110C4DB}"/>
    <dgm:cxn modelId="{809FBC9C-DBA4-4BC8-B48F-75940A902EB8}" srcId="{624CFA72-9F9E-4A82-AB25-BEAEB0E7685B}" destId="{82C742FA-47BD-463F-A7DD-20C188ADBEA4}" srcOrd="5" destOrd="0" parTransId="{94DE4697-926F-43D0-822C-242F77963EAB}" sibTransId="{A8DA8017-7CF3-485A-892E-9F344C6B4A16}"/>
    <dgm:cxn modelId="{DAEACCDF-E2C6-451B-BA35-EAFB687A22CA}" srcId="{624CFA72-9F9E-4A82-AB25-BEAEB0E7685B}" destId="{060368E2-28D4-45B4-B68F-BAE584CB7FF3}" srcOrd="9" destOrd="0" parTransId="{03DE28D8-416A-4411-B2D8-A32A5D7805D5}" sibTransId="{FE52C720-E418-4B51-A785-42F5A73DAB4B}"/>
    <dgm:cxn modelId="{9016C628-5E0F-4503-AD9E-08BDEB273776}" type="presOf" srcId="{060368E2-28D4-45B4-B68F-BAE584CB7FF3}" destId="{07FE797A-339E-4CBA-8341-0CF6DEF2AE50}" srcOrd="0" destOrd="9"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dirty="0" smtClean="0">
              <a:latin typeface="Times New Roman" pitchFamily="18" charset="0"/>
              <a:cs typeface="Times New Roman" pitchFamily="18" charset="0"/>
            </a:rPr>
            <a:t>Culture and society are intricately (widely) related.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Culture and society</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FBEE0F35-B220-468C-8F9C-A739095F5F50}">
      <dgm:prSet/>
      <dgm:spPr/>
      <dgm:t>
        <a:bodyPr/>
        <a:lstStyle/>
        <a:p>
          <a:r>
            <a:rPr lang="en-US" dirty="0" smtClean="0">
              <a:latin typeface="Times New Roman" pitchFamily="18" charset="0"/>
              <a:cs typeface="Times New Roman" pitchFamily="18" charset="0"/>
            </a:rPr>
            <a:t>A culture consists of the “objects” of a society, whereas a society consists of the people who share a common culture.</a:t>
          </a:r>
          <a:endParaRPr lang="en-US" dirty="0">
            <a:latin typeface="Times New Roman" pitchFamily="18" charset="0"/>
            <a:cs typeface="Times New Roman" pitchFamily="18" charset="0"/>
          </a:endParaRPr>
        </a:p>
      </dgm:t>
    </dgm:pt>
    <dgm:pt modelId="{FD627332-62CF-4A46-87A0-40AE73290988}" type="parTrans" cxnId="{1ED78AEE-74BF-4401-9B83-1AAEC4496D41}">
      <dgm:prSet/>
      <dgm:spPr/>
      <dgm:t>
        <a:bodyPr/>
        <a:lstStyle/>
        <a:p>
          <a:endParaRPr lang="en-US"/>
        </a:p>
      </dgm:t>
    </dgm:pt>
    <dgm:pt modelId="{5531E08C-DE11-4D30-BE93-3B5AC4102B8F}" type="sibTrans" cxnId="{1ED78AEE-74BF-4401-9B83-1AAEC4496D41}">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36926">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F81CA09C-24DE-449C-94D8-D1822CF35AFD}" type="presOf" srcId="{FBEE0F35-B220-468C-8F9C-A739095F5F50}" destId="{07FE797A-339E-4CBA-8341-0CF6DEF2AE50}" srcOrd="0" destOrd="1"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1ED78AEE-74BF-4401-9B83-1AAEC4496D41}" srcId="{624CFA72-9F9E-4A82-AB25-BEAEB0E7685B}" destId="{FBEE0F35-B220-468C-8F9C-A739095F5F50}" srcOrd="1" destOrd="0" parTransId="{FD627332-62CF-4A46-87A0-40AE73290988}" sibTransId="{5531E08C-DE11-4D30-BE93-3B5AC4102B8F}"/>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dgm:spPr/>
      <dgm:t>
        <a:bodyPr/>
        <a:lstStyle/>
        <a:p>
          <a:r>
            <a:rPr lang="en-US" b="1" dirty="0" smtClean="0">
              <a:latin typeface="Times New Roman" pitchFamily="18" charset="0"/>
              <a:cs typeface="Times New Roman" pitchFamily="18" charset="0"/>
            </a:rPr>
            <a:t>Rituals and Ceremonies</a:t>
          </a:r>
          <a:r>
            <a:rPr lang="en-US" dirty="0" smtClean="0">
              <a:latin typeface="Times New Roman" pitchFamily="18" charset="0"/>
              <a:cs typeface="Times New Roman" pitchFamily="18" charset="0"/>
            </a:rPr>
            <a:t> </a:t>
          </a:r>
          <a:endParaRPr lang="en-US"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4000" b="1" dirty="0" smtClean="0">
              <a:latin typeface="Times New Roman" pitchFamily="18" charset="0"/>
              <a:cs typeface="Times New Roman" pitchFamily="18" charset="0"/>
            </a:rPr>
            <a:t>Elements of Culture</a:t>
          </a:r>
          <a:endParaRPr lang="en-US" sz="40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825EA0D6-8AE7-41EE-B598-6B4EFB8BF500}">
      <dgm:prSet/>
      <dgm:spPr/>
      <dgm:t>
        <a:bodyPr/>
        <a:lstStyle/>
        <a:p>
          <a:r>
            <a:rPr lang="en-US" smtClean="0">
              <a:latin typeface="Times New Roman" pitchFamily="18" charset="0"/>
              <a:cs typeface="Times New Roman" pitchFamily="18" charset="0"/>
            </a:rPr>
            <a:t>Rituals are actions which are normally repeated in specific situations with specific meaning.</a:t>
          </a:r>
          <a:endParaRPr lang="en-US" dirty="0" smtClean="0">
            <a:latin typeface="Times New Roman" pitchFamily="18" charset="0"/>
            <a:cs typeface="Times New Roman" pitchFamily="18" charset="0"/>
          </a:endParaRPr>
        </a:p>
      </dgm:t>
    </dgm:pt>
    <dgm:pt modelId="{91A69156-09A4-4ED1-BFB7-78EFA9CBEBF4}" type="parTrans" cxnId="{D7BE31DE-73A2-4B0A-A7C8-8B8F353AEEC1}">
      <dgm:prSet/>
      <dgm:spPr/>
      <dgm:t>
        <a:bodyPr/>
        <a:lstStyle/>
        <a:p>
          <a:endParaRPr lang="en-US"/>
        </a:p>
      </dgm:t>
    </dgm:pt>
    <dgm:pt modelId="{B22F7034-7C1F-4E3D-8F1E-0C872768B798}" type="sibTrans" cxnId="{D7BE31DE-73A2-4B0A-A7C8-8B8F353AEEC1}">
      <dgm:prSet/>
      <dgm:spPr/>
      <dgm:t>
        <a:bodyPr/>
        <a:lstStyle/>
        <a:p>
          <a:endParaRPr lang="en-US"/>
        </a:p>
      </dgm:t>
    </dgm:pt>
    <dgm:pt modelId="{C917FCD1-CB81-47E8-85CE-2FDC19F9FBAB}">
      <dgm:prSet/>
      <dgm:spPr/>
      <dgm:t>
        <a:bodyPr/>
        <a:lstStyle/>
        <a:p>
          <a:r>
            <a:rPr lang="en-US" b="1" smtClean="0">
              <a:latin typeface="Times New Roman" pitchFamily="18" charset="0"/>
              <a:cs typeface="Times New Roman" pitchFamily="18" charset="0"/>
            </a:rPr>
            <a:t>Religious</a:t>
          </a:r>
          <a:r>
            <a:rPr lang="en-US" smtClean="0">
              <a:latin typeface="Times New Roman" pitchFamily="18" charset="0"/>
              <a:cs typeface="Times New Roman" pitchFamily="18" charset="0"/>
            </a:rPr>
            <a:t>: Eid Christmas, Devali, Eid Milad Unabi, Ashora</a:t>
          </a:r>
          <a:endParaRPr lang="en-US" dirty="0" smtClean="0">
            <a:latin typeface="Times New Roman" pitchFamily="18" charset="0"/>
            <a:cs typeface="Times New Roman" pitchFamily="18" charset="0"/>
          </a:endParaRPr>
        </a:p>
      </dgm:t>
    </dgm:pt>
    <dgm:pt modelId="{70CE56D7-76E6-485B-ABE3-DA178D5A8EC2}" type="parTrans" cxnId="{5828382C-6E2C-4B37-B8DF-7F0332FE4678}">
      <dgm:prSet/>
      <dgm:spPr/>
      <dgm:t>
        <a:bodyPr/>
        <a:lstStyle/>
        <a:p>
          <a:endParaRPr lang="en-US"/>
        </a:p>
      </dgm:t>
    </dgm:pt>
    <dgm:pt modelId="{7A9E5C34-C8DA-4A55-BEB3-CCC1B663AE68}" type="sibTrans" cxnId="{5828382C-6E2C-4B37-B8DF-7F0332FE4678}">
      <dgm:prSet/>
      <dgm:spPr/>
      <dgm:t>
        <a:bodyPr/>
        <a:lstStyle/>
        <a:p>
          <a:endParaRPr lang="en-US"/>
        </a:p>
      </dgm:t>
    </dgm:pt>
    <dgm:pt modelId="{D5198668-6C15-4AB4-859B-272F399C62D2}">
      <dgm:prSet/>
      <dgm:spPr/>
      <dgm:t>
        <a:bodyPr/>
        <a:lstStyle/>
        <a:p>
          <a:r>
            <a:rPr lang="en-US" b="1" dirty="0" smtClean="0">
              <a:latin typeface="Times New Roman" pitchFamily="18" charset="0"/>
              <a:cs typeface="Times New Roman" pitchFamily="18" charset="0"/>
            </a:rPr>
            <a:t>Regional/Cultural</a:t>
          </a:r>
          <a:r>
            <a:rPr lang="en-US" dirty="0" smtClean="0">
              <a:latin typeface="Times New Roman" pitchFamily="18" charset="0"/>
              <a:cs typeface="Times New Roman" pitchFamily="18" charset="0"/>
            </a:rPr>
            <a:t>: Mehndi, Barat</a:t>
          </a:r>
        </a:p>
      </dgm:t>
    </dgm:pt>
    <dgm:pt modelId="{0136AD9C-AEBC-4212-8EC4-89682FD8C3B6}" type="parTrans" cxnId="{B3059337-0C6F-4445-8FBC-27137972275B}">
      <dgm:prSet/>
      <dgm:spPr/>
      <dgm:t>
        <a:bodyPr/>
        <a:lstStyle/>
        <a:p>
          <a:endParaRPr lang="en-US"/>
        </a:p>
      </dgm:t>
    </dgm:pt>
    <dgm:pt modelId="{3A44A414-C5EE-40E9-AF77-DB980ED50943}" type="sibTrans" cxnId="{B3059337-0C6F-4445-8FBC-27137972275B}">
      <dgm:prSet/>
      <dgm:spPr/>
      <dgm:t>
        <a:bodyPr/>
        <a:lstStyle/>
        <a:p>
          <a:endParaRPr lang="en-US"/>
        </a:p>
      </dgm:t>
    </dgm:pt>
    <dgm:pt modelId="{B64C88CE-70D3-4103-94AF-2653EDE9CFA7}">
      <dgm:prSet/>
      <dgm:spPr/>
      <dgm:t>
        <a:bodyPr/>
        <a:lstStyle/>
        <a:p>
          <a:r>
            <a:rPr lang="en-US" b="1" smtClean="0">
              <a:latin typeface="Times New Roman" pitchFamily="18" charset="0"/>
              <a:cs typeface="Times New Roman" pitchFamily="18" charset="0"/>
            </a:rPr>
            <a:t>Attitudes</a:t>
          </a:r>
          <a:r>
            <a:rPr lang="en-US" smtClean="0">
              <a:latin typeface="Times New Roman" pitchFamily="18" charset="0"/>
              <a:cs typeface="Times New Roman" pitchFamily="18" charset="0"/>
            </a:rPr>
            <a:t>: Attitudes are the people’ judgments. These are formed by experiences and even on the basis of external information </a:t>
          </a:r>
          <a:endParaRPr lang="en-US" dirty="0" smtClean="0">
            <a:latin typeface="Times New Roman" pitchFamily="18" charset="0"/>
            <a:cs typeface="Times New Roman" pitchFamily="18" charset="0"/>
          </a:endParaRPr>
        </a:p>
      </dgm:t>
    </dgm:pt>
    <dgm:pt modelId="{1930E86C-9C8A-4F25-8B86-9AA21F97ECBC}" type="parTrans" cxnId="{CA3C3053-242F-4E0E-B656-904716102EBB}">
      <dgm:prSet/>
      <dgm:spPr/>
      <dgm:t>
        <a:bodyPr/>
        <a:lstStyle/>
        <a:p>
          <a:endParaRPr lang="en-US"/>
        </a:p>
      </dgm:t>
    </dgm:pt>
    <dgm:pt modelId="{E5A537BC-5136-4CA4-A463-C58762361AE3}" type="sibTrans" cxnId="{CA3C3053-242F-4E0E-B656-904716102EBB}">
      <dgm:prSet/>
      <dgm:spPr/>
      <dgm:t>
        <a:bodyPr/>
        <a:lstStyle/>
        <a:p>
          <a:endParaRPr lang="en-US"/>
        </a:p>
      </dgm:t>
    </dgm:pt>
    <dgm:pt modelId="{C0A219F3-9E1A-4750-9D34-CB6A5626DBE0}">
      <dgm:prSet/>
      <dgm:spPr/>
      <dgm:t>
        <a:bodyPr/>
        <a:lstStyle/>
        <a:p>
          <a:r>
            <a:rPr lang="en-US" b="1" smtClean="0">
              <a:latin typeface="Times New Roman" pitchFamily="18" charset="0"/>
              <a:cs typeface="Times New Roman" pitchFamily="18" charset="0"/>
            </a:rPr>
            <a:t>Norms</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Values</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and</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Ethical</a:t>
          </a: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Codes</a:t>
          </a:r>
          <a:r>
            <a:rPr lang="en-US"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dgm:t>
    </dgm:pt>
    <dgm:pt modelId="{F321AC71-884C-4B1B-8949-A0F687B2B377}" type="parTrans" cxnId="{8BBDE296-7D56-4899-974C-9CF1FDBEB4FE}">
      <dgm:prSet/>
      <dgm:spPr/>
      <dgm:t>
        <a:bodyPr/>
        <a:lstStyle/>
        <a:p>
          <a:endParaRPr lang="en-US"/>
        </a:p>
      </dgm:t>
    </dgm:pt>
    <dgm:pt modelId="{F57B9503-F672-4C61-BF51-228586B31248}" type="sibTrans" cxnId="{8BBDE296-7D56-4899-974C-9CF1FDBEB4FE}">
      <dgm:prSet/>
      <dgm:spPr/>
      <dgm:t>
        <a:bodyPr/>
        <a:lstStyle/>
        <a:p>
          <a:endParaRPr lang="en-US"/>
        </a:p>
      </dgm:t>
    </dgm:pt>
    <dgm:pt modelId="{53B8FA22-F0ED-4BAF-9776-6250869036A6}">
      <dgm:prSet/>
      <dgm:spPr/>
      <dgm:t>
        <a:bodyPr/>
        <a:lstStyle/>
        <a:p>
          <a:r>
            <a:rPr lang="en-US" dirty="0" smtClean="0">
              <a:latin typeface="Times New Roman" pitchFamily="18" charset="0"/>
              <a:cs typeface="Times New Roman" pitchFamily="18" charset="0"/>
            </a:rPr>
            <a:t>Society’s agreed upon principles, these are based on ethics, moral principles or guided by religion. </a:t>
          </a:r>
        </a:p>
      </dgm:t>
    </dgm:pt>
    <dgm:pt modelId="{59CEA6C7-27E0-4793-969B-95C8BF2C9678}" type="parTrans" cxnId="{7BD0AEA0-D09B-4D4E-86EF-B736F1957B7F}">
      <dgm:prSet/>
      <dgm:spPr/>
      <dgm:t>
        <a:bodyPr/>
        <a:lstStyle/>
        <a:p>
          <a:endParaRPr lang="en-US"/>
        </a:p>
      </dgm:t>
    </dgm:pt>
    <dgm:pt modelId="{2C1FF48D-4CDF-4025-954E-23305D356D78}" type="sibTrans" cxnId="{7BD0AEA0-D09B-4D4E-86EF-B736F1957B7F}">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43567">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5181">
        <dgm:presLayoutVars>
          <dgm:bulletEnabled val="1"/>
        </dgm:presLayoutVars>
      </dgm:prSet>
      <dgm:spPr/>
      <dgm:t>
        <a:bodyPr/>
        <a:lstStyle/>
        <a:p>
          <a:endParaRPr lang="en-US"/>
        </a:p>
      </dgm:t>
    </dgm:pt>
  </dgm:ptLst>
  <dgm:cxnLst>
    <dgm:cxn modelId="{8BBDE296-7D56-4899-974C-9CF1FDBEB4FE}" srcId="{624CFA72-9F9E-4A82-AB25-BEAEB0E7685B}" destId="{C0A219F3-9E1A-4750-9D34-CB6A5626DBE0}" srcOrd="5" destOrd="0" parTransId="{F321AC71-884C-4B1B-8949-A0F687B2B377}" sibTransId="{F57B9503-F672-4C61-BF51-228586B31248}"/>
    <dgm:cxn modelId="{5828382C-6E2C-4B37-B8DF-7F0332FE4678}" srcId="{624CFA72-9F9E-4A82-AB25-BEAEB0E7685B}" destId="{C917FCD1-CB81-47E8-85CE-2FDC19F9FBAB}" srcOrd="2" destOrd="0" parTransId="{70CE56D7-76E6-485B-ABE3-DA178D5A8EC2}" sibTransId="{7A9E5C34-C8DA-4A55-BEB3-CCC1B663AE68}"/>
    <dgm:cxn modelId="{DEEB4666-6317-45FC-BC7C-BFB0C66F038C}" srcId="{D0855AD0-32C6-4C30-B1CE-18249009565A}" destId="{624CFA72-9F9E-4A82-AB25-BEAEB0E7685B}" srcOrd="0" destOrd="0" parTransId="{EDD8B46D-6EFE-43AC-BBBA-59D7234E6D3B}" sibTransId="{05A529F9-E4B7-464B-8AFD-E9010EA280CA}"/>
    <dgm:cxn modelId="{550E5E13-5634-40C5-9680-2080D065CD01}" type="presOf" srcId="{C0A219F3-9E1A-4750-9D34-CB6A5626DBE0}" destId="{07FE797A-339E-4CBA-8341-0CF6DEF2AE50}" srcOrd="0" destOrd="5" presId="urn:microsoft.com/office/officeart/2005/8/layout/hList1"/>
    <dgm:cxn modelId="{9E72A874-B336-45E7-8D4D-123E89035CEA}" type="presOf" srcId="{79A909FE-7379-414C-9787-8F6A52F85BF6}" destId="{07FE797A-339E-4CBA-8341-0CF6DEF2AE50}" srcOrd="0" destOrd="0" presId="urn:microsoft.com/office/officeart/2005/8/layout/hList1"/>
    <dgm:cxn modelId="{D7BE31DE-73A2-4B0A-A7C8-8B8F353AEEC1}" srcId="{624CFA72-9F9E-4A82-AB25-BEAEB0E7685B}" destId="{825EA0D6-8AE7-41EE-B598-6B4EFB8BF500}" srcOrd="1" destOrd="0" parTransId="{91A69156-09A4-4ED1-BFB7-78EFA9CBEBF4}" sibTransId="{B22F7034-7C1F-4E3D-8F1E-0C872768B798}"/>
    <dgm:cxn modelId="{B3059337-0C6F-4445-8FBC-27137972275B}" srcId="{624CFA72-9F9E-4A82-AB25-BEAEB0E7685B}" destId="{D5198668-6C15-4AB4-859B-272F399C62D2}" srcOrd="3" destOrd="0" parTransId="{0136AD9C-AEBC-4212-8EC4-89682FD8C3B6}" sibTransId="{3A44A414-C5EE-40E9-AF77-DB980ED50943}"/>
    <dgm:cxn modelId="{43722FD0-BB15-4316-83B6-47C538EC72CC}" type="presOf" srcId="{53B8FA22-F0ED-4BAF-9776-6250869036A6}" destId="{07FE797A-339E-4CBA-8341-0CF6DEF2AE50}" srcOrd="0" destOrd="6" presId="urn:microsoft.com/office/officeart/2005/8/layout/hList1"/>
    <dgm:cxn modelId="{C664D2E9-0EE6-40B1-8C1E-37D4B41F2A12}" type="presOf" srcId="{B64C88CE-70D3-4103-94AF-2653EDE9CFA7}" destId="{07FE797A-339E-4CBA-8341-0CF6DEF2AE50}" srcOrd="0" destOrd="4" presId="urn:microsoft.com/office/officeart/2005/8/layout/hList1"/>
    <dgm:cxn modelId="{C63A7767-2846-4B6B-92A2-85A2778930A0}" type="presOf" srcId="{624CFA72-9F9E-4A82-AB25-BEAEB0E7685B}" destId="{854496AB-5753-49D4-9BEC-FD31C8E441C9}" srcOrd="0" destOrd="0" presId="urn:microsoft.com/office/officeart/2005/8/layout/hList1"/>
    <dgm:cxn modelId="{CA3C3053-242F-4E0E-B656-904716102EBB}" srcId="{624CFA72-9F9E-4A82-AB25-BEAEB0E7685B}" destId="{B64C88CE-70D3-4103-94AF-2653EDE9CFA7}" srcOrd="4" destOrd="0" parTransId="{1930E86C-9C8A-4F25-8B86-9AA21F97ECBC}" sibTransId="{E5A537BC-5136-4CA4-A463-C58762361AE3}"/>
    <dgm:cxn modelId="{48EB4E70-53F7-43B0-AB82-E04BDBA43AFB}" type="presOf" srcId="{D0855AD0-32C6-4C30-B1CE-18249009565A}" destId="{F529769A-E69B-4B29-BDFC-7F66F4AA1A6F}" srcOrd="0" destOrd="0" presId="urn:microsoft.com/office/officeart/2005/8/layout/hList1"/>
    <dgm:cxn modelId="{7BD0AEA0-D09B-4D4E-86EF-B736F1957B7F}" srcId="{624CFA72-9F9E-4A82-AB25-BEAEB0E7685B}" destId="{53B8FA22-F0ED-4BAF-9776-6250869036A6}" srcOrd="6" destOrd="0" parTransId="{59CEA6C7-27E0-4793-969B-95C8BF2C9678}" sibTransId="{2C1FF48D-4CDF-4025-954E-23305D356D78}"/>
    <dgm:cxn modelId="{FE6468EF-1674-48C3-BA64-D8FCEA98253F}" type="presOf" srcId="{825EA0D6-8AE7-41EE-B598-6B4EFB8BF500}" destId="{07FE797A-339E-4CBA-8341-0CF6DEF2AE50}" srcOrd="0" destOrd="1" presId="urn:microsoft.com/office/officeart/2005/8/layout/hList1"/>
    <dgm:cxn modelId="{26FEF46C-8275-4CED-B738-77F2ED948F3F}" type="presOf" srcId="{C917FCD1-CB81-47E8-85CE-2FDC19F9FBAB}" destId="{07FE797A-339E-4CBA-8341-0CF6DEF2AE50}" srcOrd="0" destOrd="2"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2F40E89C-430C-4D98-8FB7-D89907CF1100}" type="presOf" srcId="{D5198668-6C15-4AB4-859B-272F399C62D2}" destId="{07FE797A-339E-4CBA-8341-0CF6DEF2AE50}" srcOrd="0" destOrd="3" presId="urn:microsoft.com/office/officeart/2005/8/layout/hList1"/>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9A909FE-7379-414C-9787-8F6A52F85BF6}">
      <dgm:prSet custT="1"/>
      <dgm:spPr/>
      <dgm:t>
        <a:bodyPr/>
        <a:lstStyle/>
        <a:p>
          <a:r>
            <a:rPr lang="en-US" sz="2800" dirty="0" smtClean="0">
              <a:latin typeface="Times New Roman" pitchFamily="18" charset="0"/>
              <a:cs typeface="Times New Roman" pitchFamily="18" charset="0"/>
            </a:rPr>
            <a:t>Overview of culture- Khan Academy https://www.khanacademy.org/test-prep/mcat/society-andculture/culture/v/overview-of-culture</a:t>
          </a:r>
          <a:endParaRPr lang="en-US" sz="2800" baseline="0" dirty="0"/>
        </a:p>
      </dgm:t>
    </dgm:pt>
    <dgm:pt modelId="{CFFC356A-D45A-49F7-BC25-C6DA3ED1F64E}" type="sibTrans" cxnId="{2C80D48B-DCCC-422C-BEED-C697507356A7}">
      <dgm:prSet/>
      <dgm:spPr/>
      <dgm:t>
        <a:bodyPr/>
        <a:lstStyle/>
        <a:p>
          <a:endParaRPr lang="en-US"/>
        </a:p>
      </dgm:t>
    </dgm:pt>
    <dgm:pt modelId="{88338815-6E39-4480-AEFB-0C92A5FD426E}" type="parTrans" cxnId="{2C80D48B-DCCC-422C-BEED-C697507356A7}">
      <dgm:prSet/>
      <dgm:spPr/>
      <dgm:t>
        <a:bodyPr/>
        <a:lstStyle/>
        <a:p>
          <a:endParaRPr lang="en-US"/>
        </a:p>
      </dgm:t>
    </dgm:pt>
    <dgm:pt modelId="{624CFA72-9F9E-4A82-AB25-BEAEB0E7685B}">
      <dgm:prSet custT="1"/>
      <dgm:spPr/>
      <dgm:t>
        <a:bodyPr/>
        <a:lstStyle/>
        <a:p>
          <a:pPr algn="l"/>
          <a:r>
            <a:rPr lang="en-US" sz="3600" b="1" dirty="0" smtClean="0">
              <a:latin typeface="Times New Roman" pitchFamily="18" charset="0"/>
              <a:cs typeface="Times New Roman" pitchFamily="18" charset="0"/>
            </a:rPr>
            <a:t>Sources for further understanding</a:t>
          </a:r>
          <a:endParaRPr lang="en-US" sz="3600" dirty="0"/>
        </a:p>
      </dgm:t>
    </dgm:pt>
    <dgm:pt modelId="{05A529F9-E4B7-464B-8AFD-E9010EA280CA}" type="sibTrans" cxnId="{DEEB4666-6317-45FC-BC7C-BFB0C66F038C}">
      <dgm:prSet/>
      <dgm:spPr/>
      <dgm:t>
        <a:bodyPr/>
        <a:lstStyle/>
        <a:p>
          <a:endParaRPr lang="en-US"/>
        </a:p>
      </dgm:t>
    </dgm:pt>
    <dgm:pt modelId="{EDD8B46D-6EFE-43AC-BBBA-59D7234E6D3B}" type="parTrans" cxnId="{DEEB4666-6317-45FC-BC7C-BFB0C66F038C}">
      <dgm:prSet/>
      <dgm:spPr/>
      <dgm:t>
        <a:bodyPr/>
        <a:lstStyle/>
        <a:p>
          <a:endParaRPr lang="en-US"/>
        </a:p>
      </dgm:t>
    </dgm:pt>
    <dgm:pt modelId="{99008F81-312A-45EC-8665-2DC2F696B893}">
      <dgm:prSet custT="1"/>
      <dgm:spPr/>
      <dgm:t>
        <a:bodyPr/>
        <a:lstStyle/>
        <a:p>
          <a:endParaRPr lang="en-US" sz="2800" dirty="0" smtClean="0">
            <a:latin typeface="Times New Roman" pitchFamily="18" charset="0"/>
            <a:cs typeface="Times New Roman" pitchFamily="18" charset="0"/>
          </a:endParaRPr>
        </a:p>
      </dgm:t>
    </dgm:pt>
    <dgm:pt modelId="{3B7F9CCE-F965-4E51-A986-57D068419043}" type="parTrans" cxnId="{2715C727-1594-43A9-B966-58B5C6BD4164}">
      <dgm:prSet/>
      <dgm:spPr/>
      <dgm:t>
        <a:bodyPr/>
        <a:lstStyle/>
        <a:p>
          <a:endParaRPr lang="en-US"/>
        </a:p>
      </dgm:t>
    </dgm:pt>
    <dgm:pt modelId="{DA915C0C-4C31-4950-8CF9-5F8FD5A79011}" type="sibTrans" cxnId="{2715C727-1594-43A9-B966-58B5C6BD4164}">
      <dgm:prSet/>
      <dgm:spPr/>
      <dgm:t>
        <a:bodyPr/>
        <a:lstStyle/>
        <a:p>
          <a:endParaRPr lang="en-US"/>
        </a:p>
      </dgm:t>
    </dgm:pt>
    <dgm:pt modelId="{571BAA64-4894-497D-8C31-72E78A3AE6D2}">
      <dgm:prSet custT="1"/>
      <dgm:spPr/>
      <dgm:t>
        <a:bodyPr/>
        <a:lstStyle/>
        <a:p>
          <a:r>
            <a:rPr lang="en-US" sz="2800" dirty="0" smtClean="0">
              <a:latin typeface="Times New Roman" pitchFamily="18" charset="0"/>
              <a:cs typeface="Times New Roman" pitchFamily="18" charset="0"/>
            </a:rPr>
            <a:t>Pakistani culture is the amalgamation of different cultures https://www.slideshare.net/safeer_aabbasi/pakistani-culture-is-the-amalgamation-ofdifferent-culltures</a:t>
          </a:r>
          <a:endParaRPr lang="en-US" sz="2800" dirty="0">
            <a:latin typeface="Times New Roman" pitchFamily="18" charset="0"/>
            <a:cs typeface="Times New Roman" pitchFamily="18" charset="0"/>
          </a:endParaRPr>
        </a:p>
      </dgm:t>
    </dgm:pt>
    <dgm:pt modelId="{6350098F-EF4B-4920-9657-6879623B8326}" type="parTrans" cxnId="{BC591A96-3BF9-499B-BCC5-DAD4F162356B}">
      <dgm:prSet/>
      <dgm:spPr/>
      <dgm:t>
        <a:bodyPr/>
        <a:lstStyle/>
        <a:p>
          <a:endParaRPr lang="en-US"/>
        </a:p>
      </dgm:t>
    </dgm:pt>
    <dgm:pt modelId="{A725FE68-6E7C-4F0B-97E3-AB398521F980}" type="sibTrans" cxnId="{BC591A96-3BF9-499B-BCC5-DAD4F162356B}">
      <dgm:prSet/>
      <dgm:spPr/>
      <dgm:t>
        <a:bodyPr/>
        <a:lstStyle/>
        <a:p>
          <a:endParaRPr lang="en-US"/>
        </a:p>
      </dgm:t>
    </dgm:pt>
    <dgm:pt modelId="{C192A3E3-15C0-4992-845B-9CC697047EEE}">
      <dgm:prSet custT="1"/>
      <dgm:spPr/>
      <dgm:t>
        <a:bodyPr/>
        <a:lstStyle/>
        <a:p>
          <a:endParaRPr lang="en-US" sz="2800" dirty="0" smtClean="0">
            <a:latin typeface="Times New Roman" pitchFamily="18" charset="0"/>
            <a:cs typeface="Times New Roman" pitchFamily="18" charset="0"/>
          </a:endParaRPr>
        </a:p>
      </dgm:t>
    </dgm:pt>
    <dgm:pt modelId="{C0EC51A2-22F2-453C-B57C-668D6B9EBCD9}" type="parTrans" cxnId="{29888649-696F-42DB-AA9D-2D88A5B003FF}">
      <dgm:prSet/>
      <dgm:spPr/>
      <dgm:t>
        <a:bodyPr/>
        <a:lstStyle/>
        <a:p>
          <a:endParaRPr lang="en-US"/>
        </a:p>
      </dgm:t>
    </dgm:pt>
    <dgm:pt modelId="{04A055EF-6C12-46EB-B7E3-9CB73FBE2B16}" type="sibTrans" cxnId="{29888649-696F-42DB-AA9D-2D88A5B003FF}">
      <dgm:prSet/>
      <dgm:spPr/>
      <dgm:t>
        <a:bodyPr/>
        <a:lstStyle/>
        <a:p>
          <a:endParaRPr lang="en-US"/>
        </a:p>
      </dgm:t>
    </dgm:pt>
    <dgm:pt modelId="{AEBF4F06-02E7-4931-BE06-B46D9268AE09}">
      <dgm:prSet custT="1"/>
      <dgm:spPr/>
      <dgm:t>
        <a:bodyPr/>
        <a:lstStyle/>
        <a:p>
          <a:r>
            <a:rPr lang="en-US" sz="2800" dirty="0" smtClean="0">
              <a:latin typeface="Times New Roman" pitchFamily="18" charset="0"/>
              <a:cs typeface="Times New Roman" pitchFamily="18" charset="0"/>
            </a:rPr>
            <a:t>Pakistani Culture Pictures, Images and Stock Photos https://www.istockphoto.com/photos/pakistaniculture?mediatype=photography&amp;phrase=pakistani%20culture&amp;sort=mostpopular</a:t>
          </a:r>
          <a:endParaRPr lang="en-US" sz="2800" dirty="0">
            <a:latin typeface="Times New Roman" pitchFamily="18" charset="0"/>
            <a:cs typeface="Times New Roman" pitchFamily="18" charset="0"/>
          </a:endParaRPr>
        </a:p>
      </dgm:t>
    </dgm:pt>
    <dgm:pt modelId="{714053A3-CF03-4ABE-892B-D2A3D68B5C49}" type="parTrans" cxnId="{02333839-A1AE-43E6-844D-CC7A7DB47E43}">
      <dgm:prSet/>
      <dgm:spPr/>
      <dgm:t>
        <a:bodyPr/>
        <a:lstStyle/>
        <a:p>
          <a:endParaRPr lang="en-US"/>
        </a:p>
      </dgm:t>
    </dgm:pt>
    <dgm:pt modelId="{3659C962-9C9D-45AE-92DA-6E65B1BC6F60}" type="sibTrans" cxnId="{02333839-A1AE-43E6-844D-CC7A7DB47E43}">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Y="-100000" custLinFactNeighborX="0" custLinFactNeighborY="-126379">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9130" custLinFactNeighborX="0" custLinFactNeighborY="-2762">
        <dgm:presLayoutVars>
          <dgm:bulletEnabled val="1"/>
        </dgm:presLayoutVars>
      </dgm:prSet>
      <dgm:spPr/>
      <dgm:t>
        <a:bodyPr/>
        <a:lstStyle/>
        <a:p>
          <a:endParaRPr lang="en-US"/>
        </a:p>
      </dgm:t>
    </dgm:pt>
  </dgm:ptLst>
  <dgm:cxnLst>
    <dgm:cxn modelId="{2715C727-1594-43A9-B966-58B5C6BD4164}" srcId="{624CFA72-9F9E-4A82-AB25-BEAEB0E7685B}" destId="{99008F81-312A-45EC-8665-2DC2F696B893}" srcOrd="1" destOrd="0" parTransId="{3B7F9CCE-F965-4E51-A986-57D068419043}" sibTransId="{DA915C0C-4C31-4950-8CF9-5F8FD5A79011}"/>
    <dgm:cxn modelId="{488284EB-761D-491E-A978-C67AC0FA8BA0}" type="presOf" srcId="{AEBF4F06-02E7-4931-BE06-B46D9268AE09}" destId="{07FE797A-339E-4CBA-8341-0CF6DEF2AE50}" srcOrd="0" destOrd="4" presId="urn:microsoft.com/office/officeart/2005/8/layout/hList1"/>
    <dgm:cxn modelId="{BC591A96-3BF9-499B-BCC5-DAD4F162356B}" srcId="{624CFA72-9F9E-4A82-AB25-BEAEB0E7685B}" destId="{571BAA64-4894-497D-8C31-72E78A3AE6D2}" srcOrd="2" destOrd="0" parTransId="{6350098F-EF4B-4920-9657-6879623B8326}" sibTransId="{A725FE68-6E7C-4F0B-97E3-AB398521F980}"/>
    <dgm:cxn modelId="{DEEB4666-6317-45FC-BC7C-BFB0C66F038C}" srcId="{D0855AD0-32C6-4C30-B1CE-18249009565A}" destId="{624CFA72-9F9E-4A82-AB25-BEAEB0E7685B}" srcOrd="0" destOrd="0" parTransId="{EDD8B46D-6EFE-43AC-BBBA-59D7234E6D3B}" sibTransId="{05A529F9-E4B7-464B-8AFD-E9010EA280CA}"/>
    <dgm:cxn modelId="{9E72A874-B336-45E7-8D4D-123E89035CEA}" type="presOf" srcId="{79A909FE-7379-414C-9787-8F6A52F85BF6}" destId="{07FE797A-339E-4CBA-8341-0CF6DEF2AE50}" srcOrd="0" destOrd="0" presId="urn:microsoft.com/office/officeart/2005/8/layout/hList1"/>
    <dgm:cxn modelId="{AA6203ED-BD8B-42AC-A428-2C4A59E5605A}" type="presOf" srcId="{99008F81-312A-45EC-8665-2DC2F696B893}" destId="{07FE797A-339E-4CBA-8341-0CF6DEF2AE50}" srcOrd="0" destOrd="1" presId="urn:microsoft.com/office/officeart/2005/8/layout/hList1"/>
    <dgm:cxn modelId="{FD0E3D65-FAF4-4EA1-94B5-F7FAE8F75E67}" type="presOf" srcId="{C192A3E3-15C0-4992-845B-9CC697047EEE}" destId="{07FE797A-339E-4CBA-8341-0CF6DEF2AE50}" srcOrd="0" destOrd="3" presId="urn:microsoft.com/office/officeart/2005/8/layout/hList1"/>
    <dgm:cxn modelId="{9BFC5097-3EC5-4608-85CD-1E233700DAC3}" type="presOf" srcId="{571BAA64-4894-497D-8C31-72E78A3AE6D2}" destId="{07FE797A-339E-4CBA-8341-0CF6DEF2AE50}" srcOrd="0" destOrd="2" presId="urn:microsoft.com/office/officeart/2005/8/layout/hList1"/>
    <dgm:cxn modelId="{C63A7767-2846-4B6B-92A2-85A2778930A0}" type="presOf" srcId="{624CFA72-9F9E-4A82-AB25-BEAEB0E7685B}" destId="{854496AB-5753-49D4-9BEC-FD31C8E441C9}" srcOrd="0" destOrd="0" presId="urn:microsoft.com/office/officeart/2005/8/layout/hList1"/>
    <dgm:cxn modelId="{02333839-A1AE-43E6-844D-CC7A7DB47E43}" srcId="{624CFA72-9F9E-4A82-AB25-BEAEB0E7685B}" destId="{AEBF4F06-02E7-4931-BE06-B46D9268AE09}" srcOrd="4" destOrd="0" parTransId="{714053A3-CF03-4ABE-892B-D2A3D68B5C49}" sibTransId="{3659C962-9C9D-45AE-92DA-6E65B1BC6F60}"/>
    <dgm:cxn modelId="{48EB4E70-53F7-43B0-AB82-E04BDBA43AFB}" type="presOf" srcId="{D0855AD0-32C6-4C30-B1CE-18249009565A}" destId="{F529769A-E69B-4B29-BDFC-7F66F4AA1A6F}" srcOrd="0" destOrd="0" presId="urn:microsoft.com/office/officeart/2005/8/layout/hList1"/>
    <dgm:cxn modelId="{29888649-696F-42DB-AA9D-2D88A5B003FF}" srcId="{624CFA72-9F9E-4A82-AB25-BEAEB0E7685B}" destId="{C192A3E3-15C0-4992-845B-9CC697047EEE}" srcOrd="3" destOrd="0" parTransId="{C0EC51A2-22F2-453C-B57C-668D6B9EBCD9}" sibTransId="{04A055EF-6C12-46EB-B7E3-9CB73FBE2B16}"/>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dgm:spPr/>
      <dgm:t>
        <a:bodyPr/>
        <a:lstStyle/>
        <a:p>
          <a:r>
            <a:rPr lang="en-US" b="1" dirty="0" smtClean="0">
              <a:latin typeface="Times New Roman" pitchFamily="18" charset="0"/>
              <a:cs typeface="Times New Roman" pitchFamily="18" charset="0"/>
            </a:rPr>
            <a:t>Culture </a:t>
          </a:r>
          <a:endParaRPr lang="en-US"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21F6EC1D-EE8D-43BA-A0CA-6952F317CE25}">
      <dgm:prSet/>
      <dgm:spPr/>
      <dgm:t>
        <a:bodyPr/>
        <a:lstStyle/>
        <a:p>
          <a:pPr rtl="0"/>
          <a:r>
            <a:rPr lang="en-US" dirty="0" smtClean="0">
              <a:latin typeface="Times New Roman" pitchFamily="18" charset="0"/>
              <a:cs typeface="Times New Roman" pitchFamily="18" charset="0"/>
            </a:rPr>
            <a:t>Culture consists of the beliefs, behaviors, objects, and other characteristics common to the members of a particular group or society culture includes many societal aspects: language, customs, values, norms,  rules, tools, technologies, products, organizations, and institutions.</a:t>
          </a:r>
          <a:endParaRPr lang="en-US" dirty="0"/>
        </a:p>
      </dgm:t>
    </dgm:pt>
    <dgm:pt modelId="{156481F7-14CB-4A64-BB0B-640E2A864731}" type="parTrans" cxnId="{42F6A1BA-55E8-440E-ADF9-F6660B40F4E2}">
      <dgm:prSet/>
      <dgm:spPr/>
      <dgm:t>
        <a:bodyPr/>
        <a:lstStyle/>
        <a:p>
          <a:endParaRPr lang="en-US"/>
        </a:p>
      </dgm:t>
    </dgm:pt>
    <dgm:pt modelId="{140A20C3-37DF-4DDE-AD4E-3215AD58715D}" type="sibTrans" cxnId="{42F6A1BA-55E8-440E-ADF9-F6660B40F4E2}">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LinFactNeighborY="21383">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93089" custLinFactNeighborY="-670">
        <dgm:presLayoutVars>
          <dgm:bulletEnabled val="1"/>
        </dgm:presLayoutVars>
      </dgm:prSet>
      <dgm:spPr/>
      <dgm:t>
        <a:bodyPr/>
        <a:lstStyle/>
        <a:p>
          <a:endParaRPr lang="en-US"/>
        </a:p>
      </dgm:t>
    </dgm:pt>
  </dgm:ptLst>
  <dgm:cxnLst>
    <dgm:cxn modelId="{5C1C845E-104E-4B24-8390-618899255BF9}" type="presOf" srcId="{21F6EC1D-EE8D-43BA-A0CA-6952F317CE25}" destId="{07FE797A-339E-4CBA-8341-0CF6DEF2AE50}" srcOrd="0" destOrd="0" presId="urn:microsoft.com/office/officeart/2005/8/layout/hList1"/>
    <dgm:cxn modelId="{42F6A1BA-55E8-440E-ADF9-F6660B40F4E2}" srcId="{624CFA72-9F9E-4A82-AB25-BEAEB0E7685B}" destId="{21F6EC1D-EE8D-43BA-A0CA-6952F317CE25}" srcOrd="0" destOrd="0" parTransId="{156481F7-14CB-4A64-BB0B-640E2A864731}" sibTransId="{140A20C3-37DF-4DDE-AD4E-3215AD58715D}"/>
    <dgm:cxn modelId="{DEEB4666-6317-45FC-BC7C-BFB0C66F038C}" srcId="{D0855AD0-32C6-4C30-B1CE-18249009565A}" destId="{624CFA72-9F9E-4A82-AB25-BEAEB0E7685B}" srcOrd="0" destOrd="0" parTransId="{EDD8B46D-6EFE-43AC-BBBA-59D7234E6D3B}" sibTransId="{05A529F9-E4B7-464B-8AFD-E9010EA280CA}"/>
    <dgm:cxn modelId="{70035DFF-BB85-4ACA-A56E-5699D5F0F5A7}" type="presOf" srcId="{D0855AD0-32C6-4C30-B1CE-18249009565A}" destId="{F529769A-E69B-4B29-BDFC-7F66F4AA1A6F}" srcOrd="0" destOrd="0" presId="urn:microsoft.com/office/officeart/2005/8/layout/hList1"/>
    <dgm:cxn modelId="{BEB13BF7-AA5A-45F9-909A-1FB88BAEF17C}" type="presOf" srcId="{624CFA72-9F9E-4A82-AB25-BEAEB0E7685B}" destId="{854496AB-5753-49D4-9BEC-FD31C8E441C9}" srcOrd="0" destOrd="0" presId="urn:microsoft.com/office/officeart/2005/8/layout/hList1"/>
    <dgm:cxn modelId="{EA50260B-BCBD-4330-BB49-501E24C6AFEF}" type="presParOf" srcId="{F529769A-E69B-4B29-BDFC-7F66F4AA1A6F}" destId="{1163A432-9FDA-4C0D-A79D-AAA13C18A84D}" srcOrd="0" destOrd="0" presId="urn:microsoft.com/office/officeart/2005/8/layout/hList1"/>
    <dgm:cxn modelId="{211BD55F-2B8A-4DDE-8E19-AFB4FC6C1ACE}" type="presParOf" srcId="{1163A432-9FDA-4C0D-A79D-AAA13C18A84D}" destId="{854496AB-5753-49D4-9BEC-FD31C8E441C9}" srcOrd="0" destOrd="0" presId="urn:microsoft.com/office/officeart/2005/8/layout/hList1"/>
    <dgm:cxn modelId="{3F29B498-50B9-44FD-BA2A-BF799307CFA0}"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Lst>
  <dgm:cxnLst>
    <dgm:cxn modelId="{E831E4D0-075D-4079-8069-A63E06A62F5A}" type="presOf" srcId="{167026FC-BFE8-4210-A9A5-83DF1446FEF7}" destId="{A21FCEA5-DBD6-4DA3-A70C-4396AF07DB9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424B2AD9-0F4A-4307-953B-FB967E9B1F9D}">
      <dgm:prSet/>
      <dgm:spPr/>
      <dgm:t>
        <a:bodyPr/>
        <a:lstStyle/>
        <a:p>
          <a:pPr algn="ctr" rtl="0"/>
          <a:r>
            <a:rPr lang="en-US" b="1" dirty="0" smtClean="0">
              <a:latin typeface="Times New Roman" pitchFamily="18" charset="0"/>
              <a:cs typeface="Times New Roman" pitchFamily="18" charset="0"/>
            </a:rPr>
            <a:t>Culture</a:t>
          </a:r>
          <a:r>
            <a:rPr lang="en-US" dirty="0" smtClean="0"/>
            <a:t> </a:t>
          </a:r>
          <a:endParaRPr lang="en-US" dirty="0"/>
        </a:p>
      </dgm:t>
    </dgm:pt>
    <dgm:pt modelId="{D4C7B0AC-9E5C-4066-BBE4-34BC9F39AEF5}" type="parTrans" cxnId="{93DFAE58-BE49-4711-881E-4D3D9A5171BD}">
      <dgm:prSet/>
      <dgm:spPr/>
      <dgm:t>
        <a:bodyPr/>
        <a:lstStyle/>
        <a:p>
          <a:endParaRPr lang="en-US"/>
        </a:p>
      </dgm:t>
    </dgm:pt>
    <dgm:pt modelId="{EB515F13-7535-44B1-8D65-AB6C50B48770}" type="sibTrans" cxnId="{93DFAE58-BE49-4711-881E-4D3D9A5171BD}">
      <dgm:prSet/>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 modelId="{F5221887-F323-4DC5-9326-F5D6A7A5E84C}" type="pres">
      <dgm:prSet presAssocID="{424B2AD9-0F4A-4307-953B-FB967E9B1F9D}" presName="parentText" presStyleLbl="node1" presStyleIdx="0" presStyleCnt="1" custLinFactNeighborX="201" custLinFactNeighborY="-29980">
        <dgm:presLayoutVars>
          <dgm:chMax val="0"/>
          <dgm:bulletEnabled val="1"/>
        </dgm:presLayoutVars>
      </dgm:prSet>
      <dgm:spPr/>
      <dgm:t>
        <a:bodyPr/>
        <a:lstStyle/>
        <a:p>
          <a:endParaRPr lang="en-US"/>
        </a:p>
      </dgm:t>
    </dgm:pt>
  </dgm:ptLst>
  <dgm:cxnLst>
    <dgm:cxn modelId="{D431F091-77F3-4811-8712-6F875C861E57}" type="presOf" srcId="{424B2AD9-0F4A-4307-953B-FB967E9B1F9D}" destId="{F5221887-F323-4DC5-9326-F5D6A7A5E84C}" srcOrd="0" destOrd="0" presId="urn:microsoft.com/office/officeart/2005/8/layout/vList2"/>
    <dgm:cxn modelId="{E831E4D0-075D-4079-8069-A63E06A62F5A}" type="presOf" srcId="{167026FC-BFE8-4210-A9A5-83DF1446FEF7}" destId="{A21FCEA5-DBD6-4DA3-A70C-4396AF07DB92}" srcOrd="0" destOrd="0" presId="urn:microsoft.com/office/officeart/2005/8/layout/vList2"/>
    <dgm:cxn modelId="{93DFAE58-BE49-4711-881E-4D3D9A5171BD}" srcId="{167026FC-BFE8-4210-A9A5-83DF1446FEF7}" destId="{424B2AD9-0F4A-4307-953B-FB967E9B1F9D}" srcOrd="0" destOrd="0" parTransId="{D4C7B0AC-9E5C-4066-BBE4-34BC9F39AEF5}" sibTransId="{EB515F13-7535-44B1-8D65-AB6C50B48770}"/>
    <dgm:cxn modelId="{09A03B7F-7DE5-41AD-87B6-82D4224DCDC0}" type="presParOf" srcId="{A21FCEA5-DBD6-4DA3-A70C-4396AF07DB92}" destId="{F5221887-F323-4DC5-9326-F5D6A7A5E8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855AD0-32C6-4C30-B1CE-18249009565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4CFA72-9F9E-4A82-AB25-BEAEB0E7685B}">
      <dgm:prSet custT="1"/>
      <dgm:spPr/>
      <dgm:t>
        <a:bodyPr/>
        <a:lstStyle/>
        <a:p>
          <a:pPr algn="l"/>
          <a:r>
            <a:rPr lang="en-US" sz="2400" dirty="0" smtClean="0">
              <a:latin typeface="Times New Roman" pitchFamily="18" charset="0"/>
              <a:cs typeface="Times New Roman" pitchFamily="18" charset="0"/>
            </a:rPr>
            <a:t>Culture is how people feel,  think and act in a society </a:t>
          </a:r>
        </a:p>
        <a:p>
          <a:pPr algn="l"/>
          <a:r>
            <a:rPr lang="en-US" sz="2400" dirty="0" smtClean="0">
              <a:latin typeface="Times New Roman" pitchFamily="18" charset="0"/>
              <a:cs typeface="Times New Roman" pitchFamily="18" charset="0"/>
            </a:rPr>
            <a:t>Culture is sum of shared  and accepted values which  shape the society </a:t>
          </a:r>
        </a:p>
        <a:p>
          <a:pPr algn="l"/>
          <a:r>
            <a:rPr lang="en-US" sz="2400" dirty="0" smtClean="0">
              <a:latin typeface="Times New Roman" pitchFamily="18" charset="0"/>
              <a:cs typeface="Times New Roman" pitchFamily="18" charset="0"/>
            </a:rPr>
            <a:t>Culture is adaptive in nature Cultures build in itself  Culture is transmitted </a:t>
          </a:r>
        </a:p>
        <a:p>
          <a:pPr algn="l"/>
          <a:endParaRPr lang="en-US" sz="2400" dirty="0"/>
        </a:p>
      </dgm:t>
    </dgm:pt>
    <dgm:pt modelId="{EDD8B46D-6EFE-43AC-BBBA-59D7234E6D3B}" type="parTrans" cxnId="{DEEB4666-6317-45FC-BC7C-BFB0C66F038C}">
      <dgm:prSet/>
      <dgm:spPr/>
      <dgm:t>
        <a:bodyPr/>
        <a:lstStyle/>
        <a:p>
          <a:endParaRPr lang="en-US"/>
        </a:p>
      </dgm:t>
    </dgm:pt>
    <dgm:pt modelId="{05A529F9-E4B7-464B-8AFD-E9010EA280CA}" type="sibTrans" cxnId="{DEEB4666-6317-45FC-BC7C-BFB0C66F038C}">
      <dgm:prSet/>
      <dgm:spPr/>
      <dgm:t>
        <a:bodyPr/>
        <a:lstStyle/>
        <a:p>
          <a:endParaRPr lang="en-US"/>
        </a:p>
      </dgm:t>
    </dgm:pt>
    <dgm:pt modelId="{79A909FE-7379-414C-9787-8F6A52F85BF6}">
      <dgm:prSet/>
      <dgm:spPr>
        <a:blipFill rotWithShape="0">
          <a:blip xmlns:r="http://schemas.openxmlformats.org/officeDocument/2006/relationships" r:embed="rId1"/>
          <a:stretch>
            <a:fillRect/>
          </a:stretch>
        </a:blipFill>
      </dgm:spPr>
      <dgm:t>
        <a:bodyPr/>
        <a:lstStyle/>
        <a:p>
          <a:pPr rtl="0"/>
          <a:endParaRPr lang="en-US" baseline="0" dirty="0"/>
        </a:p>
      </dgm:t>
    </dgm:pt>
    <dgm:pt modelId="{88338815-6E39-4480-AEFB-0C92A5FD426E}" type="parTrans" cxnId="{2C80D48B-DCCC-422C-BEED-C697507356A7}">
      <dgm:prSet/>
      <dgm:spPr/>
      <dgm:t>
        <a:bodyPr/>
        <a:lstStyle/>
        <a:p>
          <a:endParaRPr lang="en-US"/>
        </a:p>
      </dgm:t>
    </dgm:pt>
    <dgm:pt modelId="{CFFC356A-D45A-49F7-BC25-C6DA3ED1F64E}" type="sibTrans" cxnId="{2C80D48B-DCCC-422C-BEED-C697507356A7}">
      <dgm:prSet/>
      <dgm:spPr/>
      <dgm:t>
        <a:bodyPr/>
        <a:lstStyle/>
        <a:p>
          <a:endParaRPr lang="en-US"/>
        </a:p>
      </dgm:t>
    </dgm:pt>
    <dgm:pt modelId="{F529769A-E69B-4B29-BDFC-7F66F4AA1A6F}" type="pres">
      <dgm:prSet presAssocID="{D0855AD0-32C6-4C30-B1CE-18249009565A}" presName="Name0" presStyleCnt="0">
        <dgm:presLayoutVars>
          <dgm:dir/>
          <dgm:animLvl val="lvl"/>
          <dgm:resizeHandles val="exact"/>
        </dgm:presLayoutVars>
      </dgm:prSet>
      <dgm:spPr/>
      <dgm:t>
        <a:bodyPr/>
        <a:lstStyle/>
        <a:p>
          <a:endParaRPr lang="en-US"/>
        </a:p>
      </dgm:t>
    </dgm:pt>
    <dgm:pt modelId="{1163A432-9FDA-4C0D-A79D-AAA13C18A84D}" type="pres">
      <dgm:prSet presAssocID="{624CFA72-9F9E-4A82-AB25-BEAEB0E7685B}" presName="composite" presStyleCnt="0"/>
      <dgm:spPr/>
    </dgm:pt>
    <dgm:pt modelId="{854496AB-5753-49D4-9BEC-FD31C8E441C9}" type="pres">
      <dgm:prSet presAssocID="{624CFA72-9F9E-4A82-AB25-BEAEB0E7685B}" presName="parTx" presStyleLbl="alignNode1" presStyleIdx="0" presStyleCnt="1" custScaleY="100000" custLinFactNeighborX="230" custLinFactNeighborY="-9698">
        <dgm:presLayoutVars>
          <dgm:chMax val="0"/>
          <dgm:chPref val="0"/>
          <dgm:bulletEnabled val="1"/>
        </dgm:presLayoutVars>
      </dgm:prSet>
      <dgm:spPr/>
      <dgm:t>
        <a:bodyPr/>
        <a:lstStyle/>
        <a:p>
          <a:endParaRPr lang="en-US"/>
        </a:p>
      </dgm:t>
    </dgm:pt>
    <dgm:pt modelId="{07FE797A-339E-4CBA-8341-0CF6DEF2AE50}" type="pres">
      <dgm:prSet presAssocID="{624CFA72-9F9E-4A82-AB25-BEAEB0E7685B}" presName="desTx" presStyleLbl="alignAccFollowNode1" presStyleIdx="0" presStyleCnt="1" custScaleY="118874" custLinFactNeighborX="-680" custLinFactNeighborY="6280">
        <dgm:presLayoutVars>
          <dgm:bulletEnabled val="1"/>
        </dgm:presLayoutVars>
      </dgm:prSet>
      <dgm:spPr/>
      <dgm:t>
        <a:bodyPr/>
        <a:lstStyle/>
        <a:p>
          <a:endParaRPr lang="en-US"/>
        </a:p>
      </dgm:t>
    </dgm:pt>
  </dgm:ptLst>
  <dgm:cxnLst>
    <dgm:cxn modelId="{48EB4E70-53F7-43B0-AB82-E04BDBA43AFB}" type="presOf" srcId="{D0855AD0-32C6-4C30-B1CE-18249009565A}" destId="{F529769A-E69B-4B29-BDFC-7F66F4AA1A6F}" srcOrd="0" destOrd="0" presId="urn:microsoft.com/office/officeart/2005/8/layout/hList1"/>
    <dgm:cxn modelId="{DEEB4666-6317-45FC-BC7C-BFB0C66F038C}" srcId="{D0855AD0-32C6-4C30-B1CE-18249009565A}" destId="{624CFA72-9F9E-4A82-AB25-BEAEB0E7685B}" srcOrd="0" destOrd="0" parTransId="{EDD8B46D-6EFE-43AC-BBBA-59D7234E6D3B}" sibTransId="{05A529F9-E4B7-464B-8AFD-E9010EA280CA}"/>
    <dgm:cxn modelId="{C63A7767-2846-4B6B-92A2-85A2778930A0}" type="presOf" srcId="{624CFA72-9F9E-4A82-AB25-BEAEB0E7685B}" destId="{854496AB-5753-49D4-9BEC-FD31C8E441C9}" srcOrd="0" destOrd="0" presId="urn:microsoft.com/office/officeart/2005/8/layout/hList1"/>
    <dgm:cxn modelId="{9E72A874-B336-45E7-8D4D-123E89035CEA}" type="presOf" srcId="{79A909FE-7379-414C-9787-8F6A52F85BF6}" destId="{07FE797A-339E-4CBA-8341-0CF6DEF2AE50}" srcOrd="0" destOrd="0" presId="urn:microsoft.com/office/officeart/2005/8/layout/hList1"/>
    <dgm:cxn modelId="{2C80D48B-DCCC-422C-BEED-C697507356A7}" srcId="{624CFA72-9F9E-4A82-AB25-BEAEB0E7685B}" destId="{79A909FE-7379-414C-9787-8F6A52F85BF6}" srcOrd="0" destOrd="0" parTransId="{88338815-6E39-4480-AEFB-0C92A5FD426E}" sibTransId="{CFFC356A-D45A-49F7-BC25-C6DA3ED1F64E}"/>
    <dgm:cxn modelId="{04D7D6B7-BE26-4D80-861A-2F94E187E0B6}" type="presParOf" srcId="{F529769A-E69B-4B29-BDFC-7F66F4AA1A6F}" destId="{1163A432-9FDA-4C0D-A79D-AAA13C18A84D}" srcOrd="0" destOrd="0" presId="urn:microsoft.com/office/officeart/2005/8/layout/hList1"/>
    <dgm:cxn modelId="{5D3F59B7-4391-4A21-A271-F2FCFA3DEFC5}" type="presParOf" srcId="{1163A432-9FDA-4C0D-A79D-AAA13C18A84D}" destId="{854496AB-5753-49D4-9BEC-FD31C8E441C9}" srcOrd="0" destOrd="0" presId="urn:microsoft.com/office/officeart/2005/8/layout/hList1"/>
    <dgm:cxn modelId="{E3A08F96-ED55-4FDC-A4FE-5C346C253C05}" type="presParOf" srcId="{1163A432-9FDA-4C0D-A79D-AAA13C18A84D}" destId="{07FE797A-339E-4CBA-8341-0CF6DEF2AE50}"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7026FC-BFE8-4210-A9A5-83DF1446FEF7}"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A21FCEA5-DBD6-4DA3-A70C-4396AF07DB92}" type="pres">
      <dgm:prSet presAssocID="{167026FC-BFE8-4210-A9A5-83DF1446FEF7}" presName="linear" presStyleCnt="0">
        <dgm:presLayoutVars>
          <dgm:animLvl val="lvl"/>
          <dgm:resizeHandles val="exact"/>
        </dgm:presLayoutVars>
      </dgm:prSet>
      <dgm:spPr/>
      <dgm:t>
        <a:bodyPr/>
        <a:lstStyle/>
        <a:p>
          <a:endParaRPr lang="en-US"/>
        </a:p>
      </dgm:t>
    </dgm:pt>
  </dgm:ptLst>
  <dgm:cxnLst>
    <dgm:cxn modelId="{E831E4D0-075D-4079-8069-A63E06A62F5A}" type="presOf" srcId="{167026FC-BFE8-4210-A9A5-83DF1446FEF7}" destId="{A21FCEA5-DBD6-4DA3-A70C-4396AF07DB9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1798"/>
          <a:ext cx="8757139" cy="91260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t>Citizenship Education and Community Engagement</a:t>
          </a:r>
        </a:p>
        <a:p>
          <a:pPr lvl="0" algn="ctr" defTabSz="889000" rtl="0">
            <a:lnSpc>
              <a:spcPct val="90000"/>
            </a:lnSpc>
            <a:spcBef>
              <a:spcPct val="0"/>
            </a:spcBef>
            <a:spcAft>
              <a:spcPct val="35000"/>
            </a:spcAft>
          </a:pPr>
          <a:r>
            <a:rPr lang="en-US" sz="2000" b="0" i="0" kern="1200" dirty="0" smtClean="0"/>
            <a:t>Hafiz Muhammad Moin  (moinawan.su.edu@gmail.com)</a:t>
          </a:r>
          <a:r>
            <a:rPr lang="en-US" sz="2000" kern="1200" dirty="0" smtClean="0"/>
            <a:t> </a:t>
          </a:r>
          <a:endParaRPr lang="en-US" sz="2000" kern="1200" dirty="0"/>
        </a:p>
      </dsp:txBody>
      <dsp:txXfrm>
        <a:off x="44549" y="46347"/>
        <a:ext cx="8668041" cy="823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0"/>
          <a:ext cx="8757139" cy="91143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latin typeface="Times New Roman" pitchFamily="18" charset="0"/>
              <a:cs typeface="Times New Roman" pitchFamily="18" charset="0"/>
            </a:rPr>
            <a:t>Identity Formation</a:t>
          </a:r>
          <a:endParaRPr lang="en-US" sz="3800" kern="1200" dirty="0"/>
        </a:p>
      </dsp:txBody>
      <dsp:txXfrm>
        <a:off x="44492" y="44492"/>
        <a:ext cx="8668155" cy="8224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757139" cy="88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kern="1200" dirty="0" smtClean="0">
              <a:latin typeface="Times New Roman" pitchFamily="18" charset="0"/>
              <a:cs typeface="Times New Roman" pitchFamily="18" charset="0"/>
            </a:rPr>
            <a:t>Definition of identity</a:t>
          </a:r>
          <a:endParaRPr lang="en-US" sz="4000" kern="1200" dirty="0"/>
        </a:p>
      </dsp:txBody>
      <dsp:txXfrm>
        <a:off x="0" y="0"/>
        <a:ext cx="8757139" cy="889200"/>
      </dsp:txXfrm>
    </dsp:sp>
    <dsp:sp modelId="{07FE797A-339E-4CBA-8341-0CF6DEF2AE50}">
      <dsp:nvSpPr>
        <dsp:cNvPr id="0" name=""/>
        <dsp:cNvSpPr/>
      </dsp:nvSpPr>
      <dsp:spPr>
        <a:xfrm>
          <a:off x="0" y="704679"/>
          <a:ext cx="8757139" cy="41251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endParaRPr lang="en-US" sz="2600" kern="1200" baseline="0" dirty="0"/>
        </a:p>
        <a:p>
          <a:pPr marL="228600" lvl="1" indent="-228600" algn="l" defTabSz="1155700">
            <a:lnSpc>
              <a:spcPct val="90000"/>
            </a:lnSpc>
            <a:spcBef>
              <a:spcPct val="0"/>
            </a:spcBef>
            <a:spcAft>
              <a:spcPct val="15000"/>
            </a:spcAft>
            <a:buChar char="••"/>
          </a:pPr>
          <a:r>
            <a:rPr lang="en-US" sz="2600" kern="1200" baseline="0" dirty="0" smtClean="0">
              <a:latin typeface="Times New Roman" pitchFamily="18" charset="0"/>
              <a:cs typeface="Times New Roman" pitchFamily="18" charset="0"/>
            </a:rPr>
            <a:t>The distinctive characteristic belonging to any given individual, or shared by all members of a particular social category or group. </a:t>
          </a:r>
        </a:p>
        <a:p>
          <a:pPr marL="228600" lvl="1" indent="-228600" algn="l" defTabSz="1155700">
            <a:lnSpc>
              <a:spcPct val="90000"/>
            </a:lnSpc>
            <a:spcBef>
              <a:spcPct val="0"/>
            </a:spcBef>
            <a:spcAft>
              <a:spcPct val="15000"/>
            </a:spcAft>
            <a:buChar char="••"/>
          </a:pPr>
          <a:r>
            <a:rPr lang="en-US" sz="2600" kern="1200" baseline="0" dirty="0" smtClean="0">
              <a:latin typeface="Times New Roman" pitchFamily="18" charset="0"/>
              <a:cs typeface="Times New Roman" pitchFamily="18" charset="0"/>
            </a:rPr>
            <a:t>Identity may be distinguished from identification; identity is a label, whereas identification refers to the classifying act itself. Identity is thus best construed (interpreted) as being both relational and contextual, while the act of identification is best viewed as inherently display.</a:t>
          </a:r>
          <a:endParaRPr lang="en-US" sz="2600" kern="1200" baseline="0" dirty="0">
            <a:latin typeface="Times New Roman" pitchFamily="18" charset="0"/>
            <a:cs typeface="Times New Roman" pitchFamily="18" charset="0"/>
          </a:endParaRPr>
        </a:p>
      </dsp:txBody>
      <dsp:txXfrm>
        <a:off x="0" y="704679"/>
        <a:ext cx="8757139" cy="41251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Identity Formation …</a:t>
          </a:r>
          <a:endParaRPr lang="en-US" sz="4000" kern="1200" dirty="0"/>
        </a:p>
      </dsp:txBody>
      <dsp:txXfrm>
        <a:off x="0" y="0"/>
        <a:ext cx="8686800" cy="979200"/>
      </dsp:txXfrm>
    </dsp:sp>
    <dsp:sp modelId="{07FE797A-339E-4CBA-8341-0CF6DEF2AE50}">
      <dsp:nvSpPr>
        <dsp:cNvPr id="0" name=""/>
        <dsp:cNvSpPr/>
      </dsp:nvSpPr>
      <dsp:spPr>
        <a:xfrm>
          <a:off x="0" y="907288"/>
          <a:ext cx="8686800" cy="55697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Also known as individuation, is the development of the distinct personality of an individual regarded as a persisting entity (known as personal continuity) in a particular stage of life in which individual characteristics are possessed and by which a person is recognized or known. </a:t>
          </a:r>
          <a:endParaRPr lang="en-US" sz="3400" kern="1200" baseline="0" dirty="0"/>
        </a:p>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This process defines individuals to others and themselves.</a:t>
          </a:r>
          <a:endParaRPr lang="en-US" sz="3400" kern="1200" dirty="0">
            <a:latin typeface="Times New Roman" pitchFamily="18" charset="0"/>
            <a:cs typeface="Times New Roman" pitchFamily="18" charset="0"/>
          </a:endParaRPr>
        </a:p>
      </dsp:txBody>
      <dsp:txXfrm>
        <a:off x="0" y="907288"/>
        <a:ext cx="8686800" cy="55697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Self-concept</a:t>
          </a:r>
          <a:endParaRPr lang="en-US" sz="4000" kern="1200" dirty="0"/>
        </a:p>
      </dsp:txBody>
      <dsp:txXfrm>
        <a:off x="0" y="0"/>
        <a:ext cx="8686800" cy="979200"/>
      </dsp:txXfrm>
    </dsp:sp>
    <dsp:sp modelId="{07FE797A-339E-4CBA-8341-0CF6DEF2AE50}">
      <dsp:nvSpPr>
        <dsp:cNvPr id="0" name=""/>
        <dsp:cNvSpPr/>
      </dsp:nvSpPr>
      <dsp:spPr>
        <a:xfrm>
          <a:off x="0" y="907288"/>
          <a:ext cx="8686800" cy="55697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Self-concept or self-identity is the sum of a being's knowledge and understanding of their self. The self-concept is different from self-consciousness, which is an awareness of one's self. </a:t>
          </a:r>
          <a:endParaRPr lang="en-US" sz="3400" kern="1200" baseline="0" dirty="0"/>
        </a:p>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Components of the self-concept include physical, psychological, and social attributes, which can be influenced by the individual's attitudes, habits, beliefs and ideas. </a:t>
          </a:r>
          <a:endParaRPr lang="en-US" sz="3400" kern="1200" dirty="0">
            <a:latin typeface="Times New Roman" pitchFamily="18" charset="0"/>
            <a:cs typeface="Times New Roman" pitchFamily="18" charset="0"/>
          </a:endParaRPr>
        </a:p>
      </dsp:txBody>
      <dsp:txXfrm>
        <a:off x="0" y="907288"/>
        <a:ext cx="8686800" cy="55697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9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Self-concept</a:t>
          </a:r>
          <a:endParaRPr lang="en-US" sz="4000" kern="1200" dirty="0"/>
        </a:p>
      </dsp:txBody>
      <dsp:txXfrm>
        <a:off x="0" y="0"/>
        <a:ext cx="8686800" cy="1296000"/>
      </dsp:txXfrm>
    </dsp:sp>
    <dsp:sp modelId="{07FE797A-339E-4CBA-8341-0CF6DEF2AE50}">
      <dsp:nvSpPr>
        <dsp:cNvPr id="0" name=""/>
        <dsp:cNvSpPr/>
      </dsp:nvSpPr>
      <dsp:spPr>
        <a:xfrm>
          <a:off x="0" y="1409765"/>
          <a:ext cx="8686800" cy="506723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dirty="0" smtClean="0">
              <a:latin typeface="Times New Roman" pitchFamily="18" charset="0"/>
              <a:cs typeface="Times New Roman" pitchFamily="18" charset="0"/>
            </a:rPr>
            <a:t>These components and attributes can not be condensed to the general concepts of self image and self-esteem as different types of identity coming together in one person.</a:t>
          </a:r>
          <a:endParaRPr lang="en-US" sz="4500" kern="1200" baseline="0" dirty="0"/>
        </a:p>
      </dsp:txBody>
      <dsp:txXfrm>
        <a:off x="0" y="1409765"/>
        <a:ext cx="8686800" cy="50672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8955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Cultural identity</a:t>
          </a:r>
          <a:endParaRPr lang="en-US" sz="4000" kern="1200" dirty="0"/>
        </a:p>
      </dsp:txBody>
      <dsp:txXfrm>
        <a:off x="0" y="0"/>
        <a:ext cx="8686800" cy="895500"/>
      </dsp:txXfrm>
    </dsp:sp>
    <dsp:sp modelId="{07FE797A-339E-4CBA-8341-0CF6DEF2AE50}">
      <dsp:nvSpPr>
        <dsp:cNvPr id="0" name=""/>
        <dsp:cNvSpPr/>
      </dsp:nvSpPr>
      <dsp:spPr>
        <a:xfrm>
          <a:off x="0" y="1105055"/>
          <a:ext cx="8686800" cy="537194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latin typeface="Times New Roman" pitchFamily="18" charset="0"/>
              <a:cs typeface="Times New Roman" pitchFamily="18" charset="0"/>
            </a:rPr>
            <a:t>Cultural identity is the (feeling of) identity of a group or culture, or of an individual as far as they are influenced by their belonging to a group or culture. </a:t>
          </a:r>
          <a:endParaRPr lang="en-US" sz="3000" kern="1200" baseline="0" dirty="0"/>
        </a:p>
        <a:p>
          <a:pPr marL="285750" lvl="1" indent="-285750" algn="l" defTabSz="1333500">
            <a:lnSpc>
              <a:spcPct val="90000"/>
            </a:lnSpc>
            <a:spcBef>
              <a:spcPct val="0"/>
            </a:spcBef>
            <a:spcAft>
              <a:spcPct val="15000"/>
            </a:spcAft>
            <a:buChar char="••"/>
          </a:pPr>
          <a:r>
            <a:rPr lang="en-US" sz="3000" kern="1200" dirty="0" smtClean="0">
              <a:latin typeface="Times New Roman" pitchFamily="18" charset="0"/>
              <a:cs typeface="Times New Roman" pitchFamily="18" charset="0"/>
            </a:rPr>
            <a:t>There are modern questions of culture that are transferred into questions of identity. Historical culture also influences individual identity, and as with modern cultural identity, individuals may pick and choose aspects of cultural identity, while rejecting or disowning other associated ideas.</a:t>
          </a:r>
          <a:endParaRPr lang="en-US" sz="3000" kern="1200" dirty="0">
            <a:latin typeface="Times New Roman" pitchFamily="18" charset="0"/>
            <a:cs typeface="Times New Roman" pitchFamily="18" charset="0"/>
          </a:endParaRPr>
        </a:p>
      </dsp:txBody>
      <dsp:txXfrm>
        <a:off x="0" y="1105055"/>
        <a:ext cx="8686800" cy="537194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Ethnic Identity</a:t>
          </a:r>
          <a:endParaRPr lang="en-US" sz="4000" kern="1200" dirty="0"/>
        </a:p>
      </dsp:txBody>
      <dsp:txXfrm>
        <a:off x="0" y="0"/>
        <a:ext cx="8686800" cy="921600"/>
      </dsp:txXfrm>
    </dsp:sp>
    <dsp:sp modelId="{07FE797A-339E-4CBA-8341-0CF6DEF2AE50}">
      <dsp:nvSpPr>
        <dsp:cNvPr id="0" name=""/>
        <dsp:cNvSpPr/>
      </dsp:nvSpPr>
      <dsp:spPr>
        <a:xfrm>
          <a:off x="0" y="1006171"/>
          <a:ext cx="8686800" cy="54708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smtClean="0">
              <a:latin typeface="Times New Roman" pitchFamily="18" charset="0"/>
              <a:cs typeface="Times New Roman" pitchFamily="18" charset="0"/>
            </a:rPr>
            <a:t>An ethnic identity is the identification with a certain ethnicity, usually on the basis of a presumed common genealogy (family tree) or heritage. </a:t>
          </a:r>
          <a:endParaRPr lang="en-US" sz="3200" kern="1200" baseline="0" dirty="0"/>
        </a:p>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Recognition by others as a distinct ethnic group is often a contributing factor to developing this bond of identification. Ethnic groups are also often united by common cultural, behavioral, linguistic, traditional, or religious traits.</a:t>
          </a:r>
          <a:endParaRPr lang="en-US" sz="3200" kern="1200" dirty="0">
            <a:latin typeface="Times New Roman" pitchFamily="18" charset="0"/>
            <a:cs typeface="Times New Roman" pitchFamily="18" charset="0"/>
          </a:endParaRPr>
        </a:p>
      </dsp:txBody>
      <dsp:txXfrm>
        <a:off x="0" y="1006171"/>
        <a:ext cx="8686800" cy="54708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9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National Identity</a:t>
          </a:r>
          <a:endParaRPr lang="en-US" sz="4000" kern="1200" dirty="0"/>
        </a:p>
      </dsp:txBody>
      <dsp:txXfrm>
        <a:off x="0" y="0"/>
        <a:ext cx="8686800" cy="1094400"/>
      </dsp:txXfrm>
    </dsp:sp>
    <dsp:sp modelId="{07FE797A-339E-4CBA-8341-0CF6DEF2AE50}">
      <dsp:nvSpPr>
        <dsp:cNvPr id="0" name=""/>
        <dsp:cNvSpPr/>
      </dsp:nvSpPr>
      <dsp:spPr>
        <a:xfrm>
          <a:off x="0" y="834773"/>
          <a:ext cx="8686800" cy="56422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2692" tIns="202692" rIns="270256" bIns="304038" numCol="1" spcCol="1270" anchor="t" anchorCtr="0">
          <a:noAutofit/>
        </a:bodyPr>
        <a:lstStyle/>
        <a:p>
          <a:pPr marL="285750" lvl="1" indent="-285750" algn="l" defTabSz="1689100">
            <a:lnSpc>
              <a:spcPct val="90000"/>
            </a:lnSpc>
            <a:spcBef>
              <a:spcPct val="0"/>
            </a:spcBef>
            <a:spcAft>
              <a:spcPct val="15000"/>
            </a:spcAft>
            <a:buChar char="••"/>
          </a:pPr>
          <a:r>
            <a:rPr lang="en-US" sz="3800" kern="1200" smtClean="0">
              <a:latin typeface="Times New Roman" pitchFamily="18" charset="0"/>
              <a:cs typeface="Times New Roman" pitchFamily="18" charset="0"/>
            </a:rPr>
            <a:t>National Identity</a:t>
          </a:r>
          <a:r>
            <a:rPr lang="en-US" sz="3800" b="1" kern="1200" smtClean="0">
              <a:latin typeface="Times New Roman" pitchFamily="18" charset="0"/>
              <a:cs typeface="Times New Roman" pitchFamily="18" charset="0"/>
            </a:rPr>
            <a:t> </a:t>
          </a:r>
          <a:r>
            <a:rPr lang="en-US" sz="3800" kern="1200" smtClean="0">
              <a:latin typeface="Times New Roman" pitchFamily="18" charset="0"/>
              <a:cs typeface="Times New Roman" pitchFamily="18" charset="0"/>
            </a:rPr>
            <a:t>is an ethical and </a:t>
          </a:r>
          <a:r>
            <a:rPr lang="en-US" sz="3800" b="1" kern="1200" smtClean="0">
              <a:latin typeface="Times New Roman" pitchFamily="18" charset="0"/>
              <a:cs typeface="Times New Roman" pitchFamily="18" charset="0"/>
            </a:rPr>
            <a:t>philosophical</a:t>
          </a:r>
          <a:r>
            <a:rPr lang="en-US" sz="3800" kern="1200" smtClean="0">
              <a:latin typeface="Times New Roman" pitchFamily="18" charset="0"/>
              <a:cs typeface="Times New Roman" pitchFamily="18" charset="0"/>
            </a:rPr>
            <a:t> concept whereby all humans are divided into groups called nations. </a:t>
          </a:r>
          <a:endParaRPr lang="en-US" sz="3800" kern="1200" baseline="0" dirty="0"/>
        </a:p>
        <a:p>
          <a:pPr marL="285750" lvl="1" indent="-285750" algn="l" defTabSz="1689100">
            <a:lnSpc>
              <a:spcPct val="90000"/>
            </a:lnSpc>
            <a:spcBef>
              <a:spcPct val="0"/>
            </a:spcBef>
            <a:spcAft>
              <a:spcPct val="15000"/>
            </a:spcAft>
            <a:buChar char="••"/>
          </a:pPr>
          <a:r>
            <a:rPr lang="en-US" sz="3800" kern="1200" dirty="0" smtClean="0">
              <a:latin typeface="Times New Roman" pitchFamily="18" charset="0"/>
              <a:cs typeface="Times New Roman" pitchFamily="18" charset="0"/>
            </a:rPr>
            <a:t>Members of a “nation” share a common identity, and usually a common origin, in the sense of heritage, parentage (paternity) or background.</a:t>
          </a:r>
          <a:endParaRPr lang="en-US" sz="3800" kern="1200" dirty="0">
            <a:latin typeface="Times New Roman" pitchFamily="18" charset="0"/>
            <a:cs typeface="Times New Roman" pitchFamily="18" charset="0"/>
          </a:endParaRPr>
        </a:p>
      </dsp:txBody>
      <dsp:txXfrm>
        <a:off x="0" y="834773"/>
        <a:ext cx="8686800" cy="56422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87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Religious Identity</a:t>
          </a:r>
          <a:endParaRPr lang="en-US" sz="4000" kern="1200" dirty="0"/>
        </a:p>
      </dsp:txBody>
      <dsp:txXfrm>
        <a:off x="0" y="0"/>
        <a:ext cx="8686800" cy="1872000"/>
      </dsp:txXfrm>
    </dsp:sp>
    <dsp:sp modelId="{07FE797A-339E-4CBA-8341-0CF6DEF2AE50}">
      <dsp:nvSpPr>
        <dsp:cNvPr id="0" name=""/>
        <dsp:cNvSpPr/>
      </dsp:nvSpPr>
      <dsp:spPr>
        <a:xfrm>
          <a:off x="0" y="1557326"/>
          <a:ext cx="8686800" cy="4818645"/>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a:lnSpc>
              <a:spcPct val="90000"/>
            </a:lnSpc>
            <a:spcBef>
              <a:spcPct val="0"/>
            </a:spcBef>
            <a:spcAft>
              <a:spcPct val="15000"/>
            </a:spcAft>
            <a:buChar char="••"/>
          </a:pPr>
          <a:endParaRPr lang="en-US" sz="6500" kern="1200" baseline="0" dirty="0"/>
        </a:p>
      </dsp:txBody>
      <dsp:txXfrm>
        <a:off x="0" y="1557326"/>
        <a:ext cx="8686800" cy="4818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265251"/>
          <a:ext cx="875714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endParaRPr lang="en-US" sz="3100" kern="1200" dirty="0"/>
        </a:p>
      </dsp:txBody>
      <dsp:txXfrm>
        <a:off x="0" y="265251"/>
        <a:ext cx="8757140" cy="950400"/>
      </dsp:txXfrm>
    </dsp:sp>
    <dsp:sp modelId="{07FE797A-339E-4CBA-8341-0CF6DEF2AE50}">
      <dsp:nvSpPr>
        <dsp:cNvPr id="0" name=""/>
        <dsp:cNvSpPr/>
      </dsp:nvSpPr>
      <dsp:spPr>
        <a:xfrm>
          <a:off x="0" y="536071"/>
          <a:ext cx="8757140" cy="32835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latin typeface="Times New Roman" pitchFamily="18" charset="0"/>
              <a:cs typeface="Times New Roman" pitchFamily="18" charset="0"/>
            </a:rPr>
            <a:t>Culture consists of the beliefs, behaviors, objects, and other characteristics common to the members of a particular group or society culture includes many societal aspects: language, customs, values, norms,  rules, tools, technologies, products, organizations, and institutions.</a:t>
          </a:r>
          <a:endParaRPr lang="en-US" sz="3100" kern="1200" dirty="0"/>
        </a:p>
      </dsp:txBody>
      <dsp:txXfrm>
        <a:off x="0" y="536071"/>
        <a:ext cx="8757140" cy="32835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Religious Identity</a:t>
          </a:r>
          <a:endParaRPr lang="en-US" sz="4000" kern="1200" dirty="0"/>
        </a:p>
      </dsp:txBody>
      <dsp:txXfrm>
        <a:off x="0" y="0"/>
        <a:ext cx="8686800" cy="1065600"/>
      </dsp:txXfrm>
    </dsp:sp>
    <dsp:sp modelId="{07FE797A-339E-4CBA-8341-0CF6DEF2AE50}">
      <dsp:nvSpPr>
        <dsp:cNvPr id="0" name=""/>
        <dsp:cNvSpPr/>
      </dsp:nvSpPr>
      <dsp:spPr>
        <a:xfrm>
          <a:off x="0" y="880919"/>
          <a:ext cx="8686800" cy="5596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smtClean="0">
              <a:latin typeface="Times New Roman" pitchFamily="18" charset="0"/>
              <a:cs typeface="Times New Roman" pitchFamily="18" charset="0"/>
            </a:rPr>
            <a:t>A religious identity is the set of beliefs and practices generally held by an individual, involving devotion/ loyalty to organized beliefs and ceremonies</a:t>
          </a:r>
          <a:endParaRPr lang="en-US" sz="3700" kern="1200" baseline="0" dirty="0"/>
        </a:p>
        <a:p>
          <a:pPr marL="285750" lvl="1" indent="-285750" algn="l" defTabSz="1644650">
            <a:lnSpc>
              <a:spcPct val="90000"/>
            </a:lnSpc>
            <a:spcBef>
              <a:spcPct val="0"/>
            </a:spcBef>
            <a:spcAft>
              <a:spcPct val="15000"/>
            </a:spcAft>
            <a:buChar char="••"/>
          </a:pPr>
          <a:endParaRPr lang="en-US" sz="3700" kern="1200" dirty="0" smtClean="0">
            <a:latin typeface="Times New Roman" pitchFamily="18" charset="0"/>
            <a:cs typeface="Times New Roman" pitchFamily="18" charset="0"/>
          </a:endParaRPr>
        </a:p>
        <a:p>
          <a:pPr marL="285750" lvl="1" indent="-285750" algn="l" defTabSz="1644650">
            <a:lnSpc>
              <a:spcPct val="90000"/>
            </a:lnSpc>
            <a:spcBef>
              <a:spcPct val="0"/>
            </a:spcBef>
            <a:spcAft>
              <a:spcPct val="15000"/>
            </a:spcAft>
            <a:buChar char="••"/>
          </a:pPr>
          <a:r>
            <a:rPr lang="en-US" sz="3700" kern="1200" dirty="0" smtClean="0">
              <a:latin typeface="Times New Roman" pitchFamily="18" charset="0"/>
              <a:cs typeface="Times New Roman" pitchFamily="18" charset="0"/>
            </a:rPr>
            <a:t>It is a study of cultural traditions, writings, history, and mythology, as well as faith and mystic (spiritual) experience. </a:t>
          </a:r>
        </a:p>
      </dsp:txBody>
      <dsp:txXfrm>
        <a:off x="0" y="880919"/>
        <a:ext cx="8686800" cy="55960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79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Religious Identity (</a:t>
          </a:r>
          <a:r>
            <a:rPr lang="en-US" sz="4000" b="1" kern="1200" dirty="0" err="1" smtClean="0">
              <a:latin typeface="Times New Roman" pitchFamily="18" charset="0"/>
              <a:cs typeface="Times New Roman" pitchFamily="18" charset="0"/>
            </a:rPr>
            <a:t>Cont</a:t>
          </a:r>
          <a:r>
            <a:rPr lang="en-US" sz="4000" b="1" kern="1200" dirty="0" smtClean="0">
              <a:latin typeface="Times New Roman" pitchFamily="18" charset="0"/>
              <a:cs typeface="Times New Roman" pitchFamily="18" charset="0"/>
            </a:rPr>
            <a:t>…)</a:t>
          </a:r>
          <a:endParaRPr lang="en-US" sz="4000" kern="1200" dirty="0"/>
        </a:p>
      </dsp:txBody>
      <dsp:txXfrm>
        <a:off x="0" y="0"/>
        <a:ext cx="8686800" cy="979200"/>
      </dsp:txXfrm>
    </dsp:sp>
    <dsp:sp modelId="{07FE797A-339E-4CBA-8341-0CF6DEF2AE50}">
      <dsp:nvSpPr>
        <dsp:cNvPr id="0" name=""/>
        <dsp:cNvSpPr/>
      </dsp:nvSpPr>
      <dsp:spPr>
        <a:xfrm>
          <a:off x="0" y="907288"/>
          <a:ext cx="8686800" cy="556971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The term “religious identity” refers to the personal practices related to communal faith. </a:t>
          </a:r>
          <a:endParaRPr lang="en-US" sz="3400" kern="1200" baseline="0" dirty="0"/>
        </a:p>
        <a:p>
          <a:pPr marL="285750" lvl="1" indent="-285750" algn="l" defTabSz="1511300">
            <a:lnSpc>
              <a:spcPct val="90000"/>
            </a:lnSpc>
            <a:spcBef>
              <a:spcPct val="0"/>
            </a:spcBef>
            <a:spcAft>
              <a:spcPct val="15000"/>
            </a:spcAft>
            <a:buChar char="••"/>
          </a:pPr>
          <a:endParaRPr lang="en-US" sz="3400" kern="1200" dirty="0">
            <a:latin typeface="Times New Roman" pitchFamily="18" charset="0"/>
            <a:cs typeface="Times New Roman" pitchFamily="18" charset="0"/>
          </a:endParaRPr>
        </a:p>
        <a:p>
          <a:pPr marL="285750" lvl="1" indent="-285750" algn="l" defTabSz="1511300">
            <a:lnSpc>
              <a:spcPct val="90000"/>
            </a:lnSpc>
            <a:spcBef>
              <a:spcPct val="0"/>
            </a:spcBef>
            <a:spcAft>
              <a:spcPct val="15000"/>
            </a:spcAft>
            <a:buChar char="••"/>
          </a:pPr>
          <a:r>
            <a:rPr lang="en-US" sz="3400" kern="1200" dirty="0" smtClean="0">
              <a:latin typeface="Times New Roman" pitchFamily="18" charset="0"/>
              <a:cs typeface="Times New Roman" pitchFamily="18" charset="0"/>
            </a:rPr>
            <a:t>This identity formation begins with association in the parents’ religious contacts, and individuation requires that the person chooses to the same or different religious identity than that of his/her parents.</a:t>
          </a:r>
          <a:endParaRPr lang="en-US" sz="3400" kern="1200" dirty="0">
            <a:latin typeface="Times New Roman" pitchFamily="18" charset="0"/>
            <a:cs typeface="Times New Roman" pitchFamily="18" charset="0"/>
          </a:endParaRPr>
        </a:p>
      </dsp:txBody>
      <dsp:txXfrm>
        <a:off x="0" y="907288"/>
        <a:ext cx="8686800" cy="556971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08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Gender Identity</a:t>
          </a:r>
          <a:endParaRPr lang="en-US" sz="4000" kern="1200" dirty="0"/>
        </a:p>
      </dsp:txBody>
      <dsp:txXfrm>
        <a:off x="0" y="0"/>
        <a:ext cx="8686800" cy="1008000"/>
      </dsp:txXfrm>
    </dsp:sp>
    <dsp:sp modelId="{07FE797A-339E-4CBA-8341-0CF6DEF2AE50}">
      <dsp:nvSpPr>
        <dsp:cNvPr id="0" name=""/>
        <dsp:cNvSpPr/>
      </dsp:nvSpPr>
      <dsp:spPr>
        <a:xfrm>
          <a:off x="0" y="857846"/>
          <a:ext cx="8686800" cy="56191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smtClean="0">
              <a:latin typeface="Times New Roman" pitchFamily="18" charset="0"/>
              <a:cs typeface="Times New Roman" pitchFamily="18" charset="0"/>
            </a:rPr>
            <a:t>Gender identity describes the gender with which a person identifies (i.e., whether one perceives oneself to be a man, a woman, outside of the gender binary, etc.), but can also be used to refer to the gender that other people attribute to the individual on the basis of what they know from gender </a:t>
          </a:r>
          <a:r>
            <a:rPr lang="en-US" sz="3500" b="1" kern="1200" dirty="0" smtClean="0">
              <a:latin typeface="Times New Roman" pitchFamily="18" charset="0"/>
              <a:cs typeface="Times New Roman" pitchFamily="18" charset="0"/>
            </a:rPr>
            <a:t>role indications </a:t>
          </a:r>
          <a:r>
            <a:rPr lang="en-US" sz="3500" kern="1200" dirty="0" smtClean="0">
              <a:latin typeface="Times New Roman" pitchFamily="18" charset="0"/>
              <a:cs typeface="Times New Roman" pitchFamily="18" charset="0"/>
            </a:rPr>
            <a:t>(social behavior, clothing, hair style, etc.).</a:t>
          </a:r>
          <a:endParaRPr lang="en-US" sz="3500" kern="1200" baseline="0" dirty="0"/>
        </a:p>
      </dsp:txBody>
      <dsp:txXfrm>
        <a:off x="0" y="857846"/>
        <a:ext cx="8686800" cy="561915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036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Social Support</a:t>
          </a:r>
          <a:endParaRPr lang="en-US" sz="4000" kern="1200" dirty="0"/>
        </a:p>
      </dsp:txBody>
      <dsp:txXfrm>
        <a:off x="0" y="0"/>
        <a:ext cx="8686800" cy="1036800"/>
      </dsp:txXfrm>
    </dsp:sp>
    <dsp:sp modelId="{07FE797A-339E-4CBA-8341-0CF6DEF2AE50}">
      <dsp:nvSpPr>
        <dsp:cNvPr id="0" name=""/>
        <dsp:cNvSpPr/>
      </dsp:nvSpPr>
      <dsp:spPr>
        <a:xfrm>
          <a:off x="0" y="808404"/>
          <a:ext cx="8686800" cy="56685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85750" lvl="1" indent="-285750" algn="l" defTabSz="1600200">
            <a:lnSpc>
              <a:spcPct val="90000"/>
            </a:lnSpc>
            <a:spcBef>
              <a:spcPct val="0"/>
            </a:spcBef>
            <a:spcAft>
              <a:spcPct val="15000"/>
            </a:spcAft>
            <a:buChar char="••"/>
          </a:pPr>
          <a:r>
            <a:rPr lang="en-US" sz="3600" kern="1200" dirty="0" smtClean="0">
              <a:latin typeface="Times New Roman" pitchFamily="18" charset="0"/>
              <a:cs typeface="Times New Roman" pitchFamily="18" charset="0"/>
            </a:rPr>
            <a:t>Another way of defining identity formation is “the problem‐solving behavior aimed at eliciting (producing) information about oneself or environment in order to make a decision about an important life choice”. </a:t>
          </a:r>
          <a:endParaRPr lang="en-US" sz="3600" kern="1200" baseline="0" dirty="0"/>
        </a:p>
        <a:p>
          <a:pPr marL="285750" lvl="1" indent="-285750" algn="l" defTabSz="1600200">
            <a:lnSpc>
              <a:spcPct val="90000"/>
            </a:lnSpc>
            <a:spcBef>
              <a:spcPct val="0"/>
            </a:spcBef>
            <a:spcAft>
              <a:spcPct val="15000"/>
            </a:spcAft>
            <a:buChar char="••"/>
          </a:pPr>
          <a:endParaRPr lang="en-US" sz="3600" kern="1200" dirty="0" smtClean="0">
            <a:latin typeface="Times New Roman" pitchFamily="18" charset="0"/>
            <a:cs typeface="Times New Roman" pitchFamily="18" charset="0"/>
          </a:endParaRPr>
        </a:p>
        <a:p>
          <a:pPr marL="285750" lvl="1" indent="-285750" algn="l" defTabSz="1600200">
            <a:lnSpc>
              <a:spcPct val="90000"/>
            </a:lnSpc>
            <a:spcBef>
              <a:spcPct val="0"/>
            </a:spcBef>
            <a:spcAft>
              <a:spcPct val="15000"/>
            </a:spcAft>
            <a:buChar char="••"/>
          </a:pPr>
          <a:r>
            <a:rPr lang="en-US" sz="3600" kern="1200" dirty="0" smtClean="0">
              <a:latin typeface="Times New Roman" pitchFamily="18" charset="0"/>
              <a:cs typeface="Times New Roman" pitchFamily="18" charset="0"/>
            </a:rPr>
            <a:t>Social support can be defined as supportive relationships with others</a:t>
          </a:r>
          <a:endParaRPr lang="en-US" sz="3600" kern="1200" dirty="0">
            <a:latin typeface="Times New Roman" pitchFamily="18" charset="0"/>
            <a:cs typeface="Times New Roman" pitchFamily="18" charset="0"/>
          </a:endParaRPr>
        </a:p>
      </dsp:txBody>
      <dsp:txXfrm>
        <a:off x="0" y="808404"/>
        <a:ext cx="8686800" cy="566859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26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Interpersonal Identity Development</a:t>
          </a:r>
          <a:endParaRPr lang="en-US" sz="4000" kern="1200" dirty="0"/>
        </a:p>
      </dsp:txBody>
      <dsp:txXfrm>
        <a:off x="0" y="0"/>
        <a:ext cx="8686800" cy="1267200"/>
      </dsp:txXfrm>
    </dsp:sp>
    <dsp:sp modelId="{07FE797A-339E-4CBA-8341-0CF6DEF2AE50}">
      <dsp:nvSpPr>
        <dsp:cNvPr id="0" name=""/>
        <dsp:cNvSpPr/>
      </dsp:nvSpPr>
      <dsp:spPr>
        <a:xfrm>
          <a:off x="0" y="1462595"/>
          <a:ext cx="8686800" cy="501440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34696" rIns="312928" bIns="352044" numCol="1" spcCol="1270" anchor="t" anchorCtr="0">
          <a:noAutofit/>
        </a:bodyPr>
        <a:lstStyle/>
        <a:p>
          <a:pPr marL="285750" lvl="1" indent="-285750" algn="l" defTabSz="1955800">
            <a:lnSpc>
              <a:spcPct val="90000"/>
            </a:lnSpc>
            <a:spcBef>
              <a:spcPct val="0"/>
            </a:spcBef>
            <a:spcAft>
              <a:spcPct val="15000"/>
            </a:spcAft>
            <a:buChar char="••"/>
          </a:pPr>
          <a:r>
            <a:rPr lang="en-US" sz="4400" kern="1200" smtClean="0">
              <a:latin typeface="Times New Roman" pitchFamily="18" charset="0"/>
              <a:cs typeface="Times New Roman" pitchFamily="18" charset="0"/>
            </a:rPr>
            <a:t>Interpersonal identity development is composed of three elements: </a:t>
          </a:r>
          <a:endParaRPr lang="en-US" sz="4400" kern="1200" baseline="0" dirty="0"/>
        </a:p>
        <a:p>
          <a:pPr marL="285750" lvl="1" indent="-285750" algn="l" defTabSz="1955800">
            <a:lnSpc>
              <a:spcPct val="90000"/>
            </a:lnSpc>
            <a:spcBef>
              <a:spcPct val="0"/>
            </a:spcBef>
            <a:spcAft>
              <a:spcPct val="15000"/>
            </a:spcAft>
            <a:buChar char="••"/>
          </a:pPr>
          <a:r>
            <a:rPr lang="en-US" sz="4400" b="1" kern="1200" dirty="0" smtClean="0">
              <a:latin typeface="Times New Roman" pitchFamily="18" charset="0"/>
              <a:cs typeface="Times New Roman" pitchFamily="18" charset="0"/>
            </a:rPr>
            <a:t>Categorization</a:t>
          </a:r>
          <a:r>
            <a:rPr lang="en-US" sz="4400" kern="1200" dirty="0" smtClean="0">
              <a:latin typeface="Times New Roman" pitchFamily="18" charset="0"/>
              <a:cs typeface="Times New Roman" pitchFamily="18" charset="0"/>
            </a:rPr>
            <a:t>: Labeling others (and ourselves) into categories. </a:t>
          </a:r>
          <a:endParaRPr lang="en-US" sz="4400" kern="1200" dirty="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b="1" kern="1200" smtClean="0">
              <a:latin typeface="Times New Roman" pitchFamily="18" charset="0"/>
              <a:cs typeface="Times New Roman" pitchFamily="18" charset="0"/>
            </a:rPr>
            <a:t>Identification</a:t>
          </a:r>
          <a:r>
            <a:rPr lang="en-US" sz="4400" kern="1200" smtClean="0">
              <a:latin typeface="Times New Roman" pitchFamily="18" charset="0"/>
              <a:cs typeface="Times New Roman" pitchFamily="18" charset="0"/>
            </a:rPr>
            <a:t>: Associating others with certain groups. </a:t>
          </a:r>
          <a:endParaRPr lang="en-US" sz="4400" kern="1200" dirty="0" smtClean="0">
            <a:latin typeface="Times New Roman" pitchFamily="18" charset="0"/>
            <a:cs typeface="Times New Roman" pitchFamily="18" charset="0"/>
          </a:endParaRPr>
        </a:p>
        <a:p>
          <a:pPr marL="285750" lvl="1" indent="-285750" algn="l" defTabSz="1955800">
            <a:lnSpc>
              <a:spcPct val="90000"/>
            </a:lnSpc>
            <a:spcBef>
              <a:spcPct val="0"/>
            </a:spcBef>
            <a:spcAft>
              <a:spcPct val="15000"/>
            </a:spcAft>
            <a:buChar char="••"/>
          </a:pPr>
          <a:r>
            <a:rPr lang="en-US" sz="4400" b="1" kern="1200" dirty="0" smtClean="0">
              <a:latin typeface="Times New Roman" pitchFamily="18" charset="0"/>
              <a:cs typeface="Times New Roman" pitchFamily="18" charset="0"/>
            </a:rPr>
            <a:t>Comparison</a:t>
          </a:r>
          <a:r>
            <a:rPr lang="en-US" sz="4400" kern="1200" dirty="0" smtClean="0">
              <a:latin typeface="Times New Roman" pitchFamily="18" charset="0"/>
              <a:cs typeface="Times New Roman" pitchFamily="18" charset="0"/>
            </a:rPr>
            <a:t>: Comparing groups.</a:t>
          </a:r>
          <a:endParaRPr lang="en-US" sz="4400" kern="1200" dirty="0">
            <a:latin typeface="Times New Roman" pitchFamily="18" charset="0"/>
            <a:cs typeface="Times New Roman" pitchFamily="18" charset="0"/>
          </a:endParaRPr>
        </a:p>
      </dsp:txBody>
      <dsp:txXfrm>
        <a:off x="0" y="1462595"/>
        <a:ext cx="8686800" cy="501440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123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Social Harmony</a:t>
          </a:r>
          <a:endParaRPr lang="en-US" sz="4000" kern="1200" dirty="0"/>
        </a:p>
      </dsp:txBody>
      <dsp:txXfrm>
        <a:off x="0" y="0"/>
        <a:ext cx="8686800" cy="1123200"/>
      </dsp:txXfrm>
    </dsp:sp>
    <dsp:sp modelId="{07FE797A-339E-4CBA-8341-0CF6DEF2AE50}">
      <dsp:nvSpPr>
        <dsp:cNvPr id="0" name=""/>
        <dsp:cNvSpPr/>
      </dsp:nvSpPr>
      <dsp:spPr>
        <a:xfrm>
          <a:off x="0" y="1289435"/>
          <a:ext cx="8686800" cy="51875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8026" tIns="208026" rIns="277368" bIns="312039" numCol="1" spcCol="1270" anchor="t" anchorCtr="0">
          <a:noAutofit/>
        </a:bodyPr>
        <a:lstStyle/>
        <a:p>
          <a:pPr marL="285750" lvl="1" indent="-285750" algn="l" defTabSz="1733550">
            <a:lnSpc>
              <a:spcPct val="90000"/>
            </a:lnSpc>
            <a:spcBef>
              <a:spcPct val="0"/>
            </a:spcBef>
            <a:spcAft>
              <a:spcPct val="15000"/>
            </a:spcAft>
            <a:buChar char="••"/>
          </a:pPr>
          <a:r>
            <a:rPr lang="en-US" sz="3900" b="1" kern="1200" dirty="0" smtClean="0">
              <a:latin typeface="Times New Roman" pitchFamily="18" charset="0"/>
              <a:cs typeface="Times New Roman" pitchFamily="18" charset="0"/>
            </a:rPr>
            <a:t>Social Harmony</a:t>
          </a:r>
          <a:r>
            <a:rPr lang="en-US" sz="3900" kern="1200" dirty="0" smtClean="0">
              <a:latin typeface="Times New Roman" pitchFamily="18" charset="0"/>
              <a:cs typeface="Times New Roman" pitchFamily="18" charset="0"/>
            </a:rPr>
            <a:t> is defined as a process of valuing, expressing, and promoting love, trust, admiration, peace, </a:t>
          </a:r>
          <a:r>
            <a:rPr lang="en-US" sz="3900" b="1" kern="1200" dirty="0" smtClean="0">
              <a:latin typeface="Times New Roman" pitchFamily="18" charset="0"/>
              <a:cs typeface="Times New Roman" pitchFamily="18" charset="0"/>
            </a:rPr>
            <a:t>harmony</a:t>
          </a:r>
          <a:r>
            <a:rPr lang="en-US" sz="3900" kern="1200" dirty="0" smtClean="0">
              <a:latin typeface="Times New Roman" pitchFamily="18" charset="0"/>
              <a:cs typeface="Times New Roman" pitchFamily="18" charset="0"/>
            </a:rPr>
            <a:t>, respect, (generosity) kindness and equity upon other people in any particular society regardless of their national origin, marital status, ethnicity, </a:t>
          </a:r>
          <a:r>
            <a:rPr lang="en-US" sz="3900" kern="1200" dirty="0" err="1" smtClean="0">
              <a:latin typeface="Times New Roman" pitchFamily="18" charset="0"/>
              <a:cs typeface="Times New Roman" pitchFamily="18" charset="0"/>
            </a:rPr>
            <a:t>colour</a:t>
          </a:r>
          <a:r>
            <a:rPr lang="en-US" sz="3900" kern="1200" dirty="0" smtClean="0">
              <a:latin typeface="Times New Roman" pitchFamily="18" charset="0"/>
              <a:cs typeface="Times New Roman" pitchFamily="18" charset="0"/>
            </a:rPr>
            <a:t>, gender, race, age and occupation etc.</a:t>
          </a:r>
          <a:endParaRPr lang="en-US" sz="3900" kern="1200" baseline="0" dirty="0"/>
        </a:p>
      </dsp:txBody>
      <dsp:txXfrm>
        <a:off x="0" y="1289435"/>
        <a:ext cx="8686800" cy="51875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Cultural Awareness and its Importance</a:t>
          </a:r>
          <a:endParaRPr lang="en-US" sz="3600" kern="1200" dirty="0"/>
        </a:p>
      </dsp:txBody>
      <dsp:txXfrm>
        <a:off x="0" y="0"/>
        <a:ext cx="8686800" cy="921600"/>
      </dsp:txXfrm>
    </dsp:sp>
    <dsp:sp modelId="{07FE797A-339E-4CBA-8341-0CF6DEF2AE50}">
      <dsp:nvSpPr>
        <dsp:cNvPr id="0" name=""/>
        <dsp:cNvSpPr/>
      </dsp:nvSpPr>
      <dsp:spPr>
        <a:xfrm>
          <a:off x="0" y="1132728"/>
          <a:ext cx="8686800" cy="53442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b="1" kern="1200" smtClean="0">
              <a:latin typeface="Times New Roman" pitchFamily="18" charset="0"/>
              <a:cs typeface="Times New Roman" pitchFamily="18" charset="0"/>
            </a:rPr>
            <a:t>Cultural Awareness </a:t>
          </a:r>
          <a:endParaRPr lang="en-US" sz="3100" kern="1200" baseline="0" dirty="0"/>
        </a:p>
        <a:p>
          <a:pPr marL="285750" lvl="1" indent="-285750" algn="l" defTabSz="1377950">
            <a:lnSpc>
              <a:spcPct val="90000"/>
            </a:lnSpc>
            <a:spcBef>
              <a:spcPct val="0"/>
            </a:spcBef>
            <a:spcAft>
              <a:spcPct val="15000"/>
            </a:spcAft>
            <a:buChar char="••"/>
          </a:pPr>
          <a:r>
            <a:rPr lang="en-US" sz="3100" kern="1200" dirty="0" smtClean="0">
              <a:latin typeface="Times New Roman" pitchFamily="18" charset="0"/>
              <a:cs typeface="Times New Roman" pitchFamily="18" charset="0"/>
            </a:rPr>
            <a:t>Developing sensitivity and understanding of another ethnic group </a:t>
          </a:r>
        </a:p>
        <a:p>
          <a:pPr marL="285750" lvl="1" indent="-285750" algn="l" defTabSz="1377950">
            <a:lnSpc>
              <a:spcPct val="90000"/>
            </a:lnSpc>
            <a:spcBef>
              <a:spcPct val="0"/>
            </a:spcBef>
            <a:spcAft>
              <a:spcPct val="15000"/>
            </a:spcAft>
            <a:buChar char="••"/>
          </a:pPr>
          <a:r>
            <a:rPr lang="en-US" sz="3100" kern="1200" smtClean="0">
              <a:latin typeface="Times New Roman" pitchFamily="18" charset="0"/>
              <a:cs typeface="Times New Roman" pitchFamily="18" charset="0"/>
            </a:rPr>
            <a:t>understanding of the differences between yourselves and people from other countries or other backgrounds, especially differences in attitudes and values. </a:t>
          </a:r>
          <a:endParaRPr lang="en-US" sz="3100" kern="1200" dirty="0" smtClean="0">
            <a:latin typeface="Times New Roman" pitchFamily="18" charset="0"/>
            <a:cs typeface="Times New Roman" pitchFamily="18" charset="0"/>
          </a:endParaRPr>
        </a:p>
        <a:p>
          <a:pPr marL="285750" lvl="1" indent="-285750" algn="l" defTabSz="1377950">
            <a:lnSpc>
              <a:spcPct val="90000"/>
            </a:lnSpc>
            <a:spcBef>
              <a:spcPct val="0"/>
            </a:spcBef>
            <a:spcAft>
              <a:spcPct val="15000"/>
            </a:spcAft>
            <a:buChar char="••"/>
          </a:pPr>
          <a:r>
            <a:rPr lang="en-US" sz="3100" b="1" kern="1200" smtClean="0">
              <a:latin typeface="Times New Roman" pitchFamily="18" charset="0"/>
              <a:cs typeface="Times New Roman" pitchFamily="18" charset="0"/>
            </a:rPr>
            <a:t>Importance</a:t>
          </a:r>
          <a:r>
            <a:rPr lang="en-US" sz="3100" kern="1200" smtClean="0">
              <a:latin typeface="Times New Roman" pitchFamily="18" charset="0"/>
              <a:cs typeface="Times New Roman" pitchFamily="18" charset="0"/>
            </a:rPr>
            <a:t> </a:t>
          </a:r>
          <a:endParaRPr lang="en-US" sz="3100" kern="1200" dirty="0" smtClean="0">
            <a:latin typeface="Times New Roman" pitchFamily="18" charset="0"/>
            <a:cs typeface="Times New Roman" pitchFamily="18" charset="0"/>
          </a:endParaRPr>
        </a:p>
        <a:p>
          <a:pPr marL="285750" lvl="1" indent="-285750" algn="l" defTabSz="1377950">
            <a:lnSpc>
              <a:spcPct val="90000"/>
            </a:lnSpc>
            <a:spcBef>
              <a:spcPct val="0"/>
            </a:spcBef>
            <a:spcAft>
              <a:spcPct val="15000"/>
            </a:spcAft>
            <a:buChar char="••"/>
          </a:pPr>
          <a:r>
            <a:rPr lang="en-US" sz="3100" kern="1200" dirty="0" smtClean="0">
              <a:latin typeface="Times New Roman" pitchFamily="18" charset="0"/>
              <a:cs typeface="Times New Roman" pitchFamily="18" charset="0"/>
            </a:rPr>
            <a:t>For better understanding of other at Regional and global level For improving your acceptability In Business and Community work</a:t>
          </a:r>
          <a:endParaRPr lang="en-US" sz="3100" kern="1200" dirty="0">
            <a:latin typeface="Times New Roman" pitchFamily="18" charset="0"/>
            <a:cs typeface="Times New Roman" pitchFamily="18" charset="0"/>
          </a:endParaRPr>
        </a:p>
      </dsp:txBody>
      <dsp:txXfrm>
        <a:off x="0" y="1132728"/>
        <a:ext cx="8686800" cy="53442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50364"/>
          <a:ext cx="8686800" cy="835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Society</a:t>
          </a:r>
          <a:endParaRPr lang="en-US" sz="3600" kern="1200" dirty="0"/>
        </a:p>
      </dsp:txBody>
      <dsp:txXfrm>
        <a:off x="0" y="50364"/>
        <a:ext cx="8686800" cy="835200"/>
      </dsp:txXfrm>
    </dsp:sp>
    <dsp:sp modelId="{07FE797A-339E-4CBA-8341-0CF6DEF2AE50}">
      <dsp:nvSpPr>
        <dsp:cNvPr id="0" name=""/>
        <dsp:cNvSpPr/>
      </dsp:nvSpPr>
      <dsp:spPr>
        <a:xfrm>
          <a:off x="0" y="931939"/>
          <a:ext cx="8686800" cy="541594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Society is the group of people who interact in such a way as to share a common culture </a:t>
          </a:r>
          <a:endParaRPr lang="en-US" sz="2900" kern="1200" baseline="0" dirty="0"/>
        </a:p>
        <a:p>
          <a:pPr marL="285750" lvl="1" indent="-285750" algn="l" defTabSz="1289050">
            <a:lnSpc>
              <a:spcPct val="90000"/>
            </a:lnSpc>
            <a:spcBef>
              <a:spcPct val="0"/>
            </a:spcBef>
            <a:spcAft>
              <a:spcPct val="15000"/>
            </a:spcAft>
            <a:buChar char="••"/>
          </a:pPr>
          <a:r>
            <a:rPr lang="en-US" sz="2900" kern="1200" smtClean="0">
              <a:latin typeface="Times New Roman" pitchFamily="18" charset="0"/>
              <a:cs typeface="Times New Roman" pitchFamily="18" charset="0"/>
            </a:rPr>
            <a:t>The cultural bond may be ethnic or racial, or due to shared beliefs, values, and activities.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The term society can also have a geographic meaning and refer to people who share a common culture in a particular location. </a:t>
          </a: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For example, people living in mountain cold climate have developed different cultures from those living in desert area.</a:t>
          </a:r>
          <a:endParaRPr lang="en-US" sz="2900" kern="1200" dirty="0">
            <a:latin typeface="Times New Roman" pitchFamily="18" charset="0"/>
            <a:cs typeface="Times New Roman" pitchFamily="18" charset="0"/>
          </a:endParaRPr>
        </a:p>
      </dsp:txBody>
      <dsp:txXfrm>
        <a:off x="0" y="931939"/>
        <a:ext cx="8686800" cy="5415941"/>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Social Contract</a:t>
          </a:r>
          <a:endParaRPr lang="en-US" sz="3600" kern="1200" dirty="0"/>
        </a:p>
      </dsp:txBody>
      <dsp:txXfrm>
        <a:off x="0" y="0"/>
        <a:ext cx="8686800" cy="950400"/>
      </dsp:txXfrm>
    </dsp:sp>
    <dsp:sp modelId="{07FE797A-339E-4CBA-8341-0CF6DEF2AE50}">
      <dsp:nvSpPr>
        <dsp:cNvPr id="0" name=""/>
        <dsp:cNvSpPr/>
      </dsp:nvSpPr>
      <dsp:spPr>
        <a:xfrm>
          <a:off x="0" y="900959"/>
          <a:ext cx="8686800" cy="53507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smtClean="0">
              <a:latin typeface="Times New Roman" pitchFamily="18" charset="0"/>
              <a:cs typeface="Times New Roman" pitchFamily="18" charset="0"/>
            </a:rPr>
            <a:t>Social contract (agreement) theory says that people live together in society in accordance with an agreement that establishes moral and political rules of behavior. </a:t>
          </a:r>
          <a:endParaRPr lang="en-US" sz="3200" kern="1200" baseline="0" dirty="0"/>
        </a:p>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Social contracts can be explicit (visible), such as laws, or implicit, such as raising one’s hand in class to speak, not interrupting others, keeping your mobile phone in silent mode in hospital / class </a:t>
          </a:r>
        </a:p>
        <a:p>
          <a:pPr marL="285750" lvl="1" indent="-285750" algn="l" defTabSz="1422400">
            <a:lnSpc>
              <a:spcPct val="90000"/>
            </a:lnSpc>
            <a:spcBef>
              <a:spcPct val="0"/>
            </a:spcBef>
            <a:spcAft>
              <a:spcPct val="15000"/>
            </a:spcAft>
            <a:buChar char="••"/>
          </a:pPr>
          <a:r>
            <a:rPr lang="en-US" sz="3200" kern="1200" dirty="0" smtClean="0">
              <a:latin typeface="Times New Roman" pitchFamily="18" charset="0"/>
              <a:cs typeface="Times New Roman" pitchFamily="18" charset="0"/>
            </a:rPr>
            <a:t>Social Contracts provide a valuable framework for harmony in society.</a:t>
          </a:r>
          <a:endParaRPr lang="en-US" sz="3200" kern="1200" dirty="0">
            <a:latin typeface="Times New Roman" pitchFamily="18" charset="0"/>
            <a:cs typeface="Times New Roman" pitchFamily="18" charset="0"/>
          </a:endParaRPr>
        </a:p>
      </dsp:txBody>
      <dsp:txXfrm>
        <a:off x="0" y="900959"/>
        <a:ext cx="8686800" cy="535079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32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Social Structure</a:t>
          </a:r>
          <a:endParaRPr lang="en-US" sz="3600" kern="1200" dirty="0"/>
        </a:p>
      </dsp:txBody>
      <dsp:txXfrm>
        <a:off x="0" y="0"/>
        <a:ext cx="8686800" cy="1324800"/>
      </dsp:txXfrm>
    </dsp:sp>
    <dsp:sp modelId="{07FE797A-339E-4CBA-8341-0CF6DEF2AE50}">
      <dsp:nvSpPr>
        <dsp:cNvPr id="0" name=""/>
        <dsp:cNvSpPr/>
      </dsp:nvSpPr>
      <dsp:spPr>
        <a:xfrm>
          <a:off x="0" y="1215504"/>
          <a:ext cx="8686800" cy="51085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5364" tIns="245364" rIns="327152" bIns="368046" numCol="1" spcCol="1270" anchor="t" anchorCtr="0">
          <a:noAutofit/>
        </a:bodyPr>
        <a:lstStyle/>
        <a:p>
          <a:pPr marL="285750" lvl="1" indent="-285750" algn="l" defTabSz="2044700">
            <a:lnSpc>
              <a:spcPct val="90000"/>
            </a:lnSpc>
            <a:spcBef>
              <a:spcPct val="0"/>
            </a:spcBef>
            <a:spcAft>
              <a:spcPct val="15000"/>
            </a:spcAft>
            <a:buChar char="••"/>
          </a:pPr>
          <a:r>
            <a:rPr lang="en-US" sz="4600" kern="1200" dirty="0" smtClean="0">
              <a:latin typeface="Times New Roman" pitchFamily="18" charset="0"/>
              <a:cs typeface="Times New Roman" pitchFamily="18" charset="0"/>
            </a:rPr>
            <a:t>Social structure is the pattern of social relationship in a society. </a:t>
          </a:r>
          <a:endParaRPr lang="en-US" sz="4600" kern="1200" baseline="0" dirty="0"/>
        </a:p>
        <a:p>
          <a:pPr marL="285750" lvl="1" indent="-285750" algn="l" defTabSz="2044700">
            <a:lnSpc>
              <a:spcPct val="90000"/>
            </a:lnSpc>
            <a:spcBef>
              <a:spcPct val="0"/>
            </a:spcBef>
            <a:spcAft>
              <a:spcPct val="15000"/>
            </a:spcAft>
            <a:buChar char="••"/>
          </a:pPr>
          <a:r>
            <a:rPr lang="en-US" sz="4600" kern="1200" dirty="0" smtClean="0">
              <a:latin typeface="Times New Roman" pitchFamily="18" charset="0"/>
              <a:cs typeface="Times New Roman" pitchFamily="18" charset="0"/>
            </a:rPr>
            <a:t>Social structures regulate the interactions among the members of a society and maintain social stability by providing guidelines within cultural norms</a:t>
          </a:r>
          <a:endParaRPr lang="en-US" sz="4600" kern="1200" dirty="0">
            <a:latin typeface="Times New Roman" pitchFamily="18" charset="0"/>
            <a:cs typeface="Times New Roman" pitchFamily="18" charset="0"/>
          </a:endParaRPr>
        </a:p>
      </dsp:txBody>
      <dsp:txXfrm>
        <a:off x="0" y="1215504"/>
        <a:ext cx="8686800" cy="5108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1798"/>
          <a:ext cx="8757139" cy="91260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i="0" kern="1200" dirty="0" smtClean="0"/>
            <a:t>Citizenship Education and Community Engagement</a:t>
          </a:r>
        </a:p>
        <a:p>
          <a:pPr lvl="0" algn="ctr" defTabSz="889000" rtl="0">
            <a:lnSpc>
              <a:spcPct val="90000"/>
            </a:lnSpc>
            <a:spcBef>
              <a:spcPct val="0"/>
            </a:spcBef>
            <a:spcAft>
              <a:spcPct val="35000"/>
            </a:spcAft>
          </a:pPr>
          <a:r>
            <a:rPr lang="en-US" sz="2000" b="0" i="0" kern="1200" dirty="0" smtClean="0"/>
            <a:t>Hafiz Muhammad Moin  (moinawan.su.edu@gmail.com)</a:t>
          </a:r>
          <a:r>
            <a:rPr lang="en-US" sz="2000" kern="1200" dirty="0" smtClean="0"/>
            <a:t> </a:t>
          </a:r>
          <a:endParaRPr lang="en-US" sz="2000" kern="1200" dirty="0"/>
        </a:p>
      </dsp:txBody>
      <dsp:txXfrm>
        <a:off x="44549" y="46347"/>
        <a:ext cx="8668041" cy="82350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Functions of Society</a:t>
          </a:r>
          <a:endParaRPr lang="en-US" sz="3600" kern="1200" dirty="0"/>
        </a:p>
      </dsp:txBody>
      <dsp:txXfrm>
        <a:off x="0" y="0"/>
        <a:ext cx="8686800" cy="864000"/>
      </dsp:txXfrm>
    </dsp:sp>
    <dsp:sp modelId="{07FE797A-339E-4CBA-8341-0CF6DEF2AE50}">
      <dsp:nvSpPr>
        <dsp:cNvPr id="0" name=""/>
        <dsp:cNvSpPr/>
      </dsp:nvSpPr>
      <dsp:spPr>
        <a:xfrm>
          <a:off x="0" y="804858"/>
          <a:ext cx="8686800" cy="54514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Satisfaction of basic needs </a:t>
          </a:r>
          <a:endParaRPr lang="en-US" sz="3000" kern="1200" baseline="0" dirty="0"/>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Preservation of order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Management of education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Management of the economy &amp; Division of labor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Power management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Communication management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Preservation and transmission of culture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dirty="0" smtClean="0">
              <a:latin typeface="Times New Roman" pitchFamily="18" charset="0"/>
              <a:cs typeface="Times New Roman" pitchFamily="18" charset="0"/>
            </a:rPr>
            <a:t>Leisure </a:t>
          </a:r>
        </a:p>
        <a:p>
          <a:pPr marL="285750" lvl="1" indent="-285750" algn="l" defTabSz="1333500">
            <a:lnSpc>
              <a:spcPct val="90000"/>
            </a:lnSpc>
            <a:spcBef>
              <a:spcPct val="0"/>
            </a:spcBef>
            <a:spcAft>
              <a:spcPct val="15000"/>
            </a:spcAft>
            <a:buChar char="••"/>
          </a:pPr>
          <a:r>
            <a:rPr lang="en-US" sz="3000" kern="1200" smtClean="0">
              <a:latin typeface="Times New Roman" pitchFamily="18" charset="0"/>
              <a:cs typeface="Times New Roman" pitchFamily="18" charset="0"/>
            </a:rPr>
            <a:t>Religiosity </a:t>
          </a:r>
          <a:endParaRPr lang="en-US" sz="3000" kern="1200" dirty="0" smtClean="0">
            <a:latin typeface="Times New Roman" pitchFamily="18" charset="0"/>
            <a:cs typeface="Times New Roman" pitchFamily="18" charset="0"/>
          </a:endParaRPr>
        </a:p>
        <a:p>
          <a:pPr marL="285750" lvl="1" indent="-285750" algn="l" defTabSz="1333500">
            <a:lnSpc>
              <a:spcPct val="90000"/>
            </a:lnSpc>
            <a:spcBef>
              <a:spcPct val="0"/>
            </a:spcBef>
            <a:spcAft>
              <a:spcPct val="15000"/>
            </a:spcAft>
            <a:buChar char="••"/>
          </a:pPr>
          <a:r>
            <a:rPr lang="en-US" sz="3000" kern="1200" dirty="0" smtClean="0">
              <a:latin typeface="Times New Roman" pitchFamily="18" charset="0"/>
              <a:cs typeface="Times New Roman" pitchFamily="18" charset="0"/>
            </a:rPr>
            <a:t>Recognition of individual Status ( Ascribed and Achieved)</a:t>
          </a:r>
          <a:endParaRPr lang="en-US" sz="3000" kern="1200" dirty="0">
            <a:latin typeface="Times New Roman" pitchFamily="18" charset="0"/>
            <a:cs typeface="Times New Roman" pitchFamily="18" charset="0"/>
          </a:endParaRPr>
        </a:p>
      </dsp:txBody>
      <dsp:txXfrm>
        <a:off x="0" y="804858"/>
        <a:ext cx="8686800" cy="545142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1411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Culture and society</a:t>
          </a:r>
          <a:endParaRPr lang="en-US" sz="3600" kern="1200" dirty="0"/>
        </a:p>
      </dsp:txBody>
      <dsp:txXfrm>
        <a:off x="0" y="0"/>
        <a:ext cx="8686800" cy="1411200"/>
      </dsp:txXfrm>
    </dsp:sp>
    <dsp:sp modelId="{07FE797A-339E-4CBA-8341-0CF6DEF2AE50}">
      <dsp:nvSpPr>
        <dsp:cNvPr id="0" name=""/>
        <dsp:cNvSpPr/>
      </dsp:nvSpPr>
      <dsp:spPr>
        <a:xfrm>
          <a:off x="0" y="1469586"/>
          <a:ext cx="8686800" cy="47073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1366" tIns="261366" rIns="348488" bIns="392049" numCol="1" spcCol="1270" anchor="t" anchorCtr="0">
          <a:noAutofit/>
        </a:bodyPr>
        <a:lstStyle/>
        <a:p>
          <a:pPr marL="285750" lvl="1" indent="-285750" algn="l" defTabSz="2178050">
            <a:lnSpc>
              <a:spcPct val="90000"/>
            </a:lnSpc>
            <a:spcBef>
              <a:spcPct val="0"/>
            </a:spcBef>
            <a:spcAft>
              <a:spcPct val="15000"/>
            </a:spcAft>
            <a:buChar char="••"/>
          </a:pPr>
          <a:r>
            <a:rPr lang="en-US" sz="4900" kern="1200" dirty="0" smtClean="0">
              <a:latin typeface="Times New Roman" pitchFamily="18" charset="0"/>
              <a:cs typeface="Times New Roman" pitchFamily="18" charset="0"/>
            </a:rPr>
            <a:t>Culture and society are intricately (widely) related. </a:t>
          </a:r>
          <a:endParaRPr lang="en-US" sz="4900" kern="1200" baseline="0" dirty="0"/>
        </a:p>
        <a:p>
          <a:pPr marL="285750" lvl="1" indent="-285750" algn="l" defTabSz="2178050">
            <a:lnSpc>
              <a:spcPct val="90000"/>
            </a:lnSpc>
            <a:spcBef>
              <a:spcPct val="0"/>
            </a:spcBef>
            <a:spcAft>
              <a:spcPct val="15000"/>
            </a:spcAft>
            <a:buChar char="••"/>
          </a:pPr>
          <a:r>
            <a:rPr lang="en-US" sz="4900" kern="1200" dirty="0" smtClean="0">
              <a:latin typeface="Times New Roman" pitchFamily="18" charset="0"/>
              <a:cs typeface="Times New Roman" pitchFamily="18" charset="0"/>
            </a:rPr>
            <a:t>A culture consists of the “objects” of a society, whereas a society consists of the people who share a common culture.</a:t>
          </a:r>
          <a:endParaRPr lang="en-US" sz="4900" kern="1200" dirty="0">
            <a:latin typeface="Times New Roman" pitchFamily="18" charset="0"/>
            <a:cs typeface="Times New Roman" pitchFamily="18" charset="0"/>
          </a:endParaRPr>
        </a:p>
      </dsp:txBody>
      <dsp:txXfrm>
        <a:off x="0" y="1469586"/>
        <a:ext cx="8686800" cy="47073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686800" cy="90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l" defTabSz="1778000">
            <a:lnSpc>
              <a:spcPct val="90000"/>
            </a:lnSpc>
            <a:spcBef>
              <a:spcPct val="0"/>
            </a:spcBef>
            <a:spcAft>
              <a:spcPct val="35000"/>
            </a:spcAft>
          </a:pPr>
          <a:r>
            <a:rPr lang="en-US" sz="4000" b="1" kern="1200" dirty="0" smtClean="0">
              <a:latin typeface="Times New Roman" pitchFamily="18" charset="0"/>
              <a:cs typeface="Times New Roman" pitchFamily="18" charset="0"/>
            </a:rPr>
            <a:t>Elements of Culture</a:t>
          </a:r>
          <a:endParaRPr lang="en-US" sz="4000" kern="1200" dirty="0"/>
        </a:p>
      </dsp:txBody>
      <dsp:txXfrm>
        <a:off x="0" y="0"/>
        <a:ext cx="8686800" cy="900000"/>
      </dsp:txXfrm>
    </dsp:sp>
    <dsp:sp modelId="{07FE797A-339E-4CBA-8341-0CF6DEF2AE50}">
      <dsp:nvSpPr>
        <dsp:cNvPr id="0" name=""/>
        <dsp:cNvSpPr/>
      </dsp:nvSpPr>
      <dsp:spPr>
        <a:xfrm>
          <a:off x="0" y="1071678"/>
          <a:ext cx="8686800" cy="540532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en-US" sz="2900" b="1" kern="1200" dirty="0" smtClean="0">
              <a:latin typeface="Times New Roman" pitchFamily="18" charset="0"/>
              <a:cs typeface="Times New Roman" pitchFamily="18" charset="0"/>
            </a:rPr>
            <a:t>Rituals and Ceremonies</a:t>
          </a:r>
          <a:r>
            <a:rPr lang="en-US" sz="2900" kern="1200" dirty="0" smtClean="0">
              <a:latin typeface="Times New Roman" pitchFamily="18" charset="0"/>
              <a:cs typeface="Times New Roman" pitchFamily="18" charset="0"/>
            </a:rPr>
            <a:t> </a:t>
          </a:r>
          <a:endParaRPr lang="en-US" sz="2900" kern="1200" baseline="0" dirty="0"/>
        </a:p>
        <a:p>
          <a:pPr marL="285750" lvl="1" indent="-285750" algn="l" defTabSz="1289050">
            <a:lnSpc>
              <a:spcPct val="90000"/>
            </a:lnSpc>
            <a:spcBef>
              <a:spcPct val="0"/>
            </a:spcBef>
            <a:spcAft>
              <a:spcPct val="15000"/>
            </a:spcAft>
            <a:buChar char="••"/>
          </a:pPr>
          <a:r>
            <a:rPr lang="en-US" sz="2900" kern="1200" smtClean="0">
              <a:latin typeface="Times New Roman" pitchFamily="18" charset="0"/>
              <a:cs typeface="Times New Roman" pitchFamily="18" charset="0"/>
            </a:rPr>
            <a:t>Rituals are actions which are normally repeated in specific situations with specific meaning.</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b="1" kern="1200" smtClean="0">
              <a:latin typeface="Times New Roman" pitchFamily="18" charset="0"/>
              <a:cs typeface="Times New Roman" pitchFamily="18" charset="0"/>
            </a:rPr>
            <a:t>Religious</a:t>
          </a:r>
          <a:r>
            <a:rPr lang="en-US" sz="2900" kern="1200" smtClean="0">
              <a:latin typeface="Times New Roman" pitchFamily="18" charset="0"/>
              <a:cs typeface="Times New Roman" pitchFamily="18" charset="0"/>
            </a:rPr>
            <a:t>: Eid Christmas, Devali, Eid Milad Unabi, Ashora</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b="1" kern="1200" dirty="0" smtClean="0">
              <a:latin typeface="Times New Roman" pitchFamily="18" charset="0"/>
              <a:cs typeface="Times New Roman" pitchFamily="18" charset="0"/>
            </a:rPr>
            <a:t>Regional/Cultural</a:t>
          </a:r>
          <a:r>
            <a:rPr lang="en-US" sz="2900" kern="1200" dirty="0" smtClean="0">
              <a:latin typeface="Times New Roman" pitchFamily="18" charset="0"/>
              <a:cs typeface="Times New Roman" pitchFamily="18" charset="0"/>
            </a:rPr>
            <a:t>: Mehndi, Barat</a:t>
          </a:r>
        </a:p>
        <a:p>
          <a:pPr marL="285750" lvl="1" indent="-285750" algn="l" defTabSz="1289050">
            <a:lnSpc>
              <a:spcPct val="90000"/>
            </a:lnSpc>
            <a:spcBef>
              <a:spcPct val="0"/>
            </a:spcBef>
            <a:spcAft>
              <a:spcPct val="15000"/>
            </a:spcAft>
            <a:buChar char="••"/>
          </a:pPr>
          <a:r>
            <a:rPr lang="en-US" sz="2900" b="1" kern="1200" smtClean="0">
              <a:latin typeface="Times New Roman" pitchFamily="18" charset="0"/>
              <a:cs typeface="Times New Roman" pitchFamily="18" charset="0"/>
            </a:rPr>
            <a:t>Attitudes</a:t>
          </a:r>
          <a:r>
            <a:rPr lang="en-US" sz="2900" kern="1200" smtClean="0">
              <a:latin typeface="Times New Roman" pitchFamily="18" charset="0"/>
              <a:cs typeface="Times New Roman" pitchFamily="18" charset="0"/>
            </a:rPr>
            <a:t>: Attitudes are the people’ judgments. These are formed by experiences and even on the basis of external information </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b="1" kern="1200" smtClean="0">
              <a:latin typeface="Times New Roman" pitchFamily="18" charset="0"/>
              <a:cs typeface="Times New Roman" pitchFamily="18" charset="0"/>
            </a:rPr>
            <a:t>Norms</a:t>
          </a:r>
          <a:r>
            <a:rPr lang="en-US" sz="2900" kern="1200" smtClean="0">
              <a:latin typeface="Times New Roman" pitchFamily="18" charset="0"/>
              <a:cs typeface="Times New Roman" pitchFamily="18" charset="0"/>
            </a:rPr>
            <a:t>, </a:t>
          </a:r>
          <a:r>
            <a:rPr lang="en-US" sz="2900" b="1" kern="1200" smtClean="0">
              <a:latin typeface="Times New Roman" pitchFamily="18" charset="0"/>
              <a:cs typeface="Times New Roman" pitchFamily="18" charset="0"/>
            </a:rPr>
            <a:t>Values</a:t>
          </a:r>
          <a:r>
            <a:rPr lang="en-US" sz="2900" kern="1200" smtClean="0">
              <a:latin typeface="Times New Roman" pitchFamily="18" charset="0"/>
              <a:cs typeface="Times New Roman" pitchFamily="18" charset="0"/>
            </a:rPr>
            <a:t> </a:t>
          </a:r>
          <a:r>
            <a:rPr lang="en-US" sz="2900" b="1" kern="1200" smtClean="0">
              <a:latin typeface="Times New Roman" pitchFamily="18" charset="0"/>
              <a:cs typeface="Times New Roman" pitchFamily="18" charset="0"/>
            </a:rPr>
            <a:t>and</a:t>
          </a:r>
          <a:r>
            <a:rPr lang="en-US" sz="2900" kern="1200" smtClean="0">
              <a:latin typeface="Times New Roman" pitchFamily="18" charset="0"/>
              <a:cs typeface="Times New Roman" pitchFamily="18" charset="0"/>
            </a:rPr>
            <a:t> </a:t>
          </a:r>
          <a:r>
            <a:rPr lang="en-US" sz="2900" b="1" kern="1200" smtClean="0">
              <a:latin typeface="Times New Roman" pitchFamily="18" charset="0"/>
              <a:cs typeface="Times New Roman" pitchFamily="18" charset="0"/>
            </a:rPr>
            <a:t>Ethical</a:t>
          </a:r>
          <a:r>
            <a:rPr lang="en-US" sz="2900" kern="1200" smtClean="0">
              <a:latin typeface="Times New Roman" pitchFamily="18" charset="0"/>
              <a:cs typeface="Times New Roman" pitchFamily="18" charset="0"/>
            </a:rPr>
            <a:t> </a:t>
          </a:r>
          <a:r>
            <a:rPr lang="en-US" sz="2900" b="1" kern="1200" smtClean="0">
              <a:latin typeface="Times New Roman" pitchFamily="18" charset="0"/>
              <a:cs typeface="Times New Roman" pitchFamily="18" charset="0"/>
            </a:rPr>
            <a:t>Codes</a:t>
          </a:r>
          <a:r>
            <a:rPr lang="en-US" sz="2900" kern="1200" smtClean="0">
              <a:latin typeface="Times New Roman" pitchFamily="18" charset="0"/>
              <a:cs typeface="Times New Roman" pitchFamily="18" charset="0"/>
            </a:rPr>
            <a:t>:</a:t>
          </a:r>
          <a:endParaRPr lang="en-US" sz="2900" kern="1200" dirty="0" smtClean="0">
            <a:latin typeface="Times New Roman" pitchFamily="18" charset="0"/>
            <a:cs typeface="Times New Roman" pitchFamily="18" charset="0"/>
          </a:endParaRPr>
        </a:p>
        <a:p>
          <a:pPr marL="285750" lvl="1" indent="-285750" algn="l" defTabSz="1289050">
            <a:lnSpc>
              <a:spcPct val="90000"/>
            </a:lnSpc>
            <a:spcBef>
              <a:spcPct val="0"/>
            </a:spcBef>
            <a:spcAft>
              <a:spcPct val="15000"/>
            </a:spcAft>
            <a:buChar char="••"/>
          </a:pPr>
          <a:r>
            <a:rPr lang="en-US" sz="2900" kern="1200" dirty="0" smtClean="0">
              <a:latin typeface="Times New Roman" pitchFamily="18" charset="0"/>
              <a:cs typeface="Times New Roman" pitchFamily="18" charset="0"/>
            </a:rPr>
            <a:t>Society’s agreed upon principles, these are based on ethics, moral principles or guided by religion. </a:t>
          </a:r>
        </a:p>
      </dsp:txBody>
      <dsp:txXfrm>
        <a:off x="0" y="1071678"/>
        <a:ext cx="8686800" cy="5405321"/>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4241" y="0"/>
          <a:ext cx="8678316" cy="84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l" defTabSz="1600200">
            <a:lnSpc>
              <a:spcPct val="90000"/>
            </a:lnSpc>
            <a:spcBef>
              <a:spcPct val="0"/>
            </a:spcBef>
            <a:spcAft>
              <a:spcPct val="35000"/>
            </a:spcAft>
          </a:pPr>
          <a:r>
            <a:rPr lang="en-US" sz="3600" b="1" kern="1200" dirty="0" smtClean="0">
              <a:latin typeface="Times New Roman" pitchFamily="18" charset="0"/>
              <a:cs typeface="Times New Roman" pitchFamily="18" charset="0"/>
            </a:rPr>
            <a:t>Sources for further understanding</a:t>
          </a:r>
          <a:endParaRPr lang="en-US" sz="3600" kern="1200" dirty="0"/>
        </a:p>
      </dsp:txBody>
      <dsp:txXfrm>
        <a:off x="4241" y="0"/>
        <a:ext cx="8678316" cy="846000"/>
      </dsp:txXfrm>
    </dsp:sp>
    <dsp:sp modelId="{07FE797A-339E-4CBA-8341-0CF6DEF2AE50}">
      <dsp:nvSpPr>
        <dsp:cNvPr id="0" name=""/>
        <dsp:cNvSpPr/>
      </dsp:nvSpPr>
      <dsp:spPr>
        <a:xfrm>
          <a:off x="4241" y="856124"/>
          <a:ext cx="8678316" cy="519181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Overview of culture- Khan Academy https://www.khanacademy.org/test-prep/mcat/society-andculture/culture/v/overview-of-culture</a:t>
          </a:r>
          <a:endParaRPr lang="en-US" sz="2800" kern="1200" baseline="0" dirty="0"/>
        </a:p>
        <a:p>
          <a:pPr marL="285750" lvl="1" indent="-285750" algn="l" defTabSz="1244600">
            <a:lnSpc>
              <a:spcPct val="90000"/>
            </a:lnSpc>
            <a:spcBef>
              <a:spcPct val="0"/>
            </a:spcBef>
            <a:spcAft>
              <a:spcPct val="15000"/>
            </a:spcAft>
            <a:buChar char="••"/>
          </a:pP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Pakistani culture is the amalgamation of different cultures https://www.slideshare.net/safeer_aabbasi/pakistani-culture-is-the-amalgamation-ofdifferent-culltures</a:t>
          </a:r>
          <a:endParaRPr lang="en-US"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endParaRPr lang="en-US" sz="2800" kern="1200" dirty="0" smtClean="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Pakistani Culture Pictures, Images and Stock Photos https://www.istockphoto.com/photos/pakistaniculture?mediatype=photography&amp;phrase=pakistani%20culture&amp;sort=mostpopular</a:t>
          </a:r>
          <a:endParaRPr lang="en-US" sz="2800" kern="1200" dirty="0">
            <a:latin typeface="Times New Roman" pitchFamily="18" charset="0"/>
            <a:cs typeface="Times New Roman" pitchFamily="18" charset="0"/>
          </a:endParaRPr>
        </a:p>
      </dsp:txBody>
      <dsp:txXfrm>
        <a:off x="4241" y="856124"/>
        <a:ext cx="8678316" cy="519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325412"/>
          <a:ext cx="875714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b="1" kern="1200" dirty="0" smtClean="0">
              <a:latin typeface="Times New Roman" pitchFamily="18" charset="0"/>
              <a:cs typeface="Times New Roman" pitchFamily="18" charset="0"/>
            </a:rPr>
            <a:t>Culture </a:t>
          </a:r>
          <a:endParaRPr lang="en-US" sz="3100" kern="1200" dirty="0"/>
        </a:p>
      </dsp:txBody>
      <dsp:txXfrm>
        <a:off x="0" y="325412"/>
        <a:ext cx="8757140" cy="950400"/>
      </dsp:txXfrm>
    </dsp:sp>
    <dsp:sp modelId="{07FE797A-339E-4CBA-8341-0CF6DEF2AE50}">
      <dsp:nvSpPr>
        <dsp:cNvPr id="0" name=""/>
        <dsp:cNvSpPr/>
      </dsp:nvSpPr>
      <dsp:spPr>
        <a:xfrm>
          <a:off x="0" y="1170840"/>
          <a:ext cx="8757140" cy="328350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n-US" sz="3100" kern="1200" dirty="0" smtClean="0">
              <a:latin typeface="Times New Roman" pitchFamily="18" charset="0"/>
              <a:cs typeface="Times New Roman" pitchFamily="18" charset="0"/>
            </a:rPr>
            <a:t>Culture consists of the beliefs, behaviors, objects, and other characteristics common to the members of a particular group or society culture includes many societal aspects: language, customs, values, norms,  rules, tools, technologies, products, organizations, and institutions.</a:t>
          </a:r>
          <a:endParaRPr lang="en-US" sz="3100" kern="1200" dirty="0"/>
        </a:p>
      </dsp:txBody>
      <dsp:txXfrm>
        <a:off x="0" y="1170840"/>
        <a:ext cx="8757140" cy="32835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21887-F323-4DC5-9326-F5D6A7A5E84C}">
      <dsp:nvSpPr>
        <dsp:cNvPr id="0" name=""/>
        <dsp:cNvSpPr/>
      </dsp:nvSpPr>
      <dsp:spPr>
        <a:xfrm>
          <a:off x="0" y="0"/>
          <a:ext cx="8757139" cy="911430"/>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800" b="1" kern="1200" dirty="0" smtClean="0">
              <a:latin typeface="Times New Roman" pitchFamily="18" charset="0"/>
              <a:cs typeface="Times New Roman" pitchFamily="18" charset="0"/>
            </a:rPr>
            <a:t>Culture</a:t>
          </a:r>
          <a:r>
            <a:rPr lang="en-US" sz="3800" kern="1200" dirty="0" smtClean="0"/>
            <a:t> </a:t>
          </a:r>
          <a:endParaRPr lang="en-US" sz="3800" kern="1200" dirty="0"/>
        </a:p>
      </dsp:txBody>
      <dsp:txXfrm>
        <a:off x="44492" y="44492"/>
        <a:ext cx="8668155" cy="8224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96AB-5753-49D4-9BEC-FD31C8E441C9}">
      <dsp:nvSpPr>
        <dsp:cNvPr id="0" name=""/>
        <dsp:cNvSpPr/>
      </dsp:nvSpPr>
      <dsp:spPr>
        <a:xfrm>
          <a:off x="0" y="0"/>
          <a:ext cx="8707778" cy="247616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Culture is how people feel,  think and act in a society </a:t>
          </a:r>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Culture is sum of shared  and accepted values which  shape the society </a:t>
          </a:r>
        </a:p>
        <a:p>
          <a:pPr lvl="0" algn="l" defTabSz="1066800">
            <a:lnSpc>
              <a:spcPct val="90000"/>
            </a:lnSpc>
            <a:spcBef>
              <a:spcPct val="0"/>
            </a:spcBef>
            <a:spcAft>
              <a:spcPct val="35000"/>
            </a:spcAft>
          </a:pPr>
          <a:r>
            <a:rPr lang="en-US" sz="2400" kern="1200" dirty="0" smtClean="0">
              <a:latin typeface="Times New Roman" pitchFamily="18" charset="0"/>
              <a:cs typeface="Times New Roman" pitchFamily="18" charset="0"/>
            </a:rPr>
            <a:t>Culture is adaptive in nature Cultures build in itself  Culture is transmitted </a:t>
          </a:r>
        </a:p>
        <a:p>
          <a:pPr lvl="0" algn="l" defTabSz="1066800">
            <a:lnSpc>
              <a:spcPct val="90000"/>
            </a:lnSpc>
            <a:spcBef>
              <a:spcPct val="0"/>
            </a:spcBef>
            <a:spcAft>
              <a:spcPct val="35000"/>
            </a:spcAft>
          </a:pPr>
          <a:endParaRPr lang="en-US" sz="2400" kern="1200" dirty="0"/>
        </a:p>
      </dsp:txBody>
      <dsp:txXfrm>
        <a:off x="0" y="0"/>
        <a:ext cx="8707778" cy="2476166"/>
      </dsp:txXfrm>
    </dsp:sp>
    <dsp:sp modelId="{07FE797A-339E-4CBA-8341-0CF6DEF2AE50}">
      <dsp:nvSpPr>
        <dsp:cNvPr id="0" name=""/>
        <dsp:cNvSpPr/>
      </dsp:nvSpPr>
      <dsp:spPr>
        <a:xfrm>
          <a:off x="0" y="2377533"/>
          <a:ext cx="8707778" cy="3393614"/>
        </a:xfrm>
        <a:prstGeom prst="rect">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6710" tIns="346710" rIns="462280" bIns="520065" numCol="1" spcCol="1270" anchor="t" anchorCtr="0">
          <a:noAutofit/>
        </a:bodyPr>
        <a:lstStyle/>
        <a:p>
          <a:pPr marL="285750" lvl="1" indent="-285750" algn="l" defTabSz="2889250" rtl="0">
            <a:lnSpc>
              <a:spcPct val="90000"/>
            </a:lnSpc>
            <a:spcBef>
              <a:spcPct val="0"/>
            </a:spcBef>
            <a:spcAft>
              <a:spcPct val="15000"/>
            </a:spcAft>
            <a:buChar char="••"/>
          </a:pPr>
          <a:endParaRPr lang="en-US" sz="6500" kern="1200" baseline="0" dirty="0"/>
        </a:p>
      </dsp:txBody>
      <dsp:txXfrm>
        <a:off x="0" y="2377533"/>
        <a:ext cx="8707778" cy="339361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2C610-3230-46FD-B779-75E7635C8418}" type="datetimeFigureOut">
              <a:rPr lang="en-US" smtClean="0"/>
              <a:t>4/16/2020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A03BAB-EC2B-4B3E-8BCB-D4C0B1C325B8}" type="slidenum">
              <a:rPr lang="en-US" smtClean="0"/>
              <a:t>‹#›</a:t>
            </a:fld>
            <a:endParaRPr lang="en-US"/>
          </a:p>
        </p:txBody>
      </p:sp>
    </p:spTree>
    <p:extLst>
      <p:ext uri="{BB962C8B-B14F-4D97-AF65-F5344CB8AC3E}">
        <p14:creationId xmlns:p14="http://schemas.microsoft.com/office/powerpoint/2010/main" val="109521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a:t>
            </a:fld>
            <a:endParaRPr lang="en-US"/>
          </a:p>
        </p:txBody>
      </p:sp>
    </p:spTree>
    <p:extLst>
      <p:ext uri="{BB962C8B-B14F-4D97-AF65-F5344CB8AC3E}">
        <p14:creationId xmlns:p14="http://schemas.microsoft.com/office/powerpoint/2010/main" val="1185857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10</a:t>
            </a:fld>
            <a:endParaRPr lang="en-US"/>
          </a:p>
        </p:txBody>
      </p:sp>
    </p:spTree>
    <p:extLst>
      <p:ext uri="{BB962C8B-B14F-4D97-AF65-F5344CB8AC3E}">
        <p14:creationId xmlns:p14="http://schemas.microsoft.com/office/powerpoint/2010/main" val="260684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11</a:t>
            </a:fld>
            <a:endParaRPr lang="en-US"/>
          </a:p>
        </p:txBody>
      </p:sp>
    </p:spTree>
    <p:extLst>
      <p:ext uri="{BB962C8B-B14F-4D97-AF65-F5344CB8AC3E}">
        <p14:creationId xmlns:p14="http://schemas.microsoft.com/office/powerpoint/2010/main" val="359668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12</a:t>
            </a:fld>
            <a:endParaRPr lang="en-US"/>
          </a:p>
        </p:txBody>
      </p:sp>
    </p:spTree>
    <p:extLst>
      <p:ext uri="{BB962C8B-B14F-4D97-AF65-F5344CB8AC3E}">
        <p14:creationId xmlns:p14="http://schemas.microsoft.com/office/powerpoint/2010/main" val="272017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13</a:t>
            </a:fld>
            <a:endParaRPr lang="en-US"/>
          </a:p>
        </p:txBody>
      </p:sp>
    </p:spTree>
    <p:extLst>
      <p:ext uri="{BB962C8B-B14F-4D97-AF65-F5344CB8AC3E}">
        <p14:creationId xmlns:p14="http://schemas.microsoft.com/office/powerpoint/2010/main" val="270114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14</a:t>
            </a:fld>
            <a:endParaRPr lang="en-US"/>
          </a:p>
        </p:txBody>
      </p:sp>
    </p:spTree>
    <p:extLst>
      <p:ext uri="{BB962C8B-B14F-4D97-AF65-F5344CB8AC3E}">
        <p14:creationId xmlns:p14="http://schemas.microsoft.com/office/powerpoint/2010/main" val="152833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15</a:t>
            </a:fld>
            <a:endParaRPr lang="en-US"/>
          </a:p>
        </p:txBody>
      </p:sp>
    </p:spTree>
    <p:extLst>
      <p:ext uri="{BB962C8B-B14F-4D97-AF65-F5344CB8AC3E}">
        <p14:creationId xmlns:p14="http://schemas.microsoft.com/office/powerpoint/2010/main" val="28615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16</a:t>
            </a:fld>
            <a:endParaRPr lang="en-US"/>
          </a:p>
        </p:txBody>
      </p:sp>
    </p:spTree>
    <p:extLst>
      <p:ext uri="{BB962C8B-B14F-4D97-AF65-F5344CB8AC3E}">
        <p14:creationId xmlns:p14="http://schemas.microsoft.com/office/powerpoint/2010/main" val="2745496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17</a:t>
            </a:fld>
            <a:endParaRPr lang="en-US"/>
          </a:p>
        </p:txBody>
      </p:sp>
    </p:spTree>
    <p:extLst>
      <p:ext uri="{BB962C8B-B14F-4D97-AF65-F5344CB8AC3E}">
        <p14:creationId xmlns:p14="http://schemas.microsoft.com/office/powerpoint/2010/main" val="2345511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18</a:t>
            </a:fld>
            <a:endParaRPr lang="en-US"/>
          </a:p>
        </p:txBody>
      </p:sp>
    </p:spTree>
    <p:extLst>
      <p:ext uri="{BB962C8B-B14F-4D97-AF65-F5344CB8AC3E}">
        <p14:creationId xmlns:p14="http://schemas.microsoft.com/office/powerpoint/2010/main" val="398225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19</a:t>
            </a:fld>
            <a:endParaRPr lang="en-US"/>
          </a:p>
        </p:txBody>
      </p:sp>
    </p:spTree>
    <p:extLst>
      <p:ext uri="{BB962C8B-B14F-4D97-AF65-F5344CB8AC3E}">
        <p14:creationId xmlns:p14="http://schemas.microsoft.com/office/powerpoint/2010/main" val="227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a:t>
            </a:fld>
            <a:endParaRPr lang="en-US"/>
          </a:p>
        </p:txBody>
      </p:sp>
    </p:spTree>
    <p:extLst>
      <p:ext uri="{BB962C8B-B14F-4D97-AF65-F5344CB8AC3E}">
        <p14:creationId xmlns:p14="http://schemas.microsoft.com/office/powerpoint/2010/main" val="116526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20</a:t>
            </a:fld>
            <a:endParaRPr lang="en-US"/>
          </a:p>
        </p:txBody>
      </p:sp>
    </p:spTree>
    <p:extLst>
      <p:ext uri="{BB962C8B-B14F-4D97-AF65-F5344CB8AC3E}">
        <p14:creationId xmlns:p14="http://schemas.microsoft.com/office/powerpoint/2010/main" val="4249988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21</a:t>
            </a:fld>
            <a:endParaRPr lang="en-US"/>
          </a:p>
        </p:txBody>
      </p:sp>
    </p:spTree>
    <p:extLst>
      <p:ext uri="{BB962C8B-B14F-4D97-AF65-F5344CB8AC3E}">
        <p14:creationId xmlns:p14="http://schemas.microsoft.com/office/powerpoint/2010/main" val="847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22</a:t>
            </a:fld>
            <a:endParaRPr lang="en-US"/>
          </a:p>
        </p:txBody>
      </p:sp>
    </p:spTree>
    <p:extLst>
      <p:ext uri="{BB962C8B-B14F-4D97-AF65-F5344CB8AC3E}">
        <p14:creationId xmlns:p14="http://schemas.microsoft.com/office/powerpoint/2010/main" val="2027180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23</a:t>
            </a:fld>
            <a:endParaRPr lang="en-US"/>
          </a:p>
        </p:txBody>
      </p:sp>
    </p:spTree>
    <p:extLst>
      <p:ext uri="{BB962C8B-B14F-4D97-AF65-F5344CB8AC3E}">
        <p14:creationId xmlns:p14="http://schemas.microsoft.com/office/powerpoint/2010/main" val="2873368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24</a:t>
            </a:fld>
            <a:endParaRPr lang="en-US"/>
          </a:p>
        </p:txBody>
      </p:sp>
    </p:spTree>
    <p:extLst>
      <p:ext uri="{BB962C8B-B14F-4D97-AF65-F5344CB8AC3E}">
        <p14:creationId xmlns:p14="http://schemas.microsoft.com/office/powerpoint/2010/main" val="207129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25</a:t>
            </a:fld>
            <a:endParaRPr lang="en-US"/>
          </a:p>
        </p:txBody>
      </p:sp>
    </p:spTree>
    <p:extLst>
      <p:ext uri="{BB962C8B-B14F-4D97-AF65-F5344CB8AC3E}">
        <p14:creationId xmlns:p14="http://schemas.microsoft.com/office/powerpoint/2010/main" val="3675295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26</a:t>
            </a:fld>
            <a:endParaRPr lang="en-US"/>
          </a:p>
        </p:txBody>
      </p:sp>
    </p:spTree>
    <p:extLst>
      <p:ext uri="{BB962C8B-B14F-4D97-AF65-F5344CB8AC3E}">
        <p14:creationId xmlns:p14="http://schemas.microsoft.com/office/powerpoint/2010/main" val="993093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27</a:t>
            </a:fld>
            <a:endParaRPr lang="en-US"/>
          </a:p>
        </p:txBody>
      </p:sp>
    </p:spTree>
    <p:extLst>
      <p:ext uri="{BB962C8B-B14F-4D97-AF65-F5344CB8AC3E}">
        <p14:creationId xmlns:p14="http://schemas.microsoft.com/office/powerpoint/2010/main" val="3524884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32</a:t>
            </a:fld>
            <a:endParaRPr lang="en-US"/>
          </a:p>
        </p:txBody>
      </p:sp>
    </p:spTree>
    <p:extLst>
      <p:ext uri="{BB962C8B-B14F-4D97-AF65-F5344CB8AC3E}">
        <p14:creationId xmlns:p14="http://schemas.microsoft.com/office/powerpoint/2010/main" val="347278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3</a:t>
            </a:fld>
            <a:endParaRPr lang="en-US"/>
          </a:p>
        </p:txBody>
      </p:sp>
    </p:spTree>
    <p:extLst>
      <p:ext uri="{BB962C8B-B14F-4D97-AF65-F5344CB8AC3E}">
        <p14:creationId xmlns:p14="http://schemas.microsoft.com/office/powerpoint/2010/main" val="2049147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4</a:t>
            </a:fld>
            <a:endParaRPr lang="en-US"/>
          </a:p>
        </p:txBody>
      </p:sp>
    </p:spTree>
    <p:extLst>
      <p:ext uri="{BB962C8B-B14F-4D97-AF65-F5344CB8AC3E}">
        <p14:creationId xmlns:p14="http://schemas.microsoft.com/office/powerpoint/2010/main" val="145671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5</a:t>
            </a:fld>
            <a:endParaRPr lang="en-US"/>
          </a:p>
        </p:txBody>
      </p:sp>
    </p:spTree>
    <p:extLst>
      <p:ext uri="{BB962C8B-B14F-4D97-AF65-F5344CB8AC3E}">
        <p14:creationId xmlns:p14="http://schemas.microsoft.com/office/powerpoint/2010/main" val="911205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6</a:t>
            </a:fld>
            <a:endParaRPr lang="en-US"/>
          </a:p>
        </p:txBody>
      </p:sp>
    </p:spTree>
    <p:extLst>
      <p:ext uri="{BB962C8B-B14F-4D97-AF65-F5344CB8AC3E}">
        <p14:creationId xmlns:p14="http://schemas.microsoft.com/office/powerpoint/2010/main" val="292590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7</a:t>
            </a:fld>
            <a:endParaRPr lang="en-US"/>
          </a:p>
        </p:txBody>
      </p:sp>
    </p:spTree>
    <p:extLst>
      <p:ext uri="{BB962C8B-B14F-4D97-AF65-F5344CB8AC3E}">
        <p14:creationId xmlns:p14="http://schemas.microsoft.com/office/powerpoint/2010/main" val="3649664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8</a:t>
            </a:fld>
            <a:endParaRPr lang="en-US"/>
          </a:p>
        </p:txBody>
      </p:sp>
    </p:spTree>
    <p:extLst>
      <p:ext uri="{BB962C8B-B14F-4D97-AF65-F5344CB8AC3E}">
        <p14:creationId xmlns:p14="http://schemas.microsoft.com/office/powerpoint/2010/main" val="4266355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250D-82E4-4CAB-8BA5-11D657772B9E}" type="slidenum">
              <a:rPr lang="en-US" smtClean="0"/>
              <a:t>9</a:t>
            </a:fld>
            <a:endParaRPr lang="en-US"/>
          </a:p>
        </p:txBody>
      </p:sp>
    </p:spTree>
    <p:extLst>
      <p:ext uri="{BB962C8B-B14F-4D97-AF65-F5344CB8AC3E}">
        <p14:creationId xmlns:p14="http://schemas.microsoft.com/office/powerpoint/2010/main" val="263741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0ADA1-9769-4152-B70C-5D8EC02FB299}"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91A2-29BA-4F1F-A3E0-52A8590F261A}"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96668-15F6-4F04-BEFC-2F1911E7DBF3}"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B136E8-2362-43AC-8238-D49E0015A884}"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21D59C-1518-4054-B25E-5B0B9AFB6164}" type="datetime1">
              <a:rPr lang="en-US" smtClean="0"/>
              <a:t>4/16/2020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CD5DDD-D4A0-4692-913F-83E2E61D3631}"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AEEE8E-0379-4CBE-80D6-7F9762A0333A}" type="datetime1">
              <a:rPr lang="en-US" smtClean="0"/>
              <a:t>4/16/2020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73BF10-A869-442B-AB3C-1DA78C6C2404}" type="datetime1">
              <a:rPr lang="en-US" smtClean="0"/>
              <a:t>4/16/2020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50C5D-03AF-4BB7-A2D4-960EE6AB415C}" type="datetime1">
              <a:rPr lang="en-US" smtClean="0"/>
              <a:t>4/16/2020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10A9F9-245E-446A-A4DB-2850FC9DBF73}"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42354F-94C2-49C7-9D4E-109F6274F8E4}" type="datetime1">
              <a:rPr lang="en-US" smtClean="0"/>
              <a:t>4/16/2020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CE745-3D89-42AB-9EC3-62DC39BBACEC}" type="datetime1">
              <a:rPr lang="en-US" smtClean="0"/>
              <a:t>4/16/2020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4.jp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2026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958574092"/>
              </p:ext>
            </p:extLst>
          </p:nvPr>
        </p:nvGraphicFramePr>
        <p:xfrm>
          <a:off x="251737" y="2105432"/>
          <a:ext cx="8757140" cy="4600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a:off x="271790" y="924338"/>
            <a:ext cx="8757141" cy="1159043"/>
            <a:chOff x="299862" y="146087"/>
            <a:chExt cx="8757141" cy="950400"/>
          </a:xfrm>
        </p:grpSpPr>
        <p:sp>
          <p:nvSpPr>
            <p:cNvPr id="7" name="Rectangle 6"/>
            <p:cNvSpPr/>
            <p:nvPr/>
          </p:nvSpPr>
          <p:spPr>
            <a:xfrm>
              <a:off x="299864" y="146087"/>
              <a:ext cx="8757139" cy="950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p:cNvSpPr txBox="1"/>
            <p:nvPr/>
          </p:nvSpPr>
          <p:spPr>
            <a:xfrm>
              <a:off x="299862" y="390730"/>
              <a:ext cx="8358864"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696" tIns="134112" rIns="234696" bIns="134112" numCol="1" spcCol="1270" anchor="ctr" anchorCtr="0">
              <a:noAutofit/>
            </a:bodyPr>
            <a:lstStyle/>
            <a:p>
              <a:r>
                <a:rPr lang="en-US" sz="3600" b="1" dirty="0">
                  <a:solidFill>
                    <a:schemeClr val="accent2"/>
                  </a:solidFill>
                  <a:latin typeface="Times New Roman" pitchFamily="18" charset="0"/>
                  <a:cs typeface="Times New Roman" pitchFamily="18" charset="0"/>
                </a:rPr>
                <a:t>Culture and Society</a:t>
              </a:r>
            </a:p>
            <a:p>
              <a:pPr lvl="0"/>
              <a:r>
                <a:rPr lang="en-US" sz="3600" b="1" dirty="0" smtClean="0">
                  <a:latin typeface="Times New Roman" pitchFamily="18" charset="0"/>
                  <a:cs typeface="Times New Roman" pitchFamily="18" charset="0"/>
                </a:rPr>
                <a:t> </a:t>
              </a:r>
              <a:endParaRPr lang="en-US" sz="36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2178606"/>
            <a:ext cx="9144000" cy="4526994"/>
          </a:xfrm>
          <a:prstGeom prst="rect">
            <a:avLst/>
          </a:prstGeom>
        </p:spPr>
      </p:pic>
    </p:spTree>
    <p:extLst>
      <p:ext uri="{BB962C8B-B14F-4D97-AF65-F5344CB8AC3E}">
        <p14:creationId xmlns:p14="http://schemas.microsoft.com/office/powerpoint/2010/main" val="165041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16775055"/>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807591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2743848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139840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813236401"/>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17838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85577173"/>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1129906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09269017"/>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901714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8761442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661695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71223567"/>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670113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80497976"/>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4260875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4821191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894974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8241649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257235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39704" y="161372"/>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251737" y="2105432"/>
          <a:ext cx="8757140" cy="4600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p:cNvGrpSpPr/>
          <p:nvPr/>
        </p:nvGrpSpPr>
        <p:grpSpPr>
          <a:xfrm>
            <a:off x="251736" y="1126956"/>
            <a:ext cx="8757141" cy="1159043"/>
            <a:chOff x="299862" y="146087"/>
            <a:chExt cx="8757141" cy="950400"/>
          </a:xfrm>
        </p:grpSpPr>
        <p:sp>
          <p:nvSpPr>
            <p:cNvPr id="7" name="Rectangle 6"/>
            <p:cNvSpPr/>
            <p:nvPr/>
          </p:nvSpPr>
          <p:spPr>
            <a:xfrm>
              <a:off x="299864" y="146087"/>
              <a:ext cx="8757139" cy="9504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extBox 7"/>
            <p:cNvSpPr txBox="1"/>
            <p:nvPr/>
          </p:nvSpPr>
          <p:spPr>
            <a:xfrm>
              <a:off x="299862" y="390730"/>
              <a:ext cx="8358864" cy="533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en-US" sz="3300" b="1" kern="1200" dirty="0" smtClean="0">
                  <a:latin typeface="Times New Roman" pitchFamily="18" charset="0"/>
                  <a:cs typeface="Times New Roman" pitchFamily="18" charset="0"/>
                </a:rPr>
                <a:t>Identity</a:t>
              </a:r>
              <a:r>
                <a:rPr lang="en-US" sz="3300" b="1" kern="1200" dirty="0" smtClean="0">
                  <a:latin typeface="Times New Roman" pitchFamily="18" charset="0"/>
                  <a:cs typeface="Times New Roman" pitchFamily="18" charset="0"/>
                </a:rPr>
                <a:t>, Culture and Social Harmony</a:t>
              </a:r>
              <a:endParaRPr lang="en-US" sz="3300" kern="1200" dirty="0"/>
            </a:p>
          </p:txBody>
        </p:sp>
      </p:gr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216759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61739395"/>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794869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6045792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313854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633518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16327102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90986888"/>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417008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0388702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985468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21100941"/>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000804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pic>
        <p:nvPicPr>
          <p:cNvPr id="4" name="Picture 2" descr="C:\Users\Rehan\Desktop\Screenshot 2020-04-13 11.00.5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66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1285847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Rehan\Desktop\Screenshot 2020-04-13 10.51.2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52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Rehan\Desktop\Screenshot 2020-04-13 10.51.48.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639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3168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211633" y="934452"/>
          <a:ext cx="8707778" cy="5771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7162800"/>
          </a:xfrm>
          <a:prstGeom prst="rect">
            <a:avLst/>
          </a:prstGeom>
        </p:spPr>
      </p:pic>
    </p:spTree>
    <p:extLst>
      <p:ext uri="{BB962C8B-B14F-4D97-AF65-F5344CB8AC3E}">
        <p14:creationId xmlns:p14="http://schemas.microsoft.com/office/powerpoint/2010/main" val="432343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descr="C:\Users\Rehan\Desktop\Screenshot 2020-04-13 10.52.3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699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Rehan\Desktop\Screenshot 2020-04-13 10.48.4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85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539013330"/>
              </p:ext>
            </p:extLst>
          </p:nvPr>
        </p:nvGraphicFramePr>
        <p:xfrm>
          <a:off x="228600" y="228600"/>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7715551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b="1" dirty="0"/>
          </a:p>
        </p:txBody>
      </p:sp>
      <p:pic>
        <p:nvPicPr>
          <p:cNvPr id="5" name="Picture 2" descr="C:\Users\ris\Desktop\26H3CAR1F7V3CAXK5YXVCAHL8CDDCA6YJHI5CAG2SNXSCAU7MHMXCAO5ZMUECAB7N3I6CABU2O3QCAJZGZJKCAMXJ9BQCA4P3XGMCAW739WZCAQ5ZED1CASDTF13CAW9I0F9CA31MU66CA6ZICZRCA1HE45W.jpg"/>
          <p:cNvPicPr>
            <a:picLocks noChangeAspect="1" noChangeArrowheads="1"/>
          </p:cNvPicPr>
          <p:nvPr/>
        </p:nvPicPr>
        <p:blipFill>
          <a:blip r:embed="rId2"/>
          <a:srcRect/>
          <a:stretch>
            <a:fillRect/>
          </a:stretch>
        </p:blipFill>
        <p:spPr bwMode="auto">
          <a:xfrm>
            <a:off x="1143000" y="0"/>
            <a:ext cx="7372350" cy="6858000"/>
          </a:xfrm>
          <a:prstGeom prst="rect">
            <a:avLst/>
          </a:prstGeom>
          <a:noFill/>
        </p:spPr>
      </p:pic>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409699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78B74D-778B-4F5A-ACD0-EFB93F03E926}"/>
              </a:ext>
            </a:extLst>
          </p:cNvPr>
          <p:cNvSpPr>
            <a:spLocks noGrp="1"/>
          </p:cNvSpPr>
          <p:nvPr>
            <p:ph type="title" idx="4294967295"/>
          </p:nvPr>
        </p:nvSpPr>
        <p:spPr>
          <a:xfrm>
            <a:off x="0" y="365126"/>
            <a:ext cx="7886700" cy="1325563"/>
          </a:xfrm>
        </p:spPr>
        <p:txBody>
          <a:bodyPr>
            <a:normAutofit fontScale="90000"/>
          </a:bodyPr>
          <a:lstStyle/>
          <a:p>
            <a:pPr algn="ct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
            </a:r>
            <a:br>
              <a:rPr lang="en-US" sz="5400" dirty="0">
                <a:latin typeface="Book Antiqua" panose="02040602050305030304" pitchFamily="18" charset="0"/>
              </a:rPr>
            </a:br>
            <a:r>
              <a:rPr lang="en-US" sz="5400" dirty="0">
                <a:latin typeface="Book Antiqua" panose="02040602050305030304" pitchFamily="18" charset="0"/>
              </a:rPr>
              <a:t>Thanks a lot </a:t>
            </a:r>
            <a:endParaRPr lang="en-US" dirty="0">
              <a:latin typeface="Book Antiqua" panose="0204060205030503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569548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15349121"/>
              </p:ext>
            </p:extLst>
          </p:nvPr>
        </p:nvGraphicFramePr>
        <p:xfrm>
          <a:off x="23168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661373102"/>
              </p:ext>
            </p:extLst>
          </p:nvPr>
        </p:nvGraphicFramePr>
        <p:xfrm>
          <a:off x="211633" y="934452"/>
          <a:ext cx="8707778" cy="5771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96113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10590205"/>
              </p:ext>
            </p:extLst>
          </p:nvPr>
        </p:nvGraphicFramePr>
        <p:xfrm>
          <a:off x="231686" y="0"/>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101691442"/>
              </p:ext>
            </p:extLst>
          </p:nvPr>
        </p:nvGraphicFramePr>
        <p:xfrm>
          <a:off x="211633" y="934452"/>
          <a:ext cx="8707778" cy="57711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5342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20813949"/>
              </p:ext>
            </p:extLst>
          </p:nvPr>
        </p:nvGraphicFramePr>
        <p:xfrm>
          <a:off x="263769" y="424165"/>
          <a:ext cx="8757139" cy="91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320593785"/>
              </p:ext>
            </p:extLst>
          </p:nvPr>
        </p:nvGraphicFramePr>
        <p:xfrm>
          <a:off x="231685" y="1524000"/>
          <a:ext cx="8757139" cy="51053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47091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93879144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238986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38286074"/>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134766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88149342"/>
              </p:ext>
            </p:extLst>
          </p:nvPr>
        </p:nvGraphicFramePr>
        <p:xfrm>
          <a:off x="228601" y="152400"/>
          <a:ext cx="86868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292369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1373</Words>
  <Application>Microsoft Office PowerPoint</Application>
  <PresentationFormat>On-screen Show (4:3)</PresentationFormat>
  <Paragraphs>158</Paragraphs>
  <Slides>34</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Book Antiqua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Thanks a lot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DELL</dc:creator>
  <cp:lastModifiedBy>Dr Muhammad Sarwar</cp:lastModifiedBy>
  <cp:revision>24</cp:revision>
  <dcterms:created xsi:type="dcterms:W3CDTF">2006-08-16T00:00:00Z</dcterms:created>
  <dcterms:modified xsi:type="dcterms:W3CDTF">2020-04-16T06:12:13Z</dcterms:modified>
</cp:coreProperties>
</file>