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4/26/2020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1"/>
            <a:ext cx="7772400" cy="2209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CLASSIFICATION OF CARBOHYDRATES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en-US" sz="3600" b="1" dirty="0"/>
              <a:t>Cyclic Structures:</a:t>
            </a:r>
          </a:p>
          <a:p>
            <a:r>
              <a:rPr lang="en-US" dirty="0" smtClean="0"/>
              <a:t>• Six </a:t>
            </a:r>
            <a:r>
              <a:rPr lang="en-US" dirty="0" err="1" smtClean="0"/>
              <a:t>membered</a:t>
            </a:r>
            <a:r>
              <a:rPr lang="en-US" dirty="0" smtClean="0"/>
              <a:t> sugar rings are known as 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b="1" dirty="0" err="1" smtClean="0"/>
              <a:t>Pyranose</a:t>
            </a:r>
            <a:r>
              <a:rPr lang="en-US" b="1" dirty="0" smtClean="0"/>
              <a:t> rings.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4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743200"/>
            <a:ext cx="8534400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sz="4600" b="1" dirty="0"/>
              <a:t>Carbohydrate </a:t>
            </a:r>
            <a:r>
              <a:rPr lang="en-US" sz="4600" b="1" dirty="0" err="1"/>
              <a:t>Anomers</a:t>
            </a:r>
            <a:r>
              <a:rPr lang="en-US" sz="4600" b="1" dirty="0"/>
              <a:t>:</a:t>
            </a:r>
          </a:p>
          <a:p>
            <a:endParaRPr lang="en-US" dirty="0" smtClean="0"/>
          </a:p>
          <a:p>
            <a:r>
              <a:rPr lang="en-US" dirty="0" smtClean="0"/>
              <a:t>• Formation  of  either  of  the  cyclic  form  has  created  a  new </a:t>
            </a:r>
          </a:p>
          <a:p>
            <a:r>
              <a:rPr lang="en-US" dirty="0" err="1" smtClean="0"/>
              <a:t>stereocenter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 These  </a:t>
            </a:r>
            <a:r>
              <a:rPr lang="en-US" dirty="0" err="1" smtClean="0"/>
              <a:t>stereoisomeric</a:t>
            </a:r>
            <a:r>
              <a:rPr lang="en-US" dirty="0" smtClean="0"/>
              <a:t>  ring  forms  of  carbohydrates  are  called </a:t>
            </a:r>
            <a:r>
              <a:rPr lang="en-US" sz="3600" b="1" dirty="0" err="1" smtClean="0"/>
              <a:t>Anomers</a:t>
            </a:r>
            <a:endParaRPr lang="en-US" b="1" dirty="0" smtClean="0"/>
          </a:p>
          <a:p>
            <a:r>
              <a:rPr lang="en-US" dirty="0" smtClean="0"/>
              <a:t>.</a:t>
            </a:r>
            <a:r>
              <a:rPr lang="en-US" sz="4600" b="1" dirty="0" err="1"/>
              <a:t>Anomers</a:t>
            </a:r>
            <a:r>
              <a:rPr lang="en-US" sz="4600" b="1" dirty="0"/>
              <a:t>: </a:t>
            </a:r>
          </a:p>
          <a:p>
            <a:r>
              <a:rPr lang="en-US" dirty="0" smtClean="0"/>
              <a:t>are carbohydrates that differ by the stereo-configuration of the carbon involved in ring formation.</a:t>
            </a:r>
          </a:p>
          <a:p>
            <a:r>
              <a:rPr lang="en-US" dirty="0" smtClean="0"/>
              <a:t>• The </a:t>
            </a:r>
            <a:r>
              <a:rPr lang="en-US" dirty="0" err="1" smtClean="0"/>
              <a:t>greek</a:t>
            </a:r>
            <a:r>
              <a:rPr lang="en-US" dirty="0" smtClean="0"/>
              <a:t> letters </a:t>
            </a:r>
            <a:r>
              <a:rPr lang="en-US" b="1" dirty="0" smtClean="0"/>
              <a:t>a</a:t>
            </a:r>
            <a:r>
              <a:rPr lang="en-US" dirty="0" smtClean="0"/>
              <a:t> and </a:t>
            </a:r>
            <a:r>
              <a:rPr lang="en-US" b="1" dirty="0" smtClean="0"/>
              <a:t>ß</a:t>
            </a:r>
            <a:r>
              <a:rPr lang="en-US" dirty="0" smtClean="0"/>
              <a:t>  are used to describe the configuration about the ring forming carbon.</a:t>
            </a:r>
          </a:p>
          <a:p>
            <a:r>
              <a:rPr lang="en-US" dirty="0" smtClean="0"/>
              <a:t>• The  </a:t>
            </a:r>
            <a:r>
              <a:rPr lang="en-US" b="1" dirty="0" smtClean="0"/>
              <a:t>a  </a:t>
            </a:r>
            <a:r>
              <a:rPr lang="en-US" b="1" dirty="0" err="1" smtClean="0"/>
              <a:t>anomer</a:t>
            </a:r>
            <a:r>
              <a:rPr lang="en-US" dirty="0" smtClean="0"/>
              <a:t> always  has  the  OH  group  oriented  in  a </a:t>
            </a:r>
          </a:p>
          <a:p>
            <a:r>
              <a:rPr lang="en-US" dirty="0" smtClean="0"/>
              <a:t>downward fashion on the </a:t>
            </a:r>
            <a:r>
              <a:rPr lang="en-US" dirty="0" err="1" smtClean="0"/>
              <a:t>anomeric</a:t>
            </a:r>
            <a:r>
              <a:rPr lang="en-US" dirty="0" smtClean="0"/>
              <a:t> carbon of a D-sugar.</a:t>
            </a:r>
          </a:p>
          <a:p>
            <a:r>
              <a:rPr lang="en-US" dirty="0" smtClean="0"/>
              <a:t>• The </a:t>
            </a:r>
            <a:r>
              <a:rPr lang="en-US" b="1" dirty="0" smtClean="0"/>
              <a:t>ß </a:t>
            </a:r>
            <a:r>
              <a:rPr lang="en-US" b="1" dirty="0" err="1" smtClean="0"/>
              <a:t>anomer</a:t>
            </a:r>
            <a:r>
              <a:rPr lang="en-US" dirty="0" smtClean="0"/>
              <a:t> always has the OH group oriented in an upward </a:t>
            </a:r>
          </a:p>
          <a:p>
            <a:r>
              <a:rPr lang="en-US" dirty="0" smtClean="0"/>
              <a:t>fashion on the </a:t>
            </a:r>
            <a:r>
              <a:rPr lang="en-US" dirty="0" err="1" smtClean="0"/>
              <a:t>anomeric</a:t>
            </a:r>
            <a:r>
              <a:rPr lang="en-US" dirty="0" smtClean="0"/>
              <a:t> carbon of a D-sugar.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r>
              <a:rPr lang="en-US" sz="3900" b="1" dirty="0"/>
              <a:t>Important Carbohydrates </a:t>
            </a:r>
          </a:p>
          <a:p>
            <a:endParaRPr lang="en-US" dirty="0" smtClean="0"/>
          </a:p>
          <a:p>
            <a:r>
              <a:rPr lang="en-US" b="1" dirty="0" smtClean="0"/>
              <a:t>Monosaccharides</a:t>
            </a:r>
          </a:p>
          <a:p>
            <a:r>
              <a:rPr lang="en-US" b="1" dirty="0" smtClean="0"/>
              <a:t>composed of three to seven carbon atoms.</a:t>
            </a:r>
          </a:p>
          <a:p>
            <a:r>
              <a:rPr lang="en-US" dirty="0" smtClean="0"/>
              <a:t> </a:t>
            </a:r>
          </a:p>
          <a:p>
            <a:r>
              <a:rPr lang="en-US" sz="3900" b="1" dirty="0"/>
              <a:t>1- Glucose</a:t>
            </a:r>
            <a:endParaRPr lang="en-US" dirty="0" smtClean="0"/>
          </a:p>
          <a:p>
            <a:pPr algn="just"/>
            <a:r>
              <a:rPr lang="en-US" dirty="0" smtClean="0"/>
              <a:t>• The most abundant hexose in our diet.</a:t>
            </a:r>
          </a:p>
          <a:p>
            <a:pPr algn="just"/>
            <a:r>
              <a:rPr lang="en-US" dirty="0" smtClean="0"/>
              <a:t>• The building block of complex carbohydrates.</a:t>
            </a:r>
          </a:p>
          <a:p>
            <a:pPr algn="just"/>
            <a:r>
              <a:rPr lang="en-US" dirty="0" smtClean="0"/>
              <a:t>• Component of the disaccharides: sucrose, maltose                 and lactose.</a:t>
            </a:r>
          </a:p>
          <a:p>
            <a:pPr algn="just"/>
            <a:r>
              <a:rPr lang="en-US" dirty="0" smtClean="0"/>
              <a:t>• Found in the polysaccharides: starch, cellulose and glycogen.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76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914400"/>
            <a:ext cx="7924800" cy="4800599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sz="3600" b="1" dirty="0"/>
              <a:t>2. Galactose</a:t>
            </a:r>
          </a:p>
          <a:p>
            <a:r>
              <a:rPr lang="en-US" dirty="0" smtClean="0"/>
              <a:t>Found in the disaccharide, lactose.</a:t>
            </a:r>
          </a:p>
          <a:p>
            <a:pPr>
              <a:buNone/>
            </a:pPr>
            <a:r>
              <a:rPr lang="en-US" dirty="0" smtClean="0"/>
              <a:t>    Found  in  the  cellular  membranes  of  the  brain  and nervous system. </a:t>
            </a:r>
          </a:p>
          <a:p>
            <a:r>
              <a:rPr lang="en-US" dirty="0" smtClean="0"/>
              <a:t>•Galactose is the C-4 </a:t>
            </a:r>
            <a:r>
              <a:rPr lang="en-US" dirty="0" err="1" smtClean="0"/>
              <a:t>epimer</a:t>
            </a:r>
            <a:r>
              <a:rPr lang="en-US" dirty="0" smtClean="0"/>
              <a:t> of glucose.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76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3733800"/>
            <a:ext cx="7753350" cy="28956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sz="3600" b="1" dirty="0"/>
              <a:t>3. Fructose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• Sweetest of the carbohydrates.</a:t>
            </a:r>
          </a:p>
          <a:p>
            <a:r>
              <a:rPr lang="en-US" dirty="0" smtClean="0"/>
              <a:t>• Component of the disaccharide sucrose.</a:t>
            </a:r>
          </a:p>
          <a:p>
            <a:r>
              <a:rPr lang="en-US" dirty="0" smtClean="0"/>
              <a:t>• Fructose is a keto sugar</a:t>
            </a:r>
          </a:p>
          <a:p>
            <a:endParaRPr lang="en-US" dirty="0"/>
          </a:p>
        </p:txBody>
      </p:sp>
      <p:pic>
        <p:nvPicPr>
          <p:cNvPr id="4" name="Picture 3" descr="222223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3124200"/>
            <a:ext cx="6324600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dirty="0"/>
              <a:t>Important Carbohydrates </a:t>
            </a:r>
            <a:endParaRPr lang="en-US" b="1" dirty="0"/>
          </a:p>
          <a:p>
            <a:endParaRPr lang="en-US" sz="3600" b="1" dirty="0"/>
          </a:p>
          <a:p>
            <a:r>
              <a:rPr lang="en-US" sz="3600" b="1" dirty="0"/>
              <a:t> * Disaccharides</a:t>
            </a:r>
          </a:p>
          <a:p>
            <a:r>
              <a:rPr lang="en-US" dirty="0" smtClean="0"/>
              <a:t>    composed of 2 monosaccharide units. </a:t>
            </a:r>
          </a:p>
          <a:p>
            <a:r>
              <a:rPr lang="en-US" sz="3600" b="1" dirty="0"/>
              <a:t>1. Maltose - malt sugar.  </a:t>
            </a:r>
            <a:endParaRPr lang="en-US" b="1" dirty="0"/>
          </a:p>
          <a:p>
            <a:r>
              <a:rPr lang="en-US" dirty="0" smtClean="0"/>
              <a:t>• Used  in  cereals,  candies  and  the  brewing  of beverages.</a:t>
            </a:r>
          </a:p>
          <a:p>
            <a:r>
              <a:rPr lang="en-US" dirty="0" smtClean="0"/>
              <a:t>• Composed  of  two  D-glucose  sugars  joined  by  an a-1,4 linkage.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 descr="word-image639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25" y="1295400"/>
            <a:ext cx="7143750" cy="4415631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sz="3600" b="1" dirty="0"/>
              <a:t>2. Lactose - milk sugar.</a:t>
            </a:r>
            <a:endParaRPr lang="en-US" b="1" dirty="0"/>
          </a:p>
          <a:p>
            <a:r>
              <a:rPr lang="en-US" dirty="0" smtClean="0"/>
              <a:t>Found in milk and milk products.</a:t>
            </a:r>
          </a:p>
          <a:p>
            <a:pPr algn="just">
              <a:buNone/>
            </a:pPr>
            <a:r>
              <a:rPr lang="en-US" dirty="0" smtClean="0"/>
              <a:t>    Composed  of  one  galactose  and  one     glucose  unit </a:t>
            </a:r>
          </a:p>
          <a:p>
            <a:r>
              <a:rPr lang="en-US" dirty="0" smtClean="0"/>
              <a:t>joined by a ß-1,4 linkage.</a:t>
            </a:r>
          </a:p>
          <a:p>
            <a:endParaRPr lang="en-US" dirty="0"/>
          </a:p>
        </p:txBody>
      </p:sp>
      <p:pic>
        <p:nvPicPr>
          <p:cNvPr id="4" name="Picture 3" descr="111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3505200"/>
            <a:ext cx="7772400" cy="299085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sz="3600" b="1" dirty="0"/>
              <a:t>3. Sucrose - table sugar.</a:t>
            </a:r>
          </a:p>
          <a:p>
            <a:r>
              <a:rPr lang="en-US" dirty="0" smtClean="0"/>
              <a:t>• Product of sugar cane and sugar beets.</a:t>
            </a:r>
          </a:p>
          <a:p>
            <a:r>
              <a:rPr lang="en-US" dirty="0" smtClean="0"/>
              <a:t>• Composed of one glucose and one fructose unit.</a:t>
            </a:r>
          </a:p>
          <a:p>
            <a:r>
              <a:rPr lang="en-US" dirty="0" smtClean="0"/>
              <a:t>• Linkage is at both </a:t>
            </a:r>
            <a:r>
              <a:rPr lang="en-US" dirty="0" err="1" smtClean="0"/>
              <a:t>anomeric</a:t>
            </a:r>
            <a:r>
              <a:rPr lang="en-US" dirty="0" smtClean="0"/>
              <a:t> carbons.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ucro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381375"/>
            <a:ext cx="8077200" cy="29432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85000" lnSpcReduction="10000"/>
          </a:bodyPr>
          <a:lstStyle/>
          <a:p>
            <a:endParaRPr lang="en-US" sz="4600" b="1" dirty="0"/>
          </a:p>
          <a:p>
            <a:r>
              <a:rPr lang="en-US" sz="4600" b="1" dirty="0"/>
              <a:t>A - Methods of Classification: </a:t>
            </a:r>
          </a:p>
          <a:p>
            <a:r>
              <a:rPr lang="en-US" dirty="0" smtClean="0"/>
              <a:t>Several methods are used to classify carbohydrates.</a:t>
            </a:r>
          </a:p>
          <a:p>
            <a:r>
              <a:rPr lang="en-US" b="1" dirty="0" smtClean="0"/>
              <a:t>1-One method of classification is based on whether the carbohydrate can be broken down into smaller units.</a:t>
            </a:r>
          </a:p>
          <a:p>
            <a:r>
              <a:rPr lang="en-US" sz="3900" b="1" dirty="0"/>
              <a:t>• Monosaccharides </a:t>
            </a:r>
          </a:p>
          <a:p>
            <a:pPr>
              <a:buNone/>
            </a:pPr>
            <a:r>
              <a:rPr lang="en-US" sz="3900" b="1" dirty="0"/>
              <a:t>  </a:t>
            </a:r>
            <a:r>
              <a:rPr lang="en-US" dirty="0" smtClean="0"/>
              <a:t>  cannot be broken down into smaller units by              hydrolysis.  Sometimes called simple sugars.</a:t>
            </a:r>
          </a:p>
          <a:p>
            <a:r>
              <a:rPr lang="en-US" sz="3900" b="1" dirty="0"/>
              <a:t>• Disaccharides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can be broken down (hydrolyzed) into two monosaccharide units.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sz="3600" b="1" dirty="0"/>
              <a:t>Important Carbohydrates </a:t>
            </a:r>
            <a:endParaRPr lang="en-US" b="1" dirty="0"/>
          </a:p>
          <a:p>
            <a:r>
              <a:rPr lang="en-US" sz="3600" b="1" dirty="0"/>
              <a:t>Polysaccharides</a:t>
            </a:r>
          </a:p>
          <a:p>
            <a:r>
              <a:rPr lang="en-US" dirty="0" smtClean="0"/>
              <a:t>composed of many (more than 10) monosaccharide units.</a:t>
            </a:r>
          </a:p>
          <a:p>
            <a:r>
              <a:rPr lang="en-US" sz="3600" b="1" dirty="0"/>
              <a:t>1- Cellulose:</a:t>
            </a:r>
          </a:p>
          <a:p>
            <a:r>
              <a:rPr lang="en-US" dirty="0" smtClean="0"/>
              <a:t>• Major structural material of plant cells.</a:t>
            </a:r>
          </a:p>
          <a:p>
            <a:r>
              <a:rPr lang="en-US" dirty="0" smtClean="0"/>
              <a:t>• Consists of many glucose units joined by ß-1,4 </a:t>
            </a:r>
          </a:p>
          <a:p>
            <a:r>
              <a:rPr lang="en-US" dirty="0" smtClean="0"/>
              <a:t>linkages.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sz="3600" b="1" dirty="0"/>
              <a:t>2. Starch:</a:t>
            </a:r>
            <a:endParaRPr lang="en-US" b="1" dirty="0"/>
          </a:p>
          <a:p>
            <a:r>
              <a:rPr lang="en-US" dirty="0" smtClean="0"/>
              <a:t>Storage form of glucose found in rice wheat, potatoes, grains and cereals.</a:t>
            </a:r>
          </a:p>
          <a:p>
            <a:r>
              <a:rPr lang="en-US" dirty="0" smtClean="0"/>
              <a:t>Consists of many glucose units joined by a-1,4 linkages.</a:t>
            </a:r>
          </a:p>
          <a:p>
            <a:r>
              <a:rPr lang="en-US" dirty="0" smtClean="0"/>
              <a:t>Maltose is the disaccharide starting material.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Content Placeholder 3" descr="98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038600"/>
            <a:ext cx="7810500" cy="2562225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en-US" sz="3600" b="1" dirty="0"/>
              <a:t>3. Glycogen:</a:t>
            </a:r>
            <a:endParaRPr lang="en-US" b="1" dirty="0"/>
          </a:p>
          <a:p>
            <a:r>
              <a:rPr lang="en-US" dirty="0" smtClean="0"/>
              <a:t>Animal starch.  Storage form of glucose found in the liver </a:t>
            </a:r>
          </a:p>
          <a:p>
            <a:r>
              <a:rPr lang="en-US" dirty="0" smtClean="0"/>
              <a:t>and muscle of animals.</a:t>
            </a:r>
          </a:p>
          <a:p>
            <a:r>
              <a:rPr lang="en-US" dirty="0" smtClean="0"/>
              <a:t>Contains many highly branched glucose units.</a:t>
            </a:r>
          </a:p>
          <a:p>
            <a:r>
              <a:rPr lang="en-US" dirty="0" smtClean="0"/>
              <a:t>Joined by a-1,4 linkages and branched by a-1,6 linkages.</a:t>
            </a:r>
          </a:p>
          <a:p>
            <a:endParaRPr lang="en-US" dirty="0"/>
          </a:p>
        </p:txBody>
      </p:sp>
      <p:pic>
        <p:nvPicPr>
          <p:cNvPr id="4" name="Picture 3" descr="a1-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4343400"/>
            <a:ext cx="8458200" cy="221932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85000" lnSpcReduction="20000"/>
          </a:bodyPr>
          <a:lstStyle/>
          <a:p>
            <a:r>
              <a:rPr lang="en-US" sz="3600" b="1" dirty="0"/>
              <a:t>4. Dextrin:</a:t>
            </a:r>
          </a:p>
          <a:p>
            <a:r>
              <a:rPr lang="en-US" dirty="0" smtClean="0"/>
              <a:t>• Mixture of branched and un-branched soluble </a:t>
            </a:r>
          </a:p>
          <a:p>
            <a:pPr>
              <a:buNone/>
            </a:pPr>
            <a:r>
              <a:rPr lang="en-US" dirty="0" smtClean="0"/>
              <a:t>    polysaccharides produced by partial hydrolysis of </a:t>
            </a:r>
          </a:p>
          <a:p>
            <a:pPr>
              <a:buNone/>
            </a:pPr>
            <a:r>
              <a:rPr lang="en-US" dirty="0" smtClean="0"/>
              <a:t>    starch by acids or amylases.</a:t>
            </a:r>
          </a:p>
          <a:p>
            <a:pPr>
              <a:buNone/>
            </a:pPr>
            <a:r>
              <a:rPr lang="en-US" sz="3900" b="1" dirty="0"/>
              <a:t>                           Reducing sugars</a:t>
            </a:r>
          </a:p>
          <a:p>
            <a:pPr>
              <a:buNone/>
            </a:pPr>
            <a:r>
              <a:rPr lang="en-US" dirty="0" smtClean="0"/>
              <a:t>• Any sugar that contains either:</a:t>
            </a:r>
          </a:p>
          <a:p>
            <a:pPr>
              <a:buNone/>
            </a:pPr>
            <a:r>
              <a:rPr lang="en-US" b="1" dirty="0" smtClean="0"/>
              <a:t>1- </a:t>
            </a:r>
            <a:r>
              <a:rPr lang="en-US" dirty="0" smtClean="0"/>
              <a:t>a free aldehyde group.</a:t>
            </a:r>
          </a:p>
          <a:p>
            <a:pPr>
              <a:buNone/>
            </a:pPr>
            <a:r>
              <a:rPr lang="en-US" b="1" dirty="0" smtClean="0"/>
              <a:t>2-</a:t>
            </a:r>
            <a:r>
              <a:rPr lang="en-US" dirty="0" smtClean="0"/>
              <a:t>An a-</a:t>
            </a:r>
            <a:r>
              <a:rPr lang="en-US" dirty="0" err="1" smtClean="0"/>
              <a:t>hydroxy</a:t>
            </a:r>
            <a:r>
              <a:rPr lang="en-US" dirty="0" smtClean="0"/>
              <a:t> ketone group.</a:t>
            </a:r>
          </a:p>
          <a:p>
            <a:pPr>
              <a:buNone/>
            </a:pPr>
            <a:r>
              <a:rPr lang="en-US" b="1" dirty="0" smtClean="0"/>
              <a:t>3-</a:t>
            </a:r>
            <a:r>
              <a:rPr lang="en-US" dirty="0" smtClean="0"/>
              <a:t>A </a:t>
            </a:r>
            <a:r>
              <a:rPr lang="en-US" dirty="0" err="1" smtClean="0"/>
              <a:t>hemiacetal</a:t>
            </a:r>
            <a:r>
              <a:rPr lang="en-US" dirty="0" smtClean="0"/>
              <a:t> linkage</a:t>
            </a:r>
          </a:p>
          <a:p>
            <a:pPr>
              <a:buNone/>
            </a:pPr>
            <a:r>
              <a:rPr lang="en-US" dirty="0" smtClean="0"/>
              <a:t>• The presence of any of these groups allows the </a:t>
            </a:r>
          </a:p>
          <a:p>
            <a:pPr>
              <a:buNone/>
            </a:pPr>
            <a:r>
              <a:rPr lang="en-US" dirty="0" smtClean="0"/>
              <a:t>carbohydrate to undergo easy oxidation.</a:t>
            </a:r>
          </a:p>
          <a:p>
            <a:pPr>
              <a:buNone/>
            </a:pPr>
            <a:r>
              <a:rPr lang="en-US" dirty="0" smtClean="0"/>
              <a:t>• If the sugar gets oxidized it causes reduction. Thus the name </a:t>
            </a:r>
            <a:r>
              <a:rPr lang="en-US" b="1" dirty="0" smtClean="0"/>
              <a:t>“reducing sugar”.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543800" cy="3352799"/>
          </a:xfrm>
        </p:spPr>
        <p:txBody>
          <a:bodyPr>
            <a:normAutofit fontScale="77500" lnSpcReduction="20000"/>
          </a:bodyPr>
          <a:lstStyle/>
          <a:p>
            <a:r>
              <a:rPr lang="en-US" sz="5400" b="1" dirty="0"/>
              <a:t>• Oligosaccharides</a:t>
            </a:r>
            <a:endParaRPr lang="en-US" sz="4800" b="1" dirty="0"/>
          </a:p>
          <a:p>
            <a:pPr>
              <a:buNone/>
            </a:pPr>
            <a:r>
              <a:rPr lang="en-US" sz="4800" dirty="0" smtClean="0"/>
              <a:t>    can be broken into three to six monosaccharide units.</a:t>
            </a:r>
          </a:p>
          <a:p>
            <a:r>
              <a:rPr lang="en-US" sz="5400" b="1" dirty="0"/>
              <a:t>• Polysaccharides </a:t>
            </a:r>
          </a:p>
          <a:p>
            <a:pPr>
              <a:buNone/>
            </a:pPr>
            <a:r>
              <a:rPr lang="en-US" sz="4800" dirty="0" smtClean="0"/>
              <a:t>    composed of 7 or more mono-saccharide units</a:t>
            </a:r>
          </a:p>
          <a:p>
            <a:endParaRPr lang="en-US" sz="4800" dirty="0" smtClean="0"/>
          </a:p>
          <a:p>
            <a:endParaRPr lang="en-US" sz="4800" dirty="0" smtClean="0"/>
          </a:p>
          <a:p>
            <a:endParaRPr lang="en-US" sz="4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2-Another method is based on the number of carbons found in a simple sugar.</a:t>
            </a:r>
          </a:p>
          <a:p>
            <a:r>
              <a:rPr lang="en-US" dirty="0" smtClean="0"/>
              <a:t>• If it has   carbons it is called   3 a </a:t>
            </a:r>
            <a:r>
              <a:rPr lang="en-US" b="1" dirty="0" smtClean="0"/>
              <a:t>triose.</a:t>
            </a:r>
          </a:p>
          <a:p>
            <a:r>
              <a:rPr lang="en-US" dirty="0" smtClean="0"/>
              <a:t>• If it has   carbons it is called 4 a</a:t>
            </a:r>
            <a:r>
              <a:rPr lang="en-US" b="1" dirty="0" smtClean="0"/>
              <a:t> </a:t>
            </a:r>
            <a:r>
              <a:rPr lang="en-US" b="1" dirty="0" err="1" smtClean="0"/>
              <a:t>tetrose</a:t>
            </a:r>
            <a:endParaRPr lang="en-US" b="1" dirty="0" smtClean="0"/>
          </a:p>
          <a:p>
            <a:r>
              <a:rPr lang="en-US" dirty="0" smtClean="0"/>
              <a:t>• If it has   carbons it is called 5 a </a:t>
            </a:r>
            <a:r>
              <a:rPr lang="en-US" b="1" dirty="0" smtClean="0"/>
              <a:t>pentose</a:t>
            </a:r>
          </a:p>
          <a:p>
            <a:r>
              <a:rPr lang="en-US" dirty="0" smtClean="0"/>
              <a:t>• If it has   carbons it is called 6 a </a:t>
            </a:r>
            <a:r>
              <a:rPr lang="en-US" b="1" dirty="0" smtClean="0"/>
              <a:t>hexose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3-Another method uses the kind of carbonyl group.</a:t>
            </a:r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 </a:t>
            </a:r>
            <a:r>
              <a:rPr lang="en-US" sz="3600" b="1" dirty="0"/>
              <a:t>A- Aldose:</a:t>
            </a:r>
          </a:p>
          <a:p>
            <a:r>
              <a:rPr lang="en-US" dirty="0" smtClean="0"/>
              <a:t>A monosaccharide with an aldehyde group.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220px-DL-Erythrose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4114800"/>
            <a:ext cx="6629400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sz="3600" b="1" dirty="0"/>
              <a:t> B- Ketose</a:t>
            </a:r>
          </a:p>
          <a:p>
            <a:pPr>
              <a:buNone/>
            </a:pPr>
            <a:r>
              <a:rPr lang="en-US" dirty="0" smtClean="0"/>
              <a:t>     A monosaccharide with a ketone group..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ructoseFishe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590800"/>
            <a:ext cx="5181600" cy="3962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600" b="1" dirty="0"/>
              <a:t>B- </a:t>
            </a:r>
            <a:r>
              <a:rPr lang="en-US" sz="3600" b="1" dirty="0" err="1"/>
              <a:t>Stereoconfigurations</a:t>
            </a:r>
            <a:r>
              <a:rPr lang="en-US" sz="3600" b="1" dirty="0"/>
              <a:t> of simple sugars.</a:t>
            </a:r>
          </a:p>
          <a:p>
            <a:pPr algn="just">
              <a:buNone/>
            </a:pPr>
            <a:r>
              <a:rPr lang="en-US" dirty="0" smtClean="0"/>
              <a:t>    Carbohydrates contain many </a:t>
            </a:r>
            <a:r>
              <a:rPr lang="en-US" dirty="0" err="1" smtClean="0"/>
              <a:t>stereocenters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1-</a:t>
            </a:r>
            <a:r>
              <a:rPr lang="en-US" dirty="0" smtClean="0"/>
              <a:t> If  the  OH  group  is  found  on  the  right  side  of  the carbon chain, the sugar is designated as a </a:t>
            </a:r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en-US" b="1" dirty="0" smtClean="0"/>
              <a:t> D sugar.</a:t>
            </a:r>
          </a:p>
          <a:p>
            <a:pPr algn="just">
              <a:buNone/>
            </a:pPr>
            <a:r>
              <a:rPr lang="en-US" b="1" dirty="0" smtClean="0"/>
              <a:t>2-</a:t>
            </a:r>
            <a:r>
              <a:rPr lang="en-US" dirty="0" smtClean="0"/>
              <a:t>If the OH group is found on the left side of the chain of carbons, the sugar is designated as an </a:t>
            </a:r>
            <a:r>
              <a:rPr lang="en-US" b="1" dirty="0" smtClean="0"/>
              <a:t>L sugar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08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39190" y="990600"/>
            <a:ext cx="6865620" cy="505190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arbohydrates-11-6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457200"/>
            <a:ext cx="8534400" cy="6096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774</Words>
  <Application>Microsoft Office PowerPoint</Application>
  <PresentationFormat>On-screen Show (4:3)</PresentationFormat>
  <Paragraphs>112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CLASSIFICATION OF CARBOHYDRATES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OF CARBOHYDRATES</dc:title>
  <dc:creator>Haier</dc:creator>
  <cp:lastModifiedBy>Haier</cp:lastModifiedBy>
  <cp:revision>3</cp:revision>
  <dcterms:created xsi:type="dcterms:W3CDTF">2020-04-26T16:59:24Z</dcterms:created>
  <dcterms:modified xsi:type="dcterms:W3CDTF">2020-04-26T17:25:54Z</dcterms:modified>
</cp:coreProperties>
</file>