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693400" cy="6019800"/>
  <p:notesSz cx="10693400" cy="6019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9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1866138"/>
            <a:ext cx="9089390" cy="12641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3371088"/>
            <a:ext cx="7485380" cy="1504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219160" y="2381"/>
            <a:ext cx="1069340" cy="6015355"/>
          </a:xfrm>
          <a:custGeom>
            <a:avLst/>
            <a:gdLst/>
            <a:ahLst/>
            <a:cxnLst/>
            <a:rect l="l" t="t" r="r" b="b"/>
            <a:pathLst>
              <a:path w="1069340" h="6015355">
                <a:moveTo>
                  <a:pt x="0" y="0"/>
                </a:moveTo>
                <a:lnTo>
                  <a:pt x="1069339" y="6015035"/>
                </a:lnTo>
              </a:path>
            </a:pathLst>
          </a:custGeom>
          <a:ln w="11138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512586" y="3231286"/>
            <a:ext cx="4178300" cy="2786380"/>
          </a:xfrm>
          <a:custGeom>
            <a:avLst/>
            <a:gdLst/>
            <a:ahLst/>
            <a:cxnLst/>
            <a:rect l="l" t="t" r="r" b="b"/>
            <a:pathLst>
              <a:path w="4178300" h="2786379">
                <a:moveTo>
                  <a:pt x="4178032" y="0"/>
                </a:moveTo>
                <a:lnTo>
                  <a:pt x="0" y="2786130"/>
                </a:lnTo>
              </a:path>
            </a:pathLst>
          </a:custGeom>
          <a:ln w="11138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052920" y="2381"/>
            <a:ext cx="2637790" cy="6015355"/>
          </a:xfrm>
          <a:custGeom>
            <a:avLst/>
            <a:gdLst/>
            <a:ahLst/>
            <a:cxnLst/>
            <a:rect l="l" t="t" r="r" b="b"/>
            <a:pathLst>
              <a:path w="2637790" h="6015355">
                <a:moveTo>
                  <a:pt x="2637692" y="6015037"/>
                </a:moveTo>
                <a:lnTo>
                  <a:pt x="0" y="6015037"/>
                </a:lnTo>
                <a:lnTo>
                  <a:pt x="1791894" y="0"/>
                </a:lnTo>
                <a:lnTo>
                  <a:pt x="2637692" y="0"/>
                </a:lnTo>
                <a:lnTo>
                  <a:pt x="2637692" y="6015037"/>
                </a:lnTo>
                <a:close/>
              </a:path>
            </a:pathLst>
          </a:custGeom>
          <a:solidFill>
            <a:srgbClr val="90C225">
              <a:alpha val="2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424327" y="2381"/>
            <a:ext cx="2269490" cy="6015355"/>
          </a:xfrm>
          <a:custGeom>
            <a:avLst/>
            <a:gdLst/>
            <a:ahLst/>
            <a:cxnLst/>
            <a:rect l="l" t="t" r="r" b="b"/>
            <a:pathLst>
              <a:path w="2269490" h="6015355">
                <a:moveTo>
                  <a:pt x="2269066" y="6015037"/>
                </a:moveTo>
                <a:lnTo>
                  <a:pt x="1059488" y="6015037"/>
                </a:lnTo>
                <a:lnTo>
                  <a:pt x="0" y="0"/>
                </a:lnTo>
                <a:lnTo>
                  <a:pt x="2269066" y="0"/>
                </a:lnTo>
                <a:lnTo>
                  <a:pt x="2269066" y="6015037"/>
                </a:lnTo>
                <a:close/>
              </a:path>
            </a:pathLst>
          </a:custGeom>
          <a:solidFill>
            <a:srgbClr val="90C225">
              <a:alpha val="1960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834399" y="2675731"/>
            <a:ext cx="2859405" cy="3342004"/>
          </a:xfrm>
          <a:custGeom>
            <a:avLst/>
            <a:gdLst/>
            <a:ahLst/>
            <a:cxnLst/>
            <a:rect l="l" t="t" r="r" b="b"/>
            <a:pathLst>
              <a:path w="2859404" h="3342004">
                <a:moveTo>
                  <a:pt x="2859001" y="3341686"/>
                </a:moveTo>
                <a:lnTo>
                  <a:pt x="0" y="3341686"/>
                </a:lnTo>
                <a:lnTo>
                  <a:pt x="2859001" y="0"/>
                </a:lnTo>
                <a:lnTo>
                  <a:pt x="2859001" y="3341686"/>
                </a:lnTo>
                <a:close/>
              </a:path>
            </a:pathLst>
          </a:custGeom>
          <a:solidFill>
            <a:srgbClr val="539F20">
              <a:alpha val="7176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189806" y="2381"/>
            <a:ext cx="2501265" cy="6015355"/>
          </a:xfrm>
          <a:custGeom>
            <a:avLst/>
            <a:gdLst/>
            <a:ahLst/>
            <a:cxnLst/>
            <a:rect l="l" t="t" r="r" b="b"/>
            <a:pathLst>
              <a:path w="2501265" h="6015355">
                <a:moveTo>
                  <a:pt x="2500807" y="6015037"/>
                </a:moveTo>
                <a:lnTo>
                  <a:pt x="2164377" y="6015037"/>
                </a:lnTo>
                <a:lnTo>
                  <a:pt x="0" y="0"/>
                </a:lnTo>
                <a:lnTo>
                  <a:pt x="2500807" y="0"/>
                </a:lnTo>
                <a:lnTo>
                  <a:pt x="2500807" y="6015037"/>
                </a:lnTo>
                <a:close/>
              </a:path>
            </a:pathLst>
          </a:custGeom>
          <a:solidFill>
            <a:srgbClr val="3E7818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559094" y="2381"/>
            <a:ext cx="1131570" cy="6015355"/>
          </a:xfrm>
          <a:custGeom>
            <a:avLst/>
            <a:gdLst/>
            <a:ahLst/>
            <a:cxnLst/>
            <a:rect l="l" t="t" r="r" b="b"/>
            <a:pathLst>
              <a:path w="1131570" h="6015355">
                <a:moveTo>
                  <a:pt x="1131517" y="6015037"/>
                </a:moveTo>
                <a:lnTo>
                  <a:pt x="0" y="6015037"/>
                </a:lnTo>
                <a:lnTo>
                  <a:pt x="893289" y="0"/>
                </a:lnTo>
                <a:lnTo>
                  <a:pt x="1131517" y="0"/>
                </a:lnTo>
                <a:lnTo>
                  <a:pt x="1131517" y="6015037"/>
                </a:lnTo>
                <a:close/>
              </a:path>
            </a:pathLst>
          </a:custGeom>
          <a:solidFill>
            <a:srgbClr val="C0E374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595614" y="2381"/>
            <a:ext cx="1095375" cy="6015355"/>
          </a:xfrm>
          <a:custGeom>
            <a:avLst/>
            <a:gdLst/>
            <a:ahLst/>
            <a:cxnLst/>
            <a:rect l="l" t="t" r="r" b="b"/>
            <a:pathLst>
              <a:path w="1095375" h="6015355">
                <a:moveTo>
                  <a:pt x="1095000" y="6015037"/>
                </a:moveTo>
                <a:lnTo>
                  <a:pt x="971819" y="6015037"/>
                </a:lnTo>
                <a:lnTo>
                  <a:pt x="0" y="0"/>
                </a:lnTo>
                <a:lnTo>
                  <a:pt x="1095000" y="0"/>
                </a:lnTo>
                <a:lnTo>
                  <a:pt x="1095000" y="6015037"/>
                </a:lnTo>
                <a:close/>
              </a:path>
            </a:pathLst>
          </a:custGeom>
          <a:solidFill>
            <a:srgbClr val="90C225">
              <a:alpha val="6470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096815" y="3150993"/>
            <a:ext cx="1593850" cy="2867025"/>
          </a:xfrm>
          <a:custGeom>
            <a:avLst/>
            <a:gdLst/>
            <a:ahLst/>
            <a:cxnLst/>
            <a:rect l="l" t="t" r="r" b="b"/>
            <a:pathLst>
              <a:path w="1593850" h="2867025">
                <a:moveTo>
                  <a:pt x="1593794" y="2866420"/>
                </a:moveTo>
                <a:lnTo>
                  <a:pt x="0" y="2866420"/>
                </a:lnTo>
                <a:lnTo>
                  <a:pt x="1593794" y="0"/>
                </a:lnTo>
                <a:lnTo>
                  <a:pt x="1593794" y="286642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3522291"/>
            <a:ext cx="393700" cy="2495550"/>
          </a:xfrm>
          <a:custGeom>
            <a:avLst/>
            <a:gdLst/>
            <a:ahLst/>
            <a:cxnLst/>
            <a:rect l="l" t="t" r="r" b="b"/>
            <a:pathLst>
              <a:path w="393700" h="2495550">
                <a:moveTo>
                  <a:pt x="393576" y="2495125"/>
                </a:moveTo>
                <a:lnTo>
                  <a:pt x="0" y="2495125"/>
                </a:lnTo>
                <a:lnTo>
                  <a:pt x="0" y="0"/>
                </a:lnTo>
                <a:lnTo>
                  <a:pt x="393576" y="2495125"/>
                </a:lnTo>
                <a:close/>
              </a:path>
            </a:pathLst>
          </a:custGeom>
          <a:solidFill>
            <a:srgbClr val="90C225">
              <a:alpha val="8470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rgbClr val="90C225"/>
                </a:solidFill>
                <a:latin typeface="RobotoRegular"/>
                <a:cs typeface="Roboto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50" b="0" i="0">
                <a:solidFill>
                  <a:srgbClr val="404040"/>
                </a:solidFill>
                <a:latin typeface="RobotoRegular"/>
                <a:cs typeface="RobotoRegul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rgbClr val="90C225"/>
                </a:solidFill>
                <a:latin typeface="RobotoRegular"/>
                <a:cs typeface="Roboto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384554"/>
            <a:ext cx="4651629" cy="39730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384554"/>
            <a:ext cx="4651629" cy="39730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219160" y="2381"/>
            <a:ext cx="1069340" cy="6015355"/>
          </a:xfrm>
          <a:custGeom>
            <a:avLst/>
            <a:gdLst/>
            <a:ahLst/>
            <a:cxnLst/>
            <a:rect l="l" t="t" r="r" b="b"/>
            <a:pathLst>
              <a:path w="1069340" h="6015355">
                <a:moveTo>
                  <a:pt x="0" y="0"/>
                </a:moveTo>
                <a:lnTo>
                  <a:pt x="1069339" y="6015035"/>
                </a:lnTo>
              </a:path>
            </a:pathLst>
          </a:custGeom>
          <a:ln w="11138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512586" y="3231286"/>
            <a:ext cx="4178300" cy="2786380"/>
          </a:xfrm>
          <a:custGeom>
            <a:avLst/>
            <a:gdLst/>
            <a:ahLst/>
            <a:cxnLst/>
            <a:rect l="l" t="t" r="r" b="b"/>
            <a:pathLst>
              <a:path w="4178300" h="2786379">
                <a:moveTo>
                  <a:pt x="4178032" y="0"/>
                </a:moveTo>
                <a:lnTo>
                  <a:pt x="0" y="2786130"/>
                </a:lnTo>
              </a:path>
            </a:pathLst>
          </a:custGeom>
          <a:ln w="11138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052920" y="2381"/>
            <a:ext cx="2637790" cy="6015355"/>
          </a:xfrm>
          <a:custGeom>
            <a:avLst/>
            <a:gdLst/>
            <a:ahLst/>
            <a:cxnLst/>
            <a:rect l="l" t="t" r="r" b="b"/>
            <a:pathLst>
              <a:path w="2637790" h="6015355">
                <a:moveTo>
                  <a:pt x="2637692" y="6015037"/>
                </a:moveTo>
                <a:lnTo>
                  <a:pt x="0" y="6015037"/>
                </a:lnTo>
                <a:lnTo>
                  <a:pt x="1791894" y="0"/>
                </a:lnTo>
                <a:lnTo>
                  <a:pt x="2637692" y="0"/>
                </a:lnTo>
                <a:lnTo>
                  <a:pt x="2637692" y="6015037"/>
                </a:lnTo>
                <a:close/>
              </a:path>
            </a:pathLst>
          </a:custGeom>
          <a:solidFill>
            <a:srgbClr val="90C225">
              <a:alpha val="2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424327" y="2381"/>
            <a:ext cx="2269490" cy="6015355"/>
          </a:xfrm>
          <a:custGeom>
            <a:avLst/>
            <a:gdLst/>
            <a:ahLst/>
            <a:cxnLst/>
            <a:rect l="l" t="t" r="r" b="b"/>
            <a:pathLst>
              <a:path w="2269490" h="6015355">
                <a:moveTo>
                  <a:pt x="2269066" y="6015037"/>
                </a:moveTo>
                <a:lnTo>
                  <a:pt x="1059488" y="6015037"/>
                </a:lnTo>
                <a:lnTo>
                  <a:pt x="0" y="0"/>
                </a:lnTo>
                <a:lnTo>
                  <a:pt x="2269066" y="0"/>
                </a:lnTo>
                <a:lnTo>
                  <a:pt x="2269066" y="6015037"/>
                </a:lnTo>
                <a:close/>
              </a:path>
            </a:pathLst>
          </a:custGeom>
          <a:solidFill>
            <a:srgbClr val="90C225">
              <a:alpha val="1960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834399" y="2675731"/>
            <a:ext cx="2859405" cy="3342004"/>
          </a:xfrm>
          <a:custGeom>
            <a:avLst/>
            <a:gdLst/>
            <a:ahLst/>
            <a:cxnLst/>
            <a:rect l="l" t="t" r="r" b="b"/>
            <a:pathLst>
              <a:path w="2859404" h="3342004">
                <a:moveTo>
                  <a:pt x="2859001" y="3341686"/>
                </a:moveTo>
                <a:lnTo>
                  <a:pt x="0" y="3341686"/>
                </a:lnTo>
                <a:lnTo>
                  <a:pt x="2859001" y="0"/>
                </a:lnTo>
                <a:lnTo>
                  <a:pt x="2859001" y="3341686"/>
                </a:lnTo>
                <a:close/>
              </a:path>
            </a:pathLst>
          </a:custGeom>
          <a:solidFill>
            <a:srgbClr val="539F20">
              <a:alpha val="7176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189806" y="2381"/>
            <a:ext cx="2501265" cy="6015355"/>
          </a:xfrm>
          <a:custGeom>
            <a:avLst/>
            <a:gdLst/>
            <a:ahLst/>
            <a:cxnLst/>
            <a:rect l="l" t="t" r="r" b="b"/>
            <a:pathLst>
              <a:path w="2501265" h="6015355">
                <a:moveTo>
                  <a:pt x="2500807" y="6015037"/>
                </a:moveTo>
                <a:lnTo>
                  <a:pt x="2164377" y="6015037"/>
                </a:lnTo>
                <a:lnTo>
                  <a:pt x="0" y="0"/>
                </a:lnTo>
                <a:lnTo>
                  <a:pt x="2500807" y="0"/>
                </a:lnTo>
                <a:lnTo>
                  <a:pt x="2500807" y="6015037"/>
                </a:lnTo>
                <a:close/>
              </a:path>
            </a:pathLst>
          </a:custGeom>
          <a:solidFill>
            <a:srgbClr val="3E7818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559094" y="2381"/>
            <a:ext cx="1131570" cy="6015355"/>
          </a:xfrm>
          <a:custGeom>
            <a:avLst/>
            <a:gdLst/>
            <a:ahLst/>
            <a:cxnLst/>
            <a:rect l="l" t="t" r="r" b="b"/>
            <a:pathLst>
              <a:path w="1131570" h="6015355">
                <a:moveTo>
                  <a:pt x="1131517" y="6015037"/>
                </a:moveTo>
                <a:lnTo>
                  <a:pt x="0" y="6015037"/>
                </a:lnTo>
                <a:lnTo>
                  <a:pt x="893289" y="0"/>
                </a:lnTo>
                <a:lnTo>
                  <a:pt x="1131517" y="0"/>
                </a:lnTo>
                <a:lnTo>
                  <a:pt x="1131517" y="6015037"/>
                </a:lnTo>
                <a:close/>
              </a:path>
            </a:pathLst>
          </a:custGeom>
          <a:solidFill>
            <a:srgbClr val="C0E374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595614" y="2381"/>
            <a:ext cx="1095375" cy="6015355"/>
          </a:xfrm>
          <a:custGeom>
            <a:avLst/>
            <a:gdLst/>
            <a:ahLst/>
            <a:cxnLst/>
            <a:rect l="l" t="t" r="r" b="b"/>
            <a:pathLst>
              <a:path w="1095375" h="6015355">
                <a:moveTo>
                  <a:pt x="1095000" y="6015037"/>
                </a:moveTo>
                <a:lnTo>
                  <a:pt x="971819" y="6015037"/>
                </a:lnTo>
                <a:lnTo>
                  <a:pt x="0" y="0"/>
                </a:lnTo>
                <a:lnTo>
                  <a:pt x="1095000" y="0"/>
                </a:lnTo>
                <a:lnTo>
                  <a:pt x="1095000" y="6015037"/>
                </a:lnTo>
                <a:close/>
              </a:path>
            </a:pathLst>
          </a:custGeom>
          <a:solidFill>
            <a:srgbClr val="90C225">
              <a:alpha val="6470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096815" y="3150993"/>
            <a:ext cx="1593850" cy="2867025"/>
          </a:xfrm>
          <a:custGeom>
            <a:avLst/>
            <a:gdLst/>
            <a:ahLst/>
            <a:cxnLst/>
            <a:rect l="l" t="t" r="r" b="b"/>
            <a:pathLst>
              <a:path w="1593850" h="2867025">
                <a:moveTo>
                  <a:pt x="1593794" y="2866420"/>
                </a:moveTo>
                <a:lnTo>
                  <a:pt x="0" y="2866420"/>
                </a:lnTo>
                <a:lnTo>
                  <a:pt x="1593794" y="0"/>
                </a:lnTo>
                <a:lnTo>
                  <a:pt x="1593794" y="286642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3522291"/>
            <a:ext cx="393700" cy="2495550"/>
          </a:xfrm>
          <a:custGeom>
            <a:avLst/>
            <a:gdLst/>
            <a:ahLst/>
            <a:cxnLst/>
            <a:rect l="l" t="t" r="r" b="b"/>
            <a:pathLst>
              <a:path w="393700" h="2495550">
                <a:moveTo>
                  <a:pt x="393576" y="2495125"/>
                </a:moveTo>
                <a:lnTo>
                  <a:pt x="0" y="2495125"/>
                </a:lnTo>
                <a:lnTo>
                  <a:pt x="0" y="0"/>
                </a:lnTo>
                <a:lnTo>
                  <a:pt x="393576" y="2495125"/>
                </a:lnTo>
                <a:close/>
              </a:path>
            </a:pathLst>
          </a:custGeom>
          <a:solidFill>
            <a:srgbClr val="90C225">
              <a:alpha val="8470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0" i="0">
                <a:solidFill>
                  <a:srgbClr val="90C225"/>
                </a:solidFill>
                <a:latin typeface="RobotoRegular"/>
                <a:cs typeface="Roboto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219160" y="2381"/>
            <a:ext cx="1069340" cy="6015355"/>
          </a:xfrm>
          <a:custGeom>
            <a:avLst/>
            <a:gdLst/>
            <a:ahLst/>
            <a:cxnLst/>
            <a:rect l="l" t="t" r="r" b="b"/>
            <a:pathLst>
              <a:path w="1069340" h="6015355">
                <a:moveTo>
                  <a:pt x="0" y="0"/>
                </a:moveTo>
                <a:lnTo>
                  <a:pt x="1069339" y="6015035"/>
                </a:lnTo>
              </a:path>
            </a:pathLst>
          </a:custGeom>
          <a:ln w="11138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512586" y="3231286"/>
            <a:ext cx="4178300" cy="2786380"/>
          </a:xfrm>
          <a:custGeom>
            <a:avLst/>
            <a:gdLst/>
            <a:ahLst/>
            <a:cxnLst/>
            <a:rect l="l" t="t" r="r" b="b"/>
            <a:pathLst>
              <a:path w="4178300" h="2786379">
                <a:moveTo>
                  <a:pt x="4178032" y="0"/>
                </a:moveTo>
                <a:lnTo>
                  <a:pt x="0" y="2786130"/>
                </a:lnTo>
              </a:path>
            </a:pathLst>
          </a:custGeom>
          <a:ln w="11138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052920" y="2381"/>
            <a:ext cx="2637790" cy="6015355"/>
          </a:xfrm>
          <a:custGeom>
            <a:avLst/>
            <a:gdLst/>
            <a:ahLst/>
            <a:cxnLst/>
            <a:rect l="l" t="t" r="r" b="b"/>
            <a:pathLst>
              <a:path w="2637790" h="6015355">
                <a:moveTo>
                  <a:pt x="2637692" y="6015037"/>
                </a:moveTo>
                <a:lnTo>
                  <a:pt x="0" y="6015037"/>
                </a:lnTo>
                <a:lnTo>
                  <a:pt x="1791894" y="0"/>
                </a:lnTo>
                <a:lnTo>
                  <a:pt x="2637692" y="0"/>
                </a:lnTo>
                <a:lnTo>
                  <a:pt x="2637692" y="6015037"/>
                </a:lnTo>
                <a:close/>
              </a:path>
            </a:pathLst>
          </a:custGeom>
          <a:solidFill>
            <a:srgbClr val="90C225">
              <a:alpha val="2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424327" y="2381"/>
            <a:ext cx="2269490" cy="6015355"/>
          </a:xfrm>
          <a:custGeom>
            <a:avLst/>
            <a:gdLst/>
            <a:ahLst/>
            <a:cxnLst/>
            <a:rect l="l" t="t" r="r" b="b"/>
            <a:pathLst>
              <a:path w="2269490" h="6015355">
                <a:moveTo>
                  <a:pt x="2269066" y="6015037"/>
                </a:moveTo>
                <a:lnTo>
                  <a:pt x="1059488" y="6015037"/>
                </a:lnTo>
                <a:lnTo>
                  <a:pt x="0" y="0"/>
                </a:lnTo>
                <a:lnTo>
                  <a:pt x="2269066" y="0"/>
                </a:lnTo>
                <a:lnTo>
                  <a:pt x="2269066" y="6015037"/>
                </a:lnTo>
                <a:close/>
              </a:path>
            </a:pathLst>
          </a:custGeom>
          <a:solidFill>
            <a:srgbClr val="90C225">
              <a:alpha val="1960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834399" y="2675731"/>
            <a:ext cx="2859405" cy="3342004"/>
          </a:xfrm>
          <a:custGeom>
            <a:avLst/>
            <a:gdLst/>
            <a:ahLst/>
            <a:cxnLst/>
            <a:rect l="l" t="t" r="r" b="b"/>
            <a:pathLst>
              <a:path w="2859404" h="3342004">
                <a:moveTo>
                  <a:pt x="2859001" y="3341686"/>
                </a:moveTo>
                <a:lnTo>
                  <a:pt x="0" y="3341686"/>
                </a:lnTo>
                <a:lnTo>
                  <a:pt x="2859001" y="0"/>
                </a:lnTo>
                <a:lnTo>
                  <a:pt x="2859001" y="3341686"/>
                </a:lnTo>
                <a:close/>
              </a:path>
            </a:pathLst>
          </a:custGeom>
          <a:solidFill>
            <a:srgbClr val="539F20">
              <a:alpha val="7176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189806" y="2381"/>
            <a:ext cx="2501265" cy="6015355"/>
          </a:xfrm>
          <a:custGeom>
            <a:avLst/>
            <a:gdLst/>
            <a:ahLst/>
            <a:cxnLst/>
            <a:rect l="l" t="t" r="r" b="b"/>
            <a:pathLst>
              <a:path w="2501265" h="6015355">
                <a:moveTo>
                  <a:pt x="2500807" y="6015037"/>
                </a:moveTo>
                <a:lnTo>
                  <a:pt x="2164377" y="6015037"/>
                </a:lnTo>
                <a:lnTo>
                  <a:pt x="0" y="0"/>
                </a:lnTo>
                <a:lnTo>
                  <a:pt x="2500807" y="0"/>
                </a:lnTo>
                <a:lnTo>
                  <a:pt x="2500807" y="6015037"/>
                </a:lnTo>
                <a:close/>
              </a:path>
            </a:pathLst>
          </a:custGeom>
          <a:solidFill>
            <a:srgbClr val="3E7818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9559094" y="2381"/>
            <a:ext cx="1131570" cy="6015355"/>
          </a:xfrm>
          <a:custGeom>
            <a:avLst/>
            <a:gdLst/>
            <a:ahLst/>
            <a:cxnLst/>
            <a:rect l="l" t="t" r="r" b="b"/>
            <a:pathLst>
              <a:path w="1131570" h="6015355">
                <a:moveTo>
                  <a:pt x="1131517" y="6015037"/>
                </a:moveTo>
                <a:lnTo>
                  <a:pt x="0" y="6015037"/>
                </a:lnTo>
                <a:lnTo>
                  <a:pt x="893289" y="0"/>
                </a:lnTo>
                <a:lnTo>
                  <a:pt x="1131517" y="0"/>
                </a:lnTo>
                <a:lnTo>
                  <a:pt x="1131517" y="6015037"/>
                </a:lnTo>
                <a:close/>
              </a:path>
            </a:pathLst>
          </a:custGeom>
          <a:solidFill>
            <a:srgbClr val="C0E374">
              <a:alpha val="69802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9595614" y="2381"/>
            <a:ext cx="1095375" cy="6015355"/>
          </a:xfrm>
          <a:custGeom>
            <a:avLst/>
            <a:gdLst/>
            <a:ahLst/>
            <a:cxnLst/>
            <a:rect l="l" t="t" r="r" b="b"/>
            <a:pathLst>
              <a:path w="1095375" h="6015355">
                <a:moveTo>
                  <a:pt x="1095000" y="6015037"/>
                </a:moveTo>
                <a:lnTo>
                  <a:pt x="971819" y="6015037"/>
                </a:lnTo>
                <a:lnTo>
                  <a:pt x="0" y="0"/>
                </a:lnTo>
                <a:lnTo>
                  <a:pt x="1095000" y="0"/>
                </a:lnTo>
                <a:lnTo>
                  <a:pt x="1095000" y="6015037"/>
                </a:lnTo>
                <a:close/>
              </a:path>
            </a:pathLst>
          </a:custGeom>
          <a:solidFill>
            <a:srgbClr val="90C225">
              <a:alpha val="6470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096815" y="3150993"/>
            <a:ext cx="1593850" cy="2867025"/>
          </a:xfrm>
          <a:custGeom>
            <a:avLst/>
            <a:gdLst/>
            <a:ahLst/>
            <a:cxnLst/>
            <a:rect l="l" t="t" r="r" b="b"/>
            <a:pathLst>
              <a:path w="1593850" h="2867025">
                <a:moveTo>
                  <a:pt x="1593794" y="2866420"/>
                </a:moveTo>
                <a:lnTo>
                  <a:pt x="0" y="2866420"/>
                </a:lnTo>
                <a:lnTo>
                  <a:pt x="1593794" y="0"/>
                </a:lnTo>
                <a:lnTo>
                  <a:pt x="1593794" y="286642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1578" y="531034"/>
            <a:ext cx="9370242" cy="5067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0" i="0">
                <a:solidFill>
                  <a:srgbClr val="90C225"/>
                </a:solidFill>
                <a:latin typeface="RobotoRegular"/>
                <a:cs typeface="Roboto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1578" y="2154249"/>
            <a:ext cx="5426710" cy="2442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50" b="0" i="0">
                <a:solidFill>
                  <a:srgbClr val="404040"/>
                </a:solidFill>
                <a:latin typeface="RobotoRegular"/>
                <a:cs typeface="RobotoRegular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5598414"/>
            <a:ext cx="3421888" cy="300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5598414"/>
            <a:ext cx="2459482" cy="300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5598414"/>
            <a:ext cx="2459482" cy="300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386"/>
            <a:ext cx="739140" cy="4970145"/>
          </a:xfrm>
          <a:custGeom>
            <a:avLst/>
            <a:gdLst/>
            <a:ahLst/>
            <a:cxnLst/>
            <a:rect l="l" t="t" r="r" b="b"/>
            <a:pathLst>
              <a:path w="739140" h="4970145">
                <a:moveTo>
                  <a:pt x="0" y="0"/>
                </a:moveTo>
                <a:lnTo>
                  <a:pt x="739026" y="0"/>
                </a:lnTo>
                <a:lnTo>
                  <a:pt x="0" y="4969688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470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833145" y="2756187"/>
            <a:ext cx="3229610" cy="69442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4400" spc="20" dirty="0">
                <a:solidFill>
                  <a:srgbClr val="90C225"/>
                </a:solidFill>
                <a:latin typeface="RobotoRegular"/>
                <a:cs typeface="RobotoRegular"/>
              </a:rPr>
              <a:t>Lecture</a:t>
            </a:r>
            <a:r>
              <a:rPr sz="4400" spc="-85" dirty="0">
                <a:solidFill>
                  <a:srgbClr val="90C225"/>
                </a:solidFill>
                <a:latin typeface="RobotoRegular"/>
                <a:cs typeface="RobotoRegular"/>
              </a:rPr>
              <a:t> </a:t>
            </a:r>
            <a:r>
              <a:rPr sz="4400" dirty="0">
                <a:solidFill>
                  <a:srgbClr val="90C225"/>
                </a:solidFill>
                <a:latin typeface="RobotoRegular"/>
                <a:cs typeface="RobotoRegular"/>
              </a:rPr>
              <a:t>10B</a:t>
            </a:r>
            <a:endParaRPr sz="4400" dirty="0">
              <a:latin typeface="RobotoRegular"/>
              <a:cs typeface="Roboto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6516" y="3560417"/>
            <a:ext cx="6334760" cy="658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2065" algn="r">
              <a:lnSpc>
                <a:spcPts val="2490"/>
              </a:lnSpc>
              <a:spcBef>
                <a:spcPts val="105"/>
              </a:spcBef>
            </a:pPr>
            <a:r>
              <a:rPr sz="2100" spc="-5" dirty="0">
                <a:solidFill>
                  <a:srgbClr val="808080"/>
                </a:solidFill>
                <a:latin typeface="RobotoRegular"/>
                <a:cs typeface="RobotoRegular"/>
              </a:rPr>
              <a:t>Strategic </a:t>
            </a:r>
            <a:r>
              <a:rPr sz="2100" dirty="0">
                <a:solidFill>
                  <a:srgbClr val="808080"/>
                </a:solidFill>
                <a:latin typeface="RobotoRegular"/>
                <a:cs typeface="RobotoRegular"/>
              </a:rPr>
              <a:t>Alignment, </a:t>
            </a:r>
            <a:r>
              <a:rPr sz="2100" spc="15" dirty="0">
                <a:solidFill>
                  <a:srgbClr val="808080"/>
                </a:solidFill>
                <a:latin typeface="RobotoRegular"/>
                <a:cs typeface="RobotoRegular"/>
              </a:rPr>
              <a:t>Activity </a:t>
            </a:r>
            <a:r>
              <a:rPr sz="2100" spc="-10" dirty="0">
                <a:solidFill>
                  <a:srgbClr val="808080"/>
                </a:solidFill>
                <a:latin typeface="RobotoRegular"/>
                <a:cs typeface="RobotoRegular"/>
              </a:rPr>
              <a:t>and </a:t>
            </a:r>
            <a:r>
              <a:rPr sz="2100" spc="5" dirty="0">
                <a:solidFill>
                  <a:srgbClr val="808080"/>
                </a:solidFill>
                <a:latin typeface="RobotoRegular"/>
                <a:cs typeface="RobotoRegular"/>
              </a:rPr>
              <a:t>Workﬂow</a:t>
            </a:r>
            <a:r>
              <a:rPr sz="2100" spc="100" dirty="0">
                <a:solidFill>
                  <a:srgbClr val="808080"/>
                </a:solidFill>
                <a:latin typeface="RobotoRegular"/>
                <a:cs typeface="RobotoRegular"/>
              </a:rPr>
              <a:t> </a:t>
            </a:r>
            <a:r>
              <a:rPr sz="2100" spc="5" dirty="0">
                <a:solidFill>
                  <a:srgbClr val="808080"/>
                </a:solidFill>
                <a:latin typeface="RobotoRegular"/>
                <a:cs typeface="RobotoRegular"/>
              </a:rPr>
              <a:t>Modeling,</a:t>
            </a:r>
            <a:endParaRPr sz="2100">
              <a:latin typeface="RobotoRegular"/>
              <a:cs typeface="RobotoRegular"/>
            </a:endParaRPr>
          </a:p>
          <a:p>
            <a:pPr marR="5080" algn="r">
              <a:lnSpc>
                <a:spcPts val="2490"/>
              </a:lnSpc>
            </a:pPr>
            <a:r>
              <a:rPr sz="2100" spc="-10" dirty="0">
                <a:solidFill>
                  <a:srgbClr val="808080"/>
                </a:solidFill>
                <a:latin typeface="RobotoRegular"/>
                <a:cs typeface="RobotoRegular"/>
              </a:rPr>
              <a:t>and Business</a:t>
            </a:r>
            <a:r>
              <a:rPr sz="2100" spc="-40" dirty="0">
                <a:solidFill>
                  <a:srgbClr val="808080"/>
                </a:solidFill>
                <a:latin typeface="RobotoRegular"/>
                <a:cs typeface="RobotoRegular"/>
              </a:rPr>
              <a:t> </a:t>
            </a:r>
            <a:r>
              <a:rPr sz="2100" spc="5" dirty="0">
                <a:solidFill>
                  <a:srgbClr val="808080"/>
                </a:solidFill>
                <a:latin typeface="RobotoRegular"/>
                <a:cs typeface="RobotoRegular"/>
              </a:rPr>
              <a:t>Rules</a:t>
            </a:r>
            <a:endParaRPr sz="2100">
              <a:latin typeface="RobotoRegular"/>
              <a:cs typeface="Roboto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1578" y="542173"/>
            <a:ext cx="416369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10" dirty="0"/>
              <a:t>IDEF0 </a:t>
            </a:r>
            <a:r>
              <a:rPr sz="2800" spc="-5" dirty="0"/>
              <a:t>Model</a:t>
            </a:r>
            <a:r>
              <a:rPr sz="2800" spc="-45" dirty="0"/>
              <a:t> </a:t>
            </a:r>
            <a:r>
              <a:rPr sz="2800" dirty="0"/>
              <a:t>Components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61578" y="1489506"/>
            <a:ext cx="7383145" cy="149733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313055" marR="5080" indent="-300990">
              <a:lnSpc>
                <a:spcPct val="98000"/>
              </a:lnSpc>
              <a:spcBef>
                <a:spcPts val="165"/>
              </a:spcBef>
              <a:buClr>
                <a:srgbClr val="90C225"/>
              </a:buClr>
              <a:buSzPct val="79591"/>
              <a:buFont typeface="Wingdings"/>
              <a:buChar char=""/>
              <a:tabLst>
                <a:tab pos="313690" algn="l"/>
              </a:tabLst>
            </a:pPr>
            <a:r>
              <a:rPr sz="3675" baseline="1133" dirty="0">
                <a:solidFill>
                  <a:srgbClr val="404040"/>
                </a:solidFill>
                <a:latin typeface="RobotoRegular"/>
                <a:cs typeface="RobotoRegular"/>
              </a:rPr>
              <a:t>A </a:t>
            </a:r>
            <a:r>
              <a:rPr sz="3675" spc="-15" baseline="1133" dirty="0">
                <a:solidFill>
                  <a:srgbClr val="404040"/>
                </a:solidFill>
                <a:latin typeface="RobotoRegular"/>
                <a:cs typeface="RobotoRegular"/>
              </a:rPr>
              <a:t>control </a:t>
            </a:r>
            <a:r>
              <a:rPr sz="3675" spc="15" baseline="1133" dirty="0">
                <a:solidFill>
                  <a:srgbClr val="404040"/>
                </a:solidFill>
                <a:latin typeface="RobotoRegular"/>
                <a:cs typeface="RobotoRegular"/>
              </a:rPr>
              <a:t>feedback is </a:t>
            </a:r>
            <a:r>
              <a:rPr sz="3675" spc="-22" baseline="1133" dirty="0">
                <a:solidFill>
                  <a:srgbClr val="404040"/>
                </a:solidFill>
                <a:latin typeface="RobotoRegular"/>
                <a:cs typeface="RobotoRegular"/>
              </a:rPr>
              <a:t>shown </a:t>
            </a:r>
            <a:r>
              <a:rPr sz="3675" spc="-15" baseline="1133" dirty="0">
                <a:solidFill>
                  <a:srgbClr val="404040"/>
                </a:solidFill>
                <a:latin typeface="RobotoRegular"/>
                <a:cs typeface="RobotoRegular"/>
              </a:rPr>
              <a:t>as “up </a:t>
            </a:r>
            <a:r>
              <a:rPr sz="3675" spc="-30" baseline="1133" dirty="0">
                <a:solidFill>
                  <a:srgbClr val="404040"/>
                </a:solidFill>
                <a:latin typeface="RobotoRegular"/>
                <a:cs typeface="RobotoRegular"/>
              </a:rPr>
              <a:t>and </a:t>
            </a:r>
            <a:r>
              <a:rPr sz="3675" spc="-97" baseline="1133" dirty="0">
                <a:solidFill>
                  <a:srgbClr val="404040"/>
                </a:solidFill>
                <a:latin typeface="RobotoRegular"/>
                <a:cs typeface="RobotoRegular"/>
              </a:rPr>
              <a:t>over.” </a:t>
            </a:r>
            <a:r>
              <a:rPr sz="3675" spc="-15" baseline="1133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2450" spc="-10" dirty="0">
                <a:solidFill>
                  <a:srgbClr val="404040"/>
                </a:solidFill>
                <a:latin typeface="RobotoRegular"/>
                <a:cs typeface="RobotoRegular"/>
              </a:rPr>
              <a:t> input </a:t>
            </a:r>
            <a:r>
              <a:rPr sz="2450" spc="10" dirty="0">
                <a:solidFill>
                  <a:srgbClr val="404040"/>
                </a:solidFill>
                <a:latin typeface="RobotoRegular"/>
                <a:cs typeface="RobotoRegular"/>
              </a:rPr>
              <a:t>feedback is </a:t>
            </a:r>
            <a:r>
              <a:rPr sz="2450" spc="-15" dirty="0">
                <a:solidFill>
                  <a:srgbClr val="404040"/>
                </a:solidFill>
                <a:latin typeface="RobotoRegular"/>
                <a:cs typeface="RobotoRegular"/>
              </a:rPr>
              <a:t>shown </a:t>
            </a:r>
            <a:r>
              <a:rPr sz="2450" spc="-10" dirty="0">
                <a:solidFill>
                  <a:srgbClr val="404040"/>
                </a:solidFill>
                <a:latin typeface="RobotoRegular"/>
                <a:cs typeface="RobotoRegular"/>
              </a:rPr>
              <a:t>as </a:t>
            </a:r>
            <a:r>
              <a:rPr sz="2450" spc="-15" dirty="0">
                <a:solidFill>
                  <a:srgbClr val="404040"/>
                </a:solidFill>
                <a:latin typeface="RobotoRegular"/>
                <a:cs typeface="RobotoRegular"/>
              </a:rPr>
              <a:t>“down </a:t>
            </a:r>
            <a:r>
              <a:rPr sz="2450" spc="-20" dirty="0">
                <a:solidFill>
                  <a:srgbClr val="404040"/>
                </a:solidFill>
                <a:latin typeface="RobotoRegular"/>
                <a:cs typeface="RobotoRegular"/>
              </a:rPr>
              <a:t>and </a:t>
            </a:r>
            <a:r>
              <a:rPr sz="2450" spc="-70" dirty="0">
                <a:solidFill>
                  <a:srgbClr val="404040"/>
                </a:solidFill>
                <a:latin typeface="RobotoRegular"/>
                <a:cs typeface="RobotoRegular"/>
              </a:rPr>
              <a:t>under.” </a:t>
            </a:r>
            <a:r>
              <a:rPr sz="2450" dirty="0">
                <a:solidFill>
                  <a:srgbClr val="404040"/>
                </a:solidFill>
                <a:latin typeface="RobotoRegular"/>
                <a:cs typeface="RobotoRegular"/>
              </a:rPr>
              <a:t>This  </a:t>
            </a:r>
            <a:r>
              <a:rPr sz="2450" spc="-5" dirty="0">
                <a:solidFill>
                  <a:srgbClr val="404040"/>
                </a:solidFill>
                <a:latin typeface="RobotoRegular"/>
                <a:cs typeface="RobotoRegular"/>
              </a:rPr>
              <a:t>same </a:t>
            </a:r>
            <a:r>
              <a:rPr sz="2450" spc="-15" dirty="0">
                <a:solidFill>
                  <a:srgbClr val="404040"/>
                </a:solidFill>
                <a:latin typeface="RobotoRegular"/>
                <a:cs typeface="RobotoRegular"/>
              </a:rPr>
              <a:t>“down </a:t>
            </a:r>
            <a:r>
              <a:rPr sz="2450" spc="-20" dirty="0">
                <a:solidFill>
                  <a:srgbClr val="404040"/>
                </a:solidFill>
                <a:latin typeface="RobotoRegular"/>
                <a:cs typeface="RobotoRegular"/>
              </a:rPr>
              <a:t>and </a:t>
            </a:r>
            <a:r>
              <a:rPr sz="2450" spc="-15" dirty="0">
                <a:solidFill>
                  <a:srgbClr val="404040"/>
                </a:solidFill>
                <a:latin typeface="RobotoRegular"/>
                <a:cs typeface="RobotoRegular"/>
              </a:rPr>
              <a:t>under” </a:t>
            </a:r>
            <a:r>
              <a:rPr sz="2450" dirty="0">
                <a:solidFill>
                  <a:srgbClr val="404040"/>
                </a:solidFill>
                <a:latin typeface="RobotoRegular"/>
                <a:cs typeface="RobotoRegular"/>
              </a:rPr>
              <a:t>convention </a:t>
            </a:r>
            <a:r>
              <a:rPr sz="2450" spc="10" dirty="0">
                <a:solidFill>
                  <a:srgbClr val="404040"/>
                </a:solidFill>
                <a:latin typeface="RobotoRegular"/>
                <a:cs typeface="RobotoRegular"/>
              </a:rPr>
              <a:t>is </a:t>
            </a:r>
            <a:r>
              <a:rPr sz="2450" spc="-10" dirty="0">
                <a:solidFill>
                  <a:srgbClr val="404040"/>
                </a:solidFill>
                <a:latin typeface="RobotoRegular"/>
                <a:cs typeface="RobotoRegular"/>
              </a:rPr>
              <a:t>also </a:t>
            </a:r>
            <a:r>
              <a:rPr sz="2450" spc="-15" dirty="0">
                <a:solidFill>
                  <a:srgbClr val="404040"/>
                </a:solidFill>
                <a:latin typeface="RobotoRegular"/>
                <a:cs typeface="RobotoRegular"/>
              </a:rPr>
              <a:t>used </a:t>
            </a:r>
            <a:r>
              <a:rPr sz="2450" spc="5" dirty="0">
                <a:solidFill>
                  <a:srgbClr val="404040"/>
                </a:solidFill>
                <a:latin typeface="RobotoRegular"/>
                <a:cs typeface="RobotoRegular"/>
              </a:rPr>
              <a:t>for  </a:t>
            </a:r>
            <a:r>
              <a:rPr sz="2450" dirty="0">
                <a:solidFill>
                  <a:srgbClr val="404040"/>
                </a:solidFill>
                <a:latin typeface="RobotoRegular"/>
                <a:cs typeface="RobotoRegular"/>
              </a:rPr>
              <a:t>a </a:t>
            </a:r>
            <a:r>
              <a:rPr sz="2450" spc="-5" dirty="0">
                <a:solidFill>
                  <a:srgbClr val="404040"/>
                </a:solidFill>
                <a:latin typeface="RobotoRegular"/>
                <a:cs typeface="RobotoRegular"/>
              </a:rPr>
              <a:t>mechanism</a:t>
            </a:r>
            <a:r>
              <a:rPr sz="2450" spc="2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2450" spc="10" dirty="0">
                <a:solidFill>
                  <a:srgbClr val="404040"/>
                </a:solidFill>
                <a:latin typeface="RobotoRegular"/>
                <a:cs typeface="RobotoRegular"/>
              </a:rPr>
              <a:t>feedback</a:t>
            </a:r>
            <a:endParaRPr sz="2450">
              <a:latin typeface="RobotoRegular"/>
              <a:cs typeface="RobotoRegula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13649" y="3487000"/>
            <a:ext cx="5659221" cy="19260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1578" y="531034"/>
            <a:ext cx="468820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IDEF0 </a:t>
            </a:r>
            <a:r>
              <a:rPr spc="-5" dirty="0"/>
              <a:t>Model</a:t>
            </a:r>
            <a:r>
              <a:rPr spc="-45" dirty="0"/>
              <a:t> </a:t>
            </a:r>
            <a:r>
              <a:rPr spc="10" dirty="0"/>
              <a:t>Components</a:t>
            </a:r>
          </a:p>
        </p:txBody>
      </p:sp>
      <p:sp>
        <p:nvSpPr>
          <p:cNvPr id="3" name="object 3"/>
          <p:cNvSpPr/>
          <p:nvPr/>
        </p:nvSpPr>
        <p:spPr>
          <a:xfrm>
            <a:off x="683803" y="2023884"/>
            <a:ext cx="76199" cy="152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61578" y="1751034"/>
            <a:ext cx="7375525" cy="1899285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313055">
              <a:lnSpc>
                <a:spcPct val="100000"/>
              </a:lnSpc>
              <a:spcBef>
                <a:spcPts val="1295"/>
              </a:spcBef>
            </a:pPr>
            <a:r>
              <a:rPr sz="2100" spc="15" dirty="0">
                <a:solidFill>
                  <a:srgbClr val="404040"/>
                </a:solidFill>
                <a:latin typeface="RobotoRegular"/>
                <a:cs typeface="RobotoRegular"/>
              </a:rPr>
              <a:t>Node </a:t>
            </a:r>
            <a:r>
              <a:rPr sz="2100" spc="-5" dirty="0">
                <a:solidFill>
                  <a:srgbClr val="404040"/>
                </a:solidFill>
                <a:latin typeface="RobotoRegular"/>
                <a:cs typeface="RobotoRegular"/>
              </a:rPr>
              <a:t>Diagram </a:t>
            </a:r>
            <a:r>
              <a:rPr sz="2100" spc="15" dirty="0">
                <a:solidFill>
                  <a:srgbClr val="404040"/>
                </a:solidFill>
                <a:latin typeface="RobotoRegular"/>
                <a:cs typeface="RobotoRegular"/>
              </a:rPr>
              <a:t>or Activity</a:t>
            </a:r>
            <a:r>
              <a:rPr sz="2100" spc="-3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2100" dirty="0">
                <a:solidFill>
                  <a:srgbClr val="404040"/>
                </a:solidFill>
                <a:latin typeface="RobotoRegular"/>
                <a:cs typeface="RobotoRegular"/>
              </a:rPr>
              <a:t>Hierarchy</a:t>
            </a:r>
            <a:endParaRPr sz="2100">
              <a:latin typeface="RobotoRegular"/>
              <a:cs typeface="RobotoRegular"/>
            </a:endParaRPr>
          </a:p>
          <a:p>
            <a:pPr marL="313055" marR="5080" indent="-300990">
              <a:lnSpc>
                <a:spcPts val="1839"/>
              </a:lnSpc>
              <a:spcBef>
                <a:spcPts val="1005"/>
              </a:spcBef>
              <a:buClr>
                <a:srgbClr val="90C225"/>
              </a:buClr>
              <a:buSzPct val="80645"/>
              <a:buChar char="o"/>
              <a:tabLst>
                <a:tab pos="313055" algn="l"/>
                <a:tab pos="313690" algn="l"/>
              </a:tabLst>
            </a:pP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A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node diagram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or activity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hierarchy diagram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graphically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represents the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parent–  </a:t>
            </a:r>
            <a:r>
              <a:rPr sz="1550" spc="-10" dirty="0">
                <a:solidFill>
                  <a:srgbClr val="404040"/>
                </a:solidFill>
                <a:latin typeface="RobotoRegular"/>
                <a:cs typeface="RobotoRegular"/>
              </a:rPr>
              <a:t>child</a:t>
            </a:r>
            <a:r>
              <a:rPr sz="1550" spc="-5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relationships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35" dirty="0">
                <a:solidFill>
                  <a:srgbClr val="404040"/>
                </a:solidFill>
                <a:latin typeface="RobotoRegular"/>
                <a:cs typeface="RobotoRegular"/>
              </a:rPr>
              <a:t>between</a:t>
            </a:r>
            <a:r>
              <a:rPr sz="1550" spc="-3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nodes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of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an</a:t>
            </a:r>
            <a:r>
              <a:rPr sz="1550" spc="-3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IDEF0</a:t>
            </a:r>
            <a:r>
              <a:rPr sz="1550" spc="-4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model.</a:t>
            </a:r>
            <a:endParaRPr sz="1550">
              <a:latin typeface="RobotoRegular"/>
              <a:cs typeface="RobotoRegular"/>
            </a:endParaRPr>
          </a:p>
          <a:p>
            <a:pPr marL="313055" marR="315595" indent="-300990">
              <a:lnSpc>
                <a:spcPts val="1839"/>
              </a:lnSpc>
              <a:spcBef>
                <a:spcPts val="880"/>
              </a:spcBef>
              <a:buClr>
                <a:srgbClr val="90C225"/>
              </a:buClr>
              <a:buSzPct val="80645"/>
              <a:buChar char="o"/>
              <a:tabLst>
                <a:tab pos="313055" algn="l"/>
                <a:tab pos="313690" algn="l"/>
              </a:tabLst>
            </a:pP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The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node diagram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shows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complex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hierarchical relationships </a:t>
            </a:r>
            <a:r>
              <a:rPr sz="1550" spc="35" dirty="0">
                <a:solidFill>
                  <a:srgbClr val="404040"/>
                </a:solidFill>
                <a:latin typeface="RobotoRegular"/>
                <a:cs typeface="RobotoRegular"/>
              </a:rPr>
              <a:t>between</a:t>
            </a:r>
            <a:r>
              <a:rPr sz="1550" spc="-21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parent  and </a:t>
            </a:r>
            <a:r>
              <a:rPr sz="1550" spc="-10" dirty="0">
                <a:solidFill>
                  <a:srgbClr val="404040"/>
                </a:solidFill>
                <a:latin typeface="RobotoRegular"/>
                <a:cs typeface="RobotoRegular"/>
              </a:rPr>
              <a:t>child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activities. Each activity </a:t>
            </a:r>
            <a:r>
              <a:rPr sz="1550" spc="-10" dirty="0">
                <a:solidFill>
                  <a:srgbClr val="404040"/>
                </a:solidFill>
                <a:latin typeface="RobotoRegular"/>
                <a:cs typeface="RobotoRegular"/>
              </a:rPr>
              <a:t>is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labeled by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the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relevant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hierarchy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level  </a:t>
            </a:r>
            <a:r>
              <a:rPr sz="1550" spc="25" dirty="0">
                <a:solidFill>
                  <a:srgbClr val="404040"/>
                </a:solidFill>
                <a:latin typeface="RobotoRegular"/>
                <a:cs typeface="RobotoRegular"/>
              </a:rPr>
              <a:t>number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suﬃxed by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a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sub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activity</a:t>
            </a:r>
            <a:r>
              <a:rPr sz="1550" spc="-21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number.</a:t>
            </a:r>
            <a:endParaRPr sz="1550">
              <a:latin typeface="RobotoRegular"/>
              <a:cs typeface="RobotoRegular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79654" y="3923750"/>
            <a:ext cx="2797138" cy="1771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1578" y="531034"/>
            <a:ext cx="468820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IDEF0 </a:t>
            </a:r>
            <a:r>
              <a:rPr spc="-5" dirty="0"/>
              <a:t>Model</a:t>
            </a:r>
            <a:r>
              <a:rPr spc="-45" dirty="0"/>
              <a:t> </a:t>
            </a:r>
            <a:r>
              <a:rPr spc="10" dirty="0"/>
              <a:t>Components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1578" y="2638279"/>
            <a:ext cx="117475" cy="15995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5" dirty="0">
                <a:solidFill>
                  <a:srgbClr val="90C225"/>
                </a:solidFill>
                <a:latin typeface="RobotoRegular"/>
                <a:cs typeface="RobotoRegular"/>
              </a:rPr>
              <a:t>o</a:t>
            </a:r>
            <a:endParaRPr sz="1250">
              <a:latin typeface="RobotoRegular"/>
              <a:cs typeface="RobotoRegular"/>
            </a:endParaRPr>
          </a:p>
          <a:p>
            <a:pPr marL="12700" marR="5080" algn="just">
              <a:lnSpc>
                <a:spcPct val="181300"/>
              </a:lnSpc>
            </a:pPr>
            <a:r>
              <a:rPr sz="1250" dirty="0">
                <a:solidFill>
                  <a:srgbClr val="90C225"/>
                </a:solidFill>
                <a:latin typeface="RobotoRegular"/>
                <a:cs typeface="RobotoRegular"/>
              </a:rPr>
              <a:t>o  o  o  o</a:t>
            </a:r>
            <a:endParaRPr sz="1250">
              <a:latin typeface="RobotoRegular"/>
              <a:cs typeface="Roboto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1578" y="4364818"/>
            <a:ext cx="117475" cy="2184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250" spc="5" dirty="0">
                <a:solidFill>
                  <a:srgbClr val="90C225"/>
                </a:solidFill>
                <a:latin typeface="RobotoRegular"/>
                <a:cs typeface="RobotoRegular"/>
              </a:rPr>
              <a:t>o</a:t>
            </a:r>
            <a:endParaRPr sz="1250">
              <a:latin typeface="RobotoRegular"/>
              <a:cs typeface="Roboto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1578" y="1913660"/>
            <a:ext cx="3048635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57505" algn="l"/>
              </a:tabLst>
            </a:pPr>
            <a:r>
              <a:rPr sz="1875" spc="7" baseline="2222" dirty="0">
                <a:solidFill>
                  <a:srgbClr val="90C225"/>
                </a:solidFill>
                <a:latin typeface="RobotoRegular"/>
                <a:cs typeface="RobotoRegular"/>
              </a:rPr>
              <a:t>o	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Another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format </a:t>
            </a:r>
            <a:r>
              <a:rPr sz="1550" spc="-10" dirty="0">
                <a:solidFill>
                  <a:srgbClr val="404040"/>
                </a:solidFill>
                <a:latin typeface="RobotoRegular"/>
                <a:cs typeface="RobotoRegular"/>
              </a:rPr>
              <a:t>is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shown</a:t>
            </a:r>
            <a:r>
              <a:rPr sz="1550" spc="-22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25" dirty="0">
                <a:solidFill>
                  <a:srgbClr val="404040"/>
                </a:solidFill>
                <a:latin typeface="RobotoRegular"/>
                <a:cs typeface="RobotoRegular"/>
              </a:rPr>
              <a:t>here:</a:t>
            </a:r>
            <a:endParaRPr sz="1550">
              <a:latin typeface="RobotoRegular"/>
              <a:cs typeface="RobotoRegular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  <a:tabLst>
                <a:tab pos="313055" algn="l"/>
              </a:tabLst>
            </a:pPr>
            <a:r>
              <a:rPr sz="1875" spc="7" baseline="2222" dirty="0">
                <a:solidFill>
                  <a:srgbClr val="90C225"/>
                </a:solidFill>
              </a:rPr>
              <a:t>o	</a:t>
            </a:r>
            <a:r>
              <a:rPr sz="1550" spc="25" dirty="0"/>
              <a:t>A0 </a:t>
            </a:r>
            <a:r>
              <a:rPr sz="1550" spc="10" dirty="0"/>
              <a:t>Maintain </a:t>
            </a:r>
            <a:r>
              <a:rPr sz="1550" spc="5" dirty="0"/>
              <a:t>Organization</a:t>
            </a:r>
            <a:r>
              <a:rPr sz="1550" spc="-145" dirty="0"/>
              <a:t> </a:t>
            </a:r>
            <a:r>
              <a:rPr sz="1550" spc="5" dirty="0"/>
              <a:t>Property</a:t>
            </a:r>
            <a:endParaRPr sz="1550"/>
          </a:p>
          <a:p>
            <a:pPr marL="669290">
              <a:lnSpc>
                <a:spcPct val="100000"/>
              </a:lnSpc>
              <a:spcBef>
                <a:spcPts val="860"/>
              </a:spcBef>
            </a:pPr>
            <a:r>
              <a:rPr spc="25" dirty="0"/>
              <a:t>A2 </a:t>
            </a:r>
            <a:r>
              <a:rPr spc="-5" dirty="0"/>
              <a:t>Provide </a:t>
            </a:r>
            <a:r>
              <a:rPr spc="15" dirty="0"/>
              <a:t>Maintenance</a:t>
            </a:r>
            <a:r>
              <a:rPr spc="-60" dirty="0"/>
              <a:t> </a:t>
            </a:r>
            <a:r>
              <a:rPr spc="10" dirty="0"/>
              <a:t>Resources</a:t>
            </a:r>
          </a:p>
          <a:p>
            <a:pPr marL="1382395" marR="1107440" indent="-356870">
              <a:lnSpc>
                <a:spcPct val="146200"/>
              </a:lnSpc>
            </a:pPr>
            <a:r>
              <a:rPr spc="15" dirty="0"/>
              <a:t>A21 </a:t>
            </a:r>
            <a:r>
              <a:rPr spc="-5" dirty="0"/>
              <a:t>Provide </a:t>
            </a:r>
            <a:r>
              <a:rPr spc="15" dirty="0"/>
              <a:t>Maintenance </a:t>
            </a:r>
            <a:r>
              <a:rPr spc="10" dirty="0"/>
              <a:t>Equipment  A211 Schedule</a:t>
            </a:r>
            <a:r>
              <a:rPr spc="-60" dirty="0"/>
              <a:t> </a:t>
            </a:r>
            <a:r>
              <a:rPr spc="10" dirty="0"/>
              <a:t>Equipment</a:t>
            </a:r>
          </a:p>
          <a:p>
            <a:pPr marL="2228850" marR="5080" indent="-445770">
              <a:lnSpc>
                <a:spcPct val="146200"/>
              </a:lnSpc>
            </a:pPr>
            <a:r>
              <a:rPr spc="10" dirty="0"/>
              <a:t>A212 Evaluate Equipment </a:t>
            </a:r>
            <a:r>
              <a:rPr spc="20" dirty="0"/>
              <a:t>Requirements  </a:t>
            </a:r>
            <a:r>
              <a:rPr spc="10" dirty="0"/>
              <a:t>A213 </a:t>
            </a:r>
            <a:r>
              <a:rPr spc="15" dirty="0"/>
              <a:t>Request </a:t>
            </a:r>
            <a:r>
              <a:rPr spc="5" dirty="0"/>
              <a:t>Additional</a:t>
            </a:r>
            <a:r>
              <a:rPr spc="-210" dirty="0"/>
              <a:t> </a:t>
            </a:r>
            <a:r>
              <a:rPr spc="10" dirty="0"/>
              <a:t>Equipment</a:t>
            </a:r>
          </a:p>
          <a:p>
            <a:pPr marL="2853055">
              <a:lnSpc>
                <a:spcPct val="100000"/>
              </a:lnSpc>
              <a:spcBef>
                <a:spcPts val="860"/>
              </a:spcBef>
            </a:pPr>
            <a:r>
              <a:rPr spc="10" dirty="0"/>
              <a:t>A214 </a:t>
            </a:r>
            <a:r>
              <a:rPr dirty="0"/>
              <a:t>Assign</a:t>
            </a:r>
            <a:r>
              <a:rPr spc="-95" dirty="0"/>
              <a:t> </a:t>
            </a:r>
            <a:r>
              <a:rPr spc="10" dirty="0"/>
              <a:t>Equipment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1578" y="531034"/>
            <a:ext cx="468820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IDEF0 </a:t>
            </a:r>
            <a:r>
              <a:rPr spc="-5" dirty="0"/>
              <a:t>Model</a:t>
            </a:r>
            <a:r>
              <a:rPr spc="-45" dirty="0"/>
              <a:t> </a:t>
            </a:r>
            <a:r>
              <a:rPr spc="10" dirty="0"/>
              <a:t>Components</a:t>
            </a:r>
          </a:p>
        </p:txBody>
      </p:sp>
      <p:sp>
        <p:nvSpPr>
          <p:cNvPr id="3" name="object 3"/>
          <p:cNvSpPr/>
          <p:nvPr/>
        </p:nvSpPr>
        <p:spPr>
          <a:xfrm>
            <a:off x="680628" y="2003291"/>
            <a:ext cx="60324" cy="1174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0628" y="2348604"/>
            <a:ext cx="60324" cy="1174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62331" y="1808961"/>
            <a:ext cx="7053580" cy="1417955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This </a:t>
            </a:r>
            <a:r>
              <a:rPr sz="1550" spc="-10" dirty="0">
                <a:solidFill>
                  <a:srgbClr val="404040"/>
                </a:solidFill>
                <a:latin typeface="RobotoRegular"/>
                <a:cs typeface="RobotoRegular"/>
              </a:rPr>
              <a:t>is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called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activity</a:t>
            </a:r>
            <a:r>
              <a:rPr sz="1550" spc="-21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hierarchy.</a:t>
            </a:r>
            <a:endParaRPr sz="1550">
              <a:latin typeface="RobotoRegular"/>
              <a:cs typeface="RobotoRegular"/>
            </a:endParaRPr>
          </a:p>
          <a:p>
            <a:pPr marL="12700" marR="5080" indent="44450">
              <a:lnSpc>
                <a:spcPts val="1839"/>
              </a:lnSpc>
              <a:spcBef>
                <a:spcPts val="940"/>
              </a:spcBef>
            </a:pP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It</a:t>
            </a:r>
            <a:r>
              <a:rPr sz="1550" spc="-1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-10" dirty="0">
                <a:solidFill>
                  <a:srgbClr val="404040"/>
                </a:solidFill>
                <a:latin typeface="RobotoRegular"/>
                <a:cs typeface="RobotoRegular"/>
              </a:rPr>
              <a:t>is</a:t>
            </a:r>
            <a:r>
              <a:rPr sz="1550" spc="-5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based</a:t>
            </a:r>
            <a:r>
              <a:rPr sz="1550" spc="-4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on</a:t>
            </a:r>
            <a:r>
              <a:rPr sz="1550" spc="-2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a</a:t>
            </a:r>
            <a:r>
              <a:rPr sz="1550" spc="-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hierarchical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format</a:t>
            </a:r>
            <a:r>
              <a:rPr sz="1550" spc="-1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-5" dirty="0">
                <a:solidFill>
                  <a:srgbClr val="404040"/>
                </a:solidFill>
                <a:latin typeface="RobotoRegular"/>
                <a:cs typeface="RobotoRegular"/>
              </a:rPr>
              <a:t>such</a:t>
            </a:r>
            <a:r>
              <a:rPr sz="1550" spc="-2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as</a:t>
            </a:r>
            <a:r>
              <a:rPr sz="1550" spc="-5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that</a:t>
            </a:r>
            <a:r>
              <a:rPr sz="1550" spc="-1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used</a:t>
            </a:r>
            <a:r>
              <a:rPr sz="1550" spc="-4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by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Windows</a:t>
            </a:r>
            <a:r>
              <a:rPr sz="1550" spc="-5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-10" dirty="0">
                <a:solidFill>
                  <a:srgbClr val="404040"/>
                </a:solidFill>
                <a:latin typeface="RobotoRegular"/>
                <a:cs typeface="RobotoRegular"/>
              </a:rPr>
              <a:t>Explorer,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 with  the </a:t>
            </a:r>
            <a:r>
              <a:rPr sz="1550" spc="-5" dirty="0">
                <a:solidFill>
                  <a:srgbClr val="404040"/>
                </a:solidFill>
                <a:latin typeface="RobotoRegular"/>
                <a:cs typeface="RobotoRegular"/>
              </a:rPr>
              <a:t>ability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to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expand and </a:t>
            </a:r>
            <a:r>
              <a:rPr sz="1550" spc="-10" dirty="0">
                <a:solidFill>
                  <a:srgbClr val="404040"/>
                </a:solidFill>
                <a:latin typeface="RobotoRegular"/>
                <a:cs typeface="RobotoRegular"/>
              </a:rPr>
              <a:t>collapse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hierarchical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levels. In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this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format,It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can  communicate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hierarchical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levels to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any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depth,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while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providing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a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mple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room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to  </a:t>
            </a:r>
            <a:r>
              <a:rPr sz="1550" spc="-5" dirty="0">
                <a:solidFill>
                  <a:srgbClr val="404040"/>
                </a:solidFill>
                <a:latin typeface="RobotoRegular"/>
                <a:cs typeface="RobotoRegular"/>
              </a:rPr>
              <a:t>display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a</a:t>
            </a:r>
            <a:r>
              <a:rPr sz="1550" spc="-1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meaningful</a:t>
            </a:r>
            <a:r>
              <a:rPr sz="1550" spc="-7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25" dirty="0">
                <a:solidFill>
                  <a:srgbClr val="404040"/>
                </a:solidFill>
                <a:latin typeface="RobotoRegular"/>
                <a:cs typeface="RobotoRegular"/>
              </a:rPr>
              <a:t>name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-5" dirty="0">
                <a:solidFill>
                  <a:srgbClr val="404040"/>
                </a:solidFill>
                <a:latin typeface="RobotoRegular"/>
                <a:cs typeface="RobotoRegular"/>
              </a:rPr>
              <a:t>for</a:t>
            </a:r>
            <a:r>
              <a:rPr sz="1550" spc="-4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each</a:t>
            </a:r>
            <a:r>
              <a:rPr sz="1550" spc="-3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activity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that</a:t>
            </a:r>
            <a:r>
              <a:rPr sz="1550" spc="-2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has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30" dirty="0">
                <a:solidFill>
                  <a:srgbClr val="404040"/>
                </a:solidFill>
                <a:latin typeface="RobotoRegular"/>
                <a:cs typeface="RobotoRegular"/>
              </a:rPr>
              <a:t>been</a:t>
            </a:r>
            <a:r>
              <a:rPr sz="1550" spc="-3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expanded.</a:t>
            </a:r>
            <a:endParaRPr sz="1550">
              <a:latin typeface="RobotoRegular"/>
              <a:cs typeface="Roboto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1578" y="531034"/>
            <a:ext cx="217297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10" dirty="0"/>
              <a:t>Assignment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1578" y="1872727"/>
            <a:ext cx="7224395" cy="2298065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sz="1750" spc="-20" dirty="0">
                <a:solidFill>
                  <a:srgbClr val="404040"/>
                </a:solidFill>
                <a:latin typeface="RobotoRegular"/>
                <a:cs typeface="RobotoRegular"/>
              </a:rPr>
              <a:t>1….Roll</a:t>
            </a:r>
            <a:r>
              <a:rPr sz="1750" spc="1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750" spc="5" dirty="0">
                <a:solidFill>
                  <a:srgbClr val="404040"/>
                </a:solidFill>
                <a:latin typeface="RobotoRegular"/>
                <a:cs typeface="RobotoRegular"/>
              </a:rPr>
              <a:t>number(1-15)</a:t>
            </a:r>
            <a:endParaRPr sz="1750" dirty="0">
              <a:latin typeface="RobotoRegular"/>
              <a:cs typeface="RobotoRegular"/>
            </a:endParaRPr>
          </a:p>
          <a:p>
            <a:pPr marL="12700" marR="717550">
              <a:lnSpc>
                <a:spcPct val="142000"/>
              </a:lnSpc>
              <a:buClr>
                <a:srgbClr val="90C225"/>
              </a:buClr>
              <a:buSzPct val="80000"/>
              <a:buChar char="o"/>
              <a:tabLst>
                <a:tab pos="313055" algn="l"/>
                <a:tab pos="313690" algn="l"/>
              </a:tabLst>
            </a:pPr>
            <a:r>
              <a:rPr sz="1750" spc="5" dirty="0">
                <a:solidFill>
                  <a:srgbClr val="404040"/>
                </a:solidFill>
                <a:latin typeface="RobotoRegular"/>
                <a:cs typeface="RobotoRegular"/>
              </a:rPr>
              <a:t>Context </a:t>
            </a:r>
            <a:r>
              <a:rPr sz="1750" dirty="0">
                <a:solidFill>
                  <a:srgbClr val="404040"/>
                </a:solidFill>
                <a:latin typeface="RobotoRegular"/>
                <a:cs typeface="RobotoRegular"/>
              </a:rPr>
              <a:t>Diagram </a:t>
            </a:r>
            <a:r>
              <a:rPr sz="1750" spc="-20" dirty="0">
                <a:solidFill>
                  <a:srgbClr val="404040"/>
                </a:solidFill>
                <a:latin typeface="RobotoRegular"/>
                <a:cs typeface="RobotoRegular"/>
              </a:rPr>
              <a:t>of </a:t>
            </a:r>
            <a:r>
              <a:rPr sz="1750" spc="-5" dirty="0">
                <a:solidFill>
                  <a:srgbClr val="404040"/>
                </a:solidFill>
                <a:latin typeface="RobotoRegular"/>
                <a:cs typeface="RobotoRegular"/>
              </a:rPr>
              <a:t>functional-production </a:t>
            </a:r>
            <a:r>
              <a:rPr sz="1750" spc="15" dirty="0">
                <a:solidFill>
                  <a:srgbClr val="404040"/>
                </a:solidFill>
                <a:latin typeface="RobotoRegular"/>
                <a:cs typeface="RobotoRegular"/>
              </a:rPr>
              <a:t>investment </a:t>
            </a:r>
            <a:r>
              <a:rPr sz="1750" spc="-5" dirty="0">
                <a:solidFill>
                  <a:srgbClr val="404040"/>
                </a:solidFill>
                <a:latin typeface="RobotoRegular"/>
                <a:cs typeface="RobotoRegular"/>
              </a:rPr>
              <a:t>building.  </a:t>
            </a:r>
            <a:r>
              <a:rPr sz="1750" spc="-20" dirty="0">
                <a:solidFill>
                  <a:srgbClr val="404040"/>
                </a:solidFill>
                <a:latin typeface="RobotoRegular"/>
                <a:cs typeface="RobotoRegular"/>
              </a:rPr>
              <a:t>2…..Roll </a:t>
            </a:r>
            <a:r>
              <a:rPr sz="1750" spc="-5" dirty="0">
                <a:solidFill>
                  <a:srgbClr val="404040"/>
                </a:solidFill>
                <a:latin typeface="RobotoRegular"/>
                <a:cs typeface="RobotoRegular"/>
              </a:rPr>
              <a:t>number(16-30….last </a:t>
            </a:r>
            <a:r>
              <a:rPr sz="1750" spc="-15" dirty="0">
                <a:solidFill>
                  <a:srgbClr val="404040"/>
                </a:solidFill>
                <a:latin typeface="RobotoRegular"/>
                <a:cs typeface="RobotoRegular"/>
              </a:rPr>
              <a:t>session</a:t>
            </a:r>
            <a:r>
              <a:rPr sz="1750" spc="8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750" spc="-15" dirty="0">
                <a:solidFill>
                  <a:srgbClr val="404040"/>
                </a:solidFill>
                <a:latin typeface="RobotoRegular"/>
                <a:cs typeface="RobotoRegular"/>
              </a:rPr>
              <a:t>15)</a:t>
            </a:r>
            <a:endParaRPr sz="1750" dirty="0">
              <a:latin typeface="RobotoRegular"/>
              <a:cs typeface="RobotoRegular"/>
            </a:endParaRPr>
          </a:p>
          <a:p>
            <a:pPr marL="12700" marR="918210">
              <a:lnSpc>
                <a:spcPct val="142000"/>
              </a:lnSpc>
              <a:buClr>
                <a:srgbClr val="90C225"/>
              </a:buClr>
              <a:buSzPct val="80000"/>
              <a:buChar char="o"/>
              <a:tabLst>
                <a:tab pos="313055" algn="l"/>
                <a:tab pos="313690" algn="l"/>
              </a:tabLst>
            </a:pPr>
            <a:r>
              <a:rPr sz="1750" spc="-20" dirty="0">
                <a:solidFill>
                  <a:srgbClr val="404040"/>
                </a:solidFill>
                <a:latin typeface="RobotoRegular"/>
                <a:cs typeface="RobotoRegular"/>
              </a:rPr>
              <a:t>Node </a:t>
            </a:r>
            <a:r>
              <a:rPr sz="1750" dirty="0">
                <a:solidFill>
                  <a:srgbClr val="404040"/>
                </a:solidFill>
                <a:latin typeface="RobotoRegular"/>
                <a:cs typeface="RobotoRegular"/>
              </a:rPr>
              <a:t>Diagram </a:t>
            </a:r>
            <a:r>
              <a:rPr sz="1750" spc="-20" dirty="0">
                <a:solidFill>
                  <a:srgbClr val="404040"/>
                </a:solidFill>
                <a:latin typeface="RobotoRegular"/>
                <a:cs typeface="RobotoRegular"/>
              </a:rPr>
              <a:t>of </a:t>
            </a:r>
            <a:r>
              <a:rPr sz="1750" spc="-5" dirty="0">
                <a:solidFill>
                  <a:srgbClr val="404040"/>
                </a:solidFill>
                <a:latin typeface="RobotoRegular"/>
                <a:cs typeface="RobotoRegular"/>
              </a:rPr>
              <a:t>functional-production </a:t>
            </a:r>
            <a:r>
              <a:rPr sz="1750" spc="15" dirty="0">
                <a:solidFill>
                  <a:srgbClr val="404040"/>
                </a:solidFill>
                <a:latin typeface="RobotoRegular"/>
                <a:cs typeface="RobotoRegular"/>
              </a:rPr>
              <a:t>investment </a:t>
            </a:r>
            <a:r>
              <a:rPr sz="1750" spc="-5" dirty="0">
                <a:solidFill>
                  <a:srgbClr val="404040"/>
                </a:solidFill>
                <a:latin typeface="RobotoRegular"/>
                <a:cs typeface="RobotoRegular"/>
              </a:rPr>
              <a:t>building.  </a:t>
            </a:r>
            <a:r>
              <a:rPr sz="1750" spc="-20" dirty="0">
                <a:solidFill>
                  <a:srgbClr val="404040"/>
                </a:solidFill>
                <a:latin typeface="RobotoRegular"/>
                <a:cs typeface="RobotoRegular"/>
              </a:rPr>
              <a:t>3……</a:t>
            </a:r>
            <a:r>
              <a:rPr sz="1750" spc="-20">
                <a:solidFill>
                  <a:srgbClr val="404040"/>
                </a:solidFill>
                <a:latin typeface="RobotoRegular"/>
                <a:cs typeface="RobotoRegular"/>
              </a:rPr>
              <a:t>Roll</a:t>
            </a:r>
            <a:r>
              <a:rPr sz="1750" spc="1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750" smtClean="0">
                <a:solidFill>
                  <a:srgbClr val="404040"/>
                </a:solidFill>
                <a:latin typeface="RobotoRegular"/>
                <a:cs typeface="RobotoRegular"/>
              </a:rPr>
              <a:t>number(31-5</a:t>
            </a:r>
            <a:r>
              <a:rPr lang="en-US" sz="1750" smtClean="0">
                <a:solidFill>
                  <a:srgbClr val="404040"/>
                </a:solidFill>
                <a:latin typeface="RobotoRegular"/>
                <a:cs typeface="RobotoRegular"/>
              </a:rPr>
              <a:t>0</a:t>
            </a:r>
            <a:r>
              <a:rPr sz="1750" smtClean="0">
                <a:solidFill>
                  <a:srgbClr val="404040"/>
                </a:solidFill>
                <a:latin typeface="RobotoRegular"/>
                <a:cs typeface="RobotoRegular"/>
              </a:rPr>
              <a:t>)</a:t>
            </a:r>
            <a:endParaRPr sz="1750">
              <a:latin typeface="RobotoRegular"/>
              <a:cs typeface="RobotoRegular"/>
            </a:endParaRPr>
          </a:p>
          <a:p>
            <a:pPr marL="313055" indent="-300990">
              <a:lnSpc>
                <a:spcPct val="100000"/>
              </a:lnSpc>
              <a:spcBef>
                <a:spcPts val="880"/>
              </a:spcBef>
              <a:buClr>
                <a:srgbClr val="90C225"/>
              </a:buClr>
              <a:buSzPct val="80000"/>
              <a:buChar char="o"/>
              <a:tabLst>
                <a:tab pos="313055" algn="l"/>
                <a:tab pos="313690" algn="l"/>
              </a:tabLst>
            </a:pPr>
            <a:r>
              <a:rPr sz="1750" spc="-10" dirty="0">
                <a:solidFill>
                  <a:srgbClr val="404040"/>
                </a:solidFill>
                <a:latin typeface="RobotoRegular"/>
                <a:cs typeface="RobotoRegular"/>
              </a:rPr>
              <a:t>Decomposition </a:t>
            </a:r>
            <a:r>
              <a:rPr sz="1750" dirty="0">
                <a:solidFill>
                  <a:srgbClr val="404040"/>
                </a:solidFill>
                <a:latin typeface="RobotoRegular"/>
                <a:cs typeface="RobotoRegular"/>
              </a:rPr>
              <a:t>Diagram </a:t>
            </a:r>
            <a:r>
              <a:rPr sz="1750" spc="-20" dirty="0">
                <a:solidFill>
                  <a:srgbClr val="404040"/>
                </a:solidFill>
                <a:latin typeface="RobotoRegular"/>
                <a:cs typeface="RobotoRegular"/>
              </a:rPr>
              <a:t>of </a:t>
            </a:r>
            <a:r>
              <a:rPr sz="1750" spc="-5" dirty="0">
                <a:solidFill>
                  <a:srgbClr val="404040"/>
                </a:solidFill>
                <a:latin typeface="RobotoRegular"/>
                <a:cs typeface="RobotoRegular"/>
              </a:rPr>
              <a:t>functional-production </a:t>
            </a:r>
            <a:r>
              <a:rPr sz="1750" spc="15" dirty="0">
                <a:solidFill>
                  <a:srgbClr val="404040"/>
                </a:solidFill>
                <a:latin typeface="RobotoRegular"/>
                <a:cs typeface="RobotoRegular"/>
              </a:rPr>
              <a:t>investment</a:t>
            </a:r>
            <a:r>
              <a:rPr sz="1750" spc="18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750" spc="-5" dirty="0">
                <a:solidFill>
                  <a:srgbClr val="404040"/>
                </a:solidFill>
                <a:latin typeface="RobotoRegular"/>
                <a:cs typeface="RobotoRegular"/>
              </a:rPr>
              <a:t>building.</a:t>
            </a:r>
            <a:endParaRPr sz="1750" dirty="0">
              <a:latin typeface="RobotoRegular"/>
              <a:cs typeface="Roboto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1578" y="531034"/>
            <a:ext cx="468820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IDEF0 </a:t>
            </a:r>
            <a:r>
              <a:rPr spc="-5" dirty="0"/>
              <a:t>Model</a:t>
            </a:r>
            <a:r>
              <a:rPr spc="-45" dirty="0"/>
              <a:t> </a:t>
            </a:r>
            <a:r>
              <a:rPr spc="10" dirty="0"/>
              <a:t>Components</a:t>
            </a:r>
          </a:p>
        </p:txBody>
      </p:sp>
      <p:sp>
        <p:nvSpPr>
          <p:cNvPr id="3" name="object 3"/>
          <p:cNvSpPr/>
          <p:nvPr/>
        </p:nvSpPr>
        <p:spPr>
          <a:xfrm>
            <a:off x="1057188" y="2238273"/>
            <a:ext cx="6075794" cy="29163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1578" y="531034"/>
            <a:ext cx="468820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IDEF0 </a:t>
            </a:r>
            <a:r>
              <a:rPr spc="-5" dirty="0"/>
              <a:t>Model</a:t>
            </a:r>
            <a:r>
              <a:rPr spc="-45" dirty="0"/>
              <a:t> </a:t>
            </a:r>
            <a:r>
              <a:rPr spc="10" dirty="0"/>
              <a:t>Components</a:t>
            </a:r>
          </a:p>
        </p:txBody>
      </p:sp>
      <p:sp>
        <p:nvSpPr>
          <p:cNvPr id="3" name="object 3"/>
          <p:cNvSpPr/>
          <p:nvPr/>
        </p:nvSpPr>
        <p:spPr>
          <a:xfrm>
            <a:off x="514366" y="1924913"/>
            <a:ext cx="76199" cy="152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92141" y="1652033"/>
            <a:ext cx="7338695" cy="2823845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313055">
              <a:lnSpc>
                <a:spcPct val="100000"/>
              </a:lnSpc>
              <a:spcBef>
                <a:spcPts val="1295"/>
              </a:spcBef>
            </a:pPr>
            <a:r>
              <a:rPr sz="2100" spc="30" dirty="0">
                <a:solidFill>
                  <a:srgbClr val="404040"/>
                </a:solidFill>
                <a:latin typeface="RobotoRegular"/>
                <a:cs typeface="RobotoRegular"/>
              </a:rPr>
              <a:t>ICOM </a:t>
            </a:r>
            <a:r>
              <a:rPr sz="2100" spc="-10" dirty="0">
                <a:solidFill>
                  <a:srgbClr val="404040"/>
                </a:solidFill>
                <a:latin typeface="RobotoRegular"/>
                <a:cs typeface="RobotoRegular"/>
              </a:rPr>
              <a:t>Input </a:t>
            </a:r>
            <a:r>
              <a:rPr sz="2100" spc="5" dirty="0">
                <a:solidFill>
                  <a:srgbClr val="404040"/>
                </a:solidFill>
                <a:latin typeface="RobotoRegular"/>
                <a:cs typeface="RobotoRegular"/>
              </a:rPr>
              <a:t>Arrow</a:t>
            </a:r>
            <a:endParaRPr sz="2100" dirty="0">
              <a:latin typeface="RobotoRegular"/>
              <a:cs typeface="RobotoRegular"/>
            </a:endParaRPr>
          </a:p>
          <a:p>
            <a:pPr marL="313055" marR="107950" indent="-300990">
              <a:lnSpc>
                <a:spcPts val="1839"/>
              </a:lnSpc>
              <a:spcBef>
                <a:spcPts val="1005"/>
              </a:spcBef>
              <a:buClr>
                <a:srgbClr val="90C225"/>
              </a:buClr>
              <a:buSzPct val="80645"/>
              <a:buChar char="•"/>
              <a:tabLst>
                <a:tab pos="313055" algn="l"/>
                <a:tab pos="313690" algn="l"/>
              </a:tabLst>
            </a:pPr>
            <a:r>
              <a:rPr sz="1550" spc="25" dirty="0">
                <a:solidFill>
                  <a:srgbClr val="404040"/>
                </a:solidFill>
                <a:latin typeface="RobotoRegular"/>
                <a:cs typeface="RobotoRegular"/>
              </a:rPr>
              <a:t>An</a:t>
            </a:r>
            <a:r>
              <a:rPr sz="1550" spc="-2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ICOM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input</a:t>
            </a:r>
            <a:r>
              <a:rPr sz="1550" spc="-1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arrow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 represents</a:t>
            </a:r>
            <a:r>
              <a:rPr sz="1550" spc="-5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the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information</a:t>
            </a:r>
            <a:r>
              <a:rPr sz="1550" spc="-2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or</a:t>
            </a:r>
            <a:r>
              <a:rPr sz="1550" spc="-3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material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that</a:t>
            </a:r>
            <a:r>
              <a:rPr sz="1550" spc="-1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-10" dirty="0">
                <a:solidFill>
                  <a:srgbClr val="404040"/>
                </a:solidFill>
                <a:latin typeface="RobotoRegular"/>
                <a:cs typeface="RobotoRegular"/>
              </a:rPr>
              <a:t>is</a:t>
            </a:r>
            <a:r>
              <a:rPr sz="1550" spc="-5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provided</a:t>
            </a:r>
            <a:r>
              <a:rPr sz="1550" spc="-4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as 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input,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to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be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used</a:t>
            </a:r>
            <a:r>
              <a:rPr sz="1550" spc="-4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by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the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activity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or</a:t>
            </a:r>
            <a:r>
              <a:rPr sz="1550" spc="-4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transformed</a:t>
            </a:r>
            <a:r>
              <a:rPr sz="1550" spc="-5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into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relevant</a:t>
            </a:r>
            <a:r>
              <a:rPr sz="1550" spc="-2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outputs.</a:t>
            </a:r>
            <a:endParaRPr sz="1550" dirty="0">
              <a:latin typeface="RobotoRegular"/>
              <a:cs typeface="RobotoRegular"/>
            </a:endParaRPr>
          </a:p>
          <a:p>
            <a:pPr marL="357505" indent="-345440">
              <a:lnSpc>
                <a:spcPct val="100000"/>
              </a:lnSpc>
              <a:spcBef>
                <a:spcPts val="800"/>
              </a:spcBef>
              <a:buClr>
                <a:srgbClr val="90C225"/>
              </a:buClr>
              <a:buSzPct val="80645"/>
              <a:buChar char="•"/>
              <a:tabLst>
                <a:tab pos="357505" algn="l"/>
                <a:tab pos="358140" algn="l"/>
              </a:tabLst>
            </a:pP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The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 input</a:t>
            </a:r>
            <a:r>
              <a:rPr sz="1550" spc="-2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arrow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25" dirty="0">
                <a:solidFill>
                  <a:srgbClr val="404040"/>
                </a:solidFill>
                <a:latin typeface="RobotoRegular"/>
                <a:cs typeface="RobotoRegular"/>
              </a:rPr>
              <a:t>always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points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to</a:t>
            </a:r>
            <a:r>
              <a:rPr sz="1550" spc="-5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the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left</a:t>
            </a:r>
            <a:r>
              <a:rPr sz="1550" spc="-2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-10" dirty="0">
                <a:solidFill>
                  <a:srgbClr val="404040"/>
                </a:solidFill>
                <a:latin typeface="RobotoRegular"/>
                <a:cs typeface="RobotoRegular"/>
              </a:rPr>
              <a:t>side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of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the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activity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box</a:t>
            </a:r>
            <a:endParaRPr sz="1550" dirty="0">
              <a:latin typeface="RobotoRegular"/>
              <a:cs typeface="RobotoRegular"/>
            </a:endParaRPr>
          </a:p>
          <a:p>
            <a:pPr marL="313055" marR="186055" indent="-300990">
              <a:lnSpc>
                <a:spcPts val="1839"/>
              </a:lnSpc>
              <a:spcBef>
                <a:spcPts val="940"/>
              </a:spcBef>
              <a:buClr>
                <a:srgbClr val="90C225"/>
              </a:buClr>
              <a:buSzPct val="80645"/>
              <a:buChar char="•"/>
              <a:tabLst>
                <a:tab pos="313055" algn="l"/>
                <a:tab pos="313690" algn="l"/>
              </a:tabLst>
            </a:pP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If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the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output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produced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by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the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activity </a:t>
            </a:r>
            <a:r>
              <a:rPr sz="1550" spc="-10" dirty="0">
                <a:solidFill>
                  <a:srgbClr val="404040"/>
                </a:solidFill>
                <a:latin typeface="RobotoRegular"/>
                <a:cs typeface="RobotoRegular"/>
              </a:rPr>
              <a:t>is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tangible,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the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input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must be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tangible</a:t>
            </a:r>
            <a:r>
              <a:rPr sz="1550" spc="-24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as 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well.</a:t>
            </a:r>
            <a:endParaRPr sz="1550" dirty="0">
              <a:latin typeface="RobotoRegular"/>
              <a:cs typeface="RobotoRegular"/>
            </a:endParaRPr>
          </a:p>
          <a:p>
            <a:pPr marL="313055" marR="5080" indent="-300990">
              <a:lnSpc>
                <a:spcPts val="1839"/>
              </a:lnSpc>
              <a:spcBef>
                <a:spcPts val="880"/>
              </a:spcBef>
              <a:buClr>
                <a:srgbClr val="90C225"/>
              </a:buClr>
              <a:buSzPct val="80645"/>
              <a:buChar char="•"/>
              <a:tabLst>
                <a:tab pos="313055" algn="l"/>
                <a:tab pos="313690" algn="l"/>
              </a:tabLst>
            </a:pP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Inputs </a:t>
            </a:r>
            <a:r>
              <a:rPr sz="1550" spc="25" dirty="0">
                <a:solidFill>
                  <a:srgbClr val="404040"/>
                </a:solidFill>
                <a:latin typeface="RobotoRegular"/>
                <a:cs typeface="RobotoRegular"/>
              </a:rPr>
              <a:t>may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also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represent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intangibles, </a:t>
            </a:r>
            <a:r>
              <a:rPr sz="1550" spc="-5" dirty="0">
                <a:solidFill>
                  <a:srgbClr val="404040"/>
                </a:solidFill>
                <a:latin typeface="RobotoRegular"/>
                <a:cs typeface="RobotoRegular"/>
              </a:rPr>
              <a:t>such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as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ideas.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Although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inputs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are 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considered</a:t>
            </a:r>
            <a:r>
              <a:rPr sz="1550" spc="-5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optional,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25" dirty="0">
                <a:solidFill>
                  <a:srgbClr val="404040"/>
                </a:solidFill>
                <a:latin typeface="RobotoRegular"/>
                <a:cs typeface="RobotoRegular"/>
              </a:rPr>
              <a:t>they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do</a:t>
            </a:r>
            <a:r>
              <a:rPr sz="1550" spc="-5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trigger</a:t>
            </a:r>
            <a:r>
              <a:rPr sz="1550" spc="-4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the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activity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so</a:t>
            </a:r>
            <a:r>
              <a:rPr sz="1550" spc="-5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-10" dirty="0">
                <a:solidFill>
                  <a:srgbClr val="404040"/>
                </a:solidFill>
                <a:latin typeface="RobotoRegular"/>
                <a:cs typeface="RobotoRegular"/>
              </a:rPr>
              <a:t>it</a:t>
            </a:r>
            <a:r>
              <a:rPr sz="1550" spc="-2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-10" dirty="0">
                <a:solidFill>
                  <a:srgbClr val="404040"/>
                </a:solidFill>
                <a:latin typeface="RobotoRegular"/>
                <a:cs typeface="RobotoRegular"/>
              </a:rPr>
              <a:t>is</a:t>
            </a:r>
            <a:r>
              <a:rPr sz="1550" spc="-5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best</a:t>
            </a:r>
            <a:r>
              <a:rPr sz="1550" spc="-2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to</a:t>
            </a:r>
            <a:r>
              <a:rPr sz="1550" spc="-5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show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25" dirty="0">
                <a:solidFill>
                  <a:srgbClr val="404040"/>
                </a:solidFill>
                <a:latin typeface="RobotoRegular"/>
                <a:cs typeface="RobotoRegular"/>
              </a:rPr>
              <a:t>them</a:t>
            </a:r>
            <a:r>
              <a:rPr sz="1550" spc="-1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on</a:t>
            </a:r>
            <a:r>
              <a:rPr sz="1550" spc="-2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the 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diagram.</a:t>
            </a:r>
            <a:endParaRPr sz="1550" dirty="0">
              <a:latin typeface="RobotoRegular"/>
              <a:cs typeface="Roboto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1578" y="531034"/>
            <a:ext cx="468820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IDEF0 </a:t>
            </a:r>
            <a:r>
              <a:rPr spc="-5" dirty="0"/>
              <a:t>Model</a:t>
            </a:r>
            <a:r>
              <a:rPr spc="-45" dirty="0"/>
              <a:t> </a:t>
            </a:r>
            <a:r>
              <a:rPr spc="10" dirty="0"/>
              <a:t>Components</a:t>
            </a:r>
          </a:p>
        </p:txBody>
      </p:sp>
      <p:sp>
        <p:nvSpPr>
          <p:cNvPr id="3" name="object 3"/>
          <p:cNvSpPr/>
          <p:nvPr/>
        </p:nvSpPr>
        <p:spPr>
          <a:xfrm>
            <a:off x="706081" y="1914884"/>
            <a:ext cx="79374" cy="1587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3856" y="3137409"/>
            <a:ext cx="7683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spc="-5" dirty="0">
                <a:solidFill>
                  <a:srgbClr val="90C225"/>
                </a:solidFill>
                <a:latin typeface="RobotoRegular"/>
                <a:cs typeface="RobotoRegular"/>
              </a:rPr>
              <a:t>•</a:t>
            </a:r>
            <a:endParaRPr sz="1200">
              <a:latin typeface="RobotoRegular"/>
              <a:cs typeface="Roboto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3856" y="1685259"/>
            <a:ext cx="7309484" cy="3095625"/>
          </a:xfrm>
          <a:prstGeom prst="rect">
            <a:avLst/>
          </a:prstGeom>
        </p:spPr>
        <p:txBody>
          <a:bodyPr vert="horz" wrap="square" lIns="0" tIns="125095" rIns="0" bIns="0" rtlCol="0">
            <a:spAutoFit/>
          </a:bodyPr>
          <a:lstStyle/>
          <a:p>
            <a:pPr marL="290830">
              <a:lnSpc>
                <a:spcPct val="100000"/>
              </a:lnSpc>
              <a:spcBef>
                <a:spcPts val="985"/>
              </a:spcBef>
            </a:pPr>
            <a:r>
              <a:rPr sz="2100" spc="30" dirty="0">
                <a:solidFill>
                  <a:srgbClr val="404040"/>
                </a:solidFill>
                <a:latin typeface="RobotoRegular"/>
                <a:cs typeface="RobotoRegular"/>
              </a:rPr>
              <a:t>ICOM </a:t>
            </a:r>
            <a:r>
              <a:rPr sz="2100" spc="10" dirty="0">
                <a:solidFill>
                  <a:srgbClr val="404040"/>
                </a:solidFill>
                <a:latin typeface="RobotoRegular"/>
                <a:cs typeface="RobotoRegular"/>
              </a:rPr>
              <a:t>Control</a:t>
            </a:r>
            <a:r>
              <a:rPr sz="2100" spc="-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2100" spc="5" dirty="0">
                <a:solidFill>
                  <a:srgbClr val="404040"/>
                </a:solidFill>
                <a:latin typeface="RobotoRegular"/>
                <a:cs typeface="RobotoRegular"/>
              </a:rPr>
              <a:t>Arrow</a:t>
            </a:r>
            <a:endParaRPr sz="2100" dirty="0">
              <a:latin typeface="RobotoRegular"/>
              <a:cs typeface="RobotoRegular"/>
            </a:endParaRPr>
          </a:p>
          <a:p>
            <a:pPr marL="290830" marR="5080" indent="-278765">
              <a:lnSpc>
                <a:spcPts val="1580"/>
              </a:lnSpc>
              <a:spcBef>
                <a:spcPts val="855"/>
              </a:spcBef>
              <a:buClr>
                <a:srgbClr val="90C225"/>
              </a:buClr>
              <a:buSzPct val="80000"/>
              <a:buChar char="•"/>
              <a:tabLst>
                <a:tab pos="290830" algn="l"/>
                <a:tab pos="291465" algn="l"/>
              </a:tabLst>
            </a:pP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ICOM control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arrow represents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governance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or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other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constraint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on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the 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operation of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activity. These can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be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policies,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business rules,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regulations,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or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other 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things that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guide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or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regulate the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activity.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A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control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arrow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always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points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to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the </a:t>
            </a:r>
            <a:r>
              <a:rPr sz="1500" spc="15" dirty="0">
                <a:solidFill>
                  <a:srgbClr val="404040"/>
                </a:solidFill>
                <a:latin typeface="RobotoRegular"/>
                <a:cs typeface="RobotoRegular"/>
              </a:rPr>
              <a:t>top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of 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the activity</a:t>
            </a:r>
            <a:r>
              <a:rPr sz="1500" spc="-5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box.</a:t>
            </a:r>
            <a:endParaRPr sz="1500" dirty="0">
              <a:latin typeface="RobotoRegular"/>
              <a:cs typeface="RobotoRegular"/>
            </a:endParaRPr>
          </a:p>
          <a:p>
            <a:pPr marL="290830" marR="310515" indent="44450">
              <a:lnSpc>
                <a:spcPts val="1580"/>
              </a:lnSpc>
              <a:spcBef>
                <a:spcPts val="819"/>
              </a:spcBef>
            </a:pP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Every activity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must </a:t>
            </a:r>
            <a:r>
              <a:rPr sz="1500" spc="-30" dirty="0">
                <a:solidFill>
                  <a:srgbClr val="404040"/>
                </a:solidFill>
                <a:latin typeface="RobotoRegular"/>
                <a:cs typeface="RobotoRegular"/>
              </a:rPr>
              <a:t>have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at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least one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control.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A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control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is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really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 special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type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of 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input. An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activity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may </a:t>
            </a:r>
            <a:r>
              <a:rPr sz="1500" spc="-30" dirty="0">
                <a:solidFill>
                  <a:srgbClr val="404040"/>
                </a:solidFill>
                <a:latin typeface="RobotoRegular"/>
                <a:cs typeface="RobotoRegular"/>
              </a:rPr>
              <a:t>have </a:t>
            </a:r>
            <a:r>
              <a:rPr sz="1500" spc="-25" dirty="0">
                <a:solidFill>
                  <a:srgbClr val="404040"/>
                </a:solidFill>
                <a:latin typeface="RobotoRegular"/>
                <a:cs typeface="RobotoRegular"/>
              </a:rPr>
              <a:t>no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input,but it must </a:t>
            </a:r>
            <a:r>
              <a:rPr sz="1500" spc="-30" dirty="0">
                <a:solidFill>
                  <a:srgbClr val="404040"/>
                </a:solidFill>
                <a:latin typeface="RobotoRegular"/>
                <a:cs typeface="RobotoRegular"/>
              </a:rPr>
              <a:t>have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control;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this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is</a:t>
            </a:r>
            <a:r>
              <a:rPr sz="1500" spc="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mandatory.</a:t>
            </a:r>
            <a:endParaRPr sz="1500" dirty="0">
              <a:latin typeface="RobotoRegular"/>
              <a:cs typeface="RobotoRegular"/>
            </a:endParaRPr>
          </a:p>
          <a:p>
            <a:pPr marL="290830" indent="-278765">
              <a:lnSpc>
                <a:spcPct val="100000"/>
              </a:lnSpc>
              <a:spcBef>
                <a:spcPts val="590"/>
              </a:spcBef>
              <a:buClr>
                <a:srgbClr val="90C225"/>
              </a:buClr>
              <a:buSzPct val="80000"/>
              <a:buChar char="•"/>
              <a:tabLst>
                <a:tab pos="290830" algn="l"/>
                <a:tab pos="291465" algn="l"/>
              </a:tabLst>
            </a:pP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ICOM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is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considered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control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in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these</a:t>
            </a:r>
            <a:r>
              <a:rPr sz="1500" spc="-18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situations:</a:t>
            </a:r>
            <a:endParaRPr sz="1500" dirty="0">
              <a:latin typeface="RobotoRegular"/>
              <a:cs typeface="RobotoRegular"/>
            </a:endParaRPr>
          </a:p>
          <a:p>
            <a:pPr marL="335280" indent="-323215">
              <a:lnSpc>
                <a:spcPct val="100000"/>
              </a:lnSpc>
              <a:spcBef>
                <a:spcPts val="610"/>
              </a:spcBef>
              <a:buClr>
                <a:srgbClr val="90C225"/>
              </a:buClr>
              <a:buSzPct val="80000"/>
              <a:buChar char="•"/>
              <a:tabLst>
                <a:tab pos="335280" algn="l"/>
                <a:tab pos="335915" algn="l"/>
              </a:tabLst>
            </a:pP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It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shows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when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to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produce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an</a:t>
            </a:r>
            <a:r>
              <a:rPr sz="1500" spc="-13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output.</a:t>
            </a:r>
            <a:endParaRPr sz="1500" dirty="0">
              <a:latin typeface="RobotoRegular"/>
              <a:cs typeface="RobotoRegular"/>
            </a:endParaRPr>
          </a:p>
          <a:p>
            <a:pPr marL="335280" indent="-323215">
              <a:lnSpc>
                <a:spcPct val="100000"/>
              </a:lnSpc>
              <a:spcBef>
                <a:spcPts val="605"/>
              </a:spcBef>
              <a:buClr>
                <a:srgbClr val="90C225"/>
              </a:buClr>
              <a:buSzPct val="80000"/>
              <a:buChar char="•"/>
              <a:tabLst>
                <a:tab pos="335280" algn="l"/>
                <a:tab pos="335915" algn="l"/>
              </a:tabLst>
            </a:pP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It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shows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how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to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produce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an</a:t>
            </a:r>
            <a:r>
              <a:rPr sz="1500" spc="-8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output.</a:t>
            </a:r>
            <a:endParaRPr sz="1500" dirty="0">
              <a:latin typeface="RobotoRegular"/>
              <a:cs typeface="RobotoRegular"/>
            </a:endParaRPr>
          </a:p>
          <a:p>
            <a:pPr marL="290830" indent="-278765">
              <a:lnSpc>
                <a:spcPct val="100000"/>
              </a:lnSpc>
              <a:spcBef>
                <a:spcPts val="610"/>
              </a:spcBef>
              <a:buClr>
                <a:srgbClr val="90C225"/>
              </a:buClr>
              <a:buSzPct val="80000"/>
              <a:buChar char="•"/>
              <a:tabLst>
                <a:tab pos="290830" algn="l"/>
                <a:tab pos="291465" algn="l"/>
              </a:tabLst>
            </a:pP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It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dictates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which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output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to</a:t>
            </a:r>
            <a:r>
              <a:rPr sz="1500" spc="-2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produce.</a:t>
            </a:r>
            <a:endParaRPr sz="1500" dirty="0">
              <a:latin typeface="RobotoRegular"/>
              <a:cs typeface="Roboto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1578" y="531034"/>
            <a:ext cx="468820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IDEF0 </a:t>
            </a:r>
            <a:r>
              <a:rPr spc="-5" dirty="0"/>
              <a:t>Model</a:t>
            </a:r>
            <a:r>
              <a:rPr spc="-45" dirty="0"/>
              <a:t> </a:t>
            </a:r>
            <a:r>
              <a:rPr spc="10" dirty="0"/>
              <a:t>Components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3856" y="2282394"/>
            <a:ext cx="76835" cy="14300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spc="-5" dirty="0">
                <a:solidFill>
                  <a:srgbClr val="90C225"/>
                </a:solidFill>
                <a:latin typeface="RobotoRegular"/>
                <a:cs typeface="RobotoRegular"/>
              </a:rPr>
              <a:t>•</a:t>
            </a:r>
            <a:endParaRPr sz="1200">
              <a:latin typeface="RobotoRegular"/>
              <a:cs typeface="RobotoRegular"/>
            </a:endParaRPr>
          </a:p>
          <a:p>
            <a:pPr marL="12700">
              <a:lnSpc>
                <a:spcPct val="100000"/>
              </a:lnSpc>
              <a:spcBef>
                <a:spcPts val="970"/>
              </a:spcBef>
            </a:pPr>
            <a:r>
              <a:rPr sz="1200" spc="-5" dirty="0">
                <a:solidFill>
                  <a:srgbClr val="90C225"/>
                </a:solidFill>
                <a:latin typeface="RobotoRegular"/>
                <a:cs typeface="RobotoRegular"/>
              </a:rPr>
              <a:t>•</a:t>
            </a:r>
            <a:endParaRPr sz="1200">
              <a:latin typeface="RobotoRegular"/>
              <a:cs typeface="RobotoRegular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200" spc="-5" dirty="0">
                <a:solidFill>
                  <a:srgbClr val="90C225"/>
                </a:solidFill>
                <a:latin typeface="RobotoRegular"/>
                <a:cs typeface="RobotoRegular"/>
              </a:rPr>
              <a:t>•</a:t>
            </a:r>
            <a:endParaRPr sz="1200">
              <a:latin typeface="RobotoRegular"/>
              <a:cs typeface="RobotoRegular"/>
            </a:endParaRPr>
          </a:p>
          <a:p>
            <a:pPr marL="12700">
              <a:lnSpc>
                <a:spcPct val="100000"/>
              </a:lnSpc>
              <a:spcBef>
                <a:spcPts val="970"/>
              </a:spcBef>
            </a:pPr>
            <a:r>
              <a:rPr sz="1200" spc="-5" dirty="0">
                <a:solidFill>
                  <a:srgbClr val="90C225"/>
                </a:solidFill>
                <a:latin typeface="RobotoRegular"/>
                <a:cs typeface="RobotoRegular"/>
              </a:rPr>
              <a:t>•</a:t>
            </a:r>
            <a:endParaRPr sz="1200">
              <a:latin typeface="RobotoRegular"/>
              <a:cs typeface="RobotoRegular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200" spc="-5" dirty="0">
                <a:solidFill>
                  <a:srgbClr val="90C225"/>
                </a:solidFill>
                <a:latin typeface="RobotoRegular"/>
                <a:cs typeface="RobotoRegular"/>
              </a:rPr>
              <a:t>•</a:t>
            </a:r>
            <a:endParaRPr sz="1200">
              <a:latin typeface="RobotoRegular"/>
              <a:cs typeface="Roboto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3856" y="4011410"/>
            <a:ext cx="7683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spc="-5" dirty="0">
                <a:solidFill>
                  <a:srgbClr val="90C225"/>
                </a:solidFill>
                <a:latin typeface="RobotoRegular"/>
                <a:cs typeface="RobotoRegular"/>
              </a:rPr>
              <a:t>•</a:t>
            </a:r>
            <a:endParaRPr sz="1200">
              <a:latin typeface="RobotoRegular"/>
              <a:cs typeface="Roboto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3856" y="4517619"/>
            <a:ext cx="7683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spc="-5" dirty="0">
                <a:solidFill>
                  <a:srgbClr val="90C225"/>
                </a:solidFill>
                <a:latin typeface="RobotoRegular"/>
                <a:cs typeface="RobotoRegular"/>
              </a:rPr>
              <a:t>•</a:t>
            </a:r>
            <a:endParaRPr sz="1200">
              <a:latin typeface="RobotoRegular"/>
              <a:cs typeface="Roboto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7273" y="1884703"/>
            <a:ext cx="2103755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00" spc="5" dirty="0">
                <a:solidFill>
                  <a:srgbClr val="404040"/>
                </a:solidFill>
                <a:latin typeface="RobotoRegular"/>
                <a:cs typeface="RobotoRegular"/>
              </a:rPr>
              <a:t>ICOM </a:t>
            </a:r>
            <a:r>
              <a:rPr sz="1900" spc="-5" dirty="0">
                <a:solidFill>
                  <a:srgbClr val="404040"/>
                </a:solidFill>
                <a:latin typeface="RobotoRegular"/>
                <a:cs typeface="RobotoRegular"/>
              </a:rPr>
              <a:t>Output</a:t>
            </a:r>
            <a:r>
              <a:rPr sz="1900" spc="-16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900" dirty="0">
                <a:solidFill>
                  <a:srgbClr val="404040"/>
                </a:solidFill>
                <a:latin typeface="RobotoRegular"/>
                <a:cs typeface="RobotoRegular"/>
              </a:rPr>
              <a:t>Arrow</a:t>
            </a:r>
            <a:endParaRPr sz="1900">
              <a:latin typeface="RobotoRegular"/>
              <a:cs typeface="Roboto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2331" y="2171196"/>
            <a:ext cx="6982459" cy="276733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ICOM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output arrow represents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result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of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an</a:t>
            </a:r>
            <a:r>
              <a:rPr sz="1500" spc="-14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activity.</a:t>
            </a:r>
            <a:endParaRPr sz="1500">
              <a:latin typeface="RobotoRegular"/>
              <a:cs typeface="RobotoRegular"/>
            </a:endParaRPr>
          </a:p>
          <a:p>
            <a:pPr marL="12700" marR="1965960">
              <a:lnSpc>
                <a:spcPct val="133700"/>
              </a:lnSpc>
              <a:spcBef>
                <a:spcPts val="5"/>
              </a:spcBef>
            </a:pP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It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always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points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away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from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the right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side of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the activity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box. 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output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is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an end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of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chain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of</a:t>
            </a:r>
            <a:r>
              <a:rPr sz="1500" spc="-13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events.</a:t>
            </a:r>
            <a:endParaRPr sz="1500">
              <a:latin typeface="RobotoRegular"/>
              <a:cs typeface="RobotoRegular"/>
            </a:endParaRPr>
          </a:p>
          <a:p>
            <a:pPr marL="57150">
              <a:lnSpc>
                <a:spcPct val="100000"/>
              </a:lnSpc>
              <a:spcBef>
                <a:spcPts val="605"/>
              </a:spcBef>
            </a:pP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There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must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be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at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least one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output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to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an</a:t>
            </a:r>
            <a:r>
              <a:rPr sz="1500" spc="-2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activity.</a:t>
            </a:r>
            <a:endParaRPr sz="1500">
              <a:latin typeface="RobotoRegular"/>
              <a:cs typeface="RobotoRegular"/>
            </a:endParaRPr>
          </a:p>
          <a:p>
            <a:pPr marL="12700" marR="5080" indent="44450">
              <a:lnSpc>
                <a:spcPts val="1580"/>
              </a:lnSpc>
              <a:spcBef>
                <a:spcPts val="845"/>
              </a:spcBef>
            </a:pP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output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is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purpose of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the activity;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it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is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mandatory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that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at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least one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output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must 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exist.</a:t>
            </a:r>
            <a:endParaRPr sz="1500">
              <a:latin typeface="RobotoRegular"/>
              <a:cs typeface="RobotoRegular"/>
            </a:endParaRPr>
          </a:p>
          <a:p>
            <a:pPr marL="12700" marR="144780" indent="44450">
              <a:lnSpc>
                <a:spcPts val="1580"/>
              </a:lnSpc>
              <a:spcBef>
                <a:spcPts val="825"/>
              </a:spcBef>
            </a:pP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If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activity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is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identiﬁed that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does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not </a:t>
            </a:r>
            <a:r>
              <a:rPr sz="1500" spc="-30" dirty="0">
                <a:solidFill>
                  <a:srgbClr val="404040"/>
                </a:solidFill>
                <a:latin typeface="RobotoRegular"/>
                <a:cs typeface="RobotoRegular"/>
              </a:rPr>
              <a:t>have </a:t>
            </a:r>
            <a:r>
              <a:rPr sz="1500" spc="-25" dirty="0">
                <a:solidFill>
                  <a:srgbClr val="404040"/>
                </a:solidFill>
                <a:latin typeface="RobotoRegular"/>
                <a:cs typeface="RobotoRegular"/>
              </a:rPr>
              <a:t>any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output,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it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is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deﬁnitely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 candidate 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for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elimination.</a:t>
            </a:r>
            <a:endParaRPr sz="1500">
              <a:latin typeface="RobotoRegular"/>
              <a:cs typeface="RobotoRegular"/>
            </a:endParaRPr>
          </a:p>
          <a:p>
            <a:pPr marL="12700" marR="99695">
              <a:lnSpc>
                <a:spcPts val="1580"/>
              </a:lnSpc>
              <a:spcBef>
                <a:spcPts val="825"/>
              </a:spcBef>
            </a:pP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From a purely IDEF0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perspective,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activity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cannot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be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modeled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if it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does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not </a:t>
            </a:r>
            <a:r>
              <a:rPr sz="1500" spc="-30" dirty="0">
                <a:solidFill>
                  <a:srgbClr val="404040"/>
                </a:solidFill>
                <a:latin typeface="RobotoRegular"/>
                <a:cs typeface="RobotoRegular"/>
              </a:rPr>
              <a:t>have 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identiﬁable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output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that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is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distinct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from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the</a:t>
            </a:r>
            <a:r>
              <a:rPr sz="1500" spc="-3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input.</a:t>
            </a:r>
            <a:endParaRPr sz="1500">
              <a:latin typeface="RobotoRegular"/>
              <a:cs typeface="Roboto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1578" y="531034"/>
            <a:ext cx="468820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IDEF0 </a:t>
            </a:r>
            <a:r>
              <a:rPr spc="-5" dirty="0"/>
              <a:t>Model</a:t>
            </a:r>
            <a:r>
              <a:rPr spc="-45" dirty="0"/>
              <a:t> </a:t>
            </a:r>
            <a:r>
              <a:rPr spc="10" dirty="0"/>
              <a:t>Components</a:t>
            </a:r>
          </a:p>
        </p:txBody>
      </p:sp>
      <p:sp>
        <p:nvSpPr>
          <p:cNvPr id="3" name="object 3"/>
          <p:cNvSpPr/>
          <p:nvPr/>
        </p:nvSpPr>
        <p:spPr>
          <a:xfrm>
            <a:off x="683803" y="2023884"/>
            <a:ext cx="76199" cy="152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61578" y="1751034"/>
            <a:ext cx="7348855" cy="3514725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313055">
              <a:lnSpc>
                <a:spcPct val="100000"/>
              </a:lnSpc>
              <a:spcBef>
                <a:spcPts val="1295"/>
              </a:spcBef>
            </a:pPr>
            <a:r>
              <a:rPr sz="2100" spc="30" dirty="0">
                <a:solidFill>
                  <a:srgbClr val="404040"/>
                </a:solidFill>
                <a:latin typeface="RobotoRegular"/>
                <a:cs typeface="RobotoRegular"/>
              </a:rPr>
              <a:t>ICOM </a:t>
            </a:r>
            <a:r>
              <a:rPr sz="2100" dirty="0">
                <a:solidFill>
                  <a:srgbClr val="404040"/>
                </a:solidFill>
                <a:latin typeface="RobotoRegular"/>
                <a:cs typeface="RobotoRegular"/>
              </a:rPr>
              <a:t>Mechanism</a:t>
            </a:r>
            <a:r>
              <a:rPr sz="2100" spc="-2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2100" spc="5" dirty="0">
                <a:solidFill>
                  <a:srgbClr val="404040"/>
                </a:solidFill>
                <a:latin typeface="RobotoRegular"/>
                <a:cs typeface="RobotoRegular"/>
              </a:rPr>
              <a:t>Arrow</a:t>
            </a:r>
            <a:endParaRPr sz="2100">
              <a:latin typeface="RobotoRegular"/>
              <a:cs typeface="RobotoRegular"/>
            </a:endParaRPr>
          </a:p>
          <a:p>
            <a:pPr marL="313055" marR="159385" indent="-300990">
              <a:lnSpc>
                <a:spcPts val="1839"/>
              </a:lnSpc>
              <a:spcBef>
                <a:spcPts val="1005"/>
              </a:spcBef>
              <a:buClr>
                <a:srgbClr val="90C225"/>
              </a:buClr>
              <a:buSzPct val="80645"/>
              <a:buChar char="•"/>
              <a:tabLst>
                <a:tab pos="313055" algn="l"/>
                <a:tab pos="313690" algn="l"/>
              </a:tabLst>
            </a:pPr>
            <a:r>
              <a:rPr sz="1550" spc="25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ICOM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mechanism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arrow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represents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resources, </a:t>
            </a:r>
            <a:r>
              <a:rPr sz="1550" spc="-5" dirty="0">
                <a:solidFill>
                  <a:srgbClr val="404040"/>
                </a:solidFill>
                <a:latin typeface="RobotoRegular"/>
                <a:cs typeface="RobotoRegular"/>
              </a:rPr>
              <a:t>such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as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people,</a:t>
            </a:r>
            <a:r>
              <a:rPr sz="1550" spc="-19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equipment, 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or</a:t>
            </a:r>
            <a:r>
              <a:rPr sz="1550" spc="-4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machines,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that</a:t>
            </a:r>
            <a:r>
              <a:rPr sz="1550" spc="-2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are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30" dirty="0">
                <a:solidFill>
                  <a:srgbClr val="404040"/>
                </a:solidFill>
                <a:latin typeface="RobotoRegular"/>
                <a:cs typeface="RobotoRegular"/>
              </a:rPr>
              <a:t>needed</a:t>
            </a:r>
            <a:r>
              <a:rPr sz="1550" spc="-4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to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perform</a:t>
            </a:r>
            <a:r>
              <a:rPr sz="1550" spc="-1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or</a:t>
            </a:r>
            <a:r>
              <a:rPr sz="1550" spc="-4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support</a:t>
            </a:r>
            <a:r>
              <a:rPr sz="1550" spc="-2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an</a:t>
            </a:r>
            <a:r>
              <a:rPr sz="1550" spc="-3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-5" dirty="0">
                <a:solidFill>
                  <a:srgbClr val="404040"/>
                </a:solidFill>
                <a:latin typeface="RobotoRegular"/>
                <a:cs typeface="RobotoRegular"/>
              </a:rPr>
              <a:t>activity.</a:t>
            </a:r>
            <a:endParaRPr sz="1550">
              <a:latin typeface="RobotoRegular"/>
              <a:cs typeface="RobotoRegular"/>
            </a:endParaRPr>
          </a:p>
          <a:p>
            <a:pPr marL="357505" indent="-345440">
              <a:lnSpc>
                <a:spcPct val="100000"/>
              </a:lnSpc>
              <a:spcBef>
                <a:spcPts val="800"/>
              </a:spcBef>
              <a:buClr>
                <a:srgbClr val="90C225"/>
              </a:buClr>
              <a:buSzPct val="80645"/>
              <a:buChar char="•"/>
              <a:tabLst>
                <a:tab pos="357505" algn="l"/>
                <a:tab pos="358140" algn="l"/>
              </a:tabLst>
            </a:pP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A</a:t>
            </a:r>
            <a:r>
              <a:rPr sz="1550" spc="-1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mechanism</a:t>
            </a:r>
            <a:r>
              <a:rPr sz="1550" spc="-1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arrow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25" dirty="0">
                <a:solidFill>
                  <a:srgbClr val="404040"/>
                </a:solidFill>
                <a:latin typeface="RobotoRegular"/>
                <a:cs typeface="RobotoRegular"/>
              </a:rPr>
              <a:t>always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points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to</a:t>
            </a:r>
            <a:r>
              <a:rPr sz="1550" spc="-5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the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 bottom</a:t>
            </a:r>
            <a:r>
              <a:rPr sz="1550" spc="-1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of</a:t>
            </a:r>
            <a:r>
              <a:rPr sz="1550" spc="-5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an</a:t>
            </a:r>
            <a:r>
              <a:rPr sz="1550" spc="-3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activity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box.</a:t>
            </a:r>
            <a:endParaRPr sz="1550">
              <a:latin typeface="RobotoRegular"/>
              <a:cs typeface="RobotoRegular"/>
            </a:endParaRPr>
          </a:p>
          <a:p>
            <a:pPr marL="313055" marR="874394" indent="-300990">
              <a:lnSpc>
                <a:spcPts val="1839"/>
              </a:lnSpc>
              <a:spcBef>
                <a:spcPts val="940"/>
              </a:spcBef>
              <a:buClr>
                <a:srgbClr val="90C225"/>
              </a:buClr>
              <a:buSzPct val="80645"/>
              <a:buChar char="•"/>
              <a:tabLst>
                <a:tab pos="313055" algn="l"/>
                <a:tab pos="313690" algn="l"/>
              </a:tabLst>
            </a:pP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Mechanisms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are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the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 non</a:t>
            </a:r>
            <a:r>
              <a:rPr sz="1550" spc="-3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consumable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resources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used</a:t>
            </a:r>
            <a:r>
              <a:rPr sz="1550" spc="-5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to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do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the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actual 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processing of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the</a:t>
            </a:r>
            <a:r>
              <a:rPr sz="1550" spc="-10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-5" dirty="0">
                <a:solidFill>
                  <a:srgbClr val="404040"/>
                </a:solidFill>
                <a:latin typeface="RobotoRegular"/>
                <a:cs typeface="RobotoRegular"/>
              </a:rPr>
              <a:t>activity.</a:t>
            </a:r>
            <a:endParaRPr sz="1550">
              <a:latin typeface="RobotoRegular"/>
              <a:cs typeface="RobotoRegular"/>
            </a:endParaRPr>
          </a:p>
          <a:p>
            <a:pPr marL="313055" indent="-300990">
              <a:lnSpc>
                <a:spcPct val="100000"/>
              </a:lnSpc>
              <a:spcBef>
                <a:spcPts val="800"/>
              </a:spcBef>
              <a:buClr>
                <a:srgbClr val="90C225"/>
              </a:buClr>
              <a:buSzPct val="80645"/>
              <a:buChar char="•"/>
              <a:tabLst>
                <a:tab pos="313055" algn="l"/>
                <a:tab pos="313690" algn="l"/>
              </a:tabLst>
            </a:pP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Consumable resources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are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usually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identiﬁed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as</a:t>
            </a:r>
            <a:r>
              <a:rPr sz="1550" spc="-204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input.</a:t>
            </a:r>
            <a:endParaRPr sz="1550">
              <a:latin typeface="RobotoRegular"/>
              <a:cs typeface="RobotoRegular"/>
            </a:endParaRPr>
          </a:p>
          <a:p>
            <a:pPr marL="313055" marR="983615" indent="-300990">
              <a:lnSpc>
                <a:spcPts val="1839"/>
              </a:lnSpc>
              <a:spcBef>
                <a:spcPts val="940"/>
              </a:spcBef>
              <a:buClr>
                <a:srgbClr val="90C225"/>
              </a:buClr>
              <a:buSzPct val="80645"/>
              <a:buChar char="•"/>
              <a:tabLst>
                <a:tab pos="313055" algn="l"/>
                <a:tab pos="313690" algn="l"/>
              </a:tabLst>
            </a:pPr>
            <a:r>
              <a:rPr sz="1550" spc="25" dirty="0">
                <a:solidFill>
                  <a:srgbClr val="404040"/>
                </a:solidFill>
                <a:latin typeface="RobotoRegular"/>
                <a:cs typeface="RobotoRegular"/>
              </a:rPr>
              <a:t>An</a:t>
            </a:r>
            <a:r>
              <a:rPr sz="1550" spc="-3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activity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uses</a:t>
            </a:r>
            <a:r>
              <a:rPr sz="1550" spc="-5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resources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to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transform</a:t>
            </a:r>
            <a:r>
              <a:rPr sz="1550" spc="-1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inputs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into</a:t>
            </a:r>
            <a:r>
              <a:rPr sz="1550" spc="-5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outputs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under</a:t>
            </a:r>
            <a:r>
              <a:rPr sz="1550" spc="-4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the 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constraints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imposed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by</a:t>
            </a:r>
            <a:r>
              <a:rPr sz="1550" spc="-114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-5" dirty="0">
                <a:solidFill>
                  <a:srgbClr val="404040"/>
                </a:solidFill>
                <a:latin typeface="RobotoRegular"/>
                <a:cs typeface="RobotoRegular"/>
              </a:rPr>
              <a:t>controls.</a:t>
            </a:r>
            <a:endParaRPr sz="1550">
              <a:latin typeface="RobotoRegular"/>
              <a:cs typeface="RobotoRegular"/>
            </a:endParaRPr>
          </a:p>
          <a:p>
            <a:pPr marL="313055" marR="5080" indent="-300990">
              <a:lnSpc>
                <a:spcPts val="1839"/>
              </a:lnSpc>
              <a:spcBef>
                <a:spcPts val="880"/>
              </a:spcBef>
              <a:buClr>
                <a:srgbClr val="90C225"/>
              </a:buClr>
              <a:buSzPct val="80645"/>
              <a:buFont typeface="RobotoRegular"/>
              <a:buChar char="•"/>
              <a:tabLst>
                <a:tab pos="357505" algn="l"/>
                <a:tab pos="358140" algn="l"/>
              </a:tabLst>
            </a:pPr>
            <a:r>
              <a:rPr dirty="0"/>
              <a:t>	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Mechanisms</a:t>
            </a:r>
            <a:r>
              <a:rPr sz="155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form</a:t>
            </a:r>
            <a:r>
              <a:rPr sz="1550" spc="-1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the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basis</a:t>
            </a:r>
            <a:r>
              <a:rPr sz="1550" spc="-5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dirty="0">
                <a:solidFill>
                  <a:srgbClr val="404040"/>
                </a:solidFill>
                <a:latin typeface="RobotoRegular"/>
                <a:cs typeface="RobotoRegular"/>
              </a:rPr>
              <a:t>of</a:t>
            </a:r>
            <a:r>
              <a:rPr sz="1550" spc="-5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activity-based</a:t>
            </a:r>
            <a:r>
              <a:rPr sz="1550" spc="-4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-5" dirty="0">
                <a:solidFill>
                  <a:srgbClr val="404040"/>
                </a:solidFill>
                <a:latin typeface="RobotoRegular"/>
                <a:cs typeface="RobotoRegular"/>
              </a:rPr>
              <a:t>costing</a:t>
            </a:r>
            <a:r>
              <a:rPr sz="1550" spc="-4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and</a:t>
            </a:r>
            <a:r>
              <a:rPr sz="1550" spc="-5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the</a:t>
            </a:r>
            <a:r>
              <a:rPr sz="1550" spc="1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various</a:t>
            </a:r>
            <a:r>
              <a:rPr sz="1550" spc="-5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economic 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analyses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that are </a:t>
            </a:r>
            <a:r>
              <a:rPr sz="1550" spc="5" dirty="0">
                <a:solidFill>
                  <a:srgbClr val="404040"/>
                </a:solidFill>
                <a:latin typeface="RobotoRegular"/>
                <a:cs typeface="RobotoRegular"/>
              </a:rPr>
              <a:t>associated </a:t>
            </a:r>
            <a:r>
              <a:rPr sz="1550" spc="15" dirty="0">
                <a:solidFill>
                  <a:srgbClr val="404040"/>
                </a:solidFill>
                <a:latin typeface="RobotoRegular"/>
                <a:cs typeface="RobotoRegular"/>
              </a:rPr>
              <a:t>with</a:t>
            </a:r>
            <a:r>
              <a:rPr sz="1550" spc="-22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50" spc="20" dirty="0">
                <a:solidFill>
                  <a:srgbClr val="404040"/>
                </a:solidFill>
                <a:latin typeface="RobotoRegular"/>
                <a:cs typeface="RobotoRegular"/>
              </a:rPr>
              <a:t>ABC.</a:t>
            </a:r>
            <a:endParaRPr sz="1550">
              <a:latin typeface="RobotoRegular"/>
              <a:cs typeface="Roboto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1578" y="531034"/>
            <a:ext cx="468820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IDEF0 </a:t>
            </a:r>
            <a:r>
              <a:rPr spc="-5" dirty="0"/>
              <a:t>Model</a:t>
            </a:r>
            <a:r>
              <a:rPr spc="-45" dirty="0"/>
              <a:t> </a:t>
            </a:r>
            <a:r>
              <a:rPr spc="10" dirty="0"/>
              <a:t>Components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3856" y="1887693"/>
            <a:ext cx="542036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0830" indent="-278765">
              <a:lnSpc>
                <a:spcPct val="100000"/>
              </a:lnSpc>
              <a:spcBef>
                <a:spcPts val="105"/>
              </a:spcBef>
              <a:buClr>
                <a:srgbClr val="90C225"/>
              </a:buClr>
              <a:buSzPct val="80952"/>
              <a:buFont typeface="Wingdings"/>
              <a:buChar char=""/>
              <a:tabLst>
                <a:tab pos="291465" algn="l"/>
              </a:tabLst>
            </a:pPr>
            <a:r>
              <a:rPr sz="3150" spc="22" baseline="1322" dirty="0">
                <a:solidFill>
                  <a:srgbClr val="404040"/>
                </a:solidFill>
                <a:latin typeface="RobotoRegular"/>
                <a:cs typeface="RobotoRegular"/>
              </a:rPr>
              <a:t>Activity </a:t>
            </a:r>
            <a:r>
              <a:rPr sz="3150" spc="-15" baseline="1322" dirty="0">
                <a:solidFill>
                  <a:srgbClr val="404040"/>
                </a:solidFill>
                <a:latin typeface="RobotoRegular"/>
                <a:cs typeface="RobotoRegular"/>
              </a:rPr>
              <a:t>Maps </a:t>
            </a:r>
            <a:r>
              <a:rPr sz="3150" baseline="1322" dirty="0">
                <a:solidFill>
                  <a:srgbClr val="404040"/>
                </a:solidFill>
                <a:latin typeface="RobotoRegular"/>
                <a:cs typeface="RobotoRegular"/>
              </a:rPr>
              <a:t>as </a:t>
            </a:r>
            <a:r>
              <a:rPr sz="3150" spc="15" baseline="1322" dirty="0">
                <a:solidFill>
                  <a:srgbClr val="404040"/>
                </a:solidFill>
                <a:latin typeface="RobotoRegular"/>
                <a:cs typeface="RobotoRegular"/>
              </a:rPr>
              <a:t>Decomposition</a:t>
            </a:r>
            <a:r>
              <a:rPr sz="3150" spc="-179" baseline="1322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3150" spc="-15" baseline="1322" dirty="0">
                <a:solidFill>
                  <a:srgbClr val="404040"/>
                </a:solidFill>
                <a:latin typeface="RobotoRegular"/>
                <a:cs typeface="RobotoRegular"/>
              </a:rPr>
              <a:t>Diagrams.</a:t>
            </a:r>
            <a:endParaRPr sz="3150" baseline="1322">
              <a:latin typeface="RobotoRegular"/>
              <a:cs typeface="Roboto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3856" y="3022524"/>
            <a:ext cx="11239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spc="-5" dirty="0">
                <a:solidFill>
                  <a:srgbClr val="90C225"/>
                </a:solidFill>
                <a:latin typeface="RobotoRegular"/>
                <a:cs typeface="RobotoRegular"/>
              </a:rPr>
              <a:t>o</a:t>
            </a:r>
            <a:endParaRPr sz="1200">
              <a:latin typeface="RobotoRegular"/>
              <a:cs typeface="Roboto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3856" y="3528721"/>
            <a:ext cx="11239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spc="-5" dirty="0">
                <a:solidFill>
                  <a:srgbClr val="90C225"/>
                </a:solidFill>
                <a:latin typeface="RobotoRegular"/>
                <a:cs typeface="RobotoRegular"/>
              </a:rPr>
              <a:t>o</a:t>
            </a:r>
            <a:endParaRPr sz="1200">
              <a:latin typeface="RobotoRegular"/>
              <a:cs typeface="Roboto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3856" y="4034930"/>
            <a:ext cx="11239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spc="-5" dirty="0">
                <a:solidFill>
                  <a:srgbClr val="90C225"/>
                </a:solidFill>
                <a:latin typeface="RobotoRegular"/>
                <a:cs typeface="RobotoRegular"/>
              </a:rPr>
              <a:t>o</a:t>
            </a:r>
            <a:endParaRPr sz="1200">
              <a:latin typeface="RobotoRegular"/>
              <a:cs typeface="Roboto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3856" y="2283077"/>
            <a:ext cx="7359650" cy="287909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290830" marR="80645" indent="-278765">
              <a:lnSpc>
                <a:spcPts val="1580"/>
              </a:lnSpc>
              <a:spcBef>
                <a:spcPts val="325"/>
              </a:spcBef>
              <a:tabLst>
                <a:tab pos="290830" algn="l"/>
              </a:tabLst>
            </a:pPr>
            <a:r>
              <a:rPr sz="1800" spc="-7" baseline="2314" dirty="0">
                <a:solidFill>
                  <a:srgbClr val="90C225"/>
                </a:solidFill>
                <a:latin typeface="RobotoRegular"/>
                <a:cs typeface="RobotoRegular"/>
              </a:rPr>
              <a:t>o	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Decomposition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diagrams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such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as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activity maps show the partitioning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of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modeled 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parent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activity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at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higher level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into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its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component subactivities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at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the </a:t>
            </a:r>
            <a:r>
              <a:rPr sz="1500" spc="-25" dirty="0">
                <a:solidFill>
                  <a:srgbClr val="404040"/>
                </a:solidFill>
                <a:latin typeface="RobotoRegular"/>
                <a:cs typeface="RobotoRegular"/>
              </a:rPr>
              <a:t>next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lower 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level.</a:t>
            </a:r>
            <a:endParaRPr sz="1500">
              <a:latin typeface="RobotoRegular"/>
              <a:cs typeface="RobotoRegular"/>
            </a:endParaRPr>
          </a:p>
          <a:p>
            <a:pPr marL="290830" marR="107950" algn="just">
              <a:lnSpc>
                <a:spcPts val="1580"/>
              </a:lnSpc>
              <a:spcBef>
                <a:spcPts val="825"/>
              </a:spcBef>
            </a:pP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They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can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be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used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to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document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the interrelationships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between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activities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at </a:t>
            </a:r>
            <a:r>
              <a:rPr sz="1500" spc="-25" dirty="0">
                <a:solidFill>
                  <a:srgbClr val="404040"/>
                </a:solidFill>
                <a:latin typeface="RobotoRegular"/>
                <a:cs typeface="RobotoRegular"/>
              </a:rPr>
              <a:t>any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level 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of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detail.</a:t>
            </a:r>
            <a:endParaRPr sz="1500">
              <a:latin typeface="RobotoRegular"/>
              <a:cs typeface="RobotoRegular"/>
            </a:endParaRPr>
          </a:p>
          <a:p>
            <a:pPr marL="290830" marR="5080" indent="44450" algn="just">
              <a:lnSpc>
                <a:spcPts val="1580"/>
              </a:lnSpc>
              <a:spcBef>
                <a:spcPts val="825"/>
              </a:spcBef>
            </a:pP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They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can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be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used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to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identify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strengths </a:t>
            </a:r>
            <a:r>
              <a:rPr sz="1500" spc="-25" dirty="0">
                <a:solidFill>
                  <a:srgbClr val="404040"/>
                </a:solidFill>
                <a:latin typeface="RobotoRegular"/>
                <a:cs typeface="RobotoRegular"/>
              </a:rPr>
              <a:t>and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deﬁciencies in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the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As-Is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model.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They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can  also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be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used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to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specify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improvement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opportunities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in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the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To-Be</a:t>
            </a:r>
            <a:r>
              <a:rPr sz="1500" spc="-6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model.</a:t>
            </a:r>
            <a:endParaRPr sz="1500">
              <a:latin typeface="RobotoRegular"/>
              <a:cs typeface="RobotoRegular"/>
            </a:endParaRPr>
          </a:p>
          <a:p>
            <a:pPr marL="290830" marR="58419" algn="just">
              <a:lnSpc>
                <a:spcPts val="1580"/>
              </a:lnSpc>
              <a:spcBef>
                <a:spcPts val="825"/>
              </a:spcBef>
            </a:pP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Decomposition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diagrams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such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as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activity maps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are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mandatory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in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activity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model. 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They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comprise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three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to </a:t>
            </a:r>
            <a:r>
              <a:rPr sz="1500" spc="-25" dirty="0">
                <a:solidFill>
                  <a:srgbClr val="404040"/>
                </a:solidFill>
                <a:latin typeface="RobotoRegular"/>
                <a:cs typeface="RobotoRegular"/>
              </a:rPr>
              <a:t>nine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(with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average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of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six)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activities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on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one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page,</a:t>
            </a:r>
            <a:r>
              <a:rPr sz="1500" spc="-23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showing 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sub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activities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for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the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relevant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parent</a:t>
            </a:r>
            <a:r>
              <a:rPr sz="1500" spc="5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activity.</a:t>
            </a:r>
            <a:endParaRPr sz="1500">
              <a:latin typeface="RobotoRegular"/>
              <a:cs typeface="RobotoRegular"/>
            </a:endParaRPr>
          </a:p>
          <a:p>
            <a:pPr marL="290830" marR="86360" indent="-278765">
              <a:lnSpc>
                <a:spcPts val="1580"/>
              </a:lnSpc>
              <a:spcBef>
                <a:spcPts val="825"/>
              </a:spcBef>
              <a:tabLst>
                <a:tab pos="290830" algn="l"/>
              </a:tabLst>
            </a:pPr>
            <a:r>
              <a:rPr sz="1800" spc="-7" baseline="2314" dirty="0">
                <a:solidFill>
                  <a:srgbClr val="90C225"/>
                </a:solidFill>
                <a:latin typeface="RobotoRegular"/>
                <a:cs typeface="RobotoRegular"/>
              </a:rPr>
              <a:t>o	</a:t>
            </a:r>
            <a:r>
              <a:rPr sz="1500" spc="-25" dirty="0">
                <a:solidFill>
                  <a:srgbClr val="404040"/>
                </a:solidFill>
                <a:latin typeface="RobotoRegular"/>
                <a:cs typeface="RobotoRegular"/>
              </a:rPr>
              <a:t>The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syntax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used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for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activity maps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speciﬁes that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fewer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than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three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sub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activities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may 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not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need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to be decomposed;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they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can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be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included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at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higher</a:t>
            </a:r>
            <a:r>
              <a:rPr sz="1500" spc="-3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level</a:t>
            </a:r>
            <a:endParaRPr sz="1500">
              <a:latin typeface="RobotoRegular"/>
              <a:cs typeface="Roboto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522291"/>
            <a:ext cx="393700" cy="2495550"/>
          </a:xfrm>
          <a:custGeom>
            <a:avLst/>
            <a:gdLst/>
            <a:ahLst/>
            <a:cxnLst/>
            <a:rect l="l" t="t" r="r" b="b"/>
            <a:pathLst>
              <a:path w="393700" h="2495550">
                <a:moveTo>
                  <a:pt x="393576" y="2495125"/>
                </a:moveTo>
                <a:lnTo>
                  <a:pt x="0" y="2495125"/>
                </a:lnTo>
                <a:lnTo>
                  <a:pt x="0" y="0"/>
                </a:lnTo>
                <a:lnTo>
                  <a:pt x="393576" y="2495125"/>
                </a:lnTo>
                <a:close/>
              </a:path>
            </a:pathLst>
          </a:custGeom>
          <a:solidFill>
            <a:srgbClr val="90C225">
              <a:alpha val="8470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74769" y="2193772"/>
            <a:ext cx="5693105" cy="2146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1578" y="531034"/>
            <a:ext cx="4688205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5" dirty="0"/>
              <a:t>IDEF0 </a:t>
            </a:r>
            <a:r>
              <a:rPr spc="-5" dirty="0"/>
              <a:t>Model</a:t>
            </a:r>
            <a:r>
              <a:rPr spc="-45" dirty="0"/>
              <a:t> </a:t>
            </a:r>
            <a:r>
              <a:rPr spc="10" dirty="0"/>
              <a:t>Components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3856" y="2282394"/>
            <a:ext cx="112395" cy="5130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spc="-5" dirty="0">
                <a:solidFill>
                  <a:srgbClr val="90C225"/>
                </a:solidFill>
                <a:latin typeface="RobotoRegular"/>
                <a:cs typeface="RobotoRegular"/>
              </a:rPr>
              <a:t>o</a:t>
            </a:r>
            <a:endParaRPr sz="1200">
              <a:latin typeface="RobotoRegular"/>
              <a:cs typeface="RobotoRegular"/>
            </a:endParaRPr>
          </a:p>
          <a:p>
            <a:pPr marL="12700">
              <a:lnSpc>
                <a:spcPct val="100000"/>
              </a:lnSpc>
              <a:spcBef>
                <a:spcPts val="970"/>
              </a:spcBef>
            </a:pPr>
            <a:r>
              <a:rPr sz="1200" spc="-5" dirty="0">
                <a:solidFill>
                  <a:srgbClr val="90C225"/>
                </a:solidFill>
                <a:latin typeface="RobotoRegular"/>
                <a:cs typeface="RobotoRegular"/>
              </a:rPr>
              <a:t>o</a:t>
            </a:r>
            <a:endParaRPr sz="1200">
              <a:latin typeface="RobotoRegular"/>
              <a:cs typeface="Roboto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3856" y="4813415"/>
            <a:ext cx="112395" cy="2076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00" spc="-5" dirty="0">
                <a:solidFill>
                  <a:srgbClr val="90C225"/>
                </a:solidFill>
                <a:latin typeface="RobotoRegular"/>
                <a:cs typeface="RobotoRegular"/>
              </a:rPr>
              <a:t>o</a:t>
            </a:r>
            <a:endParaRPr sz="1200">
              <a:latin typeface="RobotoRegular"/>
              <a:cs typeface="RobotoRegula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3856" y="1885680"/>
            <a:ext cx="3482975" cy="320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90830" indent="-278765">
              <a:lnSpc>
                <a:spcPct val="100000"/>
              </a:lnSpc>
              <a:spcBef>
                <a:spcPts val="130"/>
              </a:spcBef>
              <a:buClr>
                <a:srgbClr val="90C225"/>
              </a:buClr>
              <a:buSzPct val="84210"/>
              <a:buFont typeface="Wingdings"/>
              <a:buChar char=""/>
              <a:tabLst>
                <a:tab pos="291465" algn="l"/>
              </a:tabLst>
            </a:pPr>
            <a:r>
              <a:rPr sz="1900" dirty="0">
                <a:solidFill>
                  <a:srgbClr val="404040"/>
                </a:solidFill>
                <a:latin typeface="RobotoRegular"/>
                <a:cs typeface="RobotoRegular"/>
              </a:rPr>
              <a:t>Activity </a:t>
            </a:r>
            <a:r>
              <a:rPr sz="1900" spc="10" dirty="0">
                <a:solidFill>
                  <a:srgbClr val="404040"/>
                </a:solidFill>
                <a:latin typeface="RobotoRegular"/>
                <a:cs typeface="RobotoRegular"/>
              </a:rPr>
              <a:t>Map </a:t>
            </a:r>
            <a:r>
              <a:rPr sz="1900" spc="15" dirty="0">
                <a:solidFill>
                  <a:srgbClr val="404040"/>
                </a:solidFill>
                <a:latin typeface="RobotoRegular"/>
                <a:cs typeface="RobotoRegular"/>
              </a:rPr>
              <a:t>Feedback</a:t>
            </a:r>
            <a:r>
              <a:rPr sz="1900" spc="-23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900" spc="25" dirty="0">
                <a:solidFill>
                  <a:srgbClr val="404040"/>
                </a:solidFill>
                <a:latin typeface="RobotoRegular"/>
                <a:cs typeface="RobotoRegular"/>
              </a:rPr>
              <a:t>Loops</a:t>
            </a:r>
            <a:endParaRPr sz="1900">
              <a:latin typeface="RobotoRegular"/>
              <a:cs typeface="Roboto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3856" y="2171196"/>
            <a:ext cx="7229475" cy="286258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90830">
              <a:lnSpc>
                <a:spcPct val="100000"/>
              </a:lnSpc>
              <a:spcBef>
                <a:spcPts val="705"/>
              </a:spcBef>
            </a:pP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activity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map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shows the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activities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in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 logical</a:t>
            </a:r>
            <a:r>
              <a:rPr sz="1500" spc="-1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sequence.</a:t>
            </a:r>
            <a:endParaRPr sz="1500">
              <a:latin typeface="RobotoRegular"/>
              <a:cs typeface="RobotoRegular"/>
            </a:endParaRPr>
          </a:p>
          <a:p>
            <a:pPr marL="290830" marR="506095" indent="44450">
              <a:lnSpc>
                <a:spcPts val="1580"/>
              </a:lnSpc>
              <a:spcBef>
                <a:spcPts val="844"/>
              </a:spcBef>
            </a:pP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There may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be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times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when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there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is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interruption,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such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as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when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activity</a:t>
            </a:r>
            <a:r>
              <a:rPr sz="1500" spc="-23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is 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repeated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or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is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skipped</a:t>
            </a:r>
            <a:r>
              <a:rPr sz="1500" spc="3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altogether.</a:t>
            </a:r>
            <a:endParaRPr sz="1500">
              <a:latin typeface="RobotoRegular"/>
              <a:cs typeface="RobotoRegular"/>
            </a:endParaRPr>
          </a:p>
          <a:p>
            <a:pPr marL="290830" marR="100965" indent="-278765">
              <a:lnSpc>
                <a:spcPts val="1580"/>
              </a:lnSpc>
              <a:spcBef>
                <a:spcPts val="825"/>
              </a:spcBef>
              <a:buClr>
                <a:srgbClr val="90C225"/>
              </a:buClr>
              <a:buSzPct val="80000"/>
              <a:buFont typeface="RobotoRegular"/>
              <a:buChar char="o"/>
              <a:tabLst>
                <a:tab pos="335280" algn="l"/>
                <a:tab pos="335915" algn="l"/>
              </a:tabLst>
            </a:pPr>
            <a:r>
              <a:rPr dirty="0"/>
              <a:t>	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In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addition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to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outputs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from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one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activity becoming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inputs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for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another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activity,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they 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can also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be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used in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feedback</a:t>
            </a:r>
            <a:r>
              <a:rPr sz="1500" spc="-6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loops.</a:t>
            </a:r>
            <a:endParaRPr sz="1500">
              <a:latin typeface="RobotoRegular"/>
              <a:cs typeface="RobotoRegular"/>
            </a:endParaRPr>
          </a:p>
          <a:p>
            <a:pPr marL="290830" marR="30480" indent="-278765">
              <a:lnSpc>
                <a:spcPts val="1580"/>
              </a:lnSpc>
              <a:spcBef>
                <a:spcPts val="825"/>
              </a:spcBef>
              <a:buClr>
                <a:srgbClr val="90C225"/>
              </a:buClr>
              <a:buSzPct val="80000"/>
              <a:buChar char="o"/>
              <a:tabLst>
                <a:tab pos="290830" algn="l"/>
                <a:tab pos="291465" algn="l"/>
              </a:tabLst>
            </a:pP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A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feedback loop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always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originates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from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the right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side of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activity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box,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as an 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output.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It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turns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backward </a:t>
            </a:r>
            <a:r>
              <a:rPr sz="1500" spc="-25" dirty="0">
                <a:solidFill>
                  <a:srgbClr val="404040"/>
                </a:solidFill>
                <a:latin typeface="RobotoRegular"/>
                <a:cs typeface="RobotoRegular"/>
              </a:rPr>
              <a:t>and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indicates that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the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output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of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one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activity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becomes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an 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input,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control or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mechanism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to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another</a:t>
            </a:r>
            <a:r>
              <a:rPr sz="1500" spc="-18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activity.</a:t>
            </a:r>
            <a:endParaRPr sz="1500">
              <a:latin typeface="RobotoRegular"/>
              <a:cs typeface="RobotoRegular"/>
            </a:endParaRPr>
          </a:p>
          <a:p>
            <a:pPr marL="290830" marR="5080" indent="-278765">
              <a:lnSpc>
                <a:spcPts val="1580"/>
              </a:lnSpc>
              <a:spcBef>
                <a:spcPts val="825"/>
              </a:spcBef>
              <a:buClr>
                <a:srgbClr val="90C225"/>
              </a:buClr>
              <a:buSzPct val="80000"/>
              <a:buFont typeface="RobotoRegular"/>
              <a:buChar char="o"/>
              <a:tabLst>
                <a:tab pos="335280" algn="l"/>
                <a:tab pos="335915" algn="l"/>
              </a:tabLst>
            </a:pPr>
            <a:r>
              <a:rPr dirty="0"/>
              <a:t>	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A2, A3, </a:t>
            </a:r>
            <a:r>
              <a:rPr sz="1500" spc="-25" dirty="0">
                <a:solidFill>
                  <a:srgbClr val="404040"/>
                </a:solidFill>
                <a:latin typeface="RobotoRegular"/>
                <a:cs typeface="RobotoRegular"/>
              </a:rPr>
              <a:t>and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A4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all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generate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output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of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Operational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Experience that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feeds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back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to 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A1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as an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input.</a:t>
            </a:r>
            <a:endParaRPr sz="1500">
              <a:latin typeface="RobotoRegular"/>
              <a:cs typeface="RobotoRegular"/>
            </a:endParaRPr>
          </a:p>
          <a:p>
            <a:pPr marL="401955" lvl="1" indent="-111760">
              <a:lnSpc>
                <a:spcPct val="100000"/>
              </a:lnSpc>
              <a:spcBef>
                <a:spcPts val="590"/>
              </a:spcBef>
              <a:buChar char="•"/>
              <a:tabLst>
                <a:tab pos="402590" algn="l"/>
              </a:tabLst>
            </a:pP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A3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generates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an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output </a:t>
            </a:r>
            <a:r>
              <a:rPr sz="1500" spc="5" dirty="0">
                <a:solidFill>
                  <a:srgbClr val="404040"/>
                </a:solidFill>
                <a:latin typeface="RobotoRegular"/>
                <a:cs typeface="RobotoRegular"/>
              </a:rPr>
              <a:t>of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Asset Status </a:t>
            </a:r>
            <a:r>
              <a:rPr sz="1500" spc="-10" dirty="0">
                <a:solidFill>
                  <a:srgbClr val="404040"/>
                </a:solidFill>
                <a:latin typeface="RobotoRegular"/>
                <a:cs typeface="RobotoRegular"/>
              </a:rPr>
              <a:t>that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feeds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back </a:t>
            </a:r>
            <a:r>
              <a:rPr sz="1500" spc="10" dirty="0">
                <a:solidFill>
                  <a:srgbClr val="404040"/>
                </a:solidFill>
                <a:latin typeface="RobotoRegular"/>
                <a:cs typeface="RobotoRegular"/>
              </a:rPr>
              <a:t>to </a:t>
            </a:r>
            <a:r>
              <a:rPr sz="1500" spc="-15" dirty="0">
                <a:solidFill>
                  <a:srgbClr val="404040"/>
                </a:solidFill>
                <a:latin typeface="RobotoRegular"/>
                <a:cs typeface="RobotoRegular"/>
              </a:rPr>
              <a:t>A2 </a:t>
            </a:r>
            <a:r>
              <a:rPr sz="1500" spc="-20" dirty="0">
                <a:solidFill>
                  <a:srgbClr val="404040"/>
                </a:solidFill>
                <a:latin typeface="RobotoRegular"/>
                <a:cs typeface="RobotoRegular"/>
              </a:rPr>
              <a:t>as </a:t>
            </a:r>
            <a:r>
              <a:rPr sz="1500" spc="-5" dirty="0">
                <a:solidFill>
                  <a:srgbClr val="404040"/>
                </a:solidFill>
                <a:latin typeface="RobotoRegular"/>
                <a:cs typeface="RobotoRegular"/>
              </a:rPr>
              <a:t>a</a:t>
            </a:r>
            <a:r>
              <a:rPr sz="1500" spc="70" dirty="0">
                <a:solidFill>
                  <a:srgbClr val="404040"/>
                </a:solidFill>
                <a:latin typeface="RobotoRegular"/>
                <a:cs typeface="RobotoRegular"/>
              </a:rPr>
              <a:t> </a:t>
            </a:r>
            <a:r>
              <a:rPr sz="1500" dirty="0">
                <a:solidFill>
                  <a:srgbClr val="404040"/>
                </a:solidFill>
                <a:latin typeface="RobotoRegular"/>
                <a:cs typeface="RobotoRegular"/>
              </a:rPr>
              <a:t>control.</a:t>
            </a:r>
            <a:endParaRPr sz="1500">
              <a:latin typeface="RobotoRegular"/>
              <a:cs typeface="Roboto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719</Words>
  <Application>Microsoft Office PowerPoint</Application>
  <PresentationFormat>Custom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RobotoRegular</vt:lpstr>
      <vt:lpstr>Wingdings</vt:lpstr>
      <vt:lpstr>Office Theme</vt:lpstr>
      <vt:lpstr>PowerPoint Presentation</vt:lpstr>
      <vt:lpstr>IDEF0 Model Components</vt:lpstr>
      <vt:lpstr>IDEF0 Model Components</vt:lpstr>
      <vt:lpstr>IDEF0 Model Components</vt:lpstr>
      <vt:lpstr>IDEF0 Model Components</vt:lpstr>
      <vt:lpstr>IDEF0 Model Components</vt:lpstr>
      <vt:lpstr>IDEF0 Model Components</vt:lpstr>
      <vt:lpstr>PowerPoint Presentation</vt:lpstr>
      <vt:lpstr>IDEF0 Model Components</vt:lpstr>
      <vt:lpstr>IDEF0 Model Components</vt:lpstr>
      <vt:lpstr>IDEF0 Model Components</vt:lpstr>
      <vt:lpstr>IDEF0 Model Components</vt:lpstr>
      <vt:lpstr>IDEF0 Model Components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Rabia Parveen</dc:creator>
  <cp:lastModifiedBy>Rabia Parveen</cp:lastModifiedBy>
  <cp:revision>2</cp:revision>
  <dcterms:created xsi:type="dcterms:W3CDTF">2020-04-01T08:35:03Z</dcterms:created>
  <dcterms:modified xsi:type="dcterms:W3CDTF">2020-04-01T09:59:17Z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2020-04-01T00:00:00Z</vt:filetime>
  </property>
</Properties>
</file>