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35A7-2DEF-4CE3-A9BC-41AAB4B6F9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C642BB-FB9E-4449-92EA-7E4581909F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982953-DA67-486D-9B24-93640665F199}"/>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5" name="Footer Placeholder 4">
            <a:extLst>
              <a:ext uri="{FF2B5EF4-FFF2-40B4-BE49-F238E27FC236}">
                <a16:creationId xmlns:a16="http://schemas.microsoft.com/office/drawing/2014/main" id="{425C0B01-BC28-47F2-B41D-79F172AB28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C677D5-44E7-4387-8E36-9729A995634C}"/>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00083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B851D-DF5D-460E-AF2E-02C3716C74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479E4D-18A4-4482-B2F8-8B59E5F150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EC891-E487-4F2B-BCD1-F9E4B168F768}"/>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5" name="Footer Placeholder 4">
            <a:extLst>
              <a:ext uri="{FF2B5EF4-FFF2-40B4-BE49-F238E27FC236}">
                <a16:creationId xmlns:a16="http://schemas.microsoft.com/office/drawing/2014/main" id="{80CD3D24-05C5-46C2-B3F8-3EFB4D6F3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11372-52AF-46BA-9ABE-4383B109C421}"/>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084194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0B2FD0-1159-422A-A743-8D56EF5E11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D5B472-3BF3-4BBB-9A59-24093F8C8F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D3B807-CBF7-4021-A2CD-973043BA9F9E}"/>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5" name="Footer Placeholder 4">
            <a:extLst>
              <a:ext uri="{FF2B5EF4-FFF2-40B4-BE49-F238E27FC236}">
                <a16:creationId xmlns:a16="http://schemas.microsoft.com/office/drawing/2014/main" id="{124C5525-63F1-49B0-863F-BCFBA15E4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54498-6498-4366-9438-3F9052709CFA}"/>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70483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C5268-19CE-4BBF-AE77-27E936FC47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56E8E7-0C2D-4403-B47F-92D21C4C4E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96D26-8438-4C71-BFE3-8EDA6B3EF75F}"/>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5" name="Footer Placeholder 4">
            <a:extLst>
              <a:ext uri="{FF2B5EF4-FFF2-40B4-BE49-F238E27FC236}">
                <a16:creationId xmlns:a16="http://schemas.microsoft.com/office/drawing/2014/main" id="{6E9D7567-8E94-432F-A7DA-1BB1732D3C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68674-00AB-4346-B5DA-8AA2BEFC5720}"/>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51292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784BA-149F-4C10-AB13-F7778AEEC8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D46267-8D78-4B65-865E-59A7465AEF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21AB34-03F7-495E-9948-4FC5C776A6D1}"/>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5" name="Footer Placeholder 4">
            <a:extLst>
              <a:ext uri="{FF2B5EF4-FFF2-40B4-BE49-F238E27FC236}">
                <a16:creationId xmlns:a16="http://schemas.microsoft.com/office/drawing/2014/main" id="{442EB521-547D-4B71-A14D-DE54D0CC2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83F465-B13B-45DE-8A54-332948668309}"/>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7279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BDB9-8FE2-4193-AD39-4F1627E75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883FBD-6860-4A06-87F8-BFF2928584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766518-A704-4F1A-BA87-B232F957B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83AF99-FF56-4F97-86C9-0F458D83C571}"/>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6" name="Footer Placeholder 5">
            <a:extLst>
              <a:ext uri="{FF2B5EF4-FFF2-40B4-BE49-F238E27FC236}">
                <a16:creationId xmlns:a16="http://schemas.microsoft.com/office/drawing/2014/main" id="{0A6FF368-1993-4A42-ACED-DEFF075D5E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0B83C8-1B1C-4FEB-A23B-A6C65097E562}"/>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47579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EF323-BB7B-4E9F-8200-3BDEB734C8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27F963-CD73-4F49-9F92-BFBAF69504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A489BB-B511-42DF-97C4-3D8A43051B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AFCDD-1FB5-43EA-AC44-F842334AB8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3F5E5E-C57C-48E7-9BE2-48E6DC226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07212A-9EDE-49D7-AB6D-87BA2E6FBF2F}"/>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8" name="Footer Placeholder 7">
            <a:extLst>
              <a:ext uri="{FF2B5EF4-FFF2-40B4-BE49-F238E27FC236}">
                <a16:creationId xmlns:a16="http://schemas.microsoft.com/office/drawing/2014/main" id="{0F748087-776E-4501-81B2-F04BA981F4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96A52D-9B42-4B21-8DFB-B59BC58DE81D}"/>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047003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1811D-7D35-4833-8E08-E8DD35BCFA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20C050-60C4-4091-83A4-1CD23C1DCB35}"/>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4" name="Footer Placeholder 3">
            <a:extLst>
              <a:ext uri="{FF2B5EF4-FFF2-40B4-BE49-F238E27FC236}">
                <a16:creationId xmlns:a16="http://schemas.microsoft.com/office/drawing/2014/main" id="{410AEF50-6E7B-4427-A450-B3F0C3D309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363406-D1A7-45F6-A7AF-AFE29A792BA0}"/>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599347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5682BA-79CF-4E39-AB65-F63928449D89}"/>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3" name="Footer Placeholder 2">
            <a:extLst>
              <a:ext uri="{FF2B5EF4-FFF2-40B4-BE49-F238E27FC236}">
                <a16:creationId xmlns:a16="http://schemas.microsoft.com/office/drawing/2014/main" id="{FC4786E1-EAE2-4C86-B70E-E98E8EADE9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4CE05B-DC3D-4308-A598-006962D22C44}"/>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021295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8BEEE-3979-44D9-8528-30E5C91504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43DC8-5595-45D2-A855-C57C8CDA43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E80862-8BD9-4262-8919-1B1AEF06B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477C62-6496-422C-BB14-3261FB9EC98F}"/>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6" name="Footer Placeholder 5">
            <a:extLst>
              <a:ext uri="{FF2B5EF4-FFF2-40B4-BE49-F238E27FC236}">
                <a16:creationId xmlns:a16="http://schemas.microsoft.com/office/drawing/2014/main" id="{1F6B98C4-E07E-4DDE-B633-57401821B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BC252D-0466-47D8-B19B-B9562366043C}"/>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303107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61757-D038-443E-A9BC-B1B478FC64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863484-4975-4F0D-85BD-494D2F9B71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E4B07C-4B41-4847-A704-861DBB48D2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4A8E8A-B93B-4415-8782-2C96158438C9}"/>
              </a:ext>
            </a:extLst>
          </p:cNvPr>
          <p:cNvSpPr>
            <a:spLocks noGrp="1"/>
          </p:cNvSpPr>
          <p:nvPr>
            <p:ph type="dt" sz="half" idx="10"/>
          </p:nvPr>
        </p:nvSpPr>
        <p:spPr/>
        <p:txBody>
          <a:bodyPr/>
          <a:lstStyle/>
          <a:p>
            <a:fld id="{2D0AF109-65DF-4F5C-B4D2-2B71944DE34B}" type="datetimeFigureOut">
              <a:rPr lang="en-US" smtClean="0"/>
              <a:t>1/30/2020</a:t>
            </a:fld>
            <a:endParaRPr lang="en-US"/>
          </a:p>
        </p:txBody>
      </p:sp>
      <p:sp>
        <p:nvSpPr>
          <p:cNvPr id="6" name="Footer Placeholder 5">
            <a:extLst>
              <a:ext uri="{FF2B5EF4-FFF2-40B4-BE49-F238E27FC236}">
                <a16:creationId xmlns:a16="http://schemas.microsoft.com/office/drawing/2014/main" id="{9D86F01A-52FD-4BFD-8BBB-1224AC4B41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E6E9B1-D267-48C2-9D0A-FF5C4BF98457}"/>
              </a:ext>
            </a:extLst>
          </p:cNvPr>
          <p:cNvSpPr>
            <a:spLocks noGrp="1"/>
          </p:cNvSpPr>
          <p:nvPr>
            <p:ph type="sldNum" sz="quarter" idx="12"/>
          </p:nvPr>
        </p:nvSpPr>
        <p:spPr/>
        <p:txBody>
          <a:bodyPr/>
          <a:lstStyle/>
          <a:p>
            <a:fld id="{271CDBDF-1D36-437E-8462-6DF585290363}" type="slidenum">
              <a:rPr lang="en-US" smtClean="0"/>
              <a:t>‹#›</a:t>
            </a:fld>
            <a:endParaRPr lang="en-US"/>
          </a:p>
        </p:txBody>
      </p:sp>
    </p:spTree>
    <p:extLst>
      <p:ext uri="{BB962C8B-B14F-4D97-AF65-F5344CB8AC3E}">
        <p14:creationId xmlns:p14="http://schemas.microsoft.com/office/powerpoint/2010/main" val="199002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74A858-A921-4AC9-9E1B-0021D42C77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E2471A-BB55-4297-901E-A9577E48C7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90A1B9-6972-4D84-9440-DAF7805E0A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AF109-65DF-4F5C-B4D2-2B71944DE34B}" type="datetimeFigureOut">
              <a:rPr lang="en-US" smtClean="0"/>
              <a:t>1/30/2020</a:t>
            </a:fld>
            <a:endParaRPr lang="en-US"/>
          </a:p>
        </p:txBody>
      </p:sp>
      <p:sp>
        <p:nvSpPr>
          <p:cNvPr id="5" name="Footer Placeholder 4">
            <a:extLst>
              <a:ext uri="{FF2B5EF4-FFF2-40B4-BE49-F238E27FC236}">
                <a16:creationId xmlns:a16="http://schemas.microsoft.com/office/drawing/2014/main" id="{A6DC21DB-F9BD-4DB0-BE77-F9FC11D1E1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B3C87D-29C5-4E82-931B-A47CA3841A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1CDBDF-1D36-437E-8462-6DF585290363}" type="slidenum">
              <a:rPr lang="en-US" smtClean="0"/>
              <a:t>‹#›</a:t>
            </a:fld>
            <a:endParaRPr lang="en-US"/>
          </a:p>
        </p:txBody>
      </p:sp>
    </p:spTree>
    <p:extLst>
      <p:ext uri="{BB962C8B-B14F-4D97-AF65-F5344CB8AC3E}">
        <p14:creationId xmlns:p14="http://schemas.microsoft.com/office/powerpoint/2010/main" val="278882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Plant genetic resources</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48B8E-7BB3-4C97-A216-2644CB901F97}"/>
              </a:ext>
            </a:extLst>
          </p:cNvPr>
          <p:cNvSpPr>
            <a:spLocks noGrp="1"/>
          </p:cNvSpPr>
          <p:nvPr>
            <p:ph type="title"/>
          </p:nvPr>
        </p:nvSpPr>
        <p:spPr/>
        <p:txBody>
          <a:bodyPr/>
          <a:lstStyle/>
          <a:p>
            <a:r>
              <a:rPr lang="en-US" b="1" dirty="0">
                <a:solidFill>
                  <a:srgbClr val="FF0000"/>
                </a:solidFill>
              </a:rPr>
              <a:t>Plant genetic resources (PGR)</a:t>
            </a:r>
          </a:p>
        </p:txBody>
      </p:sp>
      <p:sp>
        <p:nvSpPr>
          <p:cNvPr id="3" name="Content Placeholder 2">
            <a:extLst>
              <a:ext uri="{FF2B5EF4-FFF2-40B4-BE49-F238E27FC236}">
                <a16:creationId xmlns:a16="http://schemas.microsoft.com/office/drawing/2014/main" id="{1790DF71-682D-4E7F-B3F0-C5D4682ED902}"/>
              </a:ext>
            </a:extLst>
          </p:cNvPr>
          <p:cNvSpPr>
            <a:spLocks noGrp="1"/>
          </p:cNvSpPr>
          <p:nvPr>
            <p:ph idx="1"/>
          </p:nvPr>
        </p:nvSpPr>
        <p:spPr/>
        <p:txBody>
          <a:bodyPr>
            <a:normAutofit fontScale="92500" lnSpcReduction="10000"/>
          </a:bodyPr>
          <a:lstStyle/>
          <a:p>
            <a:pPr algn="just"/>
            <a:r>
              <a:rPr lang="en-US" dirty="0"/>
              <a:t>PGR is a repository of all genes of beneficial characters</a:t>
            </a:r>
          </a:p>
          <a:p>
            <a:pPr algn="just"/>
            <a:r>
              <a:rPr lang="en-US" b="1" dirty="0"/>
              <a:t>N.I. Vavilov </a:t>
            </a:r>
            <a:r>
              <a:rPr lang="en-US" dirty="0"/>
              <a:t>is considered as father of plant genetic resources. He identified center of origin also know a center of diversity in 1924.</a:t>
            </a:r>
          </a:p>
          <a:p>
            <a:pPr algn="just"/>
            <a:r>
              <a:rPr lang="en-GB" dirty="0"/>
              <a:t>Vavilov (1887-1943) was a Russian scientist who headed the Lenin All-Union Academy of Agricultural Sciences (later named the Vavilov All-Union Institute of Plant Industry in his </a:t>
            </a:r>
            <a:r>
              <a:rPr lang="en-GB" dirty="0" err="1"/>
              <a:t>honor</a:t>
            </a:r>
            <a:r>
              <a:rPr lang="en-GB" dirty="0"/>
              <a:t>) from 1920 to 1940. He established 400 research institutes that employed up to 20,000 people. He planned to collect all of the useful germplasm that had potential in the Soviet Union, to classify it, and to use it in a national plant breeding effort.</a:t>
            </a:r>
            <a:endParaRPr lang="en-US" dirty="0"/>
          </a:p>
          <a:p>
            <a:pPr algn="just"/>
            <a:r>
              <a:rPr lang="en-US" dirty="0"/>
              <a:t>Vavilov said that “The theories of source material and origin of cultivated plants must be fundamental for scientific plant breeding”</a:t>
            </a:r>
          </a:p>
        </p:txBody>
      </p:sp>
      <p:pic>
        <p:nvPicPr>
          <p:cNvPr id="4" name="Picture 3">
            <a:extLst>
              <a:ext uri="{FF2B5EF4-FFF2-40B4-BE49-F238E27FC236}">
                <a16:creationId xmlns:a16="http://schemas.microsoft.com/office/drawing/2014/main" id="{E0560C28-15AB-457A-8033-2D9ECA27B5B7}"/>
              </a:ext>
            </a:extLst>
          </p:cNvPr>
          <p:cNvPicPr>
            <a:picLocks noChangeAspect="1"/>
          </p:cNvPicPr>
          <p:nvPr/>
        </p:nvPicPr>
        <p:blipFill>
          <a:blip r:embed="rId2"/>
          <a:stretch>
            <a:fillRect/>
          </a:stretch>
        </p:blipFill>
        <p:spPr>
          <a:xfrm>
            <a:off x="9709690" y="365125"/>
            <a:ext cx="1453614" cy="1795641"/>
          </a:xfrm>
          <a:prstGeom prst="rect">
            <a:avLst/>
          </a:prstGeom>
        </p:spPr>
      </p:pic>
    </p:spTree>
    <p:extLst>
      <p:ext uri="{BB962C8B-B14F-4D97-AF65-F5344CB8AC3E}">
        <p14:creationId xmlns:p14="http://schemas.microsoft.com/office/powerpoint/2010/main" val="289803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C5FF4-6BD3-4063-B8F7-8DBE3D2F1D0B}"/>
              </a:ext>
            </a:extLst>
          </p:cNvPr>
          <p:cNvSpPr>
            <a:spLocks noGrp="1"/>
          </p:cNvSpPr>
          <p:nvPr>
            <p:ph type="title"/>
          </p:nvPr>
        </p:nvSpPr>
        <p:spPr/>
        <p:txBody>
          <a:bodyPr/>
          <a:lstStyle/>
          <a:p>
            <a:r>
              <a:rPr lang="en-US" b="1" dirty="0">
                <a:solidFill>
                  <a:srgbClr val="FF0000"/>
                </a:solidFill>
              </a:rPr>
              <a:t>Center of origin</a:t>
            </a:r>
          </a:p>
        </p:txBody>
      </p:sp>
      <p:sp>
        <p:nvSpPr>
          <p:cNvPr id="3" name="Content Placeholder 2">
            <a:extLst>
              <a:ext uri="{FF2B5EF4-FFF2-40B4-BE49-F238E27FC236}">
                <a16:creationId xmlns:a16="http://schemas.microsoft.com/office/drawing/2014/main" id="{AD708A2C-8B65-47F6-833C-659BE379D5D9}"/>
              </a:ext>
            </a:extLst>
          </p:cNvPr>
          <p:cNvSpPr>
            <a:spLocks noGrp="1"/>
          </p:cNvSpPr>
          <p:nvPr>
            <p:ph idx="1"/>
          </p:nvPr>
        </p:nvSpPr>
        <p:spPr/>
        <p:txBody>
          <a:bodyPr>
            <a:normAutofit/>
          </a:bodyPr>
          <a:lstStyle/>
          <a:p>
            <a:pPr algn="just"/>
            <a:r>
              <a:rPr lang="en-GB" dirty="0"/>
              <a:t>A centre of origin (or centre of diversity) is a geographical area where a group of organisms, either domesticated or wild, first developed its distinctive properties.</a:t>
            </a:r>
          </a:p>
          <a:p>
            <a:pPr algn="just"/>
            <a:r>
              <a:rPr lang="en-GB" dirty="0"/>
              <a:t>A Vavilov Centre (of Diversity) is a region of the world first indicated by Vavilov to be an original centre for the domestication of plants</a:t>
            </a:r>
          </a:p>
          <a:p>
            <a:pPr algn="just"/>
            <a:r>
              <a:rPr lang="en-GB" dirty="0"/>
              <a:t>Vavilov argued that plants were not domesticated somewhere in the world at random, but that there were regions where domestication started. Vavilov centres are regions where a high diversity of crop wild relative can be found, representing the natural relatives of domesticated crop plants</a:t>
            </a:r>
          </a:p>
          <a:p>
            <a:pPr algn="just"/>
            <a:endParaRPr lang="en-US" dirty="0"/>
          </a:p>
        </p:txBody>
      </p:sp>
      <p:pic>
        <p:nvPicPr>
          <p:cNvPr id="4" name="Picture 3">
            <a:extLst>
              <a:ext uri="{FF2B5EF4-FFF2-40B4-BE49-F238E27FC236}">
                <a16:creationId xmlns:a16="http://schemas.microsoft.com/office/drawing/2014/main" id="{B735D34F-9C93-4639-9BB0-5B637E4B9A24}"/>
              </a:ext>
            </a:extLst>
          </p:cNvPr>
          <p:cNvPicPr>
            <a:picLocks noChangeAspect="1"/>
          </p:cNvPicPr>
          <p:nvPr/>
        </p:nvPicPr>
        <p:blipFill>
          <a:blip r:embed="rId2"/>
          <a:stretch>
            <a:fillRect/>
          </a:stretch>
        </p:blipFill>
        <p:spPr>
          <a:xfrm>
            <a:off x="8229599" y="143758"/>
            <a:ext cx="3599075" cy="1727556"/>
          </a:xfrm>
          <a:prstGeom prst="rect">
            <a:avLst/>
          </a:prstGeom>
        </p:spPr>
      </p:pic>
    </p:spTree>
    <p:extLst>
      <p:ext uri="{BB962C8B-B14F-4D97-AF65-F5344CB8AC3E}">
        <p14:creationId xmlns:p14="http://schemas.microsoft.com/office/powerpoint/2010/main" val="27093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04CC-55B7-4669-966B-8A8100DD87A1}"/>
              </a:ext>
            </a:extLst>
          </p:cNvPr>
          <p:cNvSpPr>
            <a:spLocks noGrp="1"/>
          </p:cNvSpPr>
          <p:nvPr>
            <p:ph type="title"/>
          </p:nvPr>
        </p:nvSpPr>
        <p:spPr/>
        <p:txBody>
          <a:bodyPr/>
          <a:lstStyle/>
          <a:p>
            <a:r>
              <a:rPr lang="en-US" b="1" dirty="0">
                <a:solidFill>
                  <a:srgbClr val="FF0000"/>
                </a:solidFill>
              </a:rPr>
              <a:t>Types of center of origin</a:t>
            </a:r>
          </a:p>
        </p:txBody>
      </p:sp>
      <p:sp>
        <p:nvSpPr>
          <p:cNvPr id="3" name="Content Placeholder 2">
            <a:extLst>
              <a:ext uri="{FF2B5EF4-FFF2-40B4-BE49-F238E27FC236}">
                <a16:creationId xmlns:a16="http://schemas.microsoft.com/office/drawing/2014/main" id="{1846CF92-C6D8-46F6-BA80-116F0DDF8AD5}"/>
              </a:ext>
            </a:extLst>
          </p:cNvPr>
          <p:cNvSpPr>
            <a:spLocks noGrp="1"/>
          </p:cNvSpPr>
          <p:nvPr>
            <p:ph idx="1"/>
          </p:nvPr>
        </p:nvSpPr>
        <p:spPr/>
        <p:txBody>
          <a:bodyPr>
            <a:normAutofit fontScale="92500" lnSpcReduction="10000"/>
          </a:bodyPr>
          <a:lstStyle/>
          <a:p>
            <a:r>
              <a:rPr lang="en-US" b="1" dirty="0"/>
              <a:t>Primary center of origin</a:t>
            </a:r>
          </a:p>
          <a:p>
            <a:pPr lvl="1">
              <a:buFont typeface="Courier New" panose="02070309020205020404" pitchFamily="49" charset="0"/>
              <a:buChar char="o"/>
            </a:pPr>
            <a:r>
              <a:rPr lang="en-US" dirty="0"/>
              <a:t>Wide genetic diversity</a:t>
            </a:r>
          </a:p>
          <a:p>
            <a:pPr lvl="1">
              <a:buFont typeface="Courier New" panose="02070309020205020404" pitchFamily="49" charset="0"/>
              <a:buChar char="o"/>
            </a:pPr>
            <a:r>
              <a:rPr lang="en-US" dirty="0"/>
              <a:t>More wild characters</a:t>
            </a:r>
          </a:p>
          <a:p>
            <a:pPr lvl="1">
              <a:buFont typeface="Courier New" panose="02070309020205020404" pitchFamily="49" charset="0"/>
              <a:buChar char="o"/>
            </a:pPr>
            <a:r>
              <a:rPr lang="en-US" dirty="0"/>
              <a:t>Less crossing over</a:t>
            </a:r>
          </a:p>
          <a:p>
            <a:pPr lvl="1">
              <a:buFont typeface="Courier New" panose="02070309020205020404" pitchFamily="49" charset="0"/>
              <a:buChar char="o"/>
            </a:pPr>
            <a:r>
              <a:rPr lang="en-US" dirty="0"/>
              <a:t>Natural selection operates</a:t>
            </a:r>
          </a:p>
          <a:p>
            <a:pPr lvl="1">
              <a:buFont typeface="Courier New" panose="02070309020205020404" pitchFamily="49" charset="0"/>
              <a:buChar char="o"/>
            </a:pPr>
            <a:r>
              <a:rPr lang="en-US" dirty="0"/>
              <a:t>More number of dominant genes</a:t>
            </a:r>
          </a:p>
          <a:p>
            <a:r>
              <a:rPr lang="en-US" b="1" dirty="0"/>
              <a:t>Secondary center of origin </a:t>
            </a:r>
          </a:p>
          <a:p>
            <a:pPr lvl="1">
              <a:buFont typeface="Courier New" panose="02070309020205020404" pitchFamily="49" charset="0"/>
              <a:buChar char="o"/>
            </a:pPr>
            <a:r>
              <a:rPr lang="en-US" dirty="0"/>
              <a:t>Lesser genetic diversity</a:t>
            </a:r>
          </a:p>
          <a:p>
            <a:pPr lvl="1">
              <a:buFont typeface="Courier New" panose="02070309020205020404" pitchFamily="49" charset="0"/>
              <a:buChar char="o"/>
            </a:pPr>
            <a:r>
              <a:rPr lang="en-US" dirty="0"/>
              <a:t>More desirable characters</a:t>
            </a:r>
          </a:p>
          <a:p>
            <a:pPr lvl="1">
              <a:buFont typeface="Courier New" panose="02070309020205020404" pitchFamily="49" charset="0"/>
              <a:buChar char="o"/>
            </a:pPr>
            <a:r>
              <a:rPr lang="en-US" dirty="0"/>
              <a:t>More crossing over</a:t>
            </a:r>
          </a:p>
          <a:p>
            <a:pPr lvl="1">
              <a:buFont typeface="Courier New" panose="02070309020205020404" pitchFamily="49" charset="0"/>
              <a:buChar char="o"/>
            </a:pPr>
            <a:r>
              <a:rPr lang="en-US" dirty="0"/>
              <a:t>Natural and artificial selection operates</a:t>
            </a:r>
          </a:p>
          <a:p>
            <a:pPr lvl="1">
              <a:buFont typeface="Courier New" panose="02070309020205020404" pitchFamily="49" charset="0"/>
              <a:buChar char="o"/>
            </a:pPr>
            <a:r>
              <a:rPr lang="en-US" dirty="0"/>
              <a:t>More number of recessive genes</a:t>
            </a:r>
          </a:p>
        </p:txBody>
      </p:sp>
    </p:spTree>
    <p:extLst>
      <p:ext uri="{BB962C8B-B14F-4D97-AF65-F5344CB8AC3E}">
        <p14:creationId xmlns:p14="http://schemas.microsoft.com/office/powerpoint/2010/main" val="223987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F160D-8907-4770-A2D0-32987CA407D2}"/>
              </a:ext>
            </a:extLst>
          </p:cNvPr>
          <p:cNvSpPr>
            <a:spLocks noGrp="1"/>
          </p:cNvSpPr>
          <p:nvPr>
            <p:ph type="title"/>
          </p:nvPr>
        </p:nvSpPr>
        <p:spPr/>
        <p:txBody>
          <a:bodyPr/>
          <a:lstStyle/>
          <a:p>
            <a:r>
              <a:rPr lang="en-US" dirty="0"/>
              <a:t>Meaning of Plant genetic resources</a:t>
            </a:r>
          </a:p>
        </p:txBody>
      </p:sp>
      <p:sp>
        <p:nvSpPr>
          <p:cNvPr id="3" name="Content Placeholder 2">
            <a:extLst>
              <a:ext uri="{FF2B5EF4-FFF2-40B4-BE49-F238E27FC236}">
                <a16:creationId xmlns:a16="http://schemas.microsoft.com/office/drawing/2014/main" id="{F3726A6E-3303-4D5E-8BA2-3F206888CB1A}"/>
              </a:ext>
            </a:extLst>
          </p:cNvPr>
          <p:cNvSpPr>
            <a:spLocks noGrp="1"/>
          </p:cNvSpPr>
          <p:nvPr>
            <p:ph idx="1"/>
          </p:nvPr>
        </p:nvSpPr>
        <p:spPr/>
        <p:txBody>
          <a:bodyPr/>
          <a:lstStyle/>
          <a:p>
            <a:r>
              <a:rPr lang="en-US" dirty="0"/>
              <a:t>Genetic information encoded by genome</a:t>
            </a:r>
          </a:p>
          <a:p>
            <a:r>
              <a:rPr lang="en-US" dirty="0"/>
              <a:t>Biological mechanisms for translating genetic information into phenotypes</a:t>
            </a:r>
          </a:p>
          <a:p>
            <a:r>
              <a:rPr lang="en-US" dirty="0"/>
              <a:t>Form </a:t>
            </a:r>
            <a:r>
              <a:rPr lang="en-US" dirty="0" err="1"/>
              <a:t>nd</a:t>
            </a:r>
            <a:r>
              <a:rPr lang="en-US" dirty="0"/>
              <a:t> level of biological organization whereby the genes and phenotypes perpetuate</a:t>
            </a:r>
          </a:p>
        </p:txBody>
      </p:sp>
    </p:spTree>
    <p:extLst>
      <p:ext uri="{BB962C8B-B14F-4D97-AF65-F5344CB8AC3E}">
        <p14:creationId xmlns:p14="http://schemas.microsoft.com/office/powerpoint/2010/main" val="143377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ADD17-BDA5-4D8A-86C1-D4C36161A6BA}"/>
              </a:ext>
            </a:extLst>
          </p:cNvPr>
          <p:cNvSpPr>
            <a:spLocks noGrp="1"/>
          </p:cNvSpPr>
          <p:nvPr>
            <p:ph type="title"/>
          </p:nvPr>
        </p:nvSpPr>
        <p:spPr/>
        <p:txBody>
          <a:bodyPr/>
          <a:lstStyle/>
          <a:p>
            <a:r>
              <a:rPr lang="en-US" dirty="0"/>
              <a:t>Importance of Plant genetic resources</a:t>
            </a:r>
          </a:p>
        </p:txBody>
      </p:sp>
      <p:sp>
        <p:nvSpPr>
          <p:cNvPr id="3" name="Content Placeholder 2">
            <a:extLst>
              <a:ext uri="{FF2B5EF4-FFF2-40B4-BE49-F238E27FC236}">
                <a16:creationId xmlns:a16="http://schemas.microsoft.com/office/drawing/2014/main" id="{1CA06233-ED84-44D7-A43B-32C607ECC565}"/>
              </a:ext>
            </a:extLst>
          </p:cNvPr>
          <p:cNvSpPr>
            <a:spLocks noGrp="1"/>
          </p:cNvSpPr>
          <p:nvPr>
            <p:ph idx="1"/>
          </p:nvPr>
        </p:nvSpPr>
        <p:spPr/>
        <p:txBody>
          <a:bodyPr/>
          <a:lstStyle/>
          <a:p>
            <a:r>
              <a:rPr lang="en-US" dirty="0"/>
              <a:t>Vicious cycle of cultivated crops</a:t>
            </a:r>
          </a:p>
          <a:p>
            <a:r>
              <a:rPr lang="en-US" dirty="0"/>
              <a:t>Narrow genetic base</a:t>
            </a:r>
          </a:p>
          <a:p>
            <a:r>
              <a:rPr lang="en-US" dirty="0"/>
              <a:t>Value of local landraces in plant breeding</a:t>
            </a:r>
          </a:p>
        </p:txBody>
      </p:sp>
      <p:sp>
        <p:nvSpPr>
          <p:cNvPr id="4" name="TextBox 3">
            <a:extLst>
              <a:ext uri="{FF2B5EF4-FFF2-40B4-BE49-F238E27FC236}">
                <a16:creationId xmlns:a16="http://schemas.microsoft.com/office/drawing/2014/main" id="{EE28BF6F-247C-4998-832B-F51DDBE89AB6}"/>
              </a:ext>
            </a:extLst>
          </p:cNvPr>
          <p:cNvSpPr txBox="1"/>
          <p:nvPr/>
        </p:nvSpPr>
        <p:spPr>
          <a:xfrm>
            <a:off x="942680" y="4147793"/>
            <a:ext cx="10411120" cy="1569660"/>
          </a:xfrm>
          <a:prstGeom prst="rect">
            <a:avLst/>
          </a:prstGeom>
          <a:noFill/>
          <a:ln w="19050">
            <a:solidFill>
              <a:schemeClr val="tx1"/>
            </a:solidFill>
          </a:ln>
        </p:spPr>
        <p:txBody>
          <a:bodyPr wrap="square" rtlCol="0">
            <a:spAutoFit/>
          </a:bodyPr>
          <a:lstStyle/>
          <a:p>
            <a:pPr algn="just"/>
            <a:r>
              <a:rPr lang="en-US" sz="2400" b="1" dirty="0"/>
              <a:t>Landrace: </a:t>
            </a:r>
            <a:r>
              <a:rPr lang="en-US" sz="2400" dirty="0"/>
              <a:t>it is domesticated, locally adapted traditional variety, which has adaptation to its natural and cultural environment of agriculture</a:t>
            </a:r>
          </a:p>
          <a:p>
            <a:pPr algn="just"/>
            <a:r>
              <a:rPr lang="en-US" sz="2400" b="1" dirty="0"/>
              <a:t>Cultivar: </a:t>
            </a:r>
            <a:r>
              <a:rPr lang="en-US" sz="2400" dirty="0"/>
              <a:t>it is shorter form of Cultivated variety. It is selectively  bred to conform to a particular standard of characteristics.  </a:t>
            </a:r>
          </a:p>
        </p:txBody>
      </p:sp>
    </p:spTree>
    <p:extLst>
      <p:ext uri="{BB962C8B-B14F-4D97-AF65-F5344CB8AC3E}">
        <p14:creationId xmlns:p14="http://schemas.microsoft.com/office/powerpoint/2010/main" val="360856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F33B-968A-40A5-91AB-C281E90C8437}"/>
              </a:ext>
            </a:extLst>
          </p:cNvPr>
          <p:cNvSpPr>
            <a:spLocks noGrp="1"/>
          </p:cNvSpPr>
          <p:nvPr>
            <p:ph type="title"/>
          </p:nvPr>
        </p:nvSpPr>
        <p:spPr/>
        <p:txBody>
          <a:bodyPr/>
          <a:lstStyle/>
          <a:p>
            <a:r>
              <a:rPr lang="en-US" dirty="0"/>
              <a:t>Role of plant genetic resources</a:t>
            </a:r>
          </a:p>
        </p:txBody>
      </p:sp>
      <p:sp>
        <p:nvSpPr>
          <p:cNvPr id="3" name="Content Placeholder 2">
            <a:extLst>
              <a:ext uri="{FF2B5EF4-FFF2-40B4-BE49-F238E27FC236}">
                <a16:creationId xmlns:a16="http://schemas.microsoft.com/office/drawing/2014/main" id="{EAB4A0A1-881F-4557-A770-12646911E33B}"/>
              </a:ext>
            </a:extLst>
          </p:cNvPr>
          <p:cNvSpPr>
            <a:spLocks noGrp="1"/>
          </p:cNvSpPr>
          <p:nvPr>
            <p:ph idx="1"/>
          </p:nvPr>
        </p:nvSpPr>
        <p:spPr/>
        <p:txBody>
          <a:bodyPr/>
          <a:lstStyle/>
          <a:p>
            <a:r>
              <a:rPr lang="en-US" dirty="0"/>
              <a:t>Keystone of natural and manmade ecosystem</a:t>
            </a:r>
          </a:p>
          <a:p>
            <a:r>
              <a:rPr lang="en-US" dirty="0"/>
              <a:t>Human economics and </a:t>
            </a:r>
            <a:r>
              <a:rPr lang="en-US" dirty="0" err="1"/>
              <a:t>subsitence</a:t>
            </a:r>
            <a:endParaRPr lang="en-US" dirty="0"/>
          </a:p>
          <a:p>
            <a:r>
              <a:rPr lang="en-US" dirty="0"/>
              <a:t>Improvement of the traditional agriculture systems</a:t>
            </a:r>
          </a:p>
          <a:p>
            <a:r>
              <a:rPr lang="en-US" dirty="0"/>
              <a:t>Improvement of crop cultivars</a:t>
            </a:r>
          </a:p>
        </p:txBody>
      </p:sp>
    </p:spTree>
    <p:extLst>
      <p:ext uri="{BB962C8B-B14F-4D97-AF65-F5344CB8AC3E}">
        <p14:creationId xmlns:p14="http://schemas.microsoft.com/office/powerpoint/2010/main" val="3215448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2AF05-D8CE-43E9-AA1C-92E6F13DC715}"/>
              </a:ext>
            </a:extLst>
          </p:cNvPr>
          <p:cNvSpPr>
            <a:spLocks noGrp="1"/>
          </p:cNvSpPr>
          <p:nvPr>
            <p:ph type="title"/>
          </p:nvPr>
        </p:nvSpPr>
        <p:spPr/>
        <p:txBody>
          <a:bodyPr/>
          <a:lstStyle/>
          <a:p>
            <a:r>
              <a:rPr lang="en-US" dirty="0"/>
              <a:t>Sustainable use of plant genetic resources</a:t>
            </a:r>
          </a:p>
        </p:txBody>
      </p:sp>
      <p:sp>
        <p:nvSpPr>
          <p:cNvPr id="3" name="Content Placeholder 2">
            <a:extLst>
              <a:ext uri="{FF2B5EF4-FFF2-40B4-BE49-F238E27FC236}">
                <a16:creationId xmlns:a16="http://schemas.microsoft.com/office/drawing/2014/main" id="{8B9D0A78-FB71-4D90-B8F1-B71B2658622A}"/>
              </a:ext>
            </a:extLst>
          </p:cNvPr>
          <p:cNvSpPr>
            <a:spLocks noGrp="1"/>
          </p:cNvSpPr>
          <p:nvPr>
            <p:ph idx="1"/>
          </p:nvPr>
        </p:nvSpPr>
        <p:spPr/>
        <p:txBody>
          <a:bodyPr/>
          <a:lstStyle/>
          <a:p>
            <a:r>
              <a:rPr lang="en-US" dirty="0"/>
              <a:t>It was bottleneck of Green revolution varieties. Inclusion of Plant genetic resources offers a way forward to sustainability of high yielding varieties. </a:t>
            </a:r>
          </a:p>
          <a:p>
            <a:r>
              <a:rPr lang="en-US" dirty="0"/>
              <a:t>Tapping/use of landrace potential</a:t>
            </a:r>
          </a:p>
          <a:p>
            <a:r>
              <a:rPr lang="en-US" dirty="0"/>
              <a:t>Yield maximization through the use of plant genetic resources</a:t>
            </a:r>
          </a:p>
          <a:p>
            <a:r>
              <a:rPr lang="en-US"/>
              <a:t>Stress breeding</a:t>
            </a:r>
          </a:p>
          <a:p>
            <a:endParaRPr lang="en-US" dirty="0"/>
          </a:p>
        </p:txBody>
      </p:sp>
    </p:spTree>
    <p:extLst>
      <p:ext uri="{BB962C8B-B14F-4D97-AF65-F5344CB8AC3E}">
        <p14:creationId xmlns:p14="http://schemas.microsoft.com/office/powerpoint/2010/main" val="2054596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3001</TotalTime>
  <Words>486</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Plant genetic resources</vt:lpstr>
      <vt:lpstr>Plant genetic resources (PGR)</vt:lpstr>
      <vt:lpstr>Center of origin</vt:lpstr>
      <vt:lpstr>Types of center of origin</vt:lpstr>
      <vt:lpstr>Meaning of Plant genetic resources</vt:lpstr>
      <vt:lpstr>Importance of Plant genetic resources</vt:lpstr>
      <vt:lpstr>Role of plant genetic resources</vt:lpstr>
      <vt:lpstr>Sustainable use of plant genetic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genetic resources</dc:title>
  <dc:creator>ALLAH HO</dc:creator>
  <cp:lastModifiedBy>ALLAH HO</cp:lastModifiedBy>
  <cp:revision>9</cp:revision>
  <dcterms:created xsi:type="dcterms:W3CDTF">2020-01-29T17:46:57Z</dcterms:created>
  <dcterms:modified xsi:type="dcterms:W3CDTF">2020-02-02T08:30:29Z</dcterms:modified>
</cp:coreProperties>
</file>