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69.wmf" ContentType="image/x-wmf"/>
  <Override PartName="/ppt/media/image68.png" ContentType="image/png"/>
  <Override PartName="/ppt/media/image67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9.png" ContentType="image/png"/>
  <Override PartName="/ppt/media/image55.png" ContentType="image/png"/>
  <Override PartName="/ppt/media/image50.png" ContentType="image/png"/>
  <Override PartName="/ppt/media/image49.png" ContentType="image/png"/>
  <Override PartName="/ppt/media/image20.png" ContentType="image/png"/>
  <Override PartName="/ppt/media/image19.png" ContentType="image/png"/>
  <Override PartName="/ppt/media/image66.jpeg" ContentType="image/jpe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32.png" ContentType="image/png"/>
  <Override PartName="/ppt/media/image21.wmf" ContentType="image/x-wmf"/>
  <Override PartName="/ppt/media/image51.png" ContentType="image/png"/>
  <Override PartName="/ppt/media/image1.png" ContentType="image/png"/>
  <Override PartName="/ppt/media/image36.png" ContentType="image/png"/>
  <Override PartName="/ppt/media/image5.jpeg" ContentType="image/jpeg"/>
  <Override PartName="/ppt/media/image22.jpeg" ContentType="image/jpeg"/>
  <Override PartName="/ppt/media/image11.png" ContentType="image/png"/>
  <Override PartName="/ppt/media/image9.wmf" ContentType="image/x-wmf"/>
  <Override PartName="/ppt/media/image56.png" ContentType="image/png"/>
  <Override PartName="/ppt/media/image6.png" ContentType="image/png"/>
  <Override PartName="/ppt/media/image57.png" ContentType="image/png"/>
  <Override PartName="/ppt/media/image7.png" ContentType="image/png"/>
  <Override PartName="/ppt/media/image58.png" ContentType="image/png"/>
  <Override PartName="/ppt/media/image47.wmf" ContentType="image/x-wmf"/>
  <Override PartName="/ppt/media/image8.png" ContentType="image/png"/>
  <Override PartName="/ppt/media/image23.png" ContentType="image/png"/>
  <Override PartName="/ppt/media/image10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16.wmf" ContentType="image/x-wmf"/>
  <Override PartName="/ppt/media/image27.png" ContentType="image/png"/>
  <Override PartName="/ppt/media/image28.png" ContentType="image/png"/>
  <Override PartName="/ppt/media/image18.wmf" ContentType="image/x-wmf"/>
  <Override PartName="/ppt/media/image29.png" ContentType="image/png"/>
  <Override PartName="/ppt/media/image31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30.wmf" ContentType="image/x-wmf"/>
  <Override PartName="/ppt/media/image41.png" ContentType="image/png"/>
  <Override PartName="/ppt/media/image48.jpeg" ContentType="image/jpe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168DC72-339D-4EFF-9DCB-280DFF89ECAD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9E297AF-744A-4E74-B100-E8B278D357AF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A713BDB-BD8C-45BE-AC17-99BF91CB808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CED1FE6-2CA3-4C92-9612-4D009857479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5115DD8-CF6A-472E-B0FF-DB6BDAF675D1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459CAEC-ECB0-4C54-845B-AF9884DA4E58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C61D310-2B62-46DE-B779-2A5CC0D5B33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75A5738-186C-41E6-A535-AB7C470A49A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371472D-FB68-4D62-A296-408F371DDB3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D4979B1-4824-4227-A435-64275E792DA9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Pop-up Quiz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2978136-E255-4AC2-84CC-BA461E3DCC7E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70E4037-DDA6-479C-9CCF-826716E4E33E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9F619D9-6B59-4362-B293-46E6953F2088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1024F08-D8B2-486E-8250-ECEDC5B2134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D51405E-553E-48F0-8C9E-5BBB2D60386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F4286B0-D236-4ACC-9A92-27716873012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8395200" y="4932720"/>
            <a:ext cx="87264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Andrew 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wmf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wmf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wmf"/><Relationship Id="rId18" Type="http://schemas.openxmlformats.org/officeDocument/2006/relationships/slideLayout" Target="../slideLayouts/slideLayout13.xml"/><Relationship Id="rId19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191120" y="666720"/>
            <a:ext cx="4876200" cy="14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Linear Regression with multiple variables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Line 2"/>
          <p:cNvSpPr/>
          <p:nvPr/>
        </p:nvSpPr>
        <p:spPr>
          <a:xfrm>
            <a:off x="4224600" y="2150280"/>
            <a:ext cx="42976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4224960" y="1698120"/>
            <a:ext cx="4494960" cy="19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Multiple features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rcRect l="0" t="0" r="0" b="7247"/>
          <a:stretch/>
        </p:blipFill>
        <p:spPr>
          <a:xfrm>
            <a:off x="685800" y="361800"/>
            <a:ext cx="3199680" cy="365688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>
            <a:off x="838080" y="3867120"/>
            <a:ext cx="289476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Machine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990960" y="666720"/>
            <a:ext cx="4952160" cy="14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Linear Regression with multiple variables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Line 2"/>
          <p:cNvSpPr/>
          <p:nvPr/>
        </p:nvSpPr>
        <p:spPr>
          <a:xfrm>
            <a:off x="4224600" y="2150280"/>
            <a:ext cx="42976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8" name="CustomShape 3"/>
          <p:cNvSpPr/>
          <p:nvPr/>
        </p:nvSpPr>
        <p:spPr>
          <a:xfrm>
            <a:off x="3990960" y="1886040"/>
            <a:ext cx="4952160" cy="19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Gradient descent in practice I: Feature Scaling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2" descr=""/>
          <p:cNvPicPr/>
          <p:nvPr/>
        </p:nvPicPr>
        <p:blipFill>
          <a:blip r:embed="rId1"/>
          <a:srcRect l="0" t="0" r="0" b="7247"/>
          <a:stretch/>
        </p:blipFill>
        <p:spPr>
          <a:xfrm>
            <a:off x="685800" y="361800"/>
            <a:ext cx="3199680" cy="3656880"/>
          </a:xfrm>
          <a:prstGeom prst="rect">
            <a:avLst/>
          </a:prstGeom>
          <a:ln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838080" y="3867120"/>
            <a:ext cx="289476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Machine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80880" y="971640"/>
            <a:ext cx="464760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E.g.       = size (0-2000 feet</a:t>
            </a:r>
            <a:r>
              <a:rPr b="0" lang="en-US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number of bedrooms (1-5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8" descr=""/>
          <p:cNvPicPr/>
          <p:nvPr/>
        </p:nvPicPr>
        <p:blipFill>
          <a:blip r:embed="rId1"/>
          <a:stretch/>
        </p:blipFill>
        <p:spPr>
          <a:xfrm>
            <a:off x="914400" y="1123920"/>
            <a:ext cx="266760" cy="180000"/>
          </a:xfrm>
          <a:prstGeom prst="rect">
            <a:avLst/>
          </a:prstGeom>
          <a:ln>
            <a:noFill/>
          </a:ln>
        </p:spPr>
      </p:pic>
      <p:pic>
        <p:nvPicPr>
          <p:cNvPr id="163" name="Picture 10" descr=""/>
          <p:cNvPicPr/>
          <p:nvPr/>
        </p:nvPicPr>
        <p:blipFill>
          <a:blip r:embed="rId2"/>
          <a:stretch/>
        </p:blipFill>
        <p:spPr>
          <a:xfrm>
            <a:off x="914400" y="1493280"/>
            <a:ext cx="273600" cy="180000"/>
          </a:xfrm>
          <a:prstGeom prst="rect">
            <a:avLst/>
          </a:prstGeom>
          <a:ln>
            <a:noFill/>
          </a:ln>
        </p:spPr>
      </p:pic>
      <p:sp>
        <p:nvSpPr>
          <p:cNvPr id="164" name="Line 2"/>
          <p:cNvSpPr/>
          <p:nvPr/>
        </p:nvSpPr>
        <p:spPr>
          <a:xfrm>
            <a:off x="4724280" y="1123920"/>
            <a:ext cx="360" cy="36622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5" name="Line 3"/>
          <p:cNvSpPr/>
          <p:nvPr/>
        </p:nvSpPr>
        <p:spPr>
          <a:xfrm flipV="1">
            <a:off x="1701720" y="1931040"/>
            <a:ext cx="360" cy="306972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Line 4"/>
          <p:cNvSpPr/>
          <p:nvPr/>
        </p:nvSpPr>
        <p:spPr>
          <a:xfrm>
            <a:off x="1473120" y="4760280"/>
            <a:ext cx="203184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Line 5"/>
          <p:cNvSpPr/>
          <p:nvPr/>
        </p:nvSpPr>
        <p:spPr>
          <a:xfrm flipV="1">
            <a:off x="5952600" y="3163320"/>
            <a:ext cx="360" cy="18126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Line 6"/>
          <p:cNvSpPr/>
          <p:nvPr/>
        </p:nvSpPr>
        <p:spPr>
          <a:xfrm>
            <a:off x="5724000" y="4760280"/>
            <a:ext cx="198108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50" descr=""/>
          <p:cNvPicPr/>
          <p:nvPr/>
        </p:nvPicPr>
        <p:blipFill>
          <a:blip r:embed="rId3"/>
          <a:stretch/>
        </p:blipFill>
        <p:spPr>
          <a:xfrm>
            <a:off x="1083240" y="2125800"/>
            <a:ext cx="236880" cy="262080"/>
          </a:xfrm>
          <a:prstGeom prst="rect">
            <a:avLst/>
          </a:prstGeom>
          <a:ln>
            <a:noFill/>
          </a:ln>
        </p:spPr>
      </p:pic>
      <p:pic>
        <p:nvPicPr>
          <p:cNvPr id="170" name="Picture 52" descr=""/>
          <p:cNvPicPr/>
          <p:nvPr/>
        </p:nvPicPr>
        <p:blipFill>
          <a:blip r:embed="rId4"/>
          <a:stretch/>
        </p:blipFill>
        <p:spPr>
          <a:xfrm>
            <a:off x="3733920" y="4629240"/>
            <a:ext cx="230040" cy="262080"/>
          </a:xfrm>
          <a:prstGeom prst="rect">
            <a:avLst/>
          </a:prstGeom>
          <a:ln>
            <a:noFill/>
          </a:ln>
        </p:spPr>
      </p:pic>
      <p:pic>
        <p:nvPicPr>
          <p:cNvPr id="171" name="Picture 53" descr=""/>
          <p:cNvPicPr/>
          <p:nvPr/>
        </p:nvPicPr>
        <p:blipFill>
          <a:blip r:embed="rId5"/>
          <a:stretch/>
        </p:blipFill>
        <p:spPr>
          <a:xfrm>
            <a:off x="7857720" y="4640760"/>
            <a:ext cx="230040" cy="262080"/>
          </a:xfrm>
          <a:prstGeom prst="rect">
            <a:avLst/>
          </a:prstGeom>
          <a:ln>
            <a:noFill/>
          </a:ln>
        </p:spPr>
      </p:pic>
      <p:pic>
        <p:nvPicPr>
          <p:cNvPr id="172" name="Picture 55" descr=""/>
          <p:cNvPicPr/>
          <p:nvPr/>
        </p:nvPicPr>
        <p:blipFill>
          <a:blip r:embed="rId6"/>
          <a:stretch/>
        </p:blipFill>
        <p:spPr>
          <a:xfrm>
            <a:off x="5486400" y="3163320"/>
            <a:ext cx="236880" cy="262080"/>
          </a:xfrm>
          <a:prstGeom prst="rect">
            <a:avLst/>
          </a:prstGeom>
          <a:ln>
            <a:noFill/>
          </a:ln>
        </p:spPr>
      </p:pic>
      <p:pic>
        <p:nvPicPr>
          <p:cNvPr id="173" name="Picture 61" descr=""/>
          <p:cNvPicPr/>
          <p:nvPr/>
        </p:nvPicPr>
        <p:blipFill>
          <a:blip r:embed="rId7"/>
          <a:stretch/>
        </p:blipFill>
        <p:spPr>
          <a:xfrm>
            <a:off x="5500080" y="972360"/>
            <a:ext cx="1958400" cy="449640"/>
          </a:xfrm>
          <a:prstGeom prst="rect">
            <a:avLst/>
          </a:prstGeom>
          <a:ln>
            <a:noFill/>
          </a:ln>
        </p:spPr>
      </p:pic>
      <p:pic>
        <p:nvPicPr>
          <p:cNvPr id="174" name="Picture 67" descr=""/>
          <p:cNvPicPr/>
          <p:nvPr/>
        </p:nvPicPr>
        <p:blipFill>
          <a:blip r:embed="rId8"/>
          <a:stretch/>
        </p:blipFill>
        <p:spPr>
          <a:xfrm>
            <a:off x="5486400" y="1743840"/>
            <a:ext cx="3240720" cy="394920"/>
          </a:xfrm>
          <a:prstGeom prst="rect">
            <a:avLst/>
          </a:prstGeom>
          <a:ln>
            <a:noFill/>
          </a:ln>
        </p:spPr>
      </p:pic>
      <p:sp>
        <p:nvSpPr>
          <p:cNvPr id="175" name="CustomShape 7"/>
          <p:cNvSpPr/>
          <p:nvPr/>
        </p:nvSpPr>
        <p:spPr>
          <a:xfrm>
            <a:off x="31320" y="0"/>
            <a:ext cx="700956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Feature Scaling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Idea: Make sure features are on a similar scale.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78" descr=""/>
          <p:cNvPicPr/>
          <p:nvPr/>
        </p:nvPicPr>
        <p:blipFill>
          <a:blip r:embed="rId9"/>
          <a:stretch/>
        </p:blipFill>
        <p:spPr>
          <a:xfrm>
            <a:off x="3727080" y="1994040"/>
            <a:ext cx="534240" cy="305640"/>
          </a:xfrm>
          <a:prstGeom prst="rect">
            <a:avLst/>
          </a:prstGeom>
          <a:ln>
            <a:noFill/>
          </a:ln>
        </p:spPr>
      </p:pic>
      <p:sp>
        <p:nvSpPr>
          <p:cNvPr id="177" name="CustomShape 8"/>
          <p:cNvSpPr/>
          <p:nvPr/>
        </p:nvSpPr>
        <p:spPr>
          <a:xfrm>
            <a:off x="6213600" y="971640"/>
            <a:ext cx="1251000" cy="24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Picture 79" descr=""/>
          <p:cNvPicPr/>
          <p:nvPr/>
        </p:nvPicPr>
        <p:blipFill>
          <a:blip r:embed="rId10"/>
          <a:stretch/>
        </p:blipFill>
        <p:spPr>
          <a:xfrm>
            <a:off x="7705440" y="3273120"/>
            <a:ext cx="534240" cy="305640"/>
          </a:xfrm>
          <a:prstGeom prst="rect">
            <a:avLst/>
          </a:prstGeom>
          <a:ln>
            <a:noFill/>
          </a:ln>
        </p:spPr>
      </p:pic>
      <p:sp>
        <p:nvSpPr>
          <p:cNvPr id="179" name="CustomShape 9"/>
          <p:cNvSpPr/>
          <p:nvPr/>
        </p:nvSpPr>
        <p:spPr>
          <a:xfrm>
            <a:off x="6191640" y="910440"/>
            <a:ext cx="13460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size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(feet</a:t>
            </a:r>
            <a:r>
              <a:rPr b="0" lang="en-US" sz="15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10"/>
          <p:cNvSpPr/>
          <p:nvPr/>
        </p:nvSpPr>
        <p:spPr>
          <a:xfrm>
            <a:off x="6213600" y="1743840"/>
            <a:ext cx="2513520" cy="186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11"/>
          <p:cNvSpPr/>
          <p:nvPr/>
        </p:nvSpPr>
        <p:spPr>
          <a:xfrm>
            <a:off x="6213600" y="1640880"/>
            <a:ext cx="254196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number of bedrooms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44160" y="182880"/>
            <a:ext cx="84182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Feature Scaling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35600" y="495000"/>
            <a:ext cx="796248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Get every feature into approximately a                           range.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>
            <a:off x="5748120" y="944640"/>
            <a:ext cx="1574280" cy="25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23600" y="557280"/>
            <a:ext cx="79624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Replace      with                to make features have 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approximately zero mean (Do not apply to              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44160" y="133200"/>
            <a:ext cx="84182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Mean normalization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21" descr=""/>
          <p:cNvPicPr/>
          <p:nvPr/>
        </p:nvPicPr>
        <p:blipFill>
          <a:blip r:embed="rId1"/>
          <a:stretch/>
        </p:blipFill>
        <p:spPr>
          <a:xfrm>
            <a:off x="1913040" y="714240"/>
            <a:ext cx="201240" cy="151560"/>
          </a:xfrm>
          <a:prstGeom prst="rect">
            <a:avLst/>
          </a:prstGeom>
          <a:ln>
            <a:noFill/>
          </a:ln>
        </p:spPr>
      </p:pic>
      <p:pic>
        <p:nvPicPr>
          <p:cNvPr id="188" name="Picture 22" descr=""/>
          <p:cNvPicPr/>
          <p:nvPr/>
        </p:nvPicPr>
        <p:blipFill>
          <a:blip r:embed="rId2"/>
          <a:stretch/>
        </p:blipFill>
        <p:spPr>
          <a:xfrm>
            <a:off x="3085920" y="711720"/>
            <a:ext cx="748080" cy="167040"/>
          </a:xfrm>
          <a:prstGeom prst="rect">
            <a:avLst/>
          </a:prstGeom>
          <a:ln>
            <a:noFill/>
          </a:ln>
        </p:spPr>
      </p:pic>
      <p:pic>
        <p:nvPicPr>
          <p:cNvPr id="189" name="Picture 23" descr=""/>
          <p:cNvPicPr/>
          <p:nvPr/>
        </p:nvPicPr>
        <p:blipFill>
          <a:blip r:embed="rId3"/>
          <a:stretch/>
        </p:blipFill>
        <p:spPr>
          <a:xfrm>
            <a:off x="6359040" y="979200"/>
            <a:ext cx="696600" cy="21060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723600" y="1356840"/>
            <a:ext cx="46476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E.g.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9" descr=""/>
          <p:cNvPicPr/>
          <p:nvPr/>
        </p:nvPicPr>
        <p:blipFill>
          <a:blip r:embed="rId4"/>
          <a:stretch/>
        </p:blipFill>
        <p:spPr>
          <a:xfrm>
            <a:off x="1600200" y="1401480"/>
            <a:ext cx="1860120" cy="371880"/>
          </a:xfrm>
          <a:prstGeom prst="rect">
            <a:avLst/>
          </a:prstGeom>
          <a:ln>
            <a:noFill/>
          </a:ln>
        </p:spPr>
      </p:pic>
      <p:pic>
        <p:nvPicPr>
          <p:cNvPr id="192" name="Picture 14" descr=""/>
          <p:cNvPicPr/>
          <p:nvPr/>
        </p:nvPicPr>
        <p:blipFill>
          <a:blip r:embed="rId5"/>
          <a:stretch/>
        </p:blipFill>
        <p:spPr>
          <a:xfrm>
            <a:off x="1600200" y="2023560"/>
            <a:ext cx="2294280" cy="394920"/>
          </a:xfrm>
          <a:prstGeom prst="rect">
            <a:avLst/>
          </a:prstGeom>
          <a:ln>
            <a:noFill/>
          </a:ln>
        </p:spPr>
      </p:pic>
      <p:pic>
        <p:nvPicPr>
          <p:cNvPr id="193" name="Picture 26" descr=""/>
          <p:cNvPicPr/>
          <p:nvPr/>
        </p:nvPicPr>
        <p:blipFill>
          <a:blip r:embed="rId6"/>
          <a:stretch/>
        </p:blipFill>
        <p:spPr>
          <a:xfrm>
            <a:off x="2551320" y="2662200"/>
            <a:ext cx="3632040" cy="21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191120" y="666720"/>
            <a:ext cx="4952160" cy="14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Linear Regression with multiple variables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Line 2"/>
          <p:cNvSpPr/>
          <p:nvPr/>
        </p:nvSpPr>
        <p:spPr>
          <a:xfrm>
            <a:off x="4224600" y="2150280"/>
            <a:ext cx="42976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4343400" y="2266920"/>
            <a:ext cx="4799880" cy="19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Gradient descent in practice II: Learning rate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 descr=""/>
          <p:cNvPicPr/>
          <p:nvPr/>
        </p:nvPicPr>
        <p:blipFill>
          <a:blip r:embed="rId1"/>
          <a:srcRect l="0" t="0" r="0" b="7247"/>
          <a:stretch/>
        </p:blipFill>
        <p:spPr>
          <a:xfrm>
            <a:off x="685800" y="361800"/>
            <a:ext cx="3199680" cy="3656880"/>
          </a:xfrm>
          <a:prstGeom prst="rect">
            <a:avLst/>
          </a:prstGeom>
          <a:ln>
            <a:noFill/>
          </a:ln>
        </p:spPr>
      </p:pic>
      <p:sp>
        <p:nvSpPr>
          <p:cNvPr id="198" name="CustomShape 4"/>
          <p:cNvSpPr/>
          <p:nvPr/>
        </p:nvSpPr>
        <p:spPr>
          <a:xfrm>
            <a:off x="838080" y="3867120"/>
            <a:ext cx="289476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Machine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380880" y="361800"/>
            <a:ext cx="73134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Gradient descent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Picture 1" descr=""/>
          <p:cNvPicPr/>
          <p:nvPr/>
        </p:nvPicPr>
        <p:blipFill>
          <a:blip r:embed="rId1"/>
          <a:stretch/>
        </p:blipFill>
        <p:spPr>
          <a:xfrm>
            <a:off x="1523880" y="1123920"/>
            <a:ext cx="3449520" cy="58140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914400" y="1926360"/>
            <a:ext cx="731340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>
              <a:lnSpc>
                <a:spcPts val="418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Debugging”: How to make sure gradient descent is working correctly.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914400" y="2631960"/>
            <a:ext cx="647640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418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ts val="418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to choose learning rate     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6" descr=""/>
          <p:cNvPicPr/>
          <p:nvPr/>
        </p:nvPicPr>
        <p:blipFill>
          <a:blip r:embed="rId2"/>
          <a:stretch/>
        </p:blipFill>
        <p:spPr>
          <a:xfrm>
            <a:off x="5715000" y="3243600"/>
            <a:ext cx="227880" cy="182160"/>
          </a:xfrm>
          <a:prstGeom prst="rect">
            <a:avLst/>
          </a:prstGeom>
          <a:ln>
            <a:noFill/>
          </a:ln>
        </p:spPr>
      </p:pic>
      <p:pic>
        <p:nvPicPr>
          <p:cNvPr id="204" name="Ink 2" descr=""/>
          <p:cNvPicPr/>
          <p:nvPr/>
        </p:nvPicPr>
        <p:blipFill>
          <a:blip r:embed="rId3"/>
          <a:stretch/>
        </p:blipFill>
        <p:spPr>
          <a:xfrm>
            <a:off x="820080" y="1314000"/>
            <a:ext cx="5292360" cy="223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Table 1"/>
          <p:cNvGraphicFramePr/>
          <p:nvPr/>
        </p:nvGraphicFramePr>
        <p:xfrm>
          <a:off x="3366360" y="1125360"/>
          <a:ext cx="2729160" cy="2699640"/>
        </p:xfrm>
        <a:graphic>
          <a:graphicData uri="http://schemas.openxmlformats.org/drawingml/2006/table">
            <a:tbl>
              <a:tblPr/>
              <a:tblGrid>
                <a:gridCol w="1364760"/>
                <a:gridCol w="1364760"/>
              </a:tblGrid>
              <a:tr h="1134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Size (feet</a:t>
                      </a:r>
                      <a:r>
                        <a:rPr b="1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Price ($1000)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2104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460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1416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1534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852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4" name="Picture 1" descr=""/>
          <p:cNvPicPr/>
          <p:nvPr/>
        </p:nvPicPr>
        <p:blipFill>
          <a:blip r:embed="rId1"/>
          <a:stretch/>
        </p:blipFill>
        <p:spPr>
          <a:xfrm>
            <a:off x="3975120" y="1806120"/>
            <a:ext cx="152280" cy="136440"/>
          </a:xfrm>
          <a:prstGeom prst="rect">
            <a:avLst/>
          </a:prstGeom>
          <a:ln>
            <a:noFill/>
          </a:ln>
        </p:spPr>
      </p:pic>
      <p:pic>
        <p:nvPicPr>
          <p:cNvPr id="85" name="Picture 3" descr=""/>
          <p:cNvPicPr/>
          <p:nvPr/>
        </p:nvPicPr>
        <p:blipFill>
          <a:blip r:embed="rId2"/>
          <a:stretch/>
        </p:blipFill>
        <p:spPr>
          <a:xfrm>
            <a:off x="5351760" y="1785600"/>
            <a:ext cx="143280" cy="195840"/>
          </a:xfrm>
          <a:prstGeom prst="rect">
            <a:avLst/>
          </a:prstGeom>
          <a:ln>
            <a:noFill/>
          </a:ln>
        </p:spPr>
      </p:pic>
      <p:pic>
        <p:nvPicPr>
          <p:cNvPr id="86" name="Picture 2" descr=""/>
          <p:cNvPicPr/>
          <p:nvPr/>
        </p:nvPicPr>
        <p:blipFill>
          <a:blip r:embed="rId3"/>
          <a:stretch/>
        </p:blipFill>
        <p:spPr>
          <a:xfrm>
            <a:off x="3200400" y="3858120"/>
            <a:ext cx="2934360" cy="4078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304920" y="285840"/>
            <a:ext cx="77716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Multiple features (variables).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Ink 4" descr=""/>
          <p:cNvPicPr/>
          <p:nvPr/>
        </p:nvPicPr>
        <p:blipFill>
          <a:blip r:embed="rId4"/>
          <a:stretch/>
        </p:blipFill>
        <p:spPr>
          <a:xfrm>
            <a:off x="3186000" y="1782360"/>
            <a:ext cx="3189240" cy="266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Table 1"/>
          <p:cNvGraphicFramePr/>
          <p:nvPr/>
        </p:nvGraphicFramePr>
        <p:xfrm>
          <a:off x="838080" y="1125360"/>
          <a:ext cx="7314480" cy="2616480"/>
        </p:xfrm>
        <a:graphic>
          <a:graphicData uri="http://schemas.openxmlformats.org/drawingml/2006/table">
            <a:tbl>
              <a:tblPr/>
              <a:tblGrid>
                <a:gridCol w="1364760"/>
                <a:gridCol w="1528200"/>
                <a:gridCol w="1528200"/>
                <a:gridCol w="1528200"/>
                <a:gridCol w="1365480"/>
              </a:tblGrid>
              <a:tr h="114372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Size (feet</a:t>
                      </a:r>
                      <a:r>
                        <a:rPr b="1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Number of bedrooms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Number of floors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Age of home (years)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Price ($1000)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2104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460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1416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1534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852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8736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0" name="CustomShape 2"/>
          <p:cNvSpPr/>
          <p:nvPr/>
        </p:nvSpPr>
        <p:spPr>
          <a:xfrm>
            <a:off x="304920" y="285840"/>
            <a:ext cx="77716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Multiple features (variables).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1"/>
          <p:cNvGraphicFramePr/>
          <p:nvPr/>
        </p:nvGraphicFramePr>
        <p:xfrm>
          <a:off x="636840" y="867960"/>
          <a:ext cx="6400080" cy="2608200"/>
        </p:xfrm>
        <a:graphic>
          <a:graphicData uri="http://schemas.openxmlformats.org/drawingml/2006/table">
            <a:tbl>
              <a:tblPr/>
              <a:tblGrid>
                <a:gridCol w="1142640"/>
                <a:gridCol w="1143000"/>
                <a:gridCol w="1143000"/>
                <a:gridCol w="1447560"/>
                <a:gridCol w="1524240"/>
              </a:tblGrid>
              <a:tr h="128664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Size (feet</a:t>
                      </a:r>
                      <a:r>
                        <a:rPr b="1" lang="en-US" sz="16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Number of bedrooms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Number of floors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Age of home (years)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Price ($1000)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712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2104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460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35712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1416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5712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1534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5712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852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  <a:tr h="357120"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 lIns="7560" rIns="75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" name="CustomShape 2"/>
          <p:cNvSpPr/>
          <p:nvPr/>
        </p:nvSpPr>
        <p:spPr>
          <a:xfrm>
            <a:off x="304920" y="285840"/>
            <a:ext cx="77716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Multiple features (variables).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29760" y="3189600"/>
            <a:ext cx="6756120" cy="180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Notation: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number of features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input (features) of        training example.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value of feature    in        training example.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14" descr=""/>
          <p:cNvPicPr/>
          <p:nvPr/>
        </p:nvPicPr>
        <p:blipFill>
          <a:blip r:embed="rId1"/>
          <a:stretch/>
        </p:blipFill>
        <p:spPr>
          <a:xfrm>
            <a:off x="1008360" y="3705480"/>
            <a:ext cx="138240" cy="113760"/>
          </a:xfrm>
          <a:prstGeom prst="rect">
            <a:avLst/>
          </a:prstGeom>
          <a:ln>
            <a:noFill/>
          </a:ln>
        </p:spPr>
      </p:pic>
      <p:pic>
        <p:nvPicPr>
          <p:cNvPr id="95" name="Picture 15" descr=""/>
          <p:cNvPicPr/>
          <p:nvPr/>
        </p:nvPicPr>
        <p:blipFill>
          <a:blip r:embed="rId2"/>
          <a:stretch/>
        </p:blipFill>
        <p:spPr>
          <a:xfrm>
            <a:off x="912960" y="3953160"/>
            <a:ext cx="349920" cy="229680"/>
          </a:xfrm>
          <a:prstGeom prst="rect">
            <a:avLst/>
          </a:prstGeom>
          <a:ln>
            <a:noFill/>
          </a:ln>
        </p:spPr>
      </p:pic>
      <p:pic>
        <p:nvPicPr>
          <p:cNvPr id="96" name="Picture 18" descr=""/>
          <p:cNvPicPr/>
          <p:nvPr/>
        </p:nvPicPr>
        <p:blipFill>
          <a:blip r:embed="rId3"/>
          <a:stretch/>
        </p:blipFill>
        <p:spPr>
          <a:xfrm>
            <a:off x="912960" y="4313160"/>
            <a:ext cx="349920" cy="374400"/>
          </a:xfrm>
          <a:prstGeom prst="rect">
            <a:avLst/>
          </a:prstGeom>
          <a:ln>
            <a:noFill/>
          </a:ln>
        </p:spPr>
      </p:pic>
      <p:pic>
        <p:nvPicPr>
          <p:cNvPr id="97" name="Picture 17" descr=""/>
          <p:cNvPicPr/>
          <p:nvPr/>
        </p:nvPicPr>
        <p:blipFill>
          <a:blip r:embed="rId4"/>
          <a:stretch/>
        </p:blipFill>
        <p:spPr>
          <a:xfrm>
            <a:off x="3492720" y="3953160"/>
            <a:ext cx="267840" cy="216360"/>
          </a:xfrm>
          <a:prstGeom prst="rect">
            <a:avLst/>
          </a:prstGeom>
          <a:ln>
            <a:noFill/>
          </a:ln>
        </p:spPr>
      </p:pic>
      <p:pic>
        <p:nvPicPr>
          <p:cNvPr id="98" name="Picture 20" descr=""/>
          <p:cNvPicPr/>
          <p:nvPr/>
        </p:nvPicPr>
        <p:blipFill>
          <a:blip r:embed="rId5"/>
          <a:stretch/>
        </p:blipFill>
        <p:spPr>
          <a:xfrm>
            <a:off x="3693240" y="4370760"/>
            <a:ext cx="267840" cy="216360"/>
          </a:xfrm>
          <a:prstGeom prst="rect">
            <a:avLst/>
          </a:prstGeom>
          <a:ln>
            <a:noFill/>
          </a:ln>
        </p:spPr>
      </p:pic>
      <p:pic>
        <p:nvPicPr>
          <p:cNvPr id="99" name="Picture 19" descr=""/>
          <p:cNvPicPr/>
          <p:nvPr/>
        </p:nvPicPr>
        <p:blipFill>
          <a:blip r:embed="rId6"/>
          <a:stretch/>
        </p:blipFill>
        <p:spPr>
          <a:xfrm>
            <a:off x="3200400" y="4408560"/>
            <a:ext cx="104040" cy="218520"/>
          </a:xfrm>
          <a:prstGeom prst="rect">
            <a:avLst/>
          </a:prstGeom>
          <a:ln>
            <a:noFill/>
          </a:ln>
        </p:spPr>
      </p:pic>
      <p:pic>
        <p:nvPicPr>
          <p:cNvPr id="100" name="Ink 4" descr=""/>
          <p:cNvPicPr/>
          <p:nvPr/>
        </p:nvPicPr>
        <p:blipFill>
          <a:blip r:embed="rId7"/>
          <a:stretch/>
        </p:blipFill>
        <p:spPr>
          <a:xfrm>
            <a:off x="319320" y="1035000"/>
            <a:ext cx="8344800" cy="369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04920" y="285840"/>
            <a:ext cx="77716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Hypothesis: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343080" y="747360"/>
            <a:ext cx="77716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Previously: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1" descr=""/>
          <p:cNvPicPr/>
          <p:nvPr/>
        </p:nvPicPr>
        <p:blipFill>
          <a:blip r:embed="rId1"/>
          <a:stretch/>
        </p:blipFill>
        <p:spPr>
          <a:xfrm>
            <a:off x="3048120" y="799560"/>
            <a:ext cx="2567520" cy="356760"/>
          </a:xfrm>
          <a:prstGeom prst="rect">
            <a:avLst/>
          </a:prstGeom>
          <a:ln>
            <a:noFill/>
          </a:ln>
        </p:spPr>
      </p:pic>
      <p:pic>
        <p:nvPicPr>
          <p:cNvPr id="104" name="Ink 2" descr=""/>
          <p:cNvPicPr/>
          <p:nvPr/>
        </p:nvPicPr>
        <p:blipFill>
          <a:blip r:embed="rId2"/>
          <a:stretch/>
        </p:blipFill>
        <p:spPr>
          <a:xfrm>
            <a:off x="678600" y="654480"/>
            <a:ext cx="7728120" cy="321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561960" y="403560"/>
            <a:ext cx="5869440" cy="35676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419040" y="903600"/>
            <a:ext cx="77716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convenience of notation, define                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3" descr=""/>
          <p:cNvPicPr/>
          <p:nvPr/>
        </p:nvPicPr>
        <p:blipFill>
          <a:blip r:embed="rId2"/>
          <a:stretch/>
        </p:blipFill>
        <p:spPr>
          <a:xfrm>
            <a:off x="5029200" y="986400"/>
            <a:ext cx="975240" cy="29520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419040" y="4400640"/>
            <a:ext cx="77716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Multivariate linear regression.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Ink 1" descr=""/>
          <p:cNvPicPr/>
          <p:nvPr/>
        </p:nvPicPr>
        <p:blipFill>
          <a:blip r:embed="rId3"/>
          <a:stretch/>
        </p:blipFill>
        <p:spPr>
          <a:xfrm>
            <a:off x="114120" y="731520"/>
            <a:ext cx="8664120" cy="429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191120" y="666720"/>
            <a:ext cx="4952160" cy="14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Linear Regression with multiple variables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Line 2"/>
          <p:cNvSpPr/>
          <p:nvPr/>
        </p:nvSpPr>
        <p:spPr>
          <a:xfrm>
            <a:off x="4224600" y="2150280"/>
            <a:ext cx="42976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4191120" y="1962000"/>
            <a:ext cx="4494960" cy="19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Gradient descent for multiple variables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rcRect l="0" t="0" r="0" b="7247"/>
          <a:stretch/>
        </p:blipFill>
        <p:spPr>
          <a:xfrm>
            <a:off x="685800" y="361800"/>
            <a:ext cx="3199680" cy="3656880"/>
          </a:xfrm>
          <a:prstGeom prst="rect">
            <a:avLst/>
          </a:prstGeom>
          <a:ln>
            <a:noFill/>
          </a:ln>
        </p:spPr>
      </p:pic>
      <p:sp>
        <p:nvSpPr>
          <p:cNvPr id="114" name="CustomShape 4"/>
          <p:cNvSpPr/>
          <p:nvPr/>
        </p:nvSpPr>
        <p:spPr>
          <a:xfrm>
            <a:off x="838080" y="3867120"/>
            <a:ext cx="289476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Machine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" descr=""/>
          <p:cNvPicPr/>
          <p:nvPr/>
        </p:nvPicPr>
        <p:blipFill>
          <a:blip r:embed="rId1"/>
          <a:stretch/>
        </p:blipFill>
        <p:spPr>
          <a:xfrm>
            <a:off x="2228760" y="428040"/>
            <a:ext cx="6260760" cy="32832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380880" y="361800"/>
            <a:ext cx="186624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Hypothesis: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80880" y="1424160"/>
            <a:ext cx="26661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Cost function: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380880" y="906120"/>
            <a:ext cx="186624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Parameters: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8" descr=""/>
          <p:cNvPicPr/>
          <p:nvPr/>
        </p:nvPicPr>
        <p:blipFill>
          <a:blip r:embed="rId2"/>
          <a:stretch/>
        </p:blipFill>
        <p:spPr>
          <a:xfrm>
            <a:off x="2073240" y="998640"/>
            <a:ext cx="1638360" cy="275760"/>
          </a:xfrm>
          <a:prstGeom prst="rect">
            <a:avLst/>
          </a:prstGeom>
          <a:ln>
            <a:noFill/>
          </a:ln>
        </p:spPr>
      </p:pic>
      <p:pic>
        <p:nvPicPr>
          <p:cNvPr id="120" name="Picture 23" descr=""/>
          <p:cNvPicPr/>
          <p:nvPr/>
        </p:nvPicPr>
        <p:blipFill>
          <a:blip r:embed="rId3"/>
          <a:stretch/>
        </p:blipFill>
        <p:spPr>
          <a:xfrm>
            <a:off x="1143000" y="1689120"/>
            <a:ext cx="5654880" cy="831240"/>
          </a:xfrm>
          <a:prstGeom prst="rect">
            <a:avLst/>
          </a:prstGeom>
          <a:ln>
            <a:noFill/>
          </a:ln>
        </p:spPr>
      </p:pic>
      <p:pic>
        <p:nvPicPr>
          <p:cNvPr id="121" name="Picture 26" descr=""/>
          <p:cNvPicPr/>
          <p:nvPr/>
        </p:nvPicPr>
        <p:blipFill>
          <a:blip r:embed="rId4"/>
          <a:stretch/>
        </p:blipFill>
        <p:spPr>
          <a:xfrm>
            <a:off x="7048440" y="4423320"/>
            <a:ext cx="1292760" cy="220320"/>
          </a:xfrm>
          <a:prstGeom prst="rect">
            <a:avLst/>
          </a:prstGeom>
          <a:ln>
            <a:noFill/>
          </a:ln>
        </p:spPr>
      </p:pic>
      <p:pic>
        <p:nvPicPr>
          <p:cNvPr id="122" name="Picture 28" descr=""/>
          <p:cNvPicPr/>
          <p:nvPr/>
        </p:nvPicPr>
        <p:blipFill>
          <a:blip r:embed="rId5"/>
          <a:stretch/>
        </p:blipFill>
        <p:spPr>
          <a:xfrm>
            <a:off x="1990080" y="3447000"/>
            <a:ext cx="109080" cy="30348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3505320" y="4334040"/>
            <a:ext cx="533340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(simultaneously update for every                        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1028880" y="3390840"/>
            <a:ext cx="96048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Repeat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380880" y="2952720"/>
            <a:ext cx="266616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Gradient descent: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30" descr=""/>
          <p:cNvPicPr/>
          <p:nvPr/>
        </p:nvPicPr>
        <p:blipFill>
          <a:blip r:embed="rId6"/>
          <a:stretch/>
        </p:blipFill>
        <p:spPr>
          <a:xfrm>
            <a:off x="1447920" y="4379760"/>
            <a:ext cx="109080" cy="303480"/>
          </a:xfrm>
          <a:prstGeom prst="rect">
            <a:avLst/>
          </a:prstGeom>
          <a:ln>
            <a:noFill/>
          </a:ln>
        </p:spPr>
      </p:pic>
      <p:pic>
        <p:nvPicPr>
          <p:cNvPr id="127" name="Picture 3" descr=""/>
          <p:cNvPicPr/>
          <p:nvPr/>
        </p:nvPicPr>
        <p:blipFill>
          <a:blip r:embed="rId7"/>
          <a:stretch/>
        </p:blipFill>
        <p:spPr>
          <a:xfrm>
            <a:off x="1519200" y="3854520"/>
            <a:ext cx="3697920" cy="435960"/>
          </a:xfrm>
          <a:prstGeom prst="rect">
            <a:avLst/>
          </a:prstGeom>
          <a:ln>
            <a:noFill/>
          </a:ln>
        </p:spPr>
      </p:pic>
      <p:pic>
        <p:nvPicPr>
          <p:cNvPr id="128" name="Ink 5" descr=""/>
          <p:cNvPicPr/>
          <p:nvPr/>
        </p:nvPicPr>
        <p:blipFill>
          <a:blip r:embed="rId8"/>
          <a:stretch/>
        </p:blipFill>
        <p:spPr>
          <a:xfrm>
            <a:off x="925200" y="97200"/>
            <a:ext cx="7657920" cy="438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872720" y="3580560"/>
            <a:ext cx="364932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(simultaneously update             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304920" y="207360"/>
            <a:ext cx="35892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Gradient Descent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457200" y="1151640"/>
            <a:ext cx="26661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Repeat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457200" y="751320"/>
            <a:ext cx="35805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Previously (n=1):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4" descr=""/>
          <p:cNvPicPr/>
          <p:nvPr/>
        </p:nvPicPr>
        <p:blipFill>
          <a:blip r:embed="rId1"/>
          <a:stretch/>
        </p:blipFill>
        <p:spPr>
          <a:xfrm>
            <a:off x="914400" y="1533600"/>
            <a:ext cx="3354480" cy="623520"/>
          </a:xfrm>
          <a:prstGeom prst="rect">
            <a:avLst/>
          </a:prstGeom>
          <a:ln>
            <a:noFill/>
          </a:ln>
        </p:spPr>
      </p:pic>
      <p:pic>
        <p:nvPicPr>
          <p:cNvPr id="134" name="Picture 2" descr=""/>
          <p:cNvPicPr/>
          <p:nvPr/>
        </p:nvPicPr>
        <p:blipFill>
          <a:blip r:embed="rId2"/>
          <a:stretch/>
        </p:blipFill>
        <p:spPr>
          <a:xfrm>
            <a:off x="3988800" y="3660120"/>
            <a:ext cx="482760" cy="206640"/>
          </a:xfrm>
          <a:prstGeom prst="rect">
            <a:avLst/>
          </a:prstGeom>
          <a:ln>
            <a:noFill/>
          </a:ln>
        </p:spPr>
      </p:pic>
      <p:pic>
        <p:nvPicPr>
          <p:cNvPr id="135" name="Picture 28" descr=""/>
          <p:cNvPicPr/>
          <p:nvPr/>
        </p:nvPicPr>
        <p:blipFill>
          <a:blip r:embed="rId3"/>
          <a:stretch/>
        </p:blipFill>
        <p:spPr>
          <a:xfrm>
            <a:off x="1418400" y="1207800"/>
            <a:ext cx="109080" cy="303480"/>
          </a:xfrm>
          <a:prstGeom prst="rect">
            <a:avLst/>
          </a:prstGeom>
          <a:ln>
            <a:noFill/>
          </a:ln>
        </p:spPr>
      </p:pic>
      <p:pic>
        <p:nvPicPr>
          <p:cNvPr id="136" name="Picture 30" descr=""/>
          <p:cNvPicPr/>
          <p:nvPr/>
        </p:nvPicPr>
        <p:blipFill>
          <a:blip r:embed="rId4"/>
          <a:stretch/>
        </p:blipFill>
        <p:spPr>
          <a:xfrm>
            <a:off x="641880" y="4095720"/>
            <a:ext cx="109080" cy="303480"/>
          </a:xfrm>
          <a:prstGeom prst="rect">
            <a:avLst/>
          </a:prstGeom>
          <a:ln>
            <a:noFill/>
          </a:ln>
        </p:spPr>
      </p:pic>
      <p:pic>
        <p:nvPicPr>
          <p:cNvPr id="137" name="Picture 8" descr=""/>
          <p:cNvPicPr/>
          <p:nvPr/>
        </p:nvPicPr>
        <p:blipFill>
          <a:blip r:embed="rId5"/>
          <a:stretch/>
        </p:blipFill>
        <p:spPr>
          <a:xfrm>
            <a:off x="921960" y="2862000"/>
            <a:ext cx="3697560" cy="623520"/>
          </a:xfrm>
          <a:prstGeom prst="rect">
            <a:avLst/>
          </a:prstGeom>
          <a:ln>
            <a:noFill/>
          </a:ln>
        </p:spPr>
      </p:pic>
      <p:pic>
        <p:nvPicPr>
          <p:cNvPr id="138" name="Picture 1" descr=""/>
          <p:cNvPicPr/>
          <p:nvPr/>
        </p:nvPicPr>
        <p:blipFill>
          <a:blip r:embed="rId6"/>
          <a:stretch/>
        </p:blipFill>
        <p:spPr>
          <a:xfrm>
            <a:off x="2784960" y="2417400"/>
            <a:ext cx="726120" cy="306000"/>
          </a:xfrm>
          <a:prstGeom prst="rect">
            <a:avLst/>
          </a:prstGeom>
          <a:ln>
            <a:noFill/>
          </a:ln>
        </p:spPr>
      </p:pic>
      <p:sp>
        <p:nvSpPr>
          <p:cNvPr id="139" name="CustomShape 5"/>
          <p:cNvSpPr/>
          <p:nvPr/>
        </p:nvSpPr>
        <p:spPr>
          <a:xfrm rot="5400000">
            <a:off x="3134880" y="1284120"/>
            <a:ext cx="133560" cy="2059200"/>
          </a:xfrm>
          <a:prstGeom prst="rightBrace">
            <a:avLst>
              <a:gd name="adj1" fmla="val 47916"/>
              <a:gd name="adj2" fmla="val 50000"/>
            </a:avLst>
          </a:pr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0" name="Line 6"/>
          <p:cNvSpPr/>
          <p:nvPr/>
        </p:nvSpPr>
        <p:spPr>
          <a:xfrm>
            <a:off x="4686120" y="133200"/>
            <a:ext cx="360" cy="487692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1" name="CustomShape 7"/>
          <p:cNvSpPr/>
          <p:nvPr/>
        </p:nvSpPr>
        <p:spPr>
          <a:xfrm>
            <a:off x="4838760" y="57240"/>
            <a:ext cx="35805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algorithm               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19" descr=""/>
          <p:cNvPicPr/>
          <p:nvPr/>
        </p:nvPicPr>
        <p:blipFill>
          <a:blip r:embed="rId7"/>
          <a:stretch/>
        </p:blipFill>
        <p:spPr>
          <a:xfrm>
            <a:off x="6629400" y="142200"/>
            <a:ext cx="686880" cy="228960"/>
          </a:xfrm>
          <a:prstGeom prst="rect">
            <a:avLst/>
          </a:prstGeom>
          <a:ln>
            <a:noFill/>
          </a:ln>
        </p:spPr>
      </p:pic>
      <p:sp>
        <p:nvSpPr>
          <p:cNvPr id="143" name="CustomShape 8"/>
          <p:cNvSpPr/>
          <p:nvPr/>
        </p:nvSpPr>
        <p:spPr>
          <a:xfrm>
            <a:off x="4829040" y="438120"/>
            <a:ext cx="26661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Repeat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31" descr=""/>
          <p:cNvPicPr/>
          <p:nvPr/>
        </p:nvPicPr>
        <p:blipFill>
          <a:blip r:embed="rId8"/>
          <a:stretch/>
        </p:blipFill>
        <p:spPr>
          <a:xfrm>
            <a:off x="5790600" y="494280"/>
            <a:ext cx="109080" cy="303480"/>
          </a:xfrm>
          <a:prstGeom prst="rect">
            <a:avLst/>
          </a:prstGeom>
          <a:ln>
            <a:noFill/>
          </a:ln>
        </p:spPr>
      </p:pic>
      <p:pic>
        <p:nvPicPr>
          <p:cNvPr id="145" name="Picture 33" descr=""/>
          <p:cNvPicPr/>
          <p:nvPr/>
        </p:nvPicPr>
        <p:blipFill>
          <a:blip r:embed="rId9"/>
          <a:stretch/>
        </p:blipFill>
        <p:spPr>
          <a:xfrm>
            <a:off x="5099760" y="2190600"/>
            <a:ext cx="109080" cy="303480"/>
          </a:xfrm>
          <a:prstGeom prst="rect">
            <a:avLst/>
          </a:prstGeom>
          <a:ln>
            <a:noFill/>
          </a:ln>
        </p:spPr>
      </p:pic>
      <p:pic>
        <p:nvPicPr>
          <p:cNvPr id="146" name="Picture 22" descr=""/>
          <p:cNvPicPr/>
          <p:nvPr/>
        </p:nvPicPr>
        <p:blipFill>
          <a:blip r:embed="rId10"/>
          <a:stretch/>
        </p:blipFill>
        <p:spPr>
          <a:xfrm>
            <a:off x="5219640" y="1008720"/>
            <a:ext cx="3685320" cy="623520"/>
          </a:xfrm>
          <a:prstGeom prst="rect">
            <a:avLst/>
          </a:prstGeom>
          <a:ln>
            <a:noFill/>
          </a:ln>
        </p:spPr>
      </p:pic>
      <p:sp>
        <p:nvSpPr>
          <p:cNvPr id="147" name="CustomShape 9"/>
          <p:cNvSpPr/>
          <p:nvPr/>
        </p:nvSpPr>
        <p:spPr>
          <a:xfrm>
            <a:off x="6258240" y="1682280"/>
            <a:ext cx="274824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(simultaneously update        for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5" descr=""/>
          <p:cNvPicPr/>
          <p:nvPr/>
        </p:nvPicPr>
        <p:blipFill>
          <a:blip r:embed="rId11"/>
          <a:stretch/>
        </p:blipFill>
        <p:spPr>
          <a:xfrm>
            <a:off x="8381880" y="1757160"/>
            <a:ext cx="167400" cy="228960"/>
          </a:xfrm>
          <a:prstGeom prst="rect">
            <a:avLst/>
          </a:prstGeom>
          <a:ln>
            <a:noFill/>
          </a:ln>
        </p:spPr>
      </p:pic>
      <p:pic>
        <p:nvPicPr>
          <p:cNvPr id="149" name="Picture 10" descr=""/>
          <p:cNvPicPr/>
          <p:nvPr/>
        </p:nvPicPr>
        <p:blipFill>
          <a:blip r:embed="rId12"/>
          <a:stretch/>
        </p:blipFill>
        <p:spPr>
          <a:xfrm>
            <a:off x="6401160" y="2056680"/>
            <a:ext cx="1033920" cy="176040"/>
          </a:xfrm>
          <a:prstGeom prst="rect">
            <a:avLst/>
          </a:prstGeom>
          <a:ln>
            <a:noFill/>
          </a:ln>
        </p:spPr>
      </p:pic>
      <p:sp>
        <p:nvSpPr>
          <p:cNvPr id="150" name="Line 10"/>
          <p:cNvSpPr/>
          <p:nvPr/>
        </p:nvSpPr>
        <p:spPr>
          <a:xfrm flipH="1">
            <a:off x="4876560" y="2639880"/>
            <a:ext cx="396252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51" name="Picture 11" descr=""/>
          <p:cNvPicPr/>
          <p:nvPr/>
        </p:nvPicPr>
        <p:blipFill>
          <a:blip r:embed="rId13"/>
          <a:stretch/>
        </p:blipFill>
        <p:spPr>
          <a:xfrm>
            <a:off x="5099760" y="2724120"/>
            <a:ext cx="3659760" cy="623520"/>
          </a:xfrm>
          <a:prstGeom prst="rect">
            <a:avLst/>
          </a:prstGeom>
          <a:ln>
            <a:noFill/>
          </a:ln>
        </p:spPr>
      </p:pic>
      <p:pic>
        <p:nvPicPr>
          <p:cNvPr id="152" name="Picture 16" descr=""/>
          <p:cNvPicPr/>
          <p:nvPr/>
        </p:nvPicPr>
        <p:blipFill>
          <a:blip r:embed="rId14"/>
          <a:stretch/>
        </p:blipFill>
        <p:spPr>
          <a:xfrm>
            <a:off x="5097600" y="3471840"/>
            <a:ext cx="3659760" cy="623520"/>
          </a:xfrm>
          <a:prstGeom prst="rect">
            <a:avLst/>
          </a:prstGeom>
          <a:ln>
            <a:noFill/>
          </a:ln>
        </p:spPr>
      </p:pic>
      <p:pic>
        <p:nvPicPr>
          <p:cNvPr id="153" name="Picture 6" descr=""/>
          <p:cNvPicPr/>
          <p:nvPr/>
        </p:nvPicPr>
        <p:blipFill>
          <a:blip r:embed="rId15"/>
          <a:stretch/>
        </p:blipFill>
        <p:spPr>
          <a:xfrm>
            <a:off x="5097600" y="4157640"/>
            <a:ext cx="3659760" cy="623520"/>
          </a:xfrm>
          <a:prstGeom prst="rect">
            <a:avLst/>
          </a:prstGeom>
          <a:ln>
            <a:noFill/>
          </a:ln>
        </p:spPr>
      </p:pic>
      <p:pic>
        <p:nvPicPr>
          <p:cNvPr id="154" name="Picture 53" descr=""/>
          <p:cNvPicPr/>
          <p:nvPr/>
        </p:nvPicPr>
        <p:blipFill>
          <a:blip r:embed="rId16"/>
          <a:stretch/>
        </p:blipFill>
        <p:spPr>
          <a:xfrm>
            <a:off x="5097600" y="4879080"/>
            <a:ext cx="189360" cy="20880"/>
          </a:xfrm>
          <a:prstGeom prst="rect">
            <a:avLst/>
          </a:prstGeom>
          <a:ln>
            <a:noFill/>
          </a:ln>
        </p:spPr>
      </p:pic>
      <p:pic>
        <p:nvPicPr>
          <p:cNvPr id="155" name="Ink 13" descr=""/>
          <p:cNvPicPr/>
          <p:nvPr/>
        </p:nvPicPr>
        <p:blipFill>
          <a:blip r:embed="rId17"/>
          <a:stretch/>
        </p:blipFill>
        <p:spPr>
          <a:xfrm>
            <a:off x="205560" y="219240"/>
            <a:ext cx="8873280" cy="469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2675</TotalTime>
  <Application>LibreOffice/5.1.6.2$Linux_X86_64 LibreOffice_project/10m0$Build-2</Application>
  <Words>861</Words>
  <Paragraphs>343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2010-07-08T21:59:02Z</dcterms:created>
  <dc:creator>OpenClassroom</dc:creator>
  <dc:description/>
  <dc:language>en-US</dc:language>
  <cp:lastModifiedBy/>
  <dcterms:modified xsi:type="dcterms:W3CDTF">2020-02-18T09:10:28Z</dcterms:modified>
  <cp:revision>234</cp:revision>
  <dc:subject/>
  <dc:title>Introduction to  Programming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2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32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