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noEditPoints="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a:p>
            <a:endParaRPr lang="en-US"/>
          </a:p>
        </p:txBody>
      </p:sp>
      <p:sp>
        <p:nvSpPr>
          <p:cNvPr id="3" name="Date Placeholder 2"/>
          <p:cNvSpPr>
            <a:spLocks noGrp="1" noEditPoints="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a:p>
          <a:p>
            <a:r>
              <a:rPr lang="en-US" smtClean="0"/>
              <a:t>*</a:t>
            </a:r>
            <a:endParaRPr lang="en-US"/>
          </a:p>
        </p:txBody>
      </p:sp>
      <p:sp>
        <p:nvSpPr>
          <p:cNvPr id="4" name="Slide Image Placeholder 3"/>
          <p:cNvSpPr>
            <a:spLocks noGrp="1" noRot="1" noChangeAspect="1" noEditPoints="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a:p>
            <a:endParaRPr lang="en-US"/>
          </a:p>
        </p:txBody>
      </p:sp>
      <p:sp>
        <p:nvSpPr>
          <p:cNvPr id="5" name="Notes Placeholder 4"/>
          <p:cNvSpPr>
            <a:spLocks noGrp="1" noEditPoints="1"/>
          </p:cNvSpPr>
          <p:nvPr>
            <p:ph type="body" sz="quarter" idx="3"/>
          </p:nvPr>
        </p:nvSpPr>
        <p:spPr>
          <a:xfrm>
            <a:off x="685800" y="4343400"/>
            <a:ext cx="5486400" cy="4114800"/>
          </a:xfrm>
          <a:prstGeom prst="rect">
            <a:avLst/>
          </a:prstGeom>
        </p:spPr>
        <p:txBody>
          <a:bodyPr vert="horz" lIns="91440" tIns="45720" rIns="91440" bIns="45720" rtlCol="0"/>
          <a:lstStyle/>
          <a:p>
            <a:pPr lvl="0"/>
            <a:endParaRP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EditPoints="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a:p>
            <a:endParaRPr lang="en-US"/>
          </a:p>
        </p:txBody>
      </p:sp>
      <p:sp>
        <p:nvSpPr>
          <p:cNvPr id="7" name="Slide Number Placeholder 6"/>
          <p:cNvSpPr>
            <a:spLocks noGrp="1" noEditPoints="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endParaRPr/>
          </a:p>
          <a:p>
            <a:r>
              <a:rPr lang="en-US" smtClean="0"/>
              <a:t>#</a:t>
            </a:r>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34EC96EA-86F6-49F6-9767-4B757B6B15E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6647D6AD-7B98-4485-A93D-4E6E8A8C987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3DDA8A62-467B-4ED6-8D43-7D37FC099E8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701C5A4A-D3FF-4CA6-AFD6-11203056E0C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1499FEA1-EAF0-432C-A0A0-B3B40C205E3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8AAB6A62-0384-47A1-A878-123ABACBA75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7B628DAD-76D3-42FF-9683-C07437736C3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4A0559D5-3AAF-4BF3-9506-CE3A286B3C51}"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4F857F10-73A9-4BDD-B7A3-ACBF514878A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E58FC443-6E2F-4975-868D-97353296B03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187D337B-00C5-4D99-8979-7CF9513AD7C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9CC2911C-B98D-4C2C-BF0D-633B41A212E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CC04C051-4309-48B8-B0EC-7612975C21E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C12D75B0-E70D-4753-B5CE-A1400CF5045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FD94F973-46F4-469C-9F79-C667F0F8F9A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A725CC97-E89F-47A6-A8C1-7C3172963EF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noEditPoints="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noEditPoints="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lvl="0"/>
            <a:r>
              <a:rPr kumimoji="0" lang="en-US" smtClean="0"/>
              <a:t>Click to edit Master subtitle style</a:t>
            </a:r>
            <a:endParaRPr kumimoji="0" lang="en-US"/>
          </a:p>
        </p:txBody>
      </p:sp>
      <p:sp>
        <p:nvSpPr>
          <p:cNvPr id="30" name="Date Placeholder 29"/>
          <p:cNvSpPr>
            <a:spLocks noGrp="1" noEditPoints="1"/>
          </p:cNvSpPr>
          <p:nvPr>
            <p:ph type="dt" sz="half" idx="10"/>
          </p:nvPr>
        </p:nvSpPr>
        <p:spPr/>
        <p:txBody>
          <a:bodyPr/>
          <a:lstStyle/>
          <a:p>
            <a:fld id="{1933DE2A-0EC0-4438-BB51-4EB7E194A5A4}" type="datetimeFigureOut">
              <a:rPr lang="en-US" smtClean="0"/>
              <a:pPr/>
              <a:t>5/3/2020</a:t>
            </a:fld>
            <a:endParaRPr lang="en-US"/>
          </a:p>
        </p:txBody>
      </p:sp>
      <p:sp>
        <p:nvSpPr>
          <p:cNvPr id="19" name="Footer Placeholder 18"/>
          <p:cNvSpPr>
            <a:spLocks noGrp="1" noEditPoints="1"/>
          </p:cNvSpPr>
          <p:nvPr>
            <p:ph type="ftr" sz="quarter" idx="11"/>
          </p:nvPr>
        </p:nvSpPr>
        <p:spPr/>
        <p:txBody>
          <a:bodyPr/>
          <a:lstStyle/>
          <a:p>
            <a:endParaRPr lang="en-US"/>
          </a:p>
        </p:txBody>
      </p:sp>
      <p:sp>
        <p:nvSpPr>
          <p:cNvPr id="27" name="Slide Number Placeholder 26"/>
          <p:cNvSpPr>
            <a:spLocks noGrp="1" noEditPoints="1"/>
          </p:cNvSpPr>
          <p:nvPr>
            <p:ph type="sldNum" sz="quarter" idx="12"/>
          </p:nvPr>
        </p:nvSpPr>
        <p:spPr/>
        <p:txBody>
          <a:bodyPr/>
          <a:lstStyle/>
          <a:p>
            <a:fld id="{CE3CBA0F-5AFC-4252-ADD4-827ABB0FD3F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noEditPoints="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noEditPoints="1"/>
          </p:cNvSpPr>
          <p:nvPr>
            <p:ph type="dt" sz="half" idx="10"/>
          </p:nvPr>
        </p:nvSpPr>
        <p:spPr/>
        <p:txBody>
          <a:bodyPr/>
          <a:lstStyle/>
          <a:p>
            <a:fld id="{1933DE2A-0EC0-4438-BB51-4EB7E194A5A4}" type="datetimeFigureOut">
              <a:rPr lang="en-US" smtClean="0"/>
              <a:pPr/>
              <a:t>5/3/2020</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CE3CBA0F-5AFC-4252-ADD4-827ABB0FD3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noEditPoints="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noEditPoints="1"/>
          </p:cNvSpPr>
          <p:nvPr>
            <p:ph type="dt" sz="half" idx="10"/>
          </p:nvPr>
        </p:nvSpPr>
        <p:spPr/>
        <p:txBody>
          <a:bodyPr/>
          <a:lstStyle/>
          <a:p>
            <a:fld id="{1933DE2A-0EC0-4438-BB51-4EB7E194A5A4}" type="datetimeFigureOut">
              <a:rPr lang="en-US" smtClean="0"/>
              <a:pPr/>
              <a:t>5/3/2020</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CE3CBA0F-5AFC-4252-ADD4-827ABB0FD3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kumimoji="0" lang="en-US" smtClean="0"/>
              <a:t>Click to edit Master title style</a:t>
            </a:r>
            <a:endParaRPr kumimoji="0" lang="en-US"/>
          </a:p>
        </p:txBody>
      </p:sp>
      <p:sp>
        <p:nvSpPr>
          <p:cNvPr id="3" name="Content Placeholder 2"/>
          <p:cNvSpPr>
            <a:spLocks noGrp="1" noEditPoints="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noEditPoints="1"/>
          </p:cNvSpPr>
          <p:nvPr>
            <p:ph type="dt" sz="half" idx="10"/>
          </p:nvPr>
        </p:nvSpPr>
        <p:spPr/>
        <p:txBody>
          <a:bodyPr/>
          <a:lstStyle/>
          <a:p>
            <a:fld id="{1933DE2A-0EC0-4438-BB51-4EB7E194A5A4}" type="datetimeFigureOut">
              <a:rPr lang="en-US" smtClean="0"/>
              <a:pPr/>
              <a:t>5/3/2020</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CE3CBA0F-5AFC-4252-ADD4-827ABB0FD3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noEditPoints="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noEditPoints="1"/>
          </p:cNvSpPr>
          <p:nvPr>
            <p:ph type="dt" sz="half" idx="10"/>
          </p:nvPr>
        </p:nvSpPr>
        <p:spPr/>
        <p:txBody>
          <a:bodyPr/>
          <a:lstStyle/>
          <a:p>
            <a:fld id="{1933DE2A-0EC0-4438-BB51-4EB7E194A5A4}" type="datetimeFigureOut">
              <a:rPr lang="en-US" smtClean="0"/>
              <a:pPr/>
              <a:t>5/3/2020</a:t>
            </a:fld>
            <a:endParaRPr lang="en-US"/>
          </a:p>
        </p:txBody>
      </p:sp>
      <p:sp>
        <p:nvSpPr>
          <p:cNvPr id="5" name="Footer Placeholder 4"/>
          <p:cNvSpPr>
            <a:spLocks noGrp="1" noEditPoints="1"/>
          </p:cNvSpPr>
          <p:nvPr>
            <p:ph type="ftr" sz="quarter" idx="11"/>
          </p:nvPr>
        </p:nvSpPr>
        <p:spPr/>
        <p:txBody>
          <a:bodyPr/>
          <a:lstStyle/>
          <a:p>
            <a:endParaRPr lang="en-US"/>
          </a:p>
        </p:txBody>
      </p:sp>
      <p:sp>
        <p:nvSpPr>
          <p:cNvPr id="6" name="Slide Number Placeholder 5"/>
          <p:cNvSpPr>
            <a:spLocks noGrp="1" noEditPoints="1"/>
          </p:cNvSpPr>
          <p:nvPr>
            <p:ph type="sldNum" sz="quarter" idx="12"/>
          </p:nvPr>
        </p:nvSpPr>
        <p:spPr/>
        <p:txBody>
          <a:bodyPr/>
          <a:lstStyle/>
          <a:p>
            <a:fld id="{CE3CBA0F-5AFC-4252-ADD4-827ABB0FD3F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noEditPoints="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noEditPoints="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noEditPoints="1"/>
          </p:cNvSpPr>
          <p:nvPr>
            <p:ph type="dt" sz="half" idx="10"/>
          </p:nvPr>
        </p:nvSpPr>
        <p:spPr/>
        <p:txBody>
          <a:bodyPr/>
          <a:lstStyle/>
          <a:p>
            <a:fld id="{1933DE2A-0EC0-4438-BB51-4EB7E194A5A4}" type="datetimeFigureOut">
              <a:rPr lang="en-US" smtClean="0"/>
              <a:pPr/>
              <a:t>5/3/2020</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CE3CBA0F-5AFC-4252-ADD4-827ABB0FD3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7200" y="704088"/>
            <a:ext cx="8229600" cy="1143000"/>
          </a:xfrm>
        </p:spPr>
        <p:txBody>
          <a:bodyPr tIns="45720" anchor="b"/>
          <a:lstStyle/>
          <a:p>
            <a:r>
              <a:rPr kumimoji="0" lang="en-US" smtClean="0"/>
              <a:t>Click to edit Master title style</a:t>
            </a:r>
            <a:endParaRPr kumimoji="0" lang="en-US"/>
          </a:p>
        </p:txBody>
      </p:sp>
      <p:sp>
        <p:nvSpPr>
          <p:cNvPr id="3" name="Text Placeholder 2"/>
          <p:cNvSpPr>
            <a:spLocks noGrp="1" noEditPoints="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noEditPoints="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noEditPoints="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noEditPoints="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noEditPoints="1"/>
          </p:cNvSpPr>
          <p:nvPr>
            <p:ph type="dt" sz="half" idx="10"/>
          </p:nvPr>
        </p:nvSpPr>
        <p:spPr/>
        <p:txBody>
          <a:bodyPr/>
          <a:lstStyle/>
          <a:p>
            <a:fld id="{1933DE2A-0EC0-4438-BB51-4EB7E194A5A4}" type="datetimeFigureOut">
              <a:rPr lang="en-US" smtClean="0"/>
              <a:pPr/>
              <a:t>5/3/2020</a:t>
            </a:fld>
            <a:endParaRPr lang="en-US"/>
          </a:p>
        </p:txBody>
      </p:sp>
      <p:sp>
        <p:nvSpPr>
          <p:cNvPr id="8" name="Footer Placeholder 7"/>
          <p:cNvSpPr>
            <a:spLocks noGrp="1" noEditPoints="1"/>
          </p:cNvSpPr>
          <p:nvPr>
            <p:ph type="ftr" sz="quarter" idx="11"/>
          </p:nvPr>
        </p:nvSpPr>
        <p:spPr/>
        <p:txBody>
          <a:bodyPr/>
          <a:lstStyle/>
          <a:p>
            <a:endParaRPr lang="en-US"/>
          </a:p>
        </p:txBody>
      </p:sp>
      <p:sp>
        <p:nvSpPr>
          <p:cNvPr id="9" name="Slide Number Placeholder 8"/>
          <p:cNvSpPr>
            <a:spLocks noGrp="1" noEditPoints="1"/>
          </p:cNvSpPr>
          <p:nvPr>
            <p:ph type="sldNum" sz="quarter" idx="12"/>
          </p:nvPr>
        </p:nvSpPr>
        <p:spPr/>
        <p:txBody>
          <a:bodyPr/>
          <a:lstStyle/>
          <a:p>
            <a:fld id="{CE3CBA0F-5AFC-4252-ADD4-827ABB0FD3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noEditPoints="1"/>
          </p:cNvSpPr>
          <p:nvPr>
            <p:ph type="dt" sz="half" idx="10"/>
          </p:nvPr>
        </p:nvSpPr>
        <p:spPr/>
        <p:txBody>
          <a:bodyPr/>
          <a:lstStyle/>
          <a:p>
            <a:fld id="{1933DE2A-0EC0-4438-BB51-4EB7E194A5A4}" type="datetimeFigureOut">
              <a:rPr lang="en-US" smtClean="0"/>
              <a:pPr/>
              <a:t>5/3/2020</a:t>
            </a:fld>
            <a:endParaRPr lang="en-US"/>
          </a:p>
        </p:txBody>
      </p:sp>
      <p:sp>
        <p:nvSpPr>
          <p:cNvPr id="4" name="Footer Placeholder 3"/>
          <p:cNvSpPr>
            <a:spLocks noGrp="1" noEditPoints="1"/>
          </p:cNvSpPr>
          <p:nvPr>
            <p:ph type="ftr" sz="quarter" idx="11"/>
          </p:nvPr>
        </p:nvSpPr>
        <p:spPr/>
        <p:txBody>
          <a:bodyPr/>
          <a:lstStyle/>
          <a:p>
            <a:endParaRPr lang="en-US"/>
          </a:p>
        </p:txBody>
      </p:sp>
      <p:sp>
        <p:nvSpPr>
          <p:cNvPr id="5" name="Slide Number Placeholder 4"/>
          <p:cNvSpPr>
            <a:spLocks noGrp="1" noEditPoints="1"/>
          </p:cNvSpPr>
          <p:nvPr>
            <p:ph type="sldNum" sz="quarter" idx="12"/>
          </p:nvPr>
        </p:nvSpPr>
        <p:spPr/>
        <p:txBody>
          <a:bodyPr/>
          <a:lstStyle/>
          <a:p>
            <a:fld id="{CE3CBA0F-5AFC-4252-ADD4-827ABB0FD3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fld id="{1933DE2A-0EC0-4438-BB51-4EB7E194A5A4}" type="datetimeFigureOut">
              <a:rPr lang="en-US" smtClean="0"/>
              <a:pPr/>
              <a:t>5/3/2020</a:t>
            </a:fld>
            <a:endParaRPr lang="en-US"/>
          </a:p>
        </p:txBody>
      </p:sp>
      <p:sp>
        <p:nvSpPr>
          <p:cNvPr id="3" name="Footer Placeholder 2"/>
          <p:cNvSpPr>
            <a:spLocks noGrp="1" noEditPoints="1"/>
          </p:cNvSpPr>
          <p:nvPr>
            <p:ph type="ftr" sz="quarter" idx="11"/>
          </p:nvPr>
        </p:nvSpPr>
        <p:spPr/>
        <p:txBody>
          <a:bodyPr/>
          <a:lstStyle/>
          <a:p>
            <a:endParaRPr lang="en-US"/>
          </a:p>
        </p:txBody>
      </p:sp>
      <p:sp>
        <p:nvSpPr>
          <p:cNvPr id="4" name="Slide Number Placeholder 3"/>
          <p:cNvSpPr>
            <a:spLocks noGrp="1" noEditPoints="1"/>
          </p:cNvSpPr>
          <p:nvPr>
            <p:ph type="sldNum" sz="quarter" idx="12"/>
          </p:nvPr>
        </p:nvSpPr>
        <p:spPr/>
        <p:txBody>
          <a:bodyPr/>
          <a:lstStyle/>
          <a:p>
            <a:fld id="{CE3CBA0F-5AFC-4252-ADD4-827ABB0FD3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noEditPoints="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noEditPoints="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noEditPoints="1"/>
          </p:cNvSpPr>
          <p:nvPr>
            <p:ph type="dt" sz="half" idx="10"/>
          </p:nvPr>
        </p:nvSpPr>
        <p:spPr/>
        <p:txBody>
          <a:bodyPr/>
          <a:lstStyle/>
          <a:p>
            <a:fld id="{1933DE2A-0EC0-4438-BB51-4EB7E194A5A4}" type="datetimeFigureOut">
              <a:rPr lang="en-US" smtClean="0"/>
              <a:pPr/>
              <a:t>5/3/2020</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p:txBody>
          <a:bodyPr/>
          <a:lstStyle/>
          <a:p>
            <a:fld id="{CE3CBA0F-5AFC-4252-ADD4-827ABB0FD3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noEditPoints="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noEditPoints="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noEditPoints="1"/>
          </p:cNvSpPr>
          <p:nvPr>
            <p:ph type="dt" sz="half" idx="10"/>
          </p:nvPr>
        </p:nvSpPr>
        <p:spPr/>
        <p:txBody>
          <a:bodyPr/>
          <a:lstStyle/>
          <a:p>
            <a:fld id="{1933DE2A-0EC0-4438-BB51-4EB7E194A5A4}" type="datetimeFigureOut">
              <a:rPr lang="en-US" smtClean="0"/>
              <a:pPr/>
              <a:t>5/3/2020</a:t>
            </a:fld>
            <a:endParaRPr lang="en-US"/>
          </a:p>
        </p:txBody>
      </p:sp>
      <p:sp>
        <p:nvSpPr>
          <p:cNvPr id="6" name="Footer Placeholder 5"/>
          <p:cNvSpPr>
            <a:spLocks noGrp="1" noEditPoints="1"/>
          </p:cNvSpPr>
          <p:nvPr>
            <p:ph type="ftr" sz="quarter" idx="11"/>
          </p:nvPr>
        </p:nvSpPr>
        <p:spPr/>
        <p:txBody>
          <a:bodyPr/>
          <a:lstStyle/>
          <a:p>
            <a:endParaRPr lang="en-US"/>
          </a:p>
        </p:txBody>
      </p:sp>
      <p:sp>
        <p:nvSpPr>
          <p:cNvPr id="7" name="Slide Number Placeholder 6"/>
          <p:cNvSpPr>
            <a:spLocks noGrp="1" noEditPoints="1"/>
          </p:cNvSpPr>
          <p:nvPr>
            <p:ph type="sldNum" sz="quarter" idx="12"/>
          </p:nvPr>
        </p:nvSpPr>
        <p:spPr>
          <a:xfrm>
            <a:off x="8077200" y="6356350"/>
            <a:ext cx="609600" cy="365125"/>
          </a:xfrm>
        </p:spPr>
        <p:txBody>
          <a:bodyPr/>
          <a:lstStyle/>
          <a:p>
            <a:fld id="{CE3CBA0F-5AFC-4252-ADD4-827ABB0FD3F6}" type="slidenum">
              <a:rPr lang="en-US" smtClean="0"/>
              <a:pPr/>
              <a:t>‹#›</a:t>
            </a:fld>
            <a:endParaRPr lang="en-US"/>
          </a:p>
        </p:txBody>
      </p:sp>
      <p:sp>
        <p:nvSpPr>
          <p:cNvPr id="3" name="Picture Placeholder 2"/>
          <p:cNvSpPr>
            <a:spLocks noGrp="1" noEditPoints="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pPr lvl="0"/>
            <a:r>
              <a:rPr kumimoji="0" lang="en-US" smtClean="0"/>
              <a:t>Click icon to add picture</a:t>
            </a:r>
            <a:endParaRPr kumimoji="0" lang="en-US" dirty="0"/>
          </a:p>
        </p:txBody>
      </p:sp>
      <p:sp>
        <p:nvSpPr>
          <p:cNvPr id="10" name="Freeform 9"/>
          <p:cNvSpPr/>
          <p:nvPr/>
        </p:nvSpPr>
        <p:spPr bwMode="auto">
          <a:xfrm flipV="1">
            <a:off x="-9525" y="5816600"/>
            <a:ext cx="9163050" cy="1041400"/>
          </a:xfrm>
          <a:custGeom>
            <a:avLst/>
            <a:gdLst/>
            <a:ahLst/>
            <a:cxn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a:lstStyle/>
          <a:p>
            <a:pPr marL="0" algn="l" rtl="0" eaLnBrk="1" latinLnBrk="0" hangingPunct="1"/>
            <a:endParaRPr kumimoji="0" lang="en-US">
              <a:solidFill>
                <a:schemeClr val="tx1"/>
              </a:solidFill>
              <a:latin typeface="+mn-lt"/>
              <a:ea typeface="+mn-ea"/>
              <a:cs typeface="+mn-cs"/>
            </a:endParaRPr>
          </a:p>
        </p:txBody>
      </p:sp>
      <p:sp>
        <p:nvSpPr>
          <p:cNvPr id="11" name="Freeform 10"/>
          <p:cNvSpPr/>
          <p:nvPr/>
        </p:nvSpPr>
        <p:spPr bwMode="auto">
          <a:xfrm flipV="1">
            <a:off x="4381500" y="6219825"/>
            <a:ext cx="4762500" cy="638175"/>
          </a:xfrm>
          <a:custGeom>
            <a:avLst/>
            <a:gdLst/>
            <a:ahLst/>
            <a:cxn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p:nvPr/>
        </p:nvSpPr>
        <p:spPr bwMode="auto">
          <a:xfrm>
            <a:off x="-9525" y="-7144"/>
            <a:ext cx="9163050" cy="1041400"/>
          </a:xfrm>
          <a:custGeom>
            <a:avLst/>
            <a:gdLst/>
            <a:ahLst/>
            <a:cxn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a:lstStyle/>
          <a:p>
            <a:pPr marL="0" algn="l" rtl="0" eaLnBrk="1" latinLnBrk="0" hangingPunct="1"/>
            <a:endParaRPr kumimoji="0" lang="en-US">
              <a:solidFill>
                <a:schemeClr val="tx1"/>
              </a:solidFill>
              <a:latin typeface="+mn-lt"/>
              <a:ea typeface="+mn-ea"/>
              <a:cs typeface="+mn-cs"/>
            </a:endParaRPr>
          </a:p>
        </p:txBody>
      </p:sp>
      <p:sp>
        <p:nvSpPr>
          <p:cNvPr id="8" name="Freeform 7"/>
          <p:cNvSpPr/>
          <p:nvPr/>
        </p:nvSpPr>
        <p:spPr bwMode="auto">
          <a:xfrm>
            <a:off x="4381500" y="-7144"/>
            <a:ext cx="4762500" cy="638175"/>
          </a:xfrm>
          <a:custGeom>
            <a:avLst/>
            <a:gdLst/>
            <a:ahLst/>
            <a:cxn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noEditPoints="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noEditPoints="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noEditPoints="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933DE2A-0EC0-4438-BB51-4EB7E194A5A4}" type="datetimeFigureOut">
              <a:rPr lang="en-US" smtClean="0"/>
              <a:pPr/>
              <a:t>5/3/2020</a:t>
            </a:fld>
            <a:endParaRPr lang="en-US"/>
          </a:p>
        </p:txBody>
      </p:sp>
      <p:sp>
        <p:nvSpPr>
          <p:cNvPr id="22" name="Footer Placeholder 21"/>
          <p:cNvSpPr>
            <a:spLocks noGrp="1" noEditPoints="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noEditPoints="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E3CBA0F-5AFC-4252-ADD4-827ABB0FD3F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p:nvPr/>
          </p:nvSpPr>
          <p:spPr bwMode="auto">
            <a:xfrm rot="21435692">
              <a:off x="-19045" y="216550"/>
              <a:ext cx="9163050" cy="649224"/>
            </a:xfrm>
            <a:custGeom>
              <a:avLst/>
              <a:gdLst/>
              <a:ahLst/>
              <a:cxn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gradFill>
              <a:prstDash val="solid"/>
              <a:round/>
              <a:headEnd type="none" w="med" len="med"/>
              <a:tailEnd type="none" w="med" len="med"/>
            </a:ln>
            <a:effectLst/>
          </p:spPr>
          <p:txBody>
            <a:bodyPr vert="horz" wrap="square" lIns="91440" tIns="45720" rIns="91440" bIns="45720" anchor="t"/>
            <a:lstStyle/>
            <a:p>
              <a:endParaRPr kumimoji="0" lang="en-US"/>
            </a:p>
          </p:txBody>
        </p:sp>
        <p:sp>
          <p:nvSpPr>
            <p:cNvPr id="13" name="Freeform 12"/>
            <p:cNvSpPr/>
            <p:nvPr/>
          </p:nvSpPr>
          <p:spPr bwMode="auto">
            <a:xfrm rot="21435692">
              <a:off x="-14309" y="290003"/>
              <a:ext cx="9175812" cy="530352"/>
            </a:xfrm>
            <a:custGeom>
              <a:avLst/>
              <a:gdLst/>
              <a:ahLst/>
              <a:cxn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gradFill>
              <a:prstDash val="solid"/>
              <a:round/>
              <a:headEnd type="none" w="med" len="med"/>
              <a:tailEnd type="none" w="med" len="med"/>
            </a:ln>
            <a:effectLst/>
          </p:spPr>
          <p:txBody>
            <a:bodyPr vert="horz" wrap="square" lIns="91440" tIns="45720" rIns="91440" bIns="45720" anchor="t"/>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ctrTitle"/>
          </p:nvPr>
        </p:nvSpPr>
        <p:spPr/>
        <p:txBody>
          <a:bodyPr/>
          <a:lstStyle/>
          <a:p>
            <a:r>
              <a:rPr lang="en-US" dirty="0" smtClean="0"/>
              <a:t>Auscultation </a:t>
            </a:r>
            <a:endParaRPr lang="en-US" dirty="0"/>
          </a:p>
        </p:txBody>
      </p:sp>
      <p:sp>
        <p:nvSpPr>
          <p:cNvPr id="3" name="Subtitle 2"/>
          <p:cNvSpPr>
            <a:spLocks noGrp="1" noEditPoints="1"/>
          </p:cNvSpPr>
          <p:nvPr>
            <p:ph type="subTitle" idx="1"/>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EditPoints="1"/>
          </p:cNvSpPr>
          <p:nvPr>
            <p:ph idx="1"/>
          </p:nvPr>
        </p:nvSpPr>
        <p:spPr/>
        <p:txBody>
          <a:bodyPr/>
          <a:lstStyle/>
          <a:p>
            <a:r>
              <a:rPr lang="en-US" dirty="0" smtClean="0"/>
              <a:t>The first sound is heard best over cardiac apex while second sound is over the base of the heart </a:t>
            </a:r>
          </a:p>
          <a:p>
            <a:r>
              <a:rPr lang="en-US" dirty="0" smtClean="0"/>
              <a:t>It is necessary to move the stethoscope to three or four positions over the area of heart in order to determine abnormal sounds(intensity, rate, rhythm)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381000" y="152400"/>
            <a:ext cx="7162800" cy="990600"/>
          </a:xfrm>
        </p:spPr>
        <p:txBody>
          <a:bodyPr/>
          <a:lstStyle/>
          <a:p>
            <a:r>
              <a:rPr lang="en-US" dirty="0" smtClean="0"/>
              <a:t>Heart rate</a:t>
            </a:r>
            <a:endParaRPr lang="en-US" dirty="0"/>
          </a:p>
        </p:txBody>
      </p:sp>
      <p:sp>
        <p:nvSpPr>
          <p:cNvPr id="3" name="Content Placeholder 2"/>
          <p:cNvSpPr>
            <a:spLocks noGrp="1" noEditPoints="1"/>
          </p:cNvSpPr>
          <p:nvPr>
            <p:ph idx="1"/>
          </p:nvPr>
        </p:nvSpPr>
        <p:spPr>
          <a:xfrm>
            <a:off x="457200" y="1143000"/>
            <a:ext cx="8305800" cy="5486400"/>
          </a:xfrm>
          <a:noFill/>
        </p:spPr>
        <p:txBody>
          <a:bodyPr>
            <a:normAutofit/>
          </a:bodyPr>
          <a:lstStyle/>
          <a:p>
            <a:r>
              <a:rPr lang="en-US" sz="2800" dirty="0" smtClean="0"/>
              <a:t>Heart rate is the indication of the metabolic rate animal</a:t>
            </a:r>
          </a:p>
          <a:p>
            <a:r>
              <a:rPr lang="en-US" sz="2800" dirty="0" smtClean="0"/>
              <a:t>Toxemia , pain and various forms of anoxia are the common cause of increased heart rate</a:t>
            </a:r>
          </a:p>
          <a:p>
            <a:r>
              <a:rPr lang="en-US" b="1" dirty="0" smtClean="0"/>
              <a:t>Toxemia : </a:t>
            </a:r>
            <a:r>
              <a:rPr lang="en-US" dirty="0" smtClean="0"/>
              <a:t>condition in pregnency characterized by hypertention , leakage of large amount of protein albumin into urine , and swelling of hands , feet and face</a:t>
            </a:r>
          </a:p>
          <a:p>
            <a:r>
              <a:rPr lang="en-US" sz="3600" b="1" dirty="0" smtClean="0"/>
              <a:t>Anoxia : </a:t>
            </a:r>
            <a:r>
              <a:rPr lang="en-US" sz="3600" dirty="0" smtClean="0"/>
              <a:t>reduced oxygen level </a:t>
            </a:r>
            <a:endParaRPr lang="en-US" sz="3600" b="1" dirty="0" smtClean="0"/>
          </a:p>
          <a:p>
            <a:pPr>
              <a:buNone/>
            </a:pPr>
            <a:endParaRPr lang="en-US" sz="36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Cardiac rhythm</a:t>
            </a:r>
            <a:endParaRPr lang="en-US" dirty="0"/>
          </a:p>
        </p:txBody>
      </p:sp>
      <p:sp>
        <p:nvSpPr>
          <p:cNvPr id="3" name="Content Placeholder 2"/>
          <p:cNvSpPr>
            <a:spLocks noGrp="1" noEditPoints="1"/>
          </p:cNvSpPr>
          <p:nvPr>
            <p:ph idx="1"/>
          </p:nvPr>
        </p:nvSpPr>
        <p:spPr>
          <a:xfrm>
            <a:off x="533400" y="1981200"/>
            <a:ext cx="8077200" cy="3124200"/>
          </a:xfrm>
        </p:spPr>
        <p:txBody>
          <a:bodyPr/>
          <a:lstStyle/>
          <a:p>
            <a:r>
              <a:rPr lang="en-US" dirty="0" smtClean="0"/>
              <a:t>Is an indication of the state of the impulse conduction mechanism of the heart</a:t>
            </a:r>
          </a:p>
          <a:p>
            <a:r>
              <a:rPr lang="en-US" dirty="0" smtClean="0"/>
              <a:t>In many cases abnormilities in rhythm require use of an Electrocardiogram (ECG) for positive diagnosis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Sinus Arrhythmia</a:t>
            </a:r>
            <a:endParaRPr lang="en-US" dirty="0"/>
          </a:p>
        </p:txBody>
      </p:sp>
      <p:sp>
        <p:nvSpPr>
          <p:cNvPr id="3" name="Content Placeholder 2"/>
          <p:cNvSpPr>
            <a:spLocks noGrp="1" noEditPoints="1"/>
          </p:cNvSpPr>
          <p:nvPr>
            <p:ph idx="1"/>
          </p:nvPr>
        </p:nvSpPr>
        <p:spPr/>
        <p:txBody>
          <a:bodyPr/>
          <a:lstStyle/>
          <a:p>
            <a:r>
              <a:rPr lang="en-US" dirty="0" smtClean="0"/>
              <a:t>Is observed  commonly in domestic animals</a:t>
            </a:r>
          </a:p>
          <a:p>
            <a:r>
              <a:rPr lang="en-US" dirty="0" smtClean="0"/>
              <a:t> It is characterized by quickening of heart during inspiration and slowing during expiration</a:t>
            </a:r>
          </a:p>
          <a:p>
            <a:endParaRPr lang="en-US" dirty="0"/>
          </a:p>
        </p:txBody>
      </p:sp>
      <p:pic>
        <p:nvPicPr>
          <p:cNvPr id="4" name="Picture 3" descr="Screenshot_20200302_183444.jpg"/>
          <p:cNvPicPr>
            <a:picLocks noChangeAspect="1"/>
          </p:cNvPicPr>
          <p:nvPr/>
        </p:nvPicPr>
        <p:blipFill>
          <a:blip r:embed="rId3" cstate="print"/>
          <a:srcRect/>
          <a:stretch>
            <a:fillRect/>
          </a:stretch>
        </p:blipFill>
        <p:spPr>
          <a:xfrm>
            <a:off x="3581400" y="3429000"/>
            <a:ext cx="4314825" cy="30956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7200" y="274638"/>
            <a:ext cx="7848600" cy="792162"/>
          </a:xfrm>
        </p:spPr>
        <p:txBody>
          <a:bodyPr>
            <a:normAutofit fontScale="90000"/>
          </a:bodyPr>
          <a:lstStyle/>
          <a:p>
            <a:r>
              <a:rPr lang="en-US" dirty="0" smtClean="0"/>
              <a:t>Heart Block</a:t>
            </a:r>
            <a:endParaRPr lang="en-US" dirty="0"/>
          </a:p>
        </p:txBody>
      </p:sp>
      <p:sp>
        <p:nvSpPr>
          <p:cNvPr id="3" name="Content Placeholder 2"/>
          <p:cNvSpPr>
            <a:spLocks noGrp="1" noEditPoints="1"/>
          </p:cNvSpPr>
          <p:nvPr>
            <p:ph idx="1"/>
          </p:nvPr>
        </p:nvSpPr>
        <p:spPr>
          <a:xfrm>
            <a:off x="381000" y="1066800"/>
            <a:ext cx="8305800" cy="5562600"/>
          </a:xfrm>
        </p:spPr>
        <p:txBody>
          <a:bodyPr/>
          <a:lstStyle/>
          <a:p>
            <a:r>
              <a:rPr lang="en-US" sz="2800" dirty="0" smtClean="0"/>
              <a:t>This condition may occur in any of three degrees</a:t>
            </a:r>
          </a:p>
          <a:p>
            <a:r>
              <a:rPr lang="en-US" sz="2800" dirty="0" smtClean="0"/>
              <a:t>1) ECG diagnosis</a:t>
            </a:r>
          </a:p>
          <a:p>
            <a:r>
              <a:rPr lang="en-US" sz="2800" dirty="0" smtClean="0"/>
              <a:t>2) dropping of odd ventricular beat</a:t>
            </a:r>
          </a:p>
          <a:p>
            <a:r>
              <a:rPr lang="en-US" sz="2800" dirty="0" smtClean="0"/>
              <a:t>3)slow heart rate</a:t>
            </a:r>
          </a:p>
          <a:p>
            <a:r>
              <a:rPr lang="en-US" sz="2800" dirty="0" smtClean="0"/>
              <a:t>Now a days phonocardiology used in diagnostic medicine to diffentiate various murmurs</a:t>
            </a:r>
          </a:p>
          <a:p>
            <a:r>
              <a:rPr lang="en-US" b="1" dirty="0" smtClean="0"/>
              <a:t>Murmurs; </a:t>
            </a:r>
          </a:p>
          <a:p>
            <a:r>
              <a:rPr lang="en-US" dirty="0" smtClean="0"/>
              <a:t>Heart sound produced when blood  is pumped across heart valve.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Abdomen </a:t>
            </a:r>
            <a:endParaRPr lang="en-US" dirty="0"/>
          </a:p>
        </p:txBody>
      </p:sp>
      <p:sp>
        <p:nvSpPr>
          <p:cNvPr id="3" name="Content Placeholder 2"/>
          <p:cNvSpPr>
            <a:spLocks noGrp="1" noEditPoints="1"/>
          </p:cNvSpPr>
          <p:nvPr>
            <p:ph idx="1"/>
          </p:nvPr>
        </p:nvSpPr>
        <p:spPr/>
        <p:txBody>
          <a:bodyPr/>
          <a:lstStyle/>
          <a:p>
            <a:r>
              <a:rPr lang="en-US" dirty="0" smtClean="0"/>
              <a:t>Doctor listens to one ormore regions of animal’s abdomen  separately to listen to bowel sounds</a:t>
            </a:r>
          </a:p>
          <a:p>
            <a:r>
              <a:rPr lang="en-US" dirty="0" smtClean="0"/>
              <a:t>They may hear swishing, gurgling or nothing at all</a:t>
            </a:r>
          </a:p>
          <a:p>
            <a:r>
              <a:rPr lang="en-US" dirty="0" smtClean="0"/>
              <a:t>Sound informs what happeing in your intestine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Lungs </a:t>
            </a:r>
            <a:endParaRPr lang="en-US" dirty="0"/>
          </a:p>
        </p:txBody>
      </p:sp>
      <p:sp>
        <p:nvSpPr>
          <p:cNvPr id="3" name="Content Placeholder 2"/>
          <p:cNvSpPr>
            <a:spLocks noGrp="1" noEditPoints="1"/>
          </p:cNvSpPr>
          <p:nvPr>
            <p:ph idx="1"/>
          </p:nvPr>
        </p:nvSpPr>
        <p:spPr/>
        <p:txBody>
          <a:bodyPr>
            <a:normAutofit/>
          </a:bodyPr>
          <a:lstStyle/>
          <a:p>
            <a:r>
              <a:rPr lang="en-US" dirty="0" smtClean="0"/>
              <a:t>Doctor compare one side with the other </a:t>
            </a:r>
            <a:endParaRPr lang="en-US" dirty="0"/>
          </a:p>
          <a:p>
            <a:r>
              <a:rPr lang="en-US" dirty="0" smtClean="0"/>
              <a:t>Airflow sounds differently when airways are blocked , narrowed, or filled with fluid</a:t>
            </a:r>
          </a:p>
          <a:p>
            <a:r>
              <a:rPr lang="en-US" dirty="0" smtClean="0"/>
              <a:t>Also listens abnormal sound such as wheezing</a:t>
            </a:r>
          </a:p>
          <a:p>
            <a:r>
              <a:rPr lang="en-US" dirty="0" smtClean="0"/>
              <a:t>Sound in lungs are numerous types;</a:t>
            </a:r>
          </a:p>
          <a:p>
            <a:r>
              <a:rPr lang="en-US" dirty="0" smtClean="0"/>
              <a:t>1)bronchial tones</a:t>
            </a:r>
          </a:p>
          <a:p>
            <a:r>
              <a:rPr lang="en-US" dirty="0" smtClean="0"/>
              <a:t>2)vesicular murmurs</a:t>
            </a:r>
          </a:p>
          <a:p>
            <a:r>
              <a:rPr lang="en-US" dirty="0" smtClean="0"/>
              <a:t>3)rales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Alternatives </a:t>
            </a:r>
            <a:endParaRPr lang="en-US" dirty="0"/>
          </a:p>
        </p:txBody>
      </p:sp>
      <p:sp>
        <p:nvSpPr>
          <p:cNvPr id="3" name="Content Placeholder 2"/>
          <p:cNvSpPr>
            <a:spLocks noGrp="1" noEditPoints="1"/>
          </p:cNvSpPr>
          <p:nvPr>
            <p:ph sz="half" idx="1"/>
          </p:nvPr>
        </p:nvSpPr>
        <p:spPr/>
        <p:txBody>
          <a:bodyPr>
            <a:normAutofit/>
          </a:bodyPr>
          <a:lstStyle/>
          <a:p>
            <a:r>
              <a:rPr lang="en-US" sz="3200" b="1" dirty="0" smtClean="0"/>
              <a:t>Palpation</a:t>
            </a:r>
          </a:p>
          <a:p>
            <a:r>
              <a:rPr lang="en-US" sz="3200" dirty="0" smtClean="0"/>
              <a:t>doctor can perform a palpation simply by placing their fingers on artries to measure systolic pressure</a:t>
            </a:r>
            <a:endParaRPr lang="en-US" sz="3200" dirty="0"/>
          </a:p>
        </p:txBody>
      </p:sp>
      <p:sp>
        <p:nvSpPr>
          <p:cNvPr id="4" name="Content Placeholder 3"/>
          <p:cNvSpPr>
            <a:spLocks noGrp="1" noEditPoints="1"/>
          </p:cNvSpPr>
          <p:nvPr>
            <p:ph sz="half" idx="2"/>
          </p:nvPr>
        </p:nvSpPr>
        <p:spPr/>
        <p:txBody>
          <a:bodyPr>
            <a:normAutofit/>
          </a:bodyPr>
          <a:lstStyle/>
          <a:p>
            <a:r>
              <a:rPr lang="en-US" sz="3200" b="1" dirty="0" smtClean="0"/>
              <a:t>Percussion</a:t>
            </a:r>
          </a:p>
          <a:p>
            <a:r>
              <a:rPr lang="en-US" sz="3200" dirty="0" smtClean="0"/>
              <a:t>It involves doctor taping their fingers on various parts of your abdomen</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Importance </a:t>
            </a:r>
            <a:endParaRPr lang="en-US" dirty="0"/>
          </a:p>
        </p:txBody>
      </p:sp>
      <p:sp>
        <p:nvSpPr>
          <p:cNvPr id="3" name="Content Placeholder 2"/>
          <p:cNvSpPr>
            <a:spLocks noGrp="1" noEditPoints="1"/>
          </p:cNvSpPr>
          <p:nvPr>
            <p:ph idx="1"/>
          </p:nvPr>
        </p:nvSpPr>
        <p:spPr/>
        <p:txBody>
          <a:bodyPr/>
          <a:lstStyle/>
          <a:p>
            <a:r>
              <a:rPr lang="en-US" dirty="0" smtClean="0"/>
              <a:t>Auscultation gives your doctor a basic idea about what’s occuring in your body</a:t>
            </a:r>
          </a:p>
          <a:p>
            <a:r>
              <a:rPr lang="en-US" dirty="0" smtClean="0"/>
              <a:t>Your heart,lungs,and other organs in your abdomen can all be tested using auscultation and other similar methods</a:t>
            </a:r>
          </a:p>
          <a:p>
            <a:r>
              <a:rPr lang="en-US" dirty="0" smtClean="0"/>
              <a:t>You might need  additional tests for a diagnosis depending on the sound, doctor hears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048603"/>
          <p:cNvSpPr>
            <a:spLocks noGrp="1"/>
          </p:cNvSpPr>
          <p:nvPr>
            <p:ph type="title"/>
          </p:nvPr>
        </p:nvSpPr>
        <p:spPr/>
        <p:txBody>
          <a:bodyPr/>
          <a:lstStyle/>
          <a:p>
            <a:r>
              <a:rPr lang="en-US"/>
              <a:t>Feces</a:t>
            </a:r>
          </a:p>
        </p:txBody>
      </p:sp>
      <p:sp>
        <p:nvSpPr>
          <p:cNvPr id="1048605" name="Content Placeholder 1048604"/>
          <p:cNvSpPr>
            <a:spLocks noGrp="1"/>
          </p:cNvSpPr>
          <p:nvPr>
            <p:ph idx="1"/>
          </p:nvPr>
        </p:nvSpPr>
        <p:spPr/>
        <p:txBody>
          <a:bodyPr>
            <a:normAutofit/>
          </a:bodyPr>
          <a:lstStyle/>
          <a:p>
            <a:r>
              <a:rPr lang="en-US" sz="2400" dirty="0"/>
              <a:t>Feces (or </a:t>
            </a:r>
            <a:r>
              <a:rPr lang="en-US" sz="2400" dirty="0" err="1"/>
              <a:t>faeces</a:t>
            </a:r>
            <a:r>
              <a:rPr lang="en-US" sz="2400" dirty="0"/>
              <a:t>) are the solid or semisolid remains of food that could not be digested in the small intestine. </a:t>
            </a:r>
          </a:p>
          <a:p>
            <a:r>
              <a:rPr lang="en-US" sz="2400" dirty="0"/>
              <a:t>Bacteria in the large intestine further break down the material.</a:t>
            </a:r>
          </a:p>
          <a:p>
            <a:r>
              <a:rPr lang="en-US" sz="2400" dirty="0"/>
              <a:t> Feces contain a relatively small amount of metabolic waste products such as bacterially altered bilirubin, and the dead epithelial cells from the lining of the gut.</a:t>
            </a:r>
          </a:p>
          <a:p>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Definition </a:t>
            </a:r>
            <a:endParaRPr lang="en-US" dirty="0"/>
          </a:p>
        </p:txBody>
      </p:sp>
      <p:sp>
        <p:nvSpPr>
          <p:cNvPr id="3" name="Content Placeholder 2"/>
          <p:cNvSpPr>
            <a:spLocks noGrp="1" noEditPoints="1"/>
          </p:cNvSpPr>
          <p:nvPr>
            <p:ph idx="1"/>
          </p:nvPr>
        </p:nvSpPr>
        <p:spPr/>
        <p:txBody>
          <a:bodyPr>
            <a:normAutofit/>
          </a:bodyPr>
          <a:lstStyle/>
          <a:p>
            <a:r>
              <a:rPr lang="en-US" dirty="0" smtClean="0"/>
              <a:t>Medical term for using a stethoscope to listen to the sounds inside of your body</a:t>
            </a:r>
          </a:p>
          <a:p>
            <a:r>
              <a:rPr lang="en-US" dirty="0" smtClean="0"/>
              <a:t>No risk or side effects</a:t>
            </a:r>
          </a:p>
          <a:p>
            <a:r>
              <a:rPr lang="en-US" dirty="0" smtClean="0"/>
              <a:t>Used to detect sound connected with lungs , heart and abdomen</a:t>
            </a:r>
          </a:p>
          <a:p>
            <a:r>
              <a:rPr lang="en-US" dirty="0" smtClean="0"/>
              <a:t>Robert Hooke(1635-1703) included in his writings</a:t>
            </a:r>
          </a:p>
          <a:p>
            <a:r>
              <a:rPr lang="en-US" dirty="0" smtClean="0"/>
              <a:t>“There may also be a possibility of discovering the internal motions and actions of bodies by the sound they make”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Content Placeholder 1048605"/>
          <p:cNvSpPr>
            <a:spLocks noGrp="1"/>
          </p:cNvSpPr>
          <p:nvPr>
            <p:ph idx="1"/>
          </p:nvPr>
        </p:nvSpPr>
        <p:spPr/>
        <p:txBody>
          <a:bodyPr>
            <a:normAutofit/>
          </a:bodyPr>
          <a:lstStyle/>
          <a:p>
            <a:r>
              <a:rPr lang="en-US" sz="2800" dirty="0"/>
              <a:t>Feces are discharged through the anus or cloaca during defecation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048606"/>
          <p:cNvSpPr>
            <a:spLocks noGrp="1"/>
          </p:cNvSpPr>
          <p:nvPr>
            <p:ph type="title"/>
          </p:nvPr>
        </p:nvSpPr>
        <p:spPr>
          <a:xfrm>
            <a:off x="628649" y="-64502"/>
            <a:ext cx="7886700" cy="1325563"/>
          </a:xfrm>
        </p:spPr>
        <p:txBody>
          <a:bodyPr/>
          <a:lstStyle/>
          <a:p>
            <a:r>
              <a:rPr lang="en-US"/>
              <a:t>Microscopic Examination</a:t>
            </a:r>
          </a:p>
        </p:txBody>
      </p:sp>
      <p:sp>
        <p:nvSpPr>
          <p:cNvPr id="1048608" name="Content Placeholder 1048607"/>
          <p:cNvSpPr>
            <a:spLocks noGrp="1"/>
          </p:cNvSpPr>
          <p:nvPr>
            <p:ph idx="1"/>
          </p:nvPr>
        </p:nvSpPr>
        <p:spPr>
          <a:xfrm>
            <a:off x="628650" y="1261061"/>
            <a:ext cx="7886700" cy="4792607"/>
          </a:xfrm>
        </p:spPr>
        <p:txBody>
          <a:bodyPr/>
          <a:lstStyle/>
          <a:p>
            <a:pPr marL="0" indent="0">
              <a:buNone/>
            </a:pPr>
            <a:endParaRPr lang="en-US"/>
          </a:p>
        </p:txBody>
      </p:sp>
      <p:pic>
        <p:nvPicPr>
          <p:cNvPr id="2097154" name="Picture 2097153"/>
          <p:cNvPicPr>
            <a:picLocks/>
          </p:cNvPicPr>
          <p:nvPr/>
        </p:nvPicPr>
        <p:blipFill>
          <a:blip r:embed="rId2" cstate="print"/>
          <a:stretch>
            <a:fillRect/>
          </a:stretch>
        </p:blipFill>
        <p:spPr>
          <a:xfrm>
            <a:off x="628649" y="1279285"/>
            <a:ext cx="7736796" cy="484452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048608"/>
          <p:cNvSpPr>
            <a:spLocks noGrp="1"/>
          </p:cNvSpPr>
          <p:nvPr>
            <p:ph type="title"/>
          </p:nvPr>
        </p:nvSpPr>
        <p:spPr/>
        <p:txBody>
          <a:bodyPr/>
          <a:lstStyle/>
          <a:p>
            <a:r>
              <a:rPr lang="en-US"/>
              <a:t>What is Fecal Examination</a:t>
            </a:r>
          </a:p>
        </p:txBody>
      </p:sp>
      <p:sp>
        <p:nvSpPr>
          <p:cNvPr id="1048610" name="Content Placeholder 1048609"/>
          <p:cNvSpPr>
            <a:spLocks noGrp="1"/>
          </p:cNvSpPr>
          <p:nvPr>
            <p:ph idx="1"/>
          </p:nvPr>
        </p:nvSpPr>
        <p:spPr/>
        <p:txBody>
          <a:bodyPr>
            <a:normAutofit/>
          </a:bodyPr>
          <a:lstStyle/>
          <a:p>
            <a:r>
              <a:rPr lang="en-US" sz="2400" dirty="0"/>
              <a:t>Fecal examination is  the microscopic evaluation of feces.</a:t>
            </a:r>
          </a:p>
          <a:p>
            <a:r>
              <a:rPr lang="en-US" sz="2400" dirty="0"/>
              <a:t>The test is indicated for pets With </a:t>
            </a:r>
            <a:r>
              <a:rPr lang="en-US" sz="2400" dirty="0" err="1"/>
              <a:t>diaherra,lack</a:t>
            </a:r>
            <a:r>
              <a:rPr lang="en-US" sz="2400" dirty="0"/>
              <a:t> of </a:t>
            </a:r>
            <a:r>
              <a:rPr lang="en-US" sz="2400" dirty="0" err="1"/>
              <a:t>apitite,vomiting</a:t>
            </a:r>
            <a:r>
              <a:rPr lang="en-US" sz="2400" dirty="0"/>
              <a:t>.</a:t>
            </a:r>
          </a:p>
          <a:p>
            <a:r>
              <a:rPr lang="en-US" sz="2400" dirty="0"/>
              <a:t>Annual  fecal examinations are recommended on all animals as a part of yearly health exam.</a:t>
            </a:r>
          </a:p>
          <a:p>
            <a:r>
              <a:rPr lang="en-US" sz="2400" dirty="0"/>
              <a:t>Fecal examination are also recommended on all puppies and kittens.</a:t>
            </a:r>
          </a:p>
          <a:p>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048610"/>
          <p:cNvSpPr>
            <a:spLocks noGrp="1"/>
          </p:cNvSpPr>
          <p:nvPr>
            <p:ph type="title"/>
          </p:nvPr>
        </p:nvSpPr>
        <p:spPr/>
        <p:txBody>
          <a:bodyPr/>
          <a:lstStyle/>
          <a:p>
            <a:r>
              <a:rPr lang="en-US"/>
              <a:t>Materials and Supplies</a:t>
            </a:r>
            <a:br>
              <a:rPr lang="en-US"/>
            </a:br>
            <a:endParaRPr lang="en-US"/>
          </a:p>
        </p:txBody>
      </p:sp>
      <p:sp>
        <p:nvSpPr>
          <p:cNvPr id="1048612" name="Content Placeholder 1048611"/>
          <p:cNvSpPr>
            <a:spLocks noGrp="1"/>
          </p:cNvSpPr>
          <p:nvPr>
            <p:ph idx="1"/>
          </p:nvPr>
        </p:nvSpPr>
        <p:spPr/>
        <p:txBody>
          <a:bodyPr>
            <a:normAutofit/>
          </a:bodyPr>
          <a:lstStyle/>
          <a:p>
            <a:r>
              <a:rPr lang="en-US" sz="2400" dirty="0"/>
              <a:t>To examine your animals for worms, eggs and </a:t>
            </a:r>
            <a:r>
              <a:rPr lang="en-US" sz="2400" dirty="0" err="1"/>
              <a:t>coccidia</a:t>
            </a:r>
            <a:r>
              <a:rPr lang="en-US" sz="2400" dirty="0"/>
              <a:t> you will need a microscope and some basic supplies. You do not need an elaborate microscope.</a:t>
            </a:r>
          </a:p>
          <a:p>
            <a:r>
              <a:rPr lang="en-US" sz="2400" dirty="0"/>
              <a:t>Other supplies that you will need are plain microscope slides, cover slips, cheesecloth or a strainer, test tubes (or 12cc syringe covers), a stirring rod</a:t>
            </a:r>
          </a:p>
          <a:p>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le 1048612"/>
          <p:cNvSpPr>
            <a:spLocks noGrp="1"/>
          </p:cNvSpPr>
          <p:nvPr>
            <p:ph type="title"/>
          </p:nvPr>
        </p:nvSpPr>
        <p:spPr/>
        <p:txBody>
          <a:bodyPr/>
          <a:lstStyle/>
          <a:p>
            <a:r>
              <a:rPr lang="en-US"/>
              <a:t>Materials and Supplies</a:t>
            </a:r>
          </a:p>
        </p:txBody>
      </p:sp>
      <p:sp>
        <p:nvSpPr>
          <p:cNvPr id="1048614" name="Content Placeholder 1048613"/>
          <p:cNvSpPr>
            <a:spLocks noGrp="1"/>
          </p:cNvSpPr>
          <p:nvPr>
            <p:ph idx="1"/>
          </p:nvPr>
        </p:nvSpPr>
        <p:spPr/>
        <p:txBody>
          <a:bodyPr>
            <a:normAutofit/>
          </a:bodyPr>
          <a:lstStyle/>
          <a:p>
            <a:r>
              <a:rPr lang="en-US" sz="2400" dirty="0"/>
              <a:t>fecal flotation solution (sugar or salt can be used) and a test tube holding rack.</a:t>
            </a:r>
          </a:p>
          <a:p>
            <a:r>
              <a:rPr lang="en-US" sz="2400" dirty="0"/>
              <a:t> For the rack, you can punch holes in a cardboard box or a </a:t>
            </a:r>
            <a:r>
              <a:rPr lang="en-US" sz="2400" dirty="0" err="1"/>
              <a:t>styrofoam</a:t>
            </a:r>
            <a:r>
              <a:rPr lang="en-US" sz="2400" dirty="0"/>
              <a:t> block or use any device that will hold the test tubes in a vertical position.</a:t>
            </a:r>
          </a:p>
          <a:p>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048585"/>
          <p:cNvSpPr>
            <a:spLocks noGrp="1"/>
          </p:cNvSpPr>
          <p:nvPr>
            <p:ph type="title"/>
          </p:nvPr>
        </p:nvSpPr>
        <p:spPr/>
        <p:txBody>
          <a:bodyPr/>
          <a:lstStyle/>
          <a:p>
            <a:r>
              <a:rPr lang="en-US"/>
              <a:t>Collection </a:t>
            </a:r>
            <a:br>
              <a:rPr lang="en-US"/>
            </a:br>
            <a:endParaRPr lang="en-US"/>
          </a:p>
        </p:txBody>
      </p:sp>
      <p:sp>
        <p:nvSpPr>
          <p:cNvPr id="1048587" name="Content Placeholder 1048586"/>
          <p:cNvSpPr>
            <a:spLocks noGrp="1"/>
          </p:cNvSpPr>
          <p:nvPr>
            <p:ph idx="1"/>
          </p:nvPr>
        </p:nvSpPr>
        <p:spPr/>
        <p:txBody>
          <a:bodyPr>
            <a:normAutofit/>
          </a:bodyPr>
          <a:lstStyle/>
          <a:p>
            <a:r>
              <a:rPr lang="en-US" sz="2400" dirty="0"/>
              <a:t>When collecting fecal samples, first make certain that the feces is from the animal in question. Secondly, secure a fresh sample that is free from rocks, soil, bedding, and other foreign materials. Place the fecal sample in a plastic vial, glass jar, waxed cup, or plastic bag. If the examination does not follow closely after collection, preserve the sample in a refrigerator. </a:t>
            </a:r>
          </a:p>
          <a:p>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itle 1048614"/>
          <p:cNvSpPr>
            <a:spLocks noGrp="1"/>
          </p:cNvSpPr>
          <p:nvPr>
            <p:ph type="title"/>
          </p:nvPr>
        </p:nvSpPr>
        <p:spPr/>
        <p:txBody>
          <a:bodyPr/>
          <a:lstStyle/>
          <a:p>
            <a:r>
              <a:rPr lang="en-US"/>
              <a:t>Gross Examination</a:t>
            </a:r>
          </a:p>
        </p:txBody>
      </p:sp>
      <p:sp>
        <p:nvSpPr>
          <p:cNvPr id="1048616" name="Content Placeholder 1048615"/>
          <p:cNvSpPr>
            <a:spLocks noGrp="1"/>
          </p:cNvSpPr>
          <p:nvPr>
            <p:ph idx="1"/>
          </p:nvPr>
        </p:nvSpPr>
        <p:spPr/>
        <p:txBody>
          <a:bodyPr>
            <a:normAutofit/>
          </a:bodyPr>
          <a:lstStyle/>
          <a:p>
            <a:r>
              <a:rPr lang="en-US" sz="2400" dirty="0"/>
              <a:t>The gross examination method involves visual observation of the fecal material. Consider these characteristics in gross examinations of feces: color and consistency of the feces and the presence of mucus, blood, undigested food, and parasites. </a:t>
            </a:r>
          </a:p>
          <a:p>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048616"/>
          <p:cNvSpPr>
            <a:spLocks noGrp="1"/>
          </p:cNvSpPr>
          <p:nvPr>
            <p:ph type="title"/>
          </p:nvPr>
        </p:nvSpPr>
        <p:spPr/>
        <p:txBody>
          <a:bodyPr/>
          <a:lstStyle/>
          <a:p>
            <a:r>
              <a:rPr lang="en-US"/>
              <a:t>Physical Examination</a:t>
            </a:r>
          </a:p>
        </p:txBody>
      </p:sp>
      <p:sp>
        <p:nvSpPr>
          <p:cNvPr id="1048618" name="Content Placeholder 1048617"/>
          <p:cNvSpPr>
            <a:spLocks noGrp="1"/>
          </p:cNvSpPr>
          <p:nvPr>
            <p:ph idx="1"/>
          </p:nvPr>
        </p:nvSpPr>
        <p:spPr/>
        <p:txBody>
          <a:bodyPr>
            <a:normAutofit/>
          </a:bodyPr>
          <a:lstStyle/>
          <a:p>
            <a:r>
              <a:rPr lang="en-US" sz="2400" dirty="0"/>
              <a:t>The physical examination of urine includes quantity, specific gravity, color, odor, and consistency. The quantity measurement refers to the amount urinated in a 24-hour period. </a:t>
            </a:r>
          </a:p>
          <a:p>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Title 1048618"/>
          <p:cNvSpPr>
            <a:spLocks noGrp="1"/>
          </p:cNvSpPr>
          <p:nvPr>
            <p:ph type="title"/>
          </p:nvPr>
        </p:nvSpPr>
        <p:spPr/>
        <p:txBody>
          <a:bodyPr/>
          <a:lstStyle/>
          <a:p>
            <a:r>
              <a:rPr lang="en-US"/>
              <a:t>Chemical Examination</a:t>
            </a:r>
          </a:p>
        </p:txBody>
      </p:sp>
      <p:sp>
        <p:nvSpPr>
          <p:cNvPr id="1048620" name="Content Placeholder 1048619"/>
          <p:cNvSpPr>
            <a:spLocks noGrp="1"/>
          </p:cNvSpPr>
          <p:nvPr>
            <p:ph idx="1"/>
          </p:nvPr>
        </p:nvSpPr>
        <p:spPr/>
        <p:txBody>
          <a:bodyPr>
            <a:normAutofit/>
          </a:bodyPr>
          <a:lstStyle/>
          <a:p>
            <a:r>
              <a:rPr lang="en-US" sz="2400" dirty="0"/>
              <a:t>Chemical examination of urine includes tests for pH (acidity or alkalinity), albumin, sugar, bile, acetone, calcium, </a:t>
            </a:r>
            <a:r>
              <a:rPr lang="en-US" sz="2400" dirty="0" err="1"/>
              <a:t>bilirubin.Simple</a:t>
            </a:r>
            <a:r>
              <a:rPr lang="en-US" sz="2400" dirty="0"/>
              <a:t> test kits are available for urinalysis. </a:t>
            </a:r>
          </a:p>
          <a:p>
            <a:r>
              <a:rPr lang="en-US" sz="2400" dirty="0"/>
              <a:t>The assistant will learn and conduct all tests and procedures under the direct supervision of a veterinarian.</a:t>
            </a:r>
          </a:p>
          <a:p>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048596"/>
          <p:cNvSpPr>
            <a:spLocks noGrp="1"/>
          </p:cNvSpPr>
          <p:nvPr>
            <p:ph type="title"/>
          </p:nvPr>
        </p:nvSpPr>
        <p:spPr/>
        <p:txBody>
          <a:bodyPr/>
          <a:lstStyle/>
          <a:p>
            <a:r>
              <a:rPr lang="en-US"/>
              <a:t>Microscopic Examination</a:t>
            </a:r>
            <a:br>
              <a:rPr lang="en-US"/>
            </a:br>
            <a:endParaRPr lang="en-US"/>
          </a:p>
        </p:txBody>
      </p:sp>
      <p:sp>
        <p:nvSpPr>
          <p:cNvPr id="1048598" name="Content Placeholder 1048597"/>
          <p:cNvSpPr>
            <a:spLocks noGrp="1"/>
          </p:cNvSpPr>
          <p:nvPr>
            <p:ph idx="1"/>
          </p:nvPr>
        </p:nvSpPr>
        <p:spPr/>
        <p:txBody>
          <a:bodyPr>
            <a:normAutofit/>
          </a:bodyPr>
          <a:lstStyle/>
          <a:p>
            <a:r>
              <a:rPr lang="en-US" sz="2400" dirty="0"/>
              <a:t>Perform microscopic examination of urinary sediment after centrifugation of a urine sample. Classify the sediments in the urine as organized and unorganized. Organized sediments include epithelial cells, blood cells, mucous threads, and microorganisms, such as bacteria, yeasts, and fungi</a:t>
            </a:r>
          </a:p>
          <a:p>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Types of Auscultation</a:t>
            </a:r>
            <a:endParaRPr lang="en-US" dirty="0"/>
          </a:p>
        </p:txBody>
      </p:sp>
      <p:sp>
        <p:nvSpPr>
          <p:cNvPr id="3" name="Content Placeholder 2"/>
          <p:cNvSpPr>
            <a:spLocks noGrp="1" noEditPoints="1"/>
          </p:cNvSpPr>
          <p:nvPr>
            <p:ph idx="1"/>
          </p:nvPr>
        </p:nvSpPr>
        <p:spPr>
          <a:xfrm>
            <a:off x="2133600" y="1981200"/>
            <a:ext cx="4953000" cy="2133600"/>
          </a:xfrm>
        </p:spPr>
        <p:txBody>
          <a:bodyPr/>
          <a:lstStyle/>
          <a:p>
            <a:pPr>
              <a:buFont typeface="Wingdings" pitchFamily="2" charset="2"/>
              <a:buChar char="v"/>
            </a:pPr>
            <a:r>
              <a:rPr lang="en-US" dirty="0" smtClean="0"/>
              <a:t>Immediate Auscultation</a:t>
            </a:r>
          </a:p>
          <a:p>
            <a:pPr>
              <a:buFont typeface="Wingdings" pitchFamily="2" charset="2"/>
              <a:buChar char="v"/>
            </a:pPr>
            <a:r>
              <a:rPr lang="en-US" dirty="0" smtClean="0"/>
              <a:t>Mediate Auscultation</a:t>
            </a:r>
          </a:p>
          <a:p>
            <a:pPr>
              <a:buFont typeface="Wingdings" pitchFamily="2" charset="2"/>
              <a:buChar char="v"/>
            </a:pPr>
            <a:r>
              <a:rPr lang="en-US" dirty="0" smtClean="0"/>
              <a:t>Doppler Auscultation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2097151"/>
          <p:cNvPicPr>
            <a:picLocks/>
          </p:cNvPicPr>
          <p:nvPr/>
        </p:nvPicPr>
        <p:blipFill>
          <a:blip r:embed="rId2" cstate="print"/>
          <a:stretch>
            <a:fillRect/>
          </a:stretch>
        </p:blipFill>
        <p:spPr>
          <a:xfrm>
            <a:off x="882224" y="519546"/>
            <a:ext cx="6834774" cy="581890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048587"/>
          <p:cNvSpPr>
            <a:spLocks noGrp="1"/>
          </p:cNvSpPr>
          <p:nvPr>
            <p:ph type="title"/>
          </p:nvPr>
        </p:nvSpPr>
        <p:spPr/>
        <p:txBody>
          <a:bodyPr/>
          <a:lstStyle/>
          <a:p>
            <a:r>
              <a:rPr lang="en-US"/>
              <a:t>Fecal Analysis Methods</a:t>
            </a:r>
            <a:br>
              <a:rPr lang="en-US"/>
            </a:br>
            <a:endParaRPr lang="en-US"/>
          </a:p>
        </p:txBody>
      </p:sp>
      <p:sp>
        <p:nvSpPr>
          <p:cNvPr id="1048589" name="Content Placeholder 1048588"/>
          <p:cNvSpPr>
            <a:spLocks noGrp="1"/>
          </p:cNvSpPr>
          <p:nvPr>
            <p:ph idx="1"/>
          </p:nvPr>
        </p:nvSpPr>
        <p:spPr/>
        <p:txBody>
          <a:bodyPr>
            <a:normAutofit/>
          </a:bodyPr>
          <a:lstStyle/>
          <a:p>
            <a:r>
              <a:rPr lang="en-US" sz="2800" dirty="0"/>
              <a:t>   Mix up the flotation solution. It should be saturated. This means that you dissolve as much solid in the water as it will hold. You can use a variety of chemicals including salt or sugar.</a:t>
            </a:r>
          </a:p>
          <a:p>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048592"/>
          <p:cNvSpPr>
            <a:spLocks noGrp="1"/>
          </p:cNvSpPr>
          <p:nvPr>
            <p:ph type="title"/>
          </p:nvPr>
        </p:nvSpPr>
        <p:spPr/>
        <p:txBody>
          <a:bodyPr>
            <a:normAutofit fontScale="90000"/>
          </a:bodyPr>
          <a:lstStyle/>
          <a:p>
            <a:r>
              <a:rPr lang="en-US"/>
              <a:t>Fecal Analysis Methods</a:t>
            </a:r>
            <a:br>
              <a:rPr lang="en-US"/>
            </a:br>
            <a:endParaRPr lang="en-US"/>
          </a:p>
        </p:txBody>
      </p:sp>
      <p:sp>
        <p:nvSpPr>
          <p:cNvPr id="1048594" name="Content Placeholder 1048593"/>
          <p:cNvSpPr>
            <a:spLocks noGrp="1"/>
          </p:cNvSpPr>
          <p:nvPr>
            <p:ph idx="1"/>
          </p:nvPr>
        </p:nvSpPr>
        <p:spPr/>
        <p:txBody>
          <a:bodyPr>
            <a:normAutofit/>
          </a:bodyPr>
          <a:lstStyle/>
          <a:p>
            <a:r>
              <a:rPr lang="en-US" sz="2400" dirty="0"/>
              <a:t>Collect fresh feces. Use an old pill bottle or a small jar for each animal. Be sure to label the container with the date, time and animal that provided the specimen.</a:t>
            </a:r>
          </a:p>
          <a:p>
            <a:r>
              <a:rPr lang="en-US" sz="2400" dirty="0"/>
              <a:t>Place 3 or 4 fresh goat pellets (one to three grams) into a test tube and pour in just enough flotation solution to cover them.</a:t>
            </a:r>
          </a:p>
          <a:p>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Content Placeholder 1048595"/>
          <p:cNvSpPr>
            <a:spLocks noGrp="1"/>
          </p:cNvSpPr>
          <p:nvPr>
            <p:ph idx="1"/>
          </p:nvPr>
        </p:nvSpPr>
        <p:spPr/>
        <p:txBody>
          <a:bodyPr>
            <a:normAutofit/>
          </a:bodyPr>
          <a:lstStyle/>
          <a:p>
            <a:r>
              <a:rPr lang="en-US" sz="2400" dirty="0"/>
              <a:t>Mash them up in the liquid with your stirring rod. Add more of the solution and pour it through the strainer or cheesecloth to remove the large particles. Now, pour the strained liquid into a clean test tube.</a:t>
            </a:r>
          </a:p>
          <a:p>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Content Placeholder 1048620"/>
          <p:cNvSpPr>
            <a:spLocks noGrp="1"/>
          </p:cNvSpPr>
          <p:nvPr>
            <p:ph idx="1"/>
          </p:nvPr>
        </p:nvSpPr>
        <p:spPr/>
        <p:txBody>
          <a:bodyPr>
            <a:normAutofit/>
          </a:bodyPr>
          <a:lstStyle/>
          <a:p>
            <a:r>
              <a:rPr lang="en-US" sz="2400" dirty="0"/>
              <a:t>Next, fill up the test tube to the very top with more liquid. Place a microscope cover slip over the top. There should be no air between the cover slip and the liquid. Over time (20-30 minutes) the eggs will float up to the top and adhere to the glass plate.</a:t>
            </a:r>
          </a:p>
          <a:p>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Content Placeholder 1048621"/>
          <p:cNvSpPr>
            <a:spLocks noGrp="1"/>
          </p:cNvSpPr>
          <p:nvPr>
            <p:ph idx="1"/>
          </p:nvPr>
        </p:nvSpPr>
        <p:spPr>
          <a:xfrm>
            <a:off x="628649" y="1445026"/>
            <a:ext cx="7886700" cy="4351338"/>
          </a:xfrm>
        </p:spPr>
        <p:txBody>
          <a:bodyPr>
            <a:normAutofit/>
          </a:bodyPr>
          <a:lstStyle/>
          <a:p>
            <a:r>
              <a:rPr lang="en-US" sz="2400" dirty="0"/>
              <a:t>Carefully remove the cover slip and lower it at an angle over a microscope slide with the sample sandwiched between both pieces of glass.</a:t>
            </a:r>
          </a:p>
          <a:p>
            <a:r>
              <a:rPr lang="en-US" sz="2400" dirty="0"/>
              <a:t> Start with the lowest power (40x) on your microscope and carefully move up to 100x and even 400x</a:t>
            </a:r>
          </a:p>
          <a:p>
            <a:r>
              <a:rPr lang="en-US" sz="2400" dirty="0"/>
              <a:t> Note, you will also be looking at other debris. Do not confuse it with parasites.</a:t>
            </a:r>
          </a:p>
          <a:p>
            <a:endParaRPr lang="en-US" sz="2400" dirty="0"/>
          </a:p>
          <a:p>
            <a:endParaRPr lang="zh-CN" altLang="en-US" sz="2400" dirty="0"/>
          </a:p>
          <a:p>
            <a:endParaRPr lang="zh-CN" alt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Content Placeholder 1048622"/>
          <p:cNvSpPr>
            <a:spLocks noGrp="1"/>
          </p:cNvSpPr>
          <p:nvPr>
            <p:ph idx="1"/>
          </p:nvPr>
        </p:nvSpPr>
        <p:spPr/>
        <p:txBody>
          <a:bodyPr>
            <a:normAutofit/>
          </a:bodyPr>
          <a:lstStyle/>
          <a:p>
            <a:r>
              <a:rPr lang="en-US" sz="2400" dirty="0"/>
              <a:t>You should be able to see </a:t>
            </a:r>
            <a:r>
              <a:rPr lang="en-US" sz="2400" dirty="0" err="1"/>
              <a:t>coccidia</a:t>
            </a:r>
            <a:r>
              <a:rPr lang="en-US" sz="2400" dirty="0"/>
              <a:t> </a:t>
            </a:r>
            <a:r>
              <a:rPr lang="en-US" sz="2400" dirty="0" err="1"/>
              <a:t>oocysts</a:t>
            </a:r>
            <a:r>
              <a:rPr lang="en-US" sz="2400" dirty="0"/>
              <a:t>, nematode eggs, and some tapeworm eggs. Nematode eggs are shed by a large number of nematodes (worms), most of which cannot be easily distinguished from each other with this type of procedure.</a:t>
            </a:r>
          </a:p>
          <a:p>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048623"/>
          <p:cNvSpPr>
            <a:spLocks noGrp="1"/>
          </p:cNvSpPr>
          <p:nvPr>
            <p:ph type="title"/>
          </p:nvPr>
        </p:nvSpPr>
        <p:spPr/>
        <p:txBody>
          <a:bodyPr/>
          <a:lstStyle/>
          <a:p>
            <a:r>
              <a:rPr lang="en-US"/>
              <a:t>Why we do This?</a:t>
            </a:r>
          </a:p>
        </p:txBody>
      </p:sp>
      <p:sp>
        <p:nvSpPr>
          <p:cNvPr id="1048625" name="Content Placeholder 1048624"/>
          <p:cNvSpPr>
            <a:spLocks noGrp="1"/>
          </p:cNvSpPr>
          <p:nvPr>
            <p:ph idx="1"/>
          </p:nvPr>
        </p:nvSpPr>
        <p:spPr/>
        <p:txBody>
          <a:bodyPr>
            <a:normAutofit/>
          </a:bodyPr>
          <a:lstStyle/>
          <a:p>
            <a:r>
              <a:rPr lang="en-US" sz="2400" dirty="0"/>
              <a:t>Fecal examinations are primarily performed to detect Microscopic gastrointestinal </a:t>
            </a:r>
            <a:r>
              <a:rPr lang="en-US" sz="2400" dirty="0" err="1"/>
              <a:t>parasites,such</a:t>
            </a:r>
            <a:r>
              <a:rPr lang="en-US" sz="2400" dirty="0"/>
              <a:t> as :</a:t>
            </a:r>
          </a:p>
          <a:p>
            <a:r>
              <a:rPr lang="en-US" sz="2400" dirty="0"/>
              <a:t>Roundworm </a:t>
            </a:r>
          </a:p>
          <a:p>
            <a:r>
              <a:rPr lang="en-US" sz="2400" dirty="0"/>
              <a:t>Hookworm</a:t>
            </a:r>
          </a:p>
          <a:p>
            <a:r>
              <a:rPr lang="en-US" sz="2400" dirty="0"/>
              <a:t>Whipworm</a:t>
            </a:r>
          </a:p>
          <a:p>
            <a:r>
              <a:rPr lang="en-US" sz="2400" dirty="0" err="1"/>
              <a:t>Coccidia</a:t>
            </a:r>
            <a:endParaRPr lang="en-US" sz="2400" dirty="0"/>
          </a:p>
          <a:p>
            <a:r>
              <a:rPr lang="en-US" sz="2400" dirty="0"/>
              <a:t>Tapeworm</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Content Placeholder 1048625"/>
          <p:cNvSpPr>
            <a:spLocks noGrp="1"/>
          </p:cNvSpPr>
          <p:nvPr>
            <p:ph idx="1"/>
          </p:nvPr>
        </p:nvSpPr>
        <p:spPr>
          <a:xfrm>
            <a:off x="0" y="362901"/>
            <a:ext cx="7886700" cy="5636209"/>
          </a:xfrm>
        </p:spPr>
        <p:txBody>
          <a:bodyPr>
            <a:normAutofit/>
          </a:bodyPr>
          <a:lstStyle/>
          <a:p>
            <a:r>
              <a:rPr lang="en-US" sz="2400" dirty="0"/>
              <a:t>Some abnormal parasites known as spirochetes or flagellates can also be detected</a:t>
            </a:r>
          </a:p>
          <a:p>
            <a:r>
              <a:rPr lang="en-US" sz="2400" dirty="0"/>
              <a:t>A positive result indicates gastrointestinal parasitic disease.</a:t>
            </a:r>
          </a:p>
          <a:p>
            <a:r>
              <a:rPr lang="en-US" sz="2400" dirty="0"/>
              <a:t>Negative result from one fecal sample may be misleading.</a:t>
            </a:r>
          </a:p>
          <a:p>
            <a:r>
              <a:rPr lang="en-US" sz="2400" dirty="0"/>
              <a:t>Some parasites do not shed eggs consistently so some sample may be negative even though the animal actually has a parasitic infection.</a:t>
            </a:r>
          </a:p>
          <a:p>
            <a:r>
              <a:rPr lang="en-US" sz="2400" dirty="0"/>
              <a:t>Repeated fecal examination may be necessary to detect some elusive parasites.</a:t>
            </a:r>
          </a:p>
          <a:p>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Title 1048626"/>
          <p:cNvSpPr>
            <a:spLocks noGrp="1"/>
          </p:cNvSpPr>
          <p:nvPr>
            <p:ph type="title"/>
          </p:nvPr>
        </p:nvSpPr>
        <p:spPr/>
        <p:txBody>
          <a:bodyPr/>
          <a:lstStyle/>
          <a:p>
            <a:r>
              <a:rPr lang="en-US"/>
              <a:t>Spirochetea</a:t>
            </a:r>
          </a:p>
        </p:txBody>
      </p:sp>
      <p:sp>
        <p:nvSpPr>
          <p:cNvPr id="1048628" name="Content Placeholder 1048627"/>
          <p:cNvSpPr>
            <a:spLocks noGrp="1"/>
          </p:cNvSpPr>
          <p:nvPr>
            <p:ph idx="1"/>
          </p:nvPr>
        </p:nvSpPr>
        <p:spPr/>
        <p:txBody>
          <a:bodyPr>
            <a:noAutofit/>
          </a:bodyPr>
          <a:lstStyle/>
          <a:p>
            <a:r>
              <a:rPr lang="en-US" sz="2400" dirty="0"/>
              <a:t>Spirochetes can be found in large numbers in the colonic crypts of normal dogs.</a:t>
            </a:r>
          </a:p>
          <a:p>
            <a:r>
              <a:rPr lang="en-US" sz="2400" dirty="0"/>
              <a:t> In dogs with diarrhea, spirochetes can appear in the feces in large numbers.</a:t>
            </a:r>
          </a:p>
          <a:p>
            <a:r>
              <a:rPr lang="en-US" sz="2400" dirty="0" err="1"/>
              <a:t>Pilosicoli</a:t>
            </a:r>
            <a:r>
              <a:rPr lang="en-US" sz="2400" dirty="0"/>
              <a:t> can be isolated from dogs with diarrhea and intestinal </a:t>
            </a:r>
            <a:r>
              <a:rPr lang="en-US" sz="2400" dirty="0" err="1"/>
              <a:t>spirochetosis</a:t>
            </a:r>
            <a:r>
              <a:rPr lang="en-US" sz="2400" dirty="0"/>
              <a:t>, whereas B. </a:t>
            </a:r>
            <a:r>
              <a:rPr lang="en-US" sz="2400" dirty="0" err="1"/>
              <a:t>canis</a:t>
            </a:r>
            <a:r>
              <a:rPr lang="en-US" sz="2400" dirty="0"/>
              <a:t> were commonly isolated from healthy dogs.</a:t>
            </a:r>
          </a:p>
          <a:p>
            <a:r>
              <a:rPr lang="en-US" sz="2400" dirty="0"/>
              <a:t>This </a:t>
            </a:r>
            <a:r>
              <a:rPr lang="en-US" sz="2400" dirty="0" err="1"/>
              <a:t>disese</a:t>
            </a:r>
            <a:r>
              <a:rPr lang="en-US" sz="2400" dirty="0"/>
              <a:t> usually occur rarely in dogs.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Immediate Auscultation</a:t>
            </a:r>
            <a:endParaRPr lang="en-US" dirty="0"/>
          </a:p>
        </p:txBody>
      </p:sp>
      <p:sp>
        <p:nvSpPr>
          <p:cNvPr id="3" name="Content Placeholder 2"/>
          <p:cNvSpPr>
            <a:spLocks noGrp="1" noEditPoints="1"/>
          </p:cNvSpPr>
          <p:nvPr>
            <p:ph idx="1"/>
          </p:nvPr>
        </p:nvSpPr>
        <p:spPr/>
        <p:txBody>
          <a:bodyPr/>
          <a:lstStyle/>
          <a:p>
            <a:r>
              <a:rPr lang="en-US" dirty="0" smtClean="0"/>
              <a:t>It is a medical term used for listening to the internal sounds of the body , directly placing the ear on the body</a:t>
            </a:r>
          </a:p>
          <a:p>
            <a:endParaRPr lang="en-US" dirty="0"/>
          </a:p>
        </p:txBody>
      </p:sp>
      <p:pic>
        <p:nvPicPr>
          <p:cNvPr id="4" name="Picture 3" descr="Screenshot_20200302_183300.jpg"/>
          <p:cNvPicPr>
            <a:picLocks noChangeAspect="1"/>
          </p:cNvPicPr>
          <p:nvPr/>
        </p:nvPicPr>
        <p:blipFill>
          <a:blip r:embed="rId3" cstate="print"/>
          <a:srcRect/>
          <a:stretch>
            <a:fillRect/>
          </a:stretch>
        </p:blipFill>
        <p:spPr>
          <a:xfrm>
            <a:off x="4829175" y="3276600"/>
            <a:ext cx="2562225" cy="292417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Title 1048628"/>
          <p:cNvSpPr>
            <a:spLocks noGrp="1"/>
          </p:cNvSpPr>
          <p:nvPr>
            <p:ph type="title"/>
          </p:nvPr>
        </p:nvSpPr>
        <p:spPr/>
        <p:txBody>
          <a:bodyPr/>
          <a:lstStyle/>
          <a:p>
            <a:r>
              <a:rPr lang="en-US"/>
              <a:t>Spirochetea</a:t>
            </a:r>
          </a:p>
        </p:txBody>
      </p:sp>
      <p:sp>
        <p:nvSpPr>
          <p:cNvPr id="1048630" name="Content Placeholder 1048629"/>
          <p:cNvSpPr>
            <a:spLocks noGrp="1"/>
          </p:cNvSpPr>
          <p:nvPr>
            <p:ph idx="1"/>
          </p:nvPr>
        </p:nvSpPr>
        <p:spPr/>
        <p:txBody>
          <a:bodyPr/>
          <a:lstStyle/>
          <a:p>
            <a:endParaRPr lang="en-US"/>
          </a:p>
        </p:txBody>
      </p:sp>
      <p:pic>
        <p:nvPicPr>
          <p:cNvPr id="2097155" name="Picture 2097154"/>
          <p:cNvPicPr>
            <a:picLocks/>
          </p:cNvPicPr>
          <p:nvPr/>
        </p:nvPicPr>
        <p:blipFill>
          <a:blip r:embed="rId2" cstate="print"/>
          <a:stretch>
            <a:fillRect/>
          </a:stretch>
        </p:blipFill>
        <p:spPr>
          <a:xfrm>
            <a:off x="523468" y="1823813"/>
            <a:ext cx="8097065" cy="4353149"/>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Title 1048630"/>
          <p:cNvSpPr>
            <a:spLocks noGrp="1"/>
          </p:cNvSpPr>
          <p:nvPr>
            <p:ph type="title"/>
          </p:nvPr>
        </p:nvSpPr>
        <p:spPr/>
        <p:txBody>
          <a:bodyPr/>
          <a:lstStyle/>
          <a:p>
            <a:r>
              <a:rPr lang="en-US"/>
              <a:t>Coccidiosis</a:t>
            </a:r>
          </a:p>
        </p:txBody>
      </p:sp>
      <p:sp>
        <p:nvSpPr>
          <p:cNvPr id="1048632" name="Content Placeholder 1048631"/>
          <p:cNvSpPr>
            <a:spLocks noGrp="1"/>
          </p:cNvSpPr>
          <p:nvPr>
            <p:ph idx="1"/>
          </p:nvPr>
        </p:nvSpPr>
        <p:spPr/>
        <p:txBody>
          <a:bodyPr>
            <a:normAutofit fontScale="92857"/>
          </a:bodyPr>
          <a:lstStyle/>
          <a:p>
            <a:r>
              <a:rPr lang="en-US" sz="2000" dirty="0" err="1"/>
              <a:t>Coccidiosis</a:t>
            </a:r>
            <a:r>
              <a:rPr lang="en-US" sz="2000" dirty="0"/>
              <a:t> is a parasitic disease of the intestinal tract of animals caused by coccidian protozoa. </a:t>
            </a:r>
          </a:p>
          <a:p>
            <a:r>
              <a:rPr lang="en-US" sz="2000" dirty="0"/>
              <a:t>The disease spreads from one animal to another by contact with infected feces or ingestion of infected tissue.</a:t>
            </a:r>
          </a:p>
          <a:p>
            <a:r>
              <a:rPr lang="en-US" sz="2000" dirty="0"/>
              <a:t>can be one of the most economically devastating in many livestock species.</a:t>
            </a:r>
          </a:p>
          <a:p>
            <a:r>
              <a:rPr lang="en-US" sz="2000" dirty="0" err="1"/>
              <a:t>Coccidiosis</a:t>
            </a:r>
            <a:r>
              <a:rPr lang="en-US" sz="2000" dirty="0"/>
              <a:t> is a parasitic disease of the intestinal tract of animals caused by coccidian protozoa.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Content Placeholder 1048632"/>
          <p:cNvSpPr>
            <a:spLocks noGrp="1"/>
          </p:cNvSpPr>
          <p:nvPr>
            <p:ph idx="1"/>
          </p:nvPr>
        </p:nvSpPr>
        <p:spPr>
          <a:xfrm>
            <a:off x="0" y="1822656"/>
            <a:ext cx="7886700" cy="4351338"/>
          </a:xfrm>
        </p:spPr>
        <p:txBody>
          <a:bodyPr>
            <a:normAutofit/>
          </a:bodyPr>
          <a:lstStyle/>
          <a:p>
            <a:r>
              <a:rPr lang="en-US" sz="2000" dirty="0"/>
              <a:t>The disease spreads from one animal to another by contact with infected feces or ingestion of infected tissue. </a:t>
            </a:r>
          </a:p>
          <a:p>
            <a:r>
              <a:rPr lang="en-US" sz="2000" dirty="0"/>
              <a:t>Diarrhea, which may become bloody in severe cases, is the primary symptom.</a:t>
            </a:r>
          </a:p>
          <a:p>
            <a:r>
              <a:rPr lang="en-US" sz="2000" dirty="0"/>
              <a:t> Most animals infected with </a:t>
            </a:r>
            <a:r>
              <a:rPr lang="en-US" sz="2000" dirty="0" err="1"/>
              <a:t>coccidia</a:t>
            </a:r>
            <a:r>
              <a:rPr lang="en-US" sz="2000" dirty="0"/>
              <a:t> are asymptomatic, but young or </a:t>
            </a:r>
            <a:r>
              <a:rPr lang="en-US" sz="2000" dirty="0" err="1"/>
              <a:t>immunocompromised</a:t>
            </a:r>
            <a:r>
              <a:rPr lang="en-US" sz="2000" dirty="0"/>
              <a:t> animals may suffer severe symptoms and death.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2097155"/>
          <p:cNvPicPr>
            <a:picLocks/>
          </p:cNvPicPr>
          <p:nvPr/>
        </p:nvPicPr>
        <p:blipFill>
          <a:blip r:embed="rId2" cstate="print"/>
          <a:stretch>
            <a:fillRect/>
          </a:stretch>
        </p:blipFill>
        <p:spPr>
          <a:xfrm>
            <a:off x="149369" y="296858"/>
            <a:ext cx="8845262" cy="626428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048633"/>
          <p:cNvSpPr>
            <a:spLocks noGrp="1"/>
          </p:cNvSpPr>
          <p:nvPr>
            <p:ph type="title"/>
          </p:nvPr>
        </p:nvSpPr>
        <p:spPr/>
        <p:txBody>
          <a:bodyPr/>
          <a:lstStyle/>
          <a:p>
            <a:r>
              <a:rPr lang="en-US"/>
              <a:t>Roundworms</a:t>
            </a:r>
          </a:p>
        </p:txBody>
      </p:sp>
      <p:sp>
        <p:nvSpPr>
          <p:cNvPr id="1048635" name="Content Placeholder 1048634"/>
          <p:cNvSpPr>
            <a:spLocks noGrp="1"/>
          </p:cNvSpPr>
          <p:nvPr>
            <p:ph idx="1"/>
          </p:nvPr>
        </p:nvSpPr>
        <p:spPr/>
        <p:txBody>
          <a:bodyPr>
            <a:normAutofit fontScale="92857"/>
          </a:bodyPr>
          <a:lstStyle/>
          <a:p>
            <a:r>
              <a:rPr lang="en-US" sz="2000" dirty="0"/>
              <a:t>Roundworms are the most common of the parasitic worms found inside a dog. </a:t>
            </a:r>
          </a:p>
          <a:p>
            <a:r>
              <a:rPr lang="en-US" sz="2000" dirty="0"/>
              <a:t>Almost all dogs become infected with them at some time in their lives, usually as puppies. </a:t>
            </a:r>
          </a:p>
          <a:p>
            <a:r>
              <a:rPr lang="en-US" sz="2000" dirty="0"/>
              <a:t>Roundworms may be contracted in different ways, making them easy to spread and hard to control.</a:t>
            </a:r>
          </a:p>
          <a:p>
            <a:r>
              <a:rPr lang="en-US" sz="2000" dirty="0"/>
              <a:t>Dog may be infected with roundworms from the time it is born because often the mother passes the worms to the puppy while it is still in her body.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Content Placeholder 1048635"/>
          <p:cNvSpPr>
            <a:spLocks noGrp="1"/>
          </p:cNvSpPr>
          <p:nvPr>
            <p:ph idx="1"/>
          </p:nvPr>
        </p:nvSpPr>
        <p:spPr/>
        <p:txBody>
          <a:bodyPr>
            <a:normAutofit/>
          </a:bodyPr>
          <a:lstStyle/>
          <a:p>
            <a:r>
              <a:rPr lang="en-US" sz="2400" dirty="0"/>
              <a:t>Adult roundworms live in the affected dog's intestines. </a:t>
            </a:r>
          </a:p>
          <a:p>
            <a:r>
              <a:rPr lang="en-US" sz="2400" dirty="0"/>
              <a:t>Many dogs do not have signs of infection; however, dogs with major roundworm infections, especially puppies, show diarrhea, vomiting, weight loss, dull hair, and a potbellied appearance. </a:t>
            </a:r>
          </a:p>
          <a:p>
            <a:r>
              <a:rPr lang="en-US" sz="2400" dirty="0"/>
              <a:t>The dog may cough if the roundworms move into the lungs.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2097156"/>
          <p:cNvPicPr>
            <a:picLocks/>
          </p:cNvPicPr>
          <p:nvPr/>
        </p:nvPicPr>
        <p:blipFill>
          <a:blip r:embed="rId2" cstate="print"/>
          <a:stretch>
            <a:fillRect/>
          </a:stretch>
        </p:blipFill>
        <p:spPr>
          <a:xfrm>
            <a:off x="324008" y="561592"/>
            <a:ext cx="8495982" cy="5734817"/>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Title 1048636"/>
          <p:cNvSpPr>
            <a:spLocks noGrp="1"/>
          </p:cNvSpPr>
          <p:nvPr>
            <p:ph type="title"/>
          </p:nvPr>
        </p:nvSpPr>
        <p:spPr>
          <a:xfrm>
            <a:off x="609599" y="480811"/>
            <a:ext cx="6347713" cy="1320800"/>
          </a:xfrm>
        </p:spPr>
        <p:txBody>
          <a:bodyPr/>
          <a:lstStyle/>
          <a:p>
            <a:r>
              <a:rPr lang="en-US"/>
              <a:t>Hookworms</a:t>
            </a:r>
          </a:p>
        </p:txBody>
      </p:sp>
      <p:sp>
        <p:nvSpPr>
          <p:cNvPr id="1048638" name="Content Placeholder 1048637"/>
          <p:cNvSpPr>
            <a:spLocks noGrp="1"/>
          </p:cNvSpPr>
          <p:nvPr>
            <p:ph idx="1"/>
          </p:nvPr>
        </p:nvSpPr>
        <p:spPr>
          <a:xfrm>
            <a:off x="313385" y="1246190"/>
            <a:ext cx="6347714" cy="3880773"/>
          </a:xfrm>
        </p:spPr>
        <p:txBody>
          <a:bodyPr>
            <a:noAutofit/>
          </a:bodyPr>
          <a:lstStyle/>
          <a:p>
            <a:pPr marL="0" indent="0">
              <a:buNone/>
            </a:pPr>
            <a:r>
              <a:rPr lang="en-US" sz="2000" dirty="0"/>
              <a:t>Hookworms are intestinal parasites that live in the digestive system of your dog (or cat). </a:t>
            </a:r>
          </a:p>
          <a:p>
            <a:pPr marL="0" indent="0">
              <a:buNone/>
            </a:pPr>
            <a:r>
              <a:rPr lang="en-US" sz="2000" dirty="0"/>
              <a:t>The hookworm attaches to the lining of the intestinal wall and feeds on your dog’s blood.</a:t>
            </a:r>
          </a:p>
          <a:p>
            <a:pPr marL="0" indent="0">
              <a:buNone/>
            </a:pPr>
            <a:r>
              <a:rPr lang="en-US" sz="2000" dirty="0"/>
              <a:t> Its eggs are ejected into the digestive tract and pass into the environment through your dog’s feces.</a:t>
            </a:r>
          </a:p>
          <a:p>
            <a:r>
              <a:rPr lang="en-US" sz="2000" dirty="0"/>
              <a:t>Larvae (young hookworms) that hatch from hookworm eggs live in the soil. </a:t>
            </a:r>
          </a:p>
          <a:p>
            <a:r>
              <a:rPr lang="en-US" sz="2000" dirty="0"/>
              <a:t> These larvae can infect your dog simply through contact and penetration of the skin and through the dog eating the larvae when they ingest dirt or during their routine licking (cleaning).</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2097157"/>
          <p:cNvPicPr>
            <a:picLocks/>
          </p:cNvPicPr>
          <p:nvPr/>
        </p:nvPicPr>
        <p:blipFill>
          <a:blip r:embed="rId2" cstate="print"/>
          <a:stretch>
            <a:fillRect/>
          </a:stretch>
        </p:blipFill>
        <p:spPr>
          <a:xfrm>
            <a:off x="-144759" y="373381"/>
            <a:ext cx="9449536" cy="6111239"/>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Title 1048638"/>
          <p:cNvSpPr>
            <a:spLocks noGrp="1"/>
          </p:cNvSpPr>
          <p:nvPr>
            <p:ph type="title"/>
          </p:nvPr>
        </p:nvSpPr>
        <p:spPr/>
        <p:txBody>
          <a:bodyPr/>
          <a:lstStyle/>
          <a:p>
            <a:r>
              <a:rPr lang="en-US"/>
              <a:t>Tapeworms</a:t>
            </a:r>
          </a:p>
        </p:txBody>
      </p:sp>
      <p:sp>
        <p:nvSpPr>
          <p:cNvPr id="1048640" name="Content Placeholder 1048639"/>
          <p:cNvSpPr>
            <a:spLocks noGrp="1"/>
          </p:cNvSpPr>
          <p:nvPr>
            <p:ph idx="1"/>
          </p:nvPr>
        </p:nvSpPr>
        <p:spPr/>
        <p:txBody>
          <a:bodyPr>
            <a:normAutofit/>
          </a:bodyPr>
          <a:lstStyle/>
          <a:p>
            <a:r>
              <a:rPr lang="en-US" sz="2000" dirty="0"/>
              <a:t>Tapeworms are an intestinal parasite. </a:t>
            </a:r>
          </a:p>
          <a:p>
            <a:r>
              <a:rPr lang="en-US" sz="2000" dirty="0"/>
              <a:t>Along with roundworm, hookworm, and whipworm, this flat, segmented worm is found in dogs, cats, humans, and many other species around the world.</a:t>
            </a:r>
          </a:p>
          <a:p>
            <a:r>
              <a:rPr lang="en-US" sz="2000" dirty="0"/>
              <a:t> The most common tapeworm species is </a:t>
            </a:r>
            <a:r>
              <a:rPr lang="en-US" sz="2000" dirty="0" err="1"/>
              <a:t>Dipylidium</a:t>
            </a:r>
            <a:r>
              <a:rPr lang="en-US" sz="2000" dirty="0"/>
              <a:t> </a:t>
            </a:r>
            <a:r>
              <a:rPr lang="en-US" sz="2000" dirty="0" err="1"/>
              <a:t>Caninum</a:t>
            </a:r>
            <a:r>
              <a:rPr lang="en-US" sz="2000" dirty="0"/>
              <a:t>. </a:t>
            </a:r>
          </a:p>
          <a:p>
            <a:r>
              <a:rPr lang="en-US" sz="2000" dirty="0"/>
              <a:t>The medical term for a tapeworm infestation is </a:t>
            </a:r>
            <a:r>
              <a:rPr lang="en-US" sz="2000" dirty="0" err="1"/>
              <a:t>Cestodiasis</a:t>
            </a:r>
            <a:r>
              <a:rPr lang="en-US" sz="2000" dirty="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Mediate Auscultation</a:t>
            </a:r>
            <a:endParaRPr lang="en-US" dirty="0"/>
          </a:p>
        </p:txBody>
      </p:sp>
      <p:sp>
        <p:nvSpPr>
          <p:cNvPr id="3" name="Content Placeholder 2"/>
          <p:cNvSpPr>
            <a:spLocks noGrp="1" noEditPoints="1"/>
          </p:cNvSpPr>
          <p:nvPr>
            <p:ph idx="1"/>
          </p:nvPr>
        </p:nvSpPr>
        <p:spPr/>
        <p:txBody>
          <a:bodyPr/>
          <a:lstStyle/>
          <a:p>
            <a:r>
              <a:rPr lang="en-US" dirty="0" smtClean="0"/>
              <a:t>It is a medical term used for listening to the internal sounds of the body using an instrument , usually a stethoscope</a:t>
            </a:r>
          </a:p>
          <a:p>
            <a:endParaRPr lang="en-US" dirty="0"/>
          </a:p>
        </p:txBody>
      </p:sp>
      <p:pic>
        <p:nvPicPr>
          <p:cNvPr id="4" name="Picture 3" descr="Screenshot_20200302_183315.jpg"/>
          <p:cNvPicPr>
            <a:picLocks noChangeAspect="1"/>
          </p:cNvPicPr>
          <p:nvPr/>
        </p:nvPicPr>
        <p:blipFill>
          <a:blip r:embed="rId3" cstate="print"/>
          <a:srcRect/>
          <a:stretch>
            <a:fillRect/>
          </a:stretch>
        </p:blipFill>
        <p:spPr>
          <a:xfrm>
            <a:off x="2362200" y="3371850"/>
            <a:ext cx="3867150" cy="272415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Picture 2097158"/>
          <p:cNvPicPr>
            <a:picLocks/>
          </p:cNvPicPr>
          <p:nvPr/>
        </p:nvPicPr>
        <p:blipFill>
          <a:blip r:embed="rId2" cstate="print"/>
          <a:stretch>
            <a:fillRect/>
          </a:stretch>
        </p:blipFill>
        <p:spPr>
          <a:xfrm>
            <a:off x="662211" y="312284"/>
            <a:ext cx="7819579" cy="6233433"/>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Content Placeholder 1048589"/>
          <p:cNvSpPr>
            <a:spLocks noGrp="1"/>
          </p:cNvSpPr>
          <p:nvPr>
            <p:ph idx="1"/>
          </p:nvPr>
        </p:nvSpPr>
        <p:spPr/>
        <p:txBody>
          <a:bodyPr/>
          <a:lstStyle/>
          <a:p>
            <a:pPr marL="0" indent="0">
              <a:buNone/>
            </a:pPr>
            <a:r>
              <a:rPr lang="en-US" sz="4400"/>
              <a:t> CONTENTS</a:t>
            </a:r>
            <a:endParaRPr lang="en-US"/>
          </a:p>
          <a:p>
            <a:pPr marL="0" indent="0">
              <a:buNone/>
            </a:pPr>
            <a:r>
              <a:rPr lang="en-US" sz="4400"/>
              <a:t> .</a:t>
            </a:r>
            <a:r>
              <a:rPr lang="en-US" sz="3200"/>
              <a:t>palpation </a:t>
            </a:r>
            <a:endParaRPr lang="en-US"/>
          </a:p>
          <a:p>
            <a:pPr marL="0" indent="0">
              <a:buNone/>
            </a:pPr>
            <a:r>
              <a:rPr lang="en-US" sz="3200"/>
              <a:t> .Type of palpation </a:t>
            </a:r>
            <a:endParaRPr lang="en-US"/>
          </a:p>
          <a:p>
            <a:pPr marL="0" indent="0">
              <a:buNone/>
            </a:pPr>
            <a:r>
              <a:rPr lang="en-US" sz="3200"/>
              <a:t> . Method of palpation </a:t>
            </a:r>
            <a:endParaRPr lang="en-US"/>
          </a:p>
          <a:p>
            <a:pPr marL="0" indent="0">
              <a:buNone/>
            </a:pPr>
            <a:r>
              <a:rPr lang="en-US" sz="3200"/>
              <a:t> . Condition of palpation </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048592"/>
          <p:cNvSpPr>
            <a:spLocks noGrp="1"/>
          </p:cNvSpPr>
          <p:nvPr>
            <p:ph type="title"/>
          </p:nvPr>
        </p:nvSpPr>
        <p:spPr/>
        <p:txBody>
          <a:bodyPr/>
          <a:lstStyle/>
          <a:p>
            <a:r>
              <a:rPr lang="en-US"/>
              <a:t>PALPATION</a:t>
            </a:r>
          </a:p>
        </p:txBody>
      </p:sp>
      <p:sp>
        <p:nvSpPr>
          <p:cNvPr id="1048594" name="Content Placeholder 1048593"/>
          <p:cNvSpPr>
            <a:spLocks noGrp="1"/>
          </p:cNvSpPr>
          <p:nvPr>
            <p:ph idx="1"/>
          </p:nvPr>
        </p:nvSpPr>
        <p:spPr/>
        <p:txBody>
          <a:bodyPr/>
          <a:lstStyle/>
          <a:p>
            <a:r>
              <a:rPr lang="en-US"/>
              <a:t>Palpation is the assessment technique health providers use during a physical exam to detect certain characteristic of body</a:t>
            </a:r>
          </a:p>
          <a:p>
            <a:r>
              <a:rPr lang="en-US"/>
              <a:t>It's the technique of using the sense of touch to assess parts of the body</a:t>
            </a:r>
          </a:p>
          <a:p>
            <a:r>
              <a:rPr lang="en-US"/>
              <a:t>By using different parts of their hands, different characteristic about the patient body such as swelling size and movement can be identified.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Content Placeholder 1048594"/>
          <p:cNvSpPr>
            <a:spLocks noGrp="1"/>
          </p:cNvSpPr>
          <p:nvPr>
            <p:ph idx="1"/>
          </p:nvPr>
        </p:nvSpPr>
        <p:spPr/>
        <p:txBody>
          <a:bodyPr/>
          <a:lstStyle/>
          <a:p>
            <a:r>
              <a:rPr lang="en-US" sz="2800"/>
              <a:t>Sense of touch is just as important in this examination as the sense of physicians</a:t>
            </a:r>
            <a:endParaRPr lang="en-US"/>
          </a:p>
          <a:p>
            <a:r>
              <a:rPr lang="en-US"/>
              <a:t>Usually performed by the a health care practitioner </a:t>
            </a:r>
          </a:p>
        </p:txBody>
      </p:sp>
      <p:pic>
        <p:nvPicPr>
          <p:cNvPr id="2097154" name="Picture 2097153"/>
          <p:cNvPicPr>
            <a:picLocks/>
          </p:cNvPicPr>
          <p:nvPr/>
        </p:nvPicPr>
        <p:blipFill>
          <a:blip r:embed="rId2" cstate="print"/>
          <a:stretch>
            <a:fillRect/>
          </a:stretch>
        </p:blipFill>
        <p:spPr>
          <a:xfrm>
            <a:off x="3286123" y="3638469"/>
            <a:ext cx="3909580" cy="2813221"/>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048595"/>
          <p:cNvSpPr>
            <a:spLocks noGrp="1"/>
          </p:cNvSpPr>
          <p:nvPr>
            <p:ph type="title"/>
          </p:nvPr>
        </p:nvSpPr>
        <p:spPr/>
        <p:txBody>
          <a:bodyPr/>
          <a:lstStyle/>
          <a:p>
            <a:r>
              <a:rPr lang="en-US"/>
              <a:t>Equipment use for palpation </a:t>
            </a:r>
          </a:p>
        </p:txBody>
      </p:sp>
      <p:sp>
        <p:nvSpPr>
          <p:cNvPr id="1048597" name="Content Placeholder 1048596"/>
          <p:cNvSpPr>
            <a:spLocks noGrp="1"/>
          </p:cNvSpPr>
          <p:nvPr>
            <p:ph idx="1"/>
          </p:nvPr>
        </p:nvSpPr>
        <p:spPr/>
        <p:txBody>
          <a:bodyPr/>
          <a:lstStyle/>
          <a:p>
            <a:r>
              <a:rPr lang="en-US"/>
              <a:t>LUBRICANT</a:t>
            </a:r>
          </a:p>
          <a:p>
            <a:r>
              <a:rPr lang="en-US"/>
              <a:t>It is the applied to cover hand and arm to facilitate entry to cow rectum</a:t>
            </a:r>
          </a:p>
          <a:p>
            <a:r>
              <a:rPr lang="en-US"/>
              <a:t>Obstetrical lubricant are available at farm and ranch supply store </a:t>
            </a:r>
          </a:p>
          <a:p>
            <a:r>
              <a:rPr lang="en-US"/>
              <a:t>Liquid soap also use as a lubricant </a:t>
            </a:r>
          </a:p>
          <a:p>
            <a:endParaRPr lang="en-US"/>
          </a:p>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1048597"/>
          <p:cNvSpPr>
            <a:spLocks noGrp="1"/>
          </p:cNvSpPr>
          <p:nvPr>
            <p:ph idx="1"/>
          </p:nvPr>
        </p:nvSpPr>
        <p:spPr/>
        <p:txBody>
          <a:bodyPr/>
          <a:lstStyle/>
          <a:p>
            <a:r>
              <a:rPr lang="en-US"/>
              <a:t>CHUTE</a:t>
            </a:r>
          </a:p>
          <a:p>
            <a:r>
              <a:rPr lang="en-US"/>
              <a:t>A holding chute will allow the cow to stand on the ground in the normal position </a:t>
            </a:r>
          </a:p>
          <a:p>
            <a:r>
              <a:rPr lang="en-US"/>
              <a:t>Protect any unnecessary physical stress</a:t>
            </a:r>
          </a:p>
          <a:p>
            <a:r>
              <a:rPr lang="en-US"/>
              <a:t>A gate or bar in front of the cow will prevent het forward movement </a:t>
            </a:r>
          </a:p>
        </p:txBody>
      </p:sp>
      <p:pic>
        <p:nvPicPr>
          <p:cNvPr id="2097155" name="Picture 2097154"/>
          <p:cNvPicPr>
            <a:picLocks/>
          </p:cNvPicPr>
          <p:nvPr/>
        </p:nvPicPr>
        <p:blipFill>
          <a:blip r:embed="rId2" cstate="print"/>
          <a:stretch>
            <a:fillRect/>
          </a:stretch>
        </p:blipFill>
        <p:spPr>
          <a:xfrm>
            <a:off x="4215768" y="5119356"/>
            <a:ext cx="4633820" cy="1575542"/>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048598"/>
          <p:cNvSpPr>
            <a:spLocks noGrp="1"/>
          </p:cNvSpPr>
          <p:nvPr>
            <p:ph type="title"/>
          </p:nvPr>
        </p:nvSpPr>
        <p:spPr/>
        <p:txBody>
          <a:bodyPr/>
          <a:lstStyle/>
          <a:p>
            <a:r>
              <a:rPr lang="en-US"/>
              <a:t>PALPATION OF DOG</a:t>
            </a:r>
          </a:p>
        </p:txBody>
      </p:sp>
      <p:sp>
        <p:nvSpPr>
          <p:cNvPr id="1048600" name="Content Placeholder 1048599"/>
          <p:cNvSpPr>
            <a:spLocks noGrp="1"/>
          </p:cNvSpPr>
          <p:nvPr>
            <p:ph idx="1"/>
          </p:nvPr>
        </p:nvSpPr>
        <p:spPr/>
        <p:txBody>
          <a:bodyPr/>
          <a:lstStyle/>
          <a:p>
            <a:endParaRPr lang="en-US"/>
          </a:p>
        </p:txBody>
      </p:sp>
      <p:pic>
        <p:nvPicPr>
          <p:cNvPr id="2097156" name="Picture 2097155"/>
          <p:cNvPicPr>
            <a:picLocks/>
          </p:cNvPicPr>
          <p:nvPr/>
        </p:nvPicPr>
        <p:blipFill>
          <a:blip r:embed="rId2" cstate="print"/>
          <a:stretch>
            <a:fillRect/>
          </a:stretch>
        </p:blipFill>
        <p:spPr>
          <a:xfrm>
            <a:off x="2287909" y="2518907"/>
            <a:ext cx="5711182" cy="3444443"/>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048600"/>
          <p:cNvSpPr>
            <a:spLocks noGrp="1"/>
          </p:cNvSpPr>
          <p:nvPr>
            <p:ph type="title"/>
          </p:nvPr>
        </p:nvSpPr>
        <p:spPr/>
        <p:txBody>
          <a:bodyPr/>
          <a:lstStyle/>
          <a:p>
            <a:r>
              <a:rPr lang="en-US"/>
              <a:t>USES OF PALPATION </a:t>
            </a:r>
          </a:p>
        </p:txBody>
      </p:sp>
      <p:sp>
        <p:nvSpPr>
          <p:cNvPr id="1048602" name="Content Placeholder 1048601"/>
          <p:cNvSpPr>
            <a:spLocks noGrp="1"/>
          </p:cNvSpPr>
          <p:nvPr>
            <p:ph idx="1"/>
          </p:nvPr>
        </p:nvSpPr>
        <p:spPr/>
        <p:txBody>
          <a:bodyPr/>
          <a:lstStyle/>
          <a:p>
            <a:r>
              <a:rPr lang="en-US"/>
              <a:t>Palpation is commonly used for abdominal or thoracic exams </a:t>
            </a:r>
          </a:p>
          <a:p>
            <a:r>
              <a:rPr lang="en-US"/>
              <a:t>It can be applied to any part of the body including the mouth vagina and anu</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Content Placeholder 1048602"/>
          <p:cNvSpPr>
            <a:spLocks noGrp="1"/>
          </p:cNvSpPr>
          <p:nvPr>
            <p:ph idx="1"/>
          </p:nvPr>
        </p:nvSpPr>
        <p:spPr/>
        <p:txBody>
          <a:bodyPr/>
          <a:lstStyle/>
          <a:p>
            <a:endParaRPr lang="en-US"/>
          </a:p>
        </p:txBody>
      </p:sp>
      <p:pic>
        <p:nvPicPr>
          <p:cNvPr id="2097157" name="Picture 2097156"/>
          <p:cNvPicPr>
            <a:picLocks/>
          </p:cNvPicPr>
          <p:nvPr/>
        </p:nvPicPr>
        <p:blipFill>
          <a:blip r:embed="rId2" cstate="print"/>
          <a:stretch>
            <a:fillRect/>
          </a:stretch>
        </p:blipFill>
        <p:spPr>
          <a:xfrm>
            <a:off x="759674" y="3521841"/>
            <a:ext cx="3968525" cy="2372023"/>
          </a:xfrm>
          <a:prstGeom prst="rect">
            <a:avLst/>
          </a:prstGeom>
        </p:spPr>
      </p:pic>
      <p:pic>
        <p:nvPicPr>
          <p:cNvPr id="2097158" name="Picture 2097157"/>
          <p:cNvPicPr>
            <a:picLocks/>
          </p:cNvPicPr>
          <p:nvPr/>
        </p:nvPicPr>
        <p:blipFill>
          <a:blip r:embed="rId3" cstate="print"/>
          <a:stretch>
            <a:fillRect/>
          </a:stretch>
        </p:blipFill>
        <p:spPr>
          <a:xfrm>
            <a:off x="5290702" y="3041252"/>
            <a:ext cx="3082637" cy="3039998"/>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048603"/>
          <p:cNvSpPr>
            <a:spLocks noGrp="1"/>
          </p:cNvSpPr>
          <p:nvPr>
            <p:ph type="title"/>
          </p:nvPr>
        </p:nvSpPr>
        <p:spPr/>
        <p:txBody>
          <a:bodyPr/>
          <a:lstStyle/>
          <a:p>
            <a:r>
              <a:rPr lang="en-US"/>
              <a:t>TYPE OF PALPATION </a:t>
            </a:r>
          </a:p>
        </p:txBody>
      </p:sp>
      <p:sp>
        <p:nvSpPr>
          <p:cNvPr id="1048605" name="Content Placeholder 1048604"/>
          <p:cNvSpPr>
            <a:spLocks noGrp="1"/>
          </p:cNvSpPr>
          <p:nvPr>
            <p:ph idx="1"/>
          </p:nvPr>
        </p:nvSpPr>
        <p:spPr/>
        <p:txBody>
          <a:bodyPr/>
          <a:lstStyle/>
          <a:p>
            <a:r>
              <a:rPr lang="en-US"/>
              <a:t>LIGHT PALPATION </a:t>
            </a:r>
          </a:p>
          <a:p>
            <a:r>
              <a:rPr lang="en-US"/>
              <a:t>It is use to feel abnormalities that are on the surface </a:t>
            </a:r>
          </a:p>
          <a:p>
            <a:r>
              <a:rPr lang="en-US"/>
              <a:t>You use the front of your fingers to gently press down into the area of the body about 1 to 2 centimeters </a:t>
            </a:r>
          </a:p>
          <a:p>
            <a:r>
              <a:rPr lang="en-US"/>
              <a:t>Then lift of the finger of the body and move to the next near by area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Doppler Auscultation</a:t>
            </a:r>
            <a:endParaRPr lang="en-US" dirty="0"/>
          </a:p>
        </p:txBody>
      </p:sp>
      <p:sp>
        <p:nvSpPr>
          <p:cNvPr id="3" name="Content Placeholder 2"/>
          <p:cNvSpPr>
            <a:spLocks noGrp="1" noEditPoints="1"/>
          </p:cNvSpPr>
          <p:nvPr>
            <p:ph idx="1"/>
          </p:nvPr>
        </p:nvSpPr>
        <p:spPr/>
        <p:txBody>
          <a:bodyPr/>
          <a:lstStyle/>
          <a:p>
            <a:r>
              <a:rPr lang="en-US" dirty="0" smtClean="0"/>
              <a:t>In this type of auscultation a device called doppler is used to listen sounds in the body </a:t>
            </a:r>
          </a:p>
          <a:p>
            <a:r>
              <a:rPr lang="en-US" dirty="0" smtClean="0"/>
              <a:t>It is similar to ultrasound</a:t>
            </a:r>
          </a:p>
          <a:p>
            <a:endParaRPr lang="en-US" dirty="0"/>
          </a:p>
        </p:txBody>
      </p:sp>
      <p:pic>
        <p:nvPicPr>
          <p:cNvPr id="4" name="Picture 3" descr="Screenshot_20200302_183328.jpg"/>
          <p:cNvPicPr>
            <a:picLocks noChangeAspect="1"/>
          </p:cNvPicPr>
          <p:nvPr/>
        </p:nvPicPr>
        <p:blipFill>
          <a:blip r:embed="rId3" cstate="print"/>
          <a:srcRect/>
          <a:stretch>
            <a:fillRect/>
          </a:stretch>
        </p:blipFill>
        <p:spPr>
          <a:xfrm>
            <a:off x="1676400" y="3403284"/>
            <a:ext cx="5743575" cy="284511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Content Placeholder 1048605"/>
          <p:cNvSpPr>
            <a:spLocks noGrp="1"/>
          </p:cNvSpPr>
          <p:nvPr>
            <p:ph idx="1"/>
          </p:nvPr>
        </p:nvSpPr>
        <p:spPr/>
        <p:txBody>
          <a:bodyPr/>
          <a:lstStyle/>
          <a:p>
            <a:endParaRPr lang="en-US"/>
          </a:p>
        </p:txBody>
      </p:sp>
      <p:pic>
        <p:nvPicPr>
          <p:cNvPr id="2097159" name="Picture 2097158"/>
          <p:cNvPicPr>
            <a:picLocks/>
          </p:cNvPicPr>
          <p:nvPr/>
        </p:nvPicPr>
        <p:blipFill>
          <a:blip r:embed="rId2" cstate="print"/>
          <a:stretch>
            <a:fillRect/>
          </a:stretch>
        </p:blipFill>
        <p:spPr>
          <a:xfrm>
            <a:off x="1199282" y="2825328"/>
            <a:ext cx="6026727" cy="3005322"/>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Content Placeholder 1048606"/>
          <p:cNvSpPr>
            <a:spLocks noGrp="1"/>
          </p:cNvSpPr>
          <p:nvPr>
            <p:ph idx="1"/>
          </p:nvPr>
        </p:nvSpPr>
        <p:spPr/>
        <p:txBody>
          <a:bodyPr/>
          <a:lstStyle/>
          <a:p>
            <a:r>
              <a:rPr lang="en-US"/>
              <a:t>This help identify the texture, tenderness, temperature, moisture, elasticity, palpation and masses</a:t>
            </a:r>
          </a:p>
          <a:p>
            <a:r>
              <a:rPr lang="en-US"/>
              <a:t>DEEP PALPATION</a:t>
            </a:r>
          </a:p>
          <a:p>
            <a:r>
              <a:rPr lang="en-US"/>
              <a:t>It is use to feel internal organ and masses </a:t>
            </a:r>
          </a:p>
          <a:p>
            <a:r>
              <a:rPr lang="en-US"/>
              <a:t>You use the front of your finger to firmly press down into the area of the body about 4-5 centimeters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Content Placeholder 1048607"/>
          <p:cNvSpPr>
            <a:spLocks noGrp="1"/>
          </p:cNvSpPr>
          <p:nvPr>
            <p:ph idx="1"/>
          </p:nvPr>
        </p:nvSpPr>
        <p:spPr/>
        <p:txBody>
          <a:bodyPr/>
          <a:lstStyle/>
          <a:p>
            <a:r>
              <a:rPr lang="en-US"/>
              <a:t>Then lift your fingers and move to the next near by area</a:t>
            </a:r>
          </a:p>
          <a:p>
            <a:r>
              <a:rPr lang="en-US"/>
              <a:t>This help us identify the size, shape, tenderness, symmetry, and mobility </a:t>
            </a:r>
          </a:p>
          <a:p>
            <a:r>
              <a:rPr lang="en-US"/>
              <a:t>It can be uncomfortable for the patient, especially when assessing the abdomen or painful area</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Content Placeholder 1048608"/>
          <p:cNvSpPr>
            <a:spLocks noGrp="1"/>
          </p:cNvSpPr>
          <p:nvPr>
            <p:ph idx="1"/>
          </p:nvPr>
        </p:nvSpPr>
        <p:spPr/>
        <p:txBody>
          <a:bodyPr/>
          <a:lstStyle/>
          <a:p>
            <a:r>
              <a:rPr lang="en-US"/>
              <a:t>ABDOMNAL PALPATION </a:t>
            </a:r>
          </a:p>
          <a:p>
            <a:r>
              <a:rPr lang="en-US"/>
              <a:t>Deep palpation of the abdomen is performed by placing the flat  of the hand of the abdomen wall and appling firm steady pressure, two handed palpation used to exert pressure </a:t>
            </a:r>
          </a:p>
          <a:p>
            <a:r>
              <a:rPr lang="en-US"/>
              <a:t>The lower hand is used to feel  is often useful in evaluation an abdominal mass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Content Placeholder 1048609"/>
          <p:cNvSpPr>
            <a:spLocks noGrp="1"/>
          </p:cNvSpPr>
          <p:nvPr>
            <p:ph idx="1"/>
          </p:nvPr>
        </p:nvSpPr>
        <p:spPr/>
        <p:txBody>
          <a:bodyPr/>
          <a:lstStyle/>
          <a:p>
            <a:r>
              <a:rPr lang="en-US"/>
              <a:t>Abdominal palpation </a:t>
            </a:r>
          </a:p>
        </p:txBody>
      </p:sp>
      <p:pic>
        <p:nvPicPr>
          <p:cNvPr id="2097160" name="Picture 2097159"/>
          <p:cNvPicPr>
            <a:picLocks/>
          </p:cNvPicPr>
          <p:nvPr/>
        </p:nvPicPr>
        <p:blipFill>
          <a:blip r:embed="rId2" cstate="print"/>
          <a:stretch>
            <a:fillRect/>
          </a:stretch>
        </p:blipFill>
        <p:spPr>
          <a:xfrm>
            <a:off x="1124460" y="3227105"/>
            <a:ext cx="6506876" cy="2781607"/>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Content Placeholder 1048610"/>
          <p:cNvSpPr>
            <a:spLocks noGrp="1"/>
          </p:cNvSpPr>
          <p:nvPr>
            <p:ph idx="1"/>
          </p:nvPr>
        </p:nvSpPr>
        <p:spPr/>
        <p:txBody>
          <a:bodyPr/>
          <a:lstStyle/>
          <a:p>
            <a:r>
              <a:rPr lang="en-US"/>
              <a:t>UTERINE PALPATION </a:t>
            </a:r>
          </a:p>
          <a:p>
            <a:r>
              <a:rPr lang="en-US"/>
              <a:t>Another two handed procedure is the biamanual pelvic exam also known as manual uterine palpation </a:t>
            </a:r>
          </a:p>
          <a:p>
            <a:r>
              <a:rPr lang="en-US"/>
              <a:t>It involve the comparison of the lower abdomen with one hand and the palpation of tissues inside the vagina with the fingers of the other hand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048611"/>
          <p:cNvSpPr>
            <a:spLocks noGrp="1"/>
          </p:cNvSpPr>
          <p:nvPr>
            <p:ph type="title"/>
          </p:nvPr>
        </p:nvSpPr>
        <p:spPr/>
        <p:txBody>
          <a:bodyPr/>
          <a:lstStyle/>
          <a:p>
            <a:r>
              <a:rPr lang="en-US"/>
              <a:t>METHOD OF PALPATION </a:t>
            </a:r>
          </a:p>
        </p:txBody>
      </p:sp>
      <p:sp>
        <p:nvSpPr>
          <p:cNvPr id="1048613" name="Content Placeholder 1048612"/>
          <p:cNvSpPr>
            <a:spLocks noGrp="1"/>
          </p:cNvSpPr>
          <p:nvPr>
            <p:ph idx="1"/>
          </p:nvPr>
        </p:nvSpPr>
        <p:spPr/>
        <p:txBody>
          <a:bodyPr/>
          <a:lstStyle/>
          <a:p>
            <a:r>
              <a:rPr lang="en-US"/>
              <a:t>Palpation is typically used for thoracic and abdominal examination </a:t>
            </a:r>
          </a:p>
          <a:p>
            <a:r>
              <a:rPr lang="en-US"/>
              <a:t>It is also used to diagnose edema</a:t>
            </a:r>
          </a:p>
          <a:p>
            <a:r>
              <a:rPr lang="en-US"/>
              <a:t>Palpation is also a simple method of examining the pulse</a:t>
            </a:r>
          </a:p>
          <a:p>
            <a:r>
              <a:rPr lang="en-US"/>
              <a:t>It is used by veterinarians to check animals for pregnancy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Content Placeholder 1048613"/>
          <p:cNvSpPr>
            <a:spLocks noGrp="1"/>
          </p:cNvSpPr>
          <p:nvPr>
            <p:ph idx="1"/>
          </p:nvPr>
        </p:nvSpPr>
        <p:spPr/>
        <p:txBody>
          <a:bodyPr/>
          <a:lstStyle/>
          <a:p>
            <a:r>
              <a:rPr lang="en-US"/>
              <a:t>Palpation is the method of feeling with the fingers or hands during physical examination </a:t>
            </a:r>
          </a:p>
          <a:p>
            <a:r>
              <a:rPr lang="en-US"/>
              <a:t>The health care provide touches and feels your body to examine the size, consistency, texture, location, and tenderness organ of body part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Content Placeholder 1048614"/>
          <p:cNvSpPr>
            <a:spLocks noGrp="1"/>
          </p:cNvSpPr>
          <p:nvPr>
            <p:ph idx="1"/>
          </p:nvPr>
        </p:nvSpPr>
        <p:spPr/>
        <p:txBody>
          <a:bodyPr/>
          <a:lstStyle/>
          <a:p>
            <a:r>
              <a:rPr lang="en-US"/>
              <a:t>ULTRASOUND </a:t>
            </a:r>
          </a:p>
          <a:p>
            <a:r>
              <a:rPr lang="en-US"/>
              <a:t>Detection of pregnancy through the use of ultrasound may be beneficial during the later stage of pregnancy </a:t>
            </a:r>
          </a:p>
          <a:p>
            <a:r>
              <a:rPr lang="en-US"/>
              <a:t>A prob is pass over the cow abdomen wall on into the rectum to transmit two dimensional images to a monitor that can be viewed by a a technician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Content Placeholder 1048588"/>
          <p:cNvSpPr>
            <a:spLocks noGrp="1"/>
          </p:cNvSpPr>
          <p:nvPr>
            <p:ph idx="1"/>
          </p:nvPr>
        </p:nvSpPr>
        <p:spPr/>
        <p:txBody>
          <a:bodyPr/>
          <a:lstStyle/>
          <a:p>
            <a:r>
              <a:rPr lang="en-US"/>
              <a:t>Organ or the reproductive tract as well as a developing fetus, can be viewed using ultrasound technology </a:t>
            </a:r>
          </a:p>
        </p:txBody>
      </p:sp>
      <p:pic>
        <p:nvPicPr>
          <p:cNvPr id="2097153" name="Picture 2097152"/>
          <p:cNvPicPr>
            <a:picLocks/>
          </p:cNvPicPr>
          <p:nvPr/>
        </p:nvPicPr>
        <p:blipFill>
          <a:blip r:embed="rId2" cstate="print"/>
          <a:stretch>
            <a:fillRect/>
          </a:stretch>
        </p:blipFill>
        <p:spPr>
          <a:xfrm>
            <a:off x="1956950" y="3276995"/>
            <a:ext cx="6173932" cy="337447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Uses </a:t>
            </a:r>
            <a:endParaRPr lang="en-US" dirty="0"/>
          </a:p>
        </p:txBody>
      </p:sp>
      <p:sp>
        <p:nvSpPr>
          <p:cNvPr id="3" name="Content Placeholder 2"/>
          <p:cNvSpPr>
            <a:spLocks noGrp="1" noEditPoints="1"/>
          </p:cNvSpPr>
          <p:nvPr>
            <p:ph idx="1"/>
          </p:nvPr>
        </p:nvSpPr>
        <p:spPr/>
        <p:txBody>
          <a:bodyPr/>
          <a:lstStyle/>
          <a:p>
            <a:r>
              <a:rPr lang="en-US" dirty="0" smtClean="0"/>
              <a:t>Abnormal sound may indicate problems in lungs, abdomen , heart, blood vessels</a:t>
            </a:r>
          </a:p>
          <a:p>
            <a:r>
              <a:rPr lang="en-US" dirty="0" smtClean="0"/>
              <a:t>Potential issues can include ;</a:t>
            </a:r>
          </a:p>
          <a:p>
            <a:r>
              <a:rPr lang="en-US" dirty="0" smtClean="0"/>
              <a:t>Irregular heart rate</a:t>
            </a:r>
          </a:p>
          <a:p>
            <a:r>
              <a:rPr lang="en-US" dirty="0" smtClean="0"/>
              <a:t>Crohn’s disease</a:t>
            </a:r>
          </a:p>
          <a:p>
            <a:r>
              <a:rPr lang="en-US" dirty="0" smtClean="0"/>
              <a:t>phlegm</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Content Placeholder 1048587"/>
          <p:cNvSpPr>
            <a:spLocks noGrp="1"/>
          </p:cNvSpPr>
          <p:nvPr>
            <p:ph idx="1"/>
          </p:nvPr>
        </p:nvSpPr>
        <p:spPr/>
        <p:txBody>
          <a:bodyPr>
            <a:normAutofit fontScale="96429"/>
          </a:bodyPr>
          <a:lstStyle/>
          <a:p>
            <a:r>
              <a:rPr lang="en-US"/>
              <a:t>BIOCHEMICAL TEST</a:t>
            </a:r>
          </a:p>
          <a:p>
            <a:r>
              <a:rPr lang="en-US"/>
              <a:t>One -farm test kits are available to producers to pregnancy check their cow. Some test kits are easy to use and give the producer immediate result </a:t>
            </a:r>
          </a:p>
          <a:p>
            <a:r>
              <a:rPr lang="en-US"/>
              <a:t>Example </a:t>
            </a:r>
          </a:p>
          <a:p>
            <a:pPr marL="0" indent="0">
              <a:buNone/>
            </a:pPr>
            <a:r>
              <a:rPr lang="en-US"/>
              <a:t>               Milk progesterone test</a:t>
            </a:r>
          </a:p>
          <a:p>
            <a:pPr marL="0" indent="0">
              <a:buNone/>
            </a:pPr>
            <a:r>
              <a:rPr lang="en-US"/>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Content Placeholder 1048586"/>
          <p:cNvSpPr>
            <a:spLocks noGrp="1"/>
          </p:cNvSpPr>
          <p:nvPr>
            <p:ph idx="1"/>
          </p:nvPr>
        </p:nvSpPr>
        <p:spPr/>
        <p:txBody>
          <a:bodyPr/>
          <a:lstStyle/>
          <a:p>
            <a:r>
              <a:rPr lang="en-US"/>
              <a:t>This kits allows a producer to test the level of progesterone in a milk sample </a:t>
            </a:r>
          </a:p>
          <a:p>
            <a:r>
              <a:rPr lang="en-US"/>
              <a:t>The colour change in the sample indicates the pregnant or non-pregnant status of the cow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EditPoints="1"/>
          </p:cNvSpPr>
          <p:nvPr>
            <p:ph sz="half" idx="1"/>
          </p:nvPr>
        </p:nvSpPr>
        <p:spPr/>
        <p:txBody>
          <a:bodyPr/>
          <a:lstStyle/>
          <a:p>
            <a:r>
              <a:rPr lang="en-US" b="1" dirty="0" smtClean="0"/>
              <a:t>Crohn’s disease</a:t>
            </a:r>
            <a:r>
              <a:rPr lang="en-US" dirty="0" smtClean="0"/>
              <a:t>;</a:t>
            </a:r>
          </a:p>
          <a:p>
            <a:r>
              <a:rPr lang="en-US" dirty="0" smtClean="0"/>
              <a:t>Inflammatory bowel disease causes inflamation of digestive tract lead to abdominal pain , diarrhea, fatigue and weight loss</a:t>
            </a:r>
          </a:p>
        </p:txBody>
      </p:sp>
      <p:sp>
        <p:nvSpPr>
          <p:cNvPr id="4" name="Content Placeholder 3"/>
          <p:cNvSpPr>
            <a:spLocks noGrp="1" noEditPoints="1"/>
          </p:cNvSpPr>
          <p:nvPr>
            <p:ph sz="half" idx="2"/>
          </p:nvPr>
        </p:nvSpPr>
        <p:spPr/>
        <p:txBody>
          <a:bodyPr/>
          <a:lstStyle/>
          <a:p>
            <a:r>
              <a:rPr lang="en-US" b="1" dirty="0" smtClean="0"/>
              <a:t>Phlegm</a:t>
            </a:r>
            <a:r>
              <a:rPr lang="en-US" dirty="0" smtClean="0"/>
              <a:t>;</a:t>
            </a:r>
          </a:p>
          <a:p>
            <a:r>
              <a:rPr lang="en-US" dirty="0" smtClean="0"/>
              <a:t>Thick mucus secreted in respiratory passages and discharged through mouth ;as during cold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smtClean="0"/>
              <a:t>Methods </a:t>
            </a:r>
            <a:endParaRPr lang="en-US" dirty="0"/>
          </a:p>
        </p:txBody>
      </p:sp>
      <p:sp>
        <p:nvSpPr>
          <p:cNvPr id="3" name="Content Placeholder 2"/>
          <p:cNvSpPr>
            <a:spLocks noGrp="1" noEditPoints="1"/>
          </p:cNvSpPr>
          <p:nvPr>
            <p:ph idx="1"/>
          </p:nvPr>
        </p:nvSpPr>
        <p:spPr/>
        <p:txBody>
          <a:bodyPr/>
          <a:lstStyle/>
          <a:p>
            <a:pPr>
              <a:buNone/>
            </a:pPr>
            <a:r>
              <a:rPr lang="en-US" b="1" dirty="0" smtClean="0"/>
              <a:t>                            Heart</a:t>
            </a:r>
          </a:p>
          <a:p>
            <a:r>
              <a:rPr lang="en-US" dirty="0" smtClean="0"/>
              <a:t>Doctor listens to the region where heart valve sounds are loudest</a:t>
            </a:r>
          </a:p>
          <a:p>
            <a:r>
              <a:rPr lang="en-US" dirty="0" smtClean="0"/>
              <a:t>Doctor listens for; </a:t>
            </a:r>
          </a:p>
          <a:p>
            <a:r>
              <a:rPr lang="en-US" dirty="0" smtClean="0"/>
              <a:t>What your heard sounds like</a:t>
            </a:r>
          </a:p>
          <a:p>
            <a:r>
              <a:rPr lang="en-US" dirty="0" smtClean="0"/>
              <a:t>How often each sound occur</a:t>
            </a:r>
          </a:p>
          <a:p>
            <a:r>
              <a:rPr lang="en-US" dirty="0" smtClean="0"/>
              <a:t>How loud the sound is</a:t>
            </a:r>
          </a:p>
          <a:p>
            <a:endParaRPr lang="en-US" dirty="0" smtClean="0"/>
          </a:p>
          <a:p>
            <a:endParaRPr lang="en-US" dirty="0"/>
          </a:p>
        </p:txBody>
      </p:sp>
      <p:pic>
        <p:nvPicPr>
          <p:cNvPr id="4" name="Picture 3" descr="Screenshot_20200302_183346.jpg"/>
          <p:cNvPicPr>
            <a:picLocks noChangeAspect="1"/>
          </p:cNvPicPr>
          <p:nvPr/>
        </p:nvPicPr>
        <p:blipFill>
          <a:blip r:embed="rId3" cstate="print"/>
          <a:srcRect/>
          <a:stretch>
            <a:fillRect/>
          </a:stretch>
        </p:blipFill>
        <p:spPr>
          <a:xfrm>
            <a:off x="6477000" y="3429000"/>
            <a:ext cx="2133600" cy="2812507"/>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Notes Theme">
  <a:themeElements>
    <a:clrScheme name="Office Notes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Notes Theme">
      <a:majorFont>
        <a:latin typeface="Calibri"/>
        <a:ea typeface=""/>
        <a:cs typeface=""/>
      </a:majorFont>
      <a:minorFont>
        <a:latin typeface="Calibri"/>
        <a:ea typeface=""/>
        <a:cs typeface=""/>
      </a:minorFont>
    </a:fontScheme>
    <a:fmtScheme name="Office Not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121</TotalTime>
  <Words>2637</Words>
  <Application>Microsoft Office PowerPoint</Application>
  <PresentationFormat>On-screen Show (4:3)</PresentationFormat>
  <Paragraphs>239</Paragraphs>
  <Slides>71</Slides>
  <Notes>16</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Flow</vt:lpstr>
      <vt:lpstr>Auscultation </vt:lpstr>
      <vt:lpstr>Definition </vt:lpstr>
      <vt:lpstr>Types of Auscultation</vt:lpstr>
      <vt:lpstr>Immediate Auscultation</vt:lpstr>
      <vt:lpstr>Mediate Auscultation</vt:lpstr>
      <vt:lpstr>Doppler Auscultation</vt:lpstr>
      <vt:lpstr>Uses </vt:lpstr>
      <vt:lpstr>Slide 8</vt:lpstr>
      <vt:lpstr>Methods </vt:lpstr>
      <vt:lpstr>Slide 10</vt:lpstr>
      <vt:lpstr>Heart rate</vt:lpstr>
      <vt:lpstr>Cardiac rhythm</vt:lpstr>
      <vt:lpstr>Sinus Arrhythmia</vt:lpstr>
      <vt:lpstr>Heart Block</vt:lpstr>
      <vt:lpstr>Abdomen </vt:lpstr>
      <vt:lpstr>Lungs </vt:lpstr>
      <vt:lpstr>Alternatives </vt:lpstr>
      <vt:lpstr>Importance </vt:lpstr>
      <vt:lpstr>Feces</vt:lpstr>
      <vt:lpstr>Slide 20</vt:lpstr>
      <vt:lpstr>Microscopic Examination</vt:lpstr>
      <vt:lpstr>What is Fecal Examination</vt:lpstr>
      <vt:lpstr>Materials and Supplies </vt:lpstr>
      <vt:lpstr>Materials and Supplies</vt:lpstr>
      <vt:lpstr>Collection  </vt:lpstr>
      <vt:lpstr>Gross Examination</vt:lpstr>
      <vt:lpstr>Physical Examination</vt:lpstr>
      <vt:lpstr>Chemical Examination</vt:lpstr>
      <vt:lpstr>Microscopic Examination </vt:lpstr>
      <vt:lpstr>Slide 30</vt:lpstr>
      <vt:lpstr>Fecal Analysis Methods </vt:lpstr>
      <vt:lpstr>Fecal Analysis Methods </vt:lpstr>
      <vt:lpstr>Slide 33</vt:lpstr>
      <vt:lpstr>Slide 34</vt:lpstr>
      <vt:lpstr>Slide 35</vt:lpstr>
      <vt:lpstr>Slide 36</vt:lpstr>
      <vt:lpstr>Why we do This?</vt:lpstr>
      <vt:lpstr>Slide 38</vt:lpstr>
      <vt:lpstr>Spirochetea</vt:lpstr>
      <vt:lpstr>Spirochetea</vt:lpstr>
      <vt:lpstr>Coccidiosis</vt:lpstr>
      <vt:lpstr>Slide 42</vt:lpstr>
      <vt:lpstr>Slide 43</vt:lpstr>
      <vt:lpstr>Roundworms</vt:lpstr>
      <vt:lpstr>Slide 45</vt:lpstr>
      <vt:lpstr>Slide 46</vt:lpstr>
      <vt:lpstr>Hookworms</vt:lpstr>
      <vt:lpstr>Slide 48</vt:lpstr>
      <vt:lpstr>Tapeworms</vt:lpstr>
      <vt:lpstr>Slide 50</vt:lpstr>
      <vt:lpstr>Slide 51</vt:lpstr>
      <vt:lpstr>PALPATION</vt:lpstr>
      <vt:lpstr>Slide 53</vt:lpstr>
      <vt:lpstr>Equipment use for palpation </vt:lpstr>
      <vt:lpstr>Slide 55</vt:lpstr>
      <vt:lpstr>PALPATION OF DOG</vt:lpstr>
      <vt:lpstr>USES OF PALPATION </vt:lpstr>
      <vt:lpstr>Slide 58</vt:lpstr>
      <vt:lpstr>TYPE OF PALPATION </vt:lpstr>
      <vt:lpstr>Slide 60</vt:lpstr>
      <vt:lpstr>Slide 61</vt:lpstr>
      <vt:lpstr>Slide 62</vt:lpstr>
      <vt:lpstr>Slide 63</vt:lpstr>
      <vt:lpstr>Slide 64</vt:lpstr>
      <vt:lpstr>Slide 65</vt:lpstr>
      <vt:lpstr>METHOD OF PALPATION </vt:lpstr>
      <vt:lpstr>Slide 67</vt:lpstr>
      <vt:lpstr>Slide 68</vt:lpstr>
      <vt:lpstr>Slide 69</vt:lpstr>
      <vt:lpstr>Slide 70</vt:lpstr>
      <vt:lpstr>Slide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Auscultation</dc:title>
  <dc:creator>YA ALLAH</dc:creator>
  <cp:lastModifiedBy>Dr.Sadaqat Munir</cp:lastModifiedBy>
  <cp:revision>13</cp:revision>
  <dcterms:created xsi:type="dcterms:W3CDTF">2020-03-02T13:43:56Z</dcterms:created>
  <dcterms:modified xsi:type="dcterms:W3CDTF">2020-05-03T17:19:43Z</dcterms:modified>
</cp:coreProperties>
</file>