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0F6DA0-B571-44A3-8224-A12B786C562A}"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3427957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0F6DA0-B571-44A3-8224-A12B786C562A}"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285490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0F6DA0-B571-44A3-8224-A12B786C562A}"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373050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0F6DA0-B571-44A3-8224-A12B786C562A}"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350677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0F6DA0-B571-44A3-8224-A12B786C562A}"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7721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0F6DA0-B571-44A3-8224-A12B786C562A}" type="datetimeFigureOut">
              <a:rPr lang="en-US" smtClean="0"/>
              <a:t>10-Nov-20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111575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0F6DA0-B571-44A3-8224-A12B786C562A}" type="datetimeFigureOut">
              <a:rPr lang="en-US" smtClean="0"/>
              <a:t>10-Nov-20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314275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0F6DA0-B571-44A3-8224-A12B786C562A}" type="datetimeFigureOut">
              <a:rPr lang="en-US" smtClean="0"/>
              <a:t>10-Nov-20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2220696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F6DA0-B571-44A3-8224-A12B786C562A}" type="datetimeFigureOut">
              <a:rPr lang="en-US" smtClean="0"/>
              <a:t>10-Nov-20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411558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0F6DA0-B571-44A3-8224-A12B786C562A}" type="datetimeFigureOut">
              <a:rPr lang="en-US" smtClean="0"/>
              <a:t>10-Nov-20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125239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0F6DA0-B571-44A3-8224-A12B786C562A}" type="datetimeFigureOut">
              <a:rPr lang="en-US" smtClean="0"/>
              <a:t>10-Nov-20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E044-052E-4EE1-8D3D-E308C5D2D372}" type="slidenum">
              <a:rPr lang="en-US" smtClean="0"/>
              <a:t>‹#›</a:t>
            </a:fld>
            <a:endParaRPr lang="en-US"/>
          </a:p>
        </p:txBody>
      </p:sp>
    </p:spTree>
    <p:extLst>
      <p:ext uri="{BB962C8B-B14F-4D97-AF65-F5344CB8AC3E}">
        <p14:creationId xmlns:p14="http://schemas.microsoft.com/office/powerpoint/2010/main" val="155632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0F6DA0-B571-44A3-8224-A12B786C562A}" type="datetimeFigureOut">
              <a:rPr lang="en-US" smtClean="0"/>
              <a:t>10-Nov-20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AE044-052E-4EE1-8D3D-E308C5D2D372}" type="slidenum">
              <a:rPr lang="en-US" smtClean="0"/>
              <a:t>‹#›</a:t>
            </a:fld>
            <a:endParaRPr lang="en-US"/>
          </a:p>
        </p:txBody>
      </p:sp>
    </p:spTree>
    <p:extLst>
      <p:ext uri="{BB962C8B-B14F-4D97-AF65-F5344CB8AC3E}">
        <p14:creationId xmlns:p14="http://schemas.microsoft.com/office/powerpoint/2010/main" val="2506405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t>Skilbeck</a:t>
            </a:r>
            <a:r>
              <a:rPr lang="en-US" b="1" smtClean="0"/>
              <a:t> Model of Curriculum Development</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6798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457200" y="381000"/>
            <a:ext cx="8229600" cy="6248400"/>
          </a:xfrm>
          <a:prstGeom prst="rect">
            <a:avLst/>
          </a:prstGeom>
        </p:spPr>
        <p:txBody>
          <a:bodyPr>
            <a:normAutofit/>
          </a:bodyPr>
          <a:lstStyle/>
          <a:p>
            <a:r>
              <a:rPr lang="en-US" sz="4000" b="1" dirty="0"/>
              <a:t>According to </a:t>
            </a:r>
            <a:r>
              <a:rPr lang="en-US" sz="4000" b="1" dirty="0" err="1"/>
              <a:t>Skilbeck</a:t>
            </a:r>
            <a:r>
              <a:rPr lang="en-US" sz="4000" b="1" dirty="0"/>
              <a:t>:</a:t>
            </a:r>
          </a:p>
          <a:p>
            <a:r>
              <a:rPr lang="en-US" sz="4000" dirty="0"/>
              <a:t>The curriculum is, for the learner and the teacher</a:t>
            </a:r>
            <a:r>
              <a:rPr lang="en-US" sz="4000" dirty="0" smtClean="0"/>
              <a:t>, made </a:t>
            </a:r>
            <a:r>
              <a:rPr lang="en-US" sz="4000" dirty="0"/>
              <a:t>up of experiences; these should </a:t>
            </a:r>
            <a:r>
              <a:rPr lang="en-US" sz="4000" dirty="0" smtClean="0"/>
              <a:t>be experiences </a:t>
            </a:r>
            <a:r>
              <a:rPr lang="en-US" sz="4000" dirty="0"/>
              <a:t>of value, developed by the teacher </a:t>
            </a:r>
            <a:r>
              <a:rPr lang="en-US" sz="4000" dirty="0" smtClean="0"/>
              <a:t>and learner </a:t>
            </a:r>
            <a:r>
              <a:rPr lang="en-US" sz="4000" dirty="0"/>
              <a:t>together from a close and </a:t>
            </a:r>
            <a:r>
              <a:rPr lang="en-US" sz="4000" dirty="0" smtClean="0"/>
              <a:t>sympathetic appraisal </a:t>
            </a:r>
            <a:r>
              <a:rPr lang="en-US" sz="4000" dirty="0"/>
              <a:t>of the learner's needs and </a:t>
            </a:r>
            <a:r>
              <a:rPr lang="en-US" sz="4000" dirty="0" smtClean="0"/>
              <a:t>his characteristics </a:t>
            </a:r>
            <a:r>
              <a:rPr lang="en-US" sz="4000" dirty="0"/>
              <a:t>as a learner."</a:t>
            </a:r>
          </a:p>
        </p:txBody>
      </p:sp>
    </p:spTree>
    <p:extLst>
      <p:ext uri="{BB962C8B-B14F-4D97-AF65-F5344CB8AC3E}">
        <p14:creationId xmlns:p14="http://schemas.microsoft.com/office/powerpoint/2010/main" val="3073406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381000"/>
            <a:ext cx="8610600" cy="6248400"/>
          </a:xfrm>
          <a:prstGeom prst="rect">
            <a:avLst/>
          </a:prstGeom>
        </p:spPr>
        <p:txBody>
          <a:bodyPr>
            <a:noAutofit/>
          </a:bodyPr>
          <a:lstStyle/>
          <a:p>
            <a:r>
              <a:rPr lang="en-US" sz="4000" b="1" dirty="0"/>
              <a:t>Action research:</a:t>
            </a:r>
          </a:p>
          <a:p>
            <a:pPr marL="0" indent="0">
              <a:buNone/>
            </a:pPr>
            <a:r>
              <a:rPr lang="en-US" sz="4000" dirty="0"/>
              <a:t>• Action research is based on the assumption </a:t>
            </a:r>
            <a:r>
              <a:rPr lang="en-US" sz="4000" dirty="0" smtClean="0"/>
              <a:t>that the </a:t>
            </a:r>
            <a:r>
              <a:rPr lang="en-US" sz="4000" dirty="0"/>
              <a:t>involvement of teachers in a scientific </a:t>
            </a:r>
            <a:r>
              <a:rPr lang="en-US" sz="4000" dirty="0" smtClean="0"/>
              <a:t>study of </a:t>
            </a:r>
            <a:r>
              <a:rPr lang="en-US" sz="4000" dirty="0"/>
              <a:t>an on-the-job problem is a </a:t>
            </a:r>
            <a:r>
              <a:rPr lang="en-US" sz="4000" dirty="0" smtClean="0"/>
              <a:t>promising approach</a:t>
            </a:r>
            <a:r>
              <a:rPr lang="en-US" sz="4000" dirty="0"/>
              <a:t>.</a:t>
            </a:r>
          </a:p>
          <a:p>
            <a:pPr marL="0" indent="0">
              <a:buNone/>
            </a:pPr>
            <a:r>
              <a:rPr lang="en-US" sz="4000" dirty="0"/>
              <a:t>• Our experience as consultants in action </a:t>
            </a:r>
            <a:r>
              <a:rPr lang="en-US" sz="4000" dirty="0" smtClean="0"/>
              <a:t>research shows </a:t>
            </a:r>
            <a:r>
              <a:rPr lang="en-US" sz="4000" dirty="0"/>
              <a:t>that this involvement is also a source </a:t>
            </a:r>
            <a:r>
              <a:rPr lang="en-US" sz="4000" dirty="0" smtClean="0"/>
              <a:t>of great </a:t>
            </a:r>
            <a:r>
              <a:rPr lang="en-US" sz="4000" dirty="0"/>
              <a:t>difficulties.</a:t>
            </a:r>
          </a:p>
        </p:txBody>
      </p:sp>
    </p:spTree>
    <p:extLst>
      <p:ext uri="{BB962C8B-B14F-4D97-AF65-F5344CB8AC3E}">
        <p14:creationId xmlns:p14="http://schemas.microsoft.com/office/powerpoint/2010/main" val="300674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2400" y="152400"/>
            <a:ext cx="8991600" cy="6400800"/>
          </a:xfrm>
          <a:prstGeom prst="rect">
            <a:avLst/>
          </a:prstGeom>
        </p:spPr>
        <p:txBody>
          <a:bodyPr>
            <a:noAutofit/>
          </a:bodyPr>
          <a:lstStyle/>
          <a:p>
            <a:r>
              <a:rPr lang="en-US" sz="3600" b="1" dirty="0"/>
              <a:t>According to </a:t>
            </a:r>
            <a:r>
              <a:rPr lang="en-US" sz="3600" b="1" dirty="0" err="1"/>
              <a:t>skilbeck</a:t>
            </a:r>
            <a:r>
              <a:rPr lang="en-US" sz="3600" b="1" dirty="0"/>
              <a:t> interest of parents:</a:t>
            </a:r>
          </a:p>
          <a:p>
            <a:r>
              <a:rPr lang="en-US" sz="3600" dirty="0" err="1" smtClean="0"/>
              <a:t>Skilbeck</a:t>
            </a:r>
            <a:r>
              <a:rPr lang="en-US" sz="3600" dirty="0" smtClean="0"/>
              <a:t> </a:t>
            </a:r>
            <a:r>
              <a:rPr lang="en-US" sz="3600" dirty="0"/>
              <a:t>conceives of parents being invited </a:t>
            </a:r>
            <a:r>
              <a:rPr lang="en-US" sz="3600" dirty="0" smtClean="0"/>
              <a:t>by teachers </a:t>
            </a:r>
            <a:r>
              <a:rPr lang="en-US" sz="3600" dirty="0"/>
              <a:t>to discuss matters relating to </a:t>
            </a:r>
            <a:r>
              <a:rPr lang="en-US" sz="3600" dirty="0" smtClean="0"/>
              <a:t>the development </a:t>
            </a:r>
            <a:r>
              <a:rPr lang="en-US" sz="3600" dirty="0"/>
              <a:t>of curriculum objectives.</a:t>
            </a:r>
          </a:p>
          <a:p>
            <a:r>
              <a:rPr lang="en-US" sz="3200" dirty="0" smtClean="0"/>
              <a:t>Research </a:t>
            </a:r>
            <a:r>
              <a:rPr lang="en-US" sz="3200" dirty="0"/>
              <a:t>by Kohn' and Bridge2, however, </a:t>
            </a:r>
            <a:r>
              <a:rPr lang="en-US" sz="3200" dirty="0" smtClean="0"/>
              <a:t>show that </a:t>
            </a:r>
            <a:r>
              <a:rPr lang="en-US" sz="3200" dirty="0"/>
              <a:t>not all parents are interested in </a:t>
            </a:r>
            <a:r>
              <a:rPr lang="en-US" sz="3200" dirty="0" smtClean="0"/>
              <a:t>participating in </a:t>
            </a:r>
            <a:r>
              <a:rPr lang="en-US" sz="3200" dirty="0"/>
              <a:t>school decisions, and that not all parents </a:t>
            </a:r>
            <a:r>
              <a:rPr lang="en-US" sz="3200" dirty="0" smtClean="0"/>
              <a:t>are well </a:t>
            </a:r>
            <a:r>
              <a:rPr lang="en-US" sz="3200" dirty="0"/>
              <a:t>enough informed to participate in </a:t>
            </a:r>
            <a:r>
              <a:rPr lang="en-US" sz="3200" dirty="0" smtClean="0"/>
              <a:t>school decision</a:t>
            </a:r>
            <a:r>
              <a:rPr lang="en-US" sz="3200" dirty="0"/>
              <a:t>.</a:t>
            </a:r>
          </a:p>
        </p:txBody>
      </p:sp>
    </p:spTree>
    <p:extLst>
      <p:ext uri="{BB962C8B-B14F-4D97-AF65-F5344CB8AC3E}">
        <p14:creationId xmlns:p14="http://schemas.microsoft.com/office/powerpoint/2010/main" val="3134427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pPr algn="ctr"/>
            <a:r>
              <a:rPr lang="en-US" dirty="0" smtClean="0"/>
              <a:t>3.Design:</a:t>
            </a:r>
            <a:endParaRPr lang="en-US" dirty="0"/>
          </a:p>
        </p:txBody>
      </p:sp>
      <p:sp>
        <p:nvSpPr>
          <p:cNvPr id="3" name="Content Placeholder 2"/>
          <p:cNvSpPr>
            <a:spLocks noGrp="1"/>
          </p:cNvSpPr>
          <p:nvPr>
            <p:ph sz="quarter" idx="4294967295"/>
          </p:nvPr>
        </p:nvSpPr>
        <p:spPr>
          <a:xfrm>
            <a:off x="228600" y="1143000"/>
            <a:ext cx="8763000" cy="5715000"/>
          </a:xfrm>
          <a:prstGeom prst="rect">
            <a:avLst/>
          </a:prstGeom>
        </p:spPr>
        <p:txBody>
          <a:bodyPr>
            <a:normAutofit/>
          </a:bodyPr>
          <a:lstStyle/>
          <a:p>
            <a:pPr marL="0" indent="0">
              <a:buNone/>
            </a:pPr>
            <a:r>
              <a:rPr lang="en-US" sz="3200" dirty="0" smtClean="0"/>
              <a:t>“One of the most important reasons for teacher</a:t>
            </a:r>
          </a:p>
          <a:p>
            <a:pPr marL="0" indent="0">
              <a:buNone/>
            </a:pPr>
            <a:r>
              <a:rPr lang="en-US" sz="3200" dirty="0" smtClean="0"/>
              <a:t>responsibility in program development relates to the concept of cognitive innovation and meaningful learning”.</a:t>
            </a:r>
          </a:p>
          <a:p>
            <a:pPr marL="0" indent="0">
              <a:buNone/>
            </a:pPr>
            <a:r>
              <a:rPr lang="en-US" sz="3200" dirty="0" smtClean="0"/>
              <a:t>Programmed-building</a:t>
            </a:r>
          </a:p>
          <a:p>
            <a:pPr marL="0" indent="0">
              <a:buNone/>
            </a:pPr>
            <a:r>
              <a:rPr lang="en-US" sz="3200" dirty="0" smtClean="0"/>
              <a:t>Which comprises the selection of subject matter</a:t>
            </a:r>
          </a:p>
          <a:p>
            <a:pPr marL="0" indent="0">
              <a:buNone/>
            </a:pPr>
            <a:r>
              <a:rPr lang="en-US" sz="3200" dirty="0" smtClean="0"/>
              <a:t>for learning, the sequencing of teaching-learning</a:t>
            </a:r>
          </a:p>
          <a:p>
            <a:pPr marL="0" indent="0">
              <a:buNone/>
            </a:pPr>
            <a:r>
              <a:rPr lang="en-US" sz="3200" dirty="0" smtClean="0"/>
              <a:t>episodes, the deployment of staff and the choice</a:t>
            </a:r>
          </a:p>
          <a:p>
            <a:pPr marL="0" indent="0">
              <a:buNone/>
            </a:pPr>
            <a:r>
              <a:rPr lang="en-US" sz="3200" dirty="0" smtClean="0"/>
              <a:t>of appropriate supplementary materials and media</a:t>
            </a:r>
            <a:r>
              <a:rPr lang="en-US" dirty="0" smtClean="0"/>
              <a:t>.</a:t>
            </a:r>
            <a:endParaRPr lang="en-US" dirty="0"/>
          </a:p>
        </p:txBody>
      </p:sp>
    </p:spTree>
    <p:extLst>
      <p:ext uri="{BB962C8B-B14F-4D97-AF65-F5344CB8AC3E}">
        <p14:creationId xmlns:p14="http://schemas.microsoft.com/office/powerpoint/2010/main" val="250114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28600" y="152400"/>
            <a:ext cx="8763000" cy="6477000"/>
          </a:xfrm>
          <a:prstGeom prst="rect">
            <a:avLst/>
          </a:prstGeom>
        </p:spPr>
        <p:txBody>
          <a:bodyPr>
            <a:normAutofit/>
          </a:bodyPr>
          <a:lstStyle/>
          <a:p>
            <a:r>
              <a:rPr lang="en-US" sz="3600" b="1" dirty="0" smtClean="0"/>
              <a:t>Schwab </a:t>
            </a:r>
            <a:r>
              <a:rPr lang="en-US" sz="3600" b="1" dirty="0"/>
              <a:t>point of view:</a:t>
            </a:r>
          </a:p>
          <a:p>
            <a:r>
              <a:rPr lang="en-US" sz="3600" dirty="0" smtClean="0"/>
              <a:t>Problems </a:t>
            </a:r>
            <a:r>
              <a:rPr lang="en-US" sz="3600" dirty="0"/>
              <a:t>posed to teachers who seek to use </a:t>
            </a:r>
            <a:r>
              <a:rPr lang="en-US" sz="3600" dirty="0" smtClean="0"/>
              <a:t>externally developed </a:t>
            </a:r>
            <a:r>
              <a:rPr lang="en-US" sz="3600" dirty="0"/>
              <a:t>curriculum materials.</a:t>
            </a:r>
          </a:p>
          <a:p>
            <a:r>
              <a:rPr lang="en-US" sz="3600" dirty="0" smtClean="0"/>
              <a:t>The </a:t>
            </a:r>
            <a:r>
              <a:rPr lang="en-US" sz="3600" dirty="0"/>
              <a:t>problems concern the learning and </a:t>
            </a:r>
            <a:r>
              <a:rPr lang="en-US" sz="3600" dirty="0" smtClean="0"/>
              <a:t>developmental theories </a:t>
            </a:r>
            <a:r>
              <a:rPr lang="en-US" sz="3600" dirty="0"/>
              <a:t>upon which the materials are based.</a:t>
            </a:r>
          </a:p>
          <a:p>
            <a:r>
              <a:rPr lang="en-US" sz="3600" dirty="0" smtClean="0"/>
              <a:t>Schwab </a:t>
            </a:r>
            <a:r>
              <a:rPr lang="en-US" sz="3600" dirty="0"/>
              <a:t>maintains that learning and </a:t>
            </a:r>
            <a:r>
              <a:rPr lang="en-US" sz="3600" dirty="0" smtClean="0"/>
              <a:t>developmental theories </a:t>
            </a:r>
            <a:r>
              <a:rPr lang="en-US" sz="3600" dirty="0"/>
              <a:t>are only one of - several starting points for </a:t>
            </a:r>
            <a:r>
              <a:rPr lang="en-US" sz="3600" dirty="0" smtClean="0"/>
              <a:t>the design </a:t>
            </a:r>
            <a:r>
              <a:rPr lang="en-US" sz="3600" dirty="0"/>
              <a:t>of a </a:t>
            </a:r>
            <a:r>
              <a:rPr lang="en-US" sz="3600" dirty="0" smtClean="0"/>
              <a:t>curriculum.</a:t>
            </a:r>
            <a:endParaRPr lang="en-US" sz="3600" dirty="0"/>
          </a:p>
        </p:txBody>
      </p:sp>
    </p:spTree>
    <p:extLst>
      <p:ext uri="{BB962C8B-B14F-4D97-AF65-F5344CB8AC3E}">
        <p14:creationId xmlns:p14="http://schemas.microsoft.com/office/powerpoint/2010/main" val="3475162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pPr algn="ctr"/>
            <a:r>
              <a:rPr lang="en-US" b="1" dirty="0"/>
              <a:t>Three-Phase Model</a:t>
            </a:r>
            <a:endParaRPr lang="en-US" dirty="0"/>
          </a:p>
        </p:txBody>
      </p:sp>
      <p:sp>
        <p:nvSpPr>
          <p:cNvPr id="3" name="Content Placeholder 2"/>
          <p:cNvSpPr>
            <a:spLocks noGrp="1"/>
          </p:cNvSpPr>
          <p:nvPr>
            <p:ph sz="quarter" idx="4294967295"/>
          </p:nvPr>
        </p:nvSpPr>
        <p:spPr>
          <a:xfrm>
            <a:off x="228600" y="1066800"/>
            <a:ext cx="8763000" cy="5562600"/>
          </a:xfrm>
          <a:prstGeom prst="rect">
            <a:avLst/>
          </a:prstGeom>
        </p:spPr>
        <p:txBody>
          <a:bodyPr>
            <a:noAutofit/>
          </a:bodyPr>
          <a:lstStyle/>
          <a:p>
            <a:pPr marL="0" indent="0">
              <a:buNone/>
            </a:pPr>
            <a:r>
              <a:rPr lang="en-US" sz="2400" dirty="0" smtClean="0"/>
              <a:t>The problem needs to be linked with the curriculum's design. Connelly has developed a three-phase model to assist teachers:</a:t>
            </a:r>
          </a:p>
          <a:p>
            <a:pPr marL="0" indent="0">
              <a:buNone/>
            </a:pPr>
            <a:r>
              <a:rPr lang="en-US" sz="2400" b="1" dirty="0" smtClean="0"/>
              <a:t>A choice point: </a:t>
            </a:r>
            <a:r>
              <a:rPr lang="en-US" sz="2400" dirty="0" smtClean="0"/>
              <a:t>refers to a philosophical, psycho- logical,</a:t>
            </a:r>
          </a:p>
          <a:p>
            <a:pPr marL="0" indent="0">
              <a:buNone/>
            </a:pPr>
            <a:r>
              <a:rPr lang="en-US" sz="2400" dirty="0" smtClean="0"/>
              <a:t>sociological, or methodological issue that underlines particular curriculum developments. Each choice point contains a set of alternatives, each of which has different possible curricula consequences.</a:t>
            </a:r>
          </a:p>
          <a:p>
            <a:pPr marL="0" indent="0">
              <a:buNone/>
            </a:pPr>
            <a:r>
              <a:rPr lang="en-US" sz="2400" b="1" dirty="0" smtClean="0"/>
              <a:t>Deliberation: </a:t>
            </a:r>
            <a:r>
              <a:rPr lang="en-US" sz="2400" dirty="0" smtClean="0"/>
              <a:t>refers to the process by which teachers consider the relative curriculum merits of the available choices...</a:t>
            </a:r>
          </a:p>
          <a:p>
            <a:pPr marL="0" indent="0">
              <a:buNone/>
            </a:pPr>
            <a:r>
              <a:rPr lang="en-US" sz="2400" b="1" dirty="0" smtClean="0"/>
              <a:t>Choice: </a:t>
            </a:r>
            <a:r>
              <a:rPr lang="en-US" sz="2400" dirty="0" smtClean="0"/>
              <a:t>refers to the particular choices made by teachers in the light of the deliberation.</a:t>
            </a:r>
            <a:endParaRPr lang="en-US" sz="2800" dirty="0"/>
          </a:p>
        </p:txBody>
      </p:sp>
    </p:spTree>
    <p:extLst>
      <p:ext uri="{BB962C8B-B14F-4D97-AF65-F5344CB8AC3E}">
        <p14:creationId xmlns:p14="http://schemas.microsoft.com/office/powerpoint/2010/main" val="301494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pPr algn="ctr"/>
            <a:r>
              <a:rPr lang="en-US" dirty="0" smtClean="0"/>
              <a:t>4.Implementation</a:t>
            </a:r>
            <a:endParaRPr lang="en-US" dirty="0"/>
          </a:p>
        </p:txBody>
      </p:sp>
      <p:sp>
        <p:nvSpPr>
          <p:cNvPr id="3" name="Content Placeholder 2"/>
          <p:cNvSpPr>
            <a:spLocks noGrp="1"/>
          </p:cNvSpPr>
          <p:nvPr>
            <p:ph sz="quarter" idx="4294967295"/>
          </p:nvPr>
        </p:nvSpPr>
        <p:spPr>
          <a:xfrm>
            <a:off x="152400" y="990600"/>
            <a:ext cx="8839200" cy="5867400"/>
          </a:xfrm>
          <a:prstGeom prst="rect">
            <a:avLst/>
          </a:prstGeom>
        </p:spPr>
        <p:txBody>
          <a:bodyPr>
            <a:noAutofit/>
          </a:bodyPr>
          <a:lstStyle/>
          <a:p>
            <a:pPr marL="0" indent="0">
              <a:buNone/>
            </a:pPr>
            <a:r>
              <a:rPr lang="en-US" sz="3000" dirty="0" smtClean="0"/>
              <a:t>• </a:t>
            </a:r>
            <a:r>
              <a:rPr lang="en-US" sz="2800" dirty="0" smtClean="0"/>
              <a:t>A closer examination of theories of cognitive motivation will throw greater light on </a:t>
            </a:r>
            <a:r>
              <a:rPr lang="en-US" sz="2800" dirty="0" err="1" smtClean="0"/>
              <a:t>Skilbeck's</a:t>
            </a:r>
            <a:r>
              <a:rPr lang="en-US" sz="2800" dirty="0" smtClean="0"/>
              <a:t>  insistence on involving teachers in a problem-solving situation.</a:t>
            </a:r>
          </a:p>
          <a:p>
            <a:pPr marL="0" indent="0">
              <a:buNone/>
            </a:pPr>
            <a:r>
              <a:rPr lang="en-US" sz="2800" dirty="0" smtClean="0"/>
              <a:t>• Theories of cognitive motivation are useful in explaining why circumstantial differences are appropriate to the level or degree of innovativeness by teachers.</a:t>
            </a:r>
          </a:p>
          <a:p>
            <a:pPr marL="0" indent="0">
              <a:buNone/>
            </a:pPr>
            <a:r>
              <a:rPr lang="en-US" sz="2800" dirty="0" smtClean="0"/>
              <a:t>• Two features of cognitive motivation often identified</a:t>
            </a:r>
          </a:p>
          <a:p>
            <a:pPr marL="0" indent="0">
              <a:buNone/>
            </a:pPr>
            <a:r>
              <a:rPr lang="en-US" sz="2800" dirty="0" smtClean="0"/>
              <a:t>(McReynolds1) are the minimization of unassimilated perceptual material and the optimization of innovation rate.</a:t>
            </a:r>
            <a:endParaRPr lang="en-US" sz="2800" dirty="0"/>
          </a:p>
        </p:txBody>
      </p:sp>
    </p:spTree>
    <p:extLst>
      <p:ext uri="{BB962C8B-B14F-4D97-AF65-F5344CB8AC3E}">
        <p14:creationId xmlns:p14="http://schemas.microsoft.com/office/powerpoint/2010/main" val="223346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2400" y="76200"/>
            <a:ext cx="8763000" cy="6400800"/>
          </a:xfrm>
          <a:prstGeom prst="rect">
            <a:avLst/>
          </a:prstGeom>
        </p:spPr>
        <p:txBody>
          <a:bodyPr>
            <a:noAutofit/>
          </a:bodyPr>
          <a:lstStyle/>
          <a:p>
            <a:pPr marL="0" indent="0">
              <a:buNone/>
            </a:pPr>
            <a:r>
              <a:rPr lang="en-US" sz="3100" dirty="0" smtClean="0"/>
              <a:t>• </a:t>
            </a:r>
            <a:r>
              <a:rPr lang="en-US" sz="2800" dirty="0" err="1" smtClean="0"/>
              <a:t>McReynold's</a:t>
            </a:r>
            <a:r>
              <a:rPr lang="en-US" sz="2800" dirty="0" smtClean="0"/>
              <a:t> study shows that during the implementation phase of </a:t>
            </a:r>
            <a:r>
              <a:rPr lang="en-US" sz="2800" dirty="0" err="1" smtClean="0"/>
              <a:t>Skilbeck's</a:t>
            </a:r>
            <a:r>
              <a:rPr lang="en-US" sz="2800" dirty="0" smtClean="0"/>
              <a:t> model it is the interaction between the information concerning the curriculum design and the teacher's present cognitive structures that determines whether that teacher will be motivated to exert the effort necessary to make the information meaningful.</a:t>
            </a:r>
          </a:p>
          <a:p>
            <a:pPr marL="0" indent="0">
              <a:buNone/>
            </a:pPr>
            <a:r>
              <a:rPr lang="en-US" sz="2800" dirty="0" smtClean="0"/>
              <a:t>• All information can be described in terms of the relative proportion that is perceived by the potential implementer (the teacher) as being familiar and readily assailable into existing cognitive structures as compared with the proportion that is perceived as being unfamiliar and requiring cognitive accommodation.</a:t>
            </a:r>
            <a:endParaRPr lang="en-US" sz="2800" dirty="0"/>
          </a:p>
        </p:txBody>
      </p:sp>
    </p:spTree>
    <p:extLst>
      <p:ext uri="{BB962C8B-B14F-4D97-AF65-F5344CB8AC3E}">
        <p14:creationId xmlns:p14="http://schemas.microsoft.com/office/powerpoint/2010/main" val="2144858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pPr algn="ctr"/>
            <a:r>
              <a:rPr lang="en-US" dirty="0" smtClean="0"/>
              <a:t>5.Evaluation</a:t>
            </a:r>
            <a:endParaRPr lang="en-US" dirty="0"/>
          </a:p>
        </p:txBody>
      </p:sp>
      <p:sp>
        <p:nvSpPr>
          <p:cNvPr id="3" name="Content Placeholder 2"/>
          <p:cNvSpPr>
            <a:spLocks noGrp="1"/>
          </p:cNvSpPr>
          <p:nvPr>
            <p:ph sz="quarter" idx="4294967295"/>
          </p:nvPr>
        </p:nvSpPr>
        <p:spPr>
          <a:xfrm>
            <a:off x="228600" y="685800"/>
            <a:ext cx="8763000" cy="5745163"/>
          </a:xfrm>
          <a:prstGeom prst="rect">
            <a:avLst/>
          </a:prstGeom>
        </p:spPr>
        <p:txBody>
          <a:bodyPr>
            <a:noAutofit/>
          </a:bodyPr>
          <a:lstStyle/>
          <a:p>
            <a:pPr marL="0" indent="0">
              <a:buNone/>
            </a:pPr>
            <a:r>
              <a:rPr lang="en-US" sz="3000" dirty="0" smtClean="0"/>
              <a:t>Evaluation (Monitoring, feedback, assessment, and reconstruction):</a:t>
            </a:r>
          </a:p>
          <a:p>
            <a:pPr marL="0" indent="0">
              <a:buNone/>
            </a:pPr>
            <a:r>
              <a:rPr lang="en-US" sz="3000" dirty="0" smtClean="0"/>
              <a:t> </a:t>
            </a:r>
            <a:r>
              <a:rPr lang="en-US" sz="3000" dirty="0" err="1" smtClean="0"/>
              <a:t>Skilbeck</a:t>
            </a:r>
            <a:r>
              <a:rPr lang="en-US" sz="3000" dirty="0" smtClean="0"/>
              <a:t> lists the "problems of continuous assessment" as being of central concern during the evaluation.</a:t>
            </a:r>
          </a:p>
          <a:p>
            <a:pPr marL="0" indent="0">
              <a:buNone/>
            </a:pPr>
            <a:r>
              <a:rPr lang="en-US" sz="3000" dirty="0" smtClean="0"/>
              <a:t> </a:t>
            </a:r>
            <a:r>
              <a:rPr lang="en-US" sz="3000" dirty="0" err="1" smtClean="0"/>
              <a:t>Skilbeck</a:t>
            </a:r>
            <a:r>
              <a:rPr lang="en-US" sz="3000" dirty="0" smtClean="0"/>
              <a:t> perceives the role of the teacher to be central during the evaluation phase to ensure continual reconstruction of the curriculum. </a:t>
            </a:r>
            <a:r>
              <a:rPr lang="en-US" sz="3000" dirty="0" err="1" smtClean="0"/>
              <a:t>Leith</a:t>
            </a:r>
            <a:r>
              <a:rPr lang="en-US" sz="3000" dirty="0" smtClean="0"/>
              <a:t> wood and Russell l agree and add:</a:t>
            </a:r>
          </a:p>
          <a:p>
            <a:pPr marL="0" indent="0">
              <a:buNone/>
            </a:pPr>
            <a:r>
              <a:rPr lang="en-US" sz="3000" dirty="0" smtClean="0"/>
              <a:t> “Mechanisms are necessary to ensure that a change will be in a continual process of revision in the light of formative evaluation data”</a:t>
            </a:r>
            <a:endParaRPr lang="en-US" sz="3000" dirty="0"/>
          </a:p>
        </p:txBody>
      </p:sp>
    </p:spTree>
    <p:extLst>
      <p:ext uri="{BB962C8B-B14F-4D97-AF65-F5344CB8AC3E}">
        <p14:creationId xmlns:p14="http://schemas.microsoft.com/office/powerpoint/2010/main" val="3940636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855"/>
            <a:ext cx="9144000" cy="900545"/>
          </a:xfrm>
        </p:spPr>
        <p:txBody>
          <a:bodyPr>
            <a:noAutofit/>
          </a:bodyPr>
          <a:lstStyle/>
          <a:p>
            <a:pPr marL="0" indent="0" algn="l">
              <a:buNone/>
            </a:pPr>
            <a:r>
              <a:rPr lang="en-US" sz="3500" b="1" dirty="0" err="1" smtClean="0"/>
              <a:t>Skilbeck</a:t>
            </a:r>
            <a:r>
              <a:rPr lang="en-US" sz="3500" b="1" dirty="0" smtClean="0"/>
              <a:t> Model of Curriculum Development</a:t>
            </a:r>
            <a:endParaRPr lang="en-US" sz="3500" b="1" dirty="0"/>
          </a:p>
        </p:txBody>
      </p:sp>
      <p:sp>
        <p:nvSpPr>
          <p:cNvPr id="3" name="Content Placeholder 2"/>
          <p:cNvSpPr>
            <a:spLocks noGrp="1"/>
          </p:cNvSpPr>
          <p:nvPr>
            <p:ph sz="quarter" idx="4294967295"/>
          </p:nvPr>
        </p:nvSpPr>
        <p:spPr>
          <a:xfrm>
            <a:off x="304800" y="1478280"/>
            <a:ext cx="8610600" cy="5227320"/>
          </a:xfrm>
          <a:prstGeom prst="rect">
            <a:avLst/>
          </a:prstGeom>
        </p:spPr>
        <p:txBody>
          <a:bodyPr>
            <a:noAutofit/>
          </a:bodyPr>
          <a:lstStyle/>
          <a:p>
            <a:r>
              <a:rPr lang="en-US" sz="3200" dirty="0" err="1" smtClean="0"/>
              <a:t>Skilbeck’s</a:t>
            </a:r>
            <a:r>
              <a:rPr lang="en-US" sz="3200" dirty="0" smtClean="0"/>
              <a:t> curriculum model develop in 1976.</a:t>
            </a:r>
          </a:p>
          <a:p>
            <a:r>
              <a:rPr lang="en-US" sz="3200" dirty="0" smtClean="0"/>
              <a:t>Skill beck suggested an approach for devising curriculum at the school level by which teacher could realistically develop appropriate curriculum. The model claims that for SBCD (School Based Curriculum Development) to work effectively</a:t>
            </a:r>
          </a:p>
          <a:p>
            <a:r>
              <a:rPr lang="en-US" sz="3200" dirty="0" smtClean="0"/>
              <a:t>Five steps are required in the curriculum process.</a:t>
            </a:r>
            <a:endParaRPr lang="en-US" sz="3200" dirty="0"/>
          </a:p>
        </p:txBody>
      </p:sp>
    </p:spTree>
    <p:extLst>
      <p:ext uri="{BB962C8B-B14F-4D97-AF65-F5344CB8AC3E}">
        <p14:creationId xmlns:p14="http://schemas.microsoft.com/office/powerpoint/2010/main" val="1753985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28600" y="228600"/>
            <a:ext cx="8686800" cy="6477000"/>
          </a:xfrm>
          <a:prstGeom prst="rect">
            <a:avLst/>
          </a:prstGeom>
        </p:spPr>
        <p:txBody>
          <a:bodyPr>
            <a:noAutofit/>
          </a:bodyPr>
          <a:lstStyle/>
          <a:p>
            <a:pPr marL="0" indent="0">
              <a:buNone/>
            </a:pPr>
            <a:r>
              <a:rPr lang="en-US" sz="3000" dirty="0" smtClean="0"/>
              <a:t> </a:t>
            </a:r>
            <a:r>
              <a:rPr lang="en-US" sz="3000" dirty="0" err="1" smtClean="0"/>
              <a:t>Skilbeck</a:t>
            </a:r>
            <a:r>
              <a:rPr lang="en-US" sz="3000" dirty="0" smtClean="0"/>
              <a:t> model locates curriculum design and development firmly within a cultural framework. It views such design as a means whereby teachers modify and transform pupil experience through providing insights into cultural values, interpretative frameworks and symbolic systems.</a:t>
            </a:r>
          </a:p>
          <a:p>
            <a:pPr marL="0" indent="0">
              <a:buNone/>
            </a:pPr>
            <a:r>
              <a:rPr lang="en-US" sz="3000" dirty="0" smtClean="0"/>
              <a:t> It is a more comprehensive framework, which can</a:t>
            </a:r>
          </a:p>
          <a:p>
            <a:pPr marL="0" indent="0">
              <a:buNone/>
            </a:pPr>
            <a:r>
              <a:rPr lang="en-US" sz="3000" dirty="0" smtClean="0"/>
              <a:t>encompass either the process model or the objective model depending on which aspects of the curriculum are being designed. It is flexible, adaptable and open to interpretation in the light of changing circumstances.</a:t>
            </a:r>
            <a:endParaRPr lang="en-US" sz="3000" dirty="0"/>
          </a:p>
        </p:txBody>
      </p:sp>
    </p:spTree>
    <p:extLst>
      <p:ext uri="{BB962C8B-B14F-4D97-AF65-F5344CB8AC3E}">
        <p14:creationId xmlns:p14="http://schemas.microsoft.com/office/powerpoint/2010/main" val="1883750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2400" y="76200"/>
            <a:ext cx="8839200" cy="6400800"/>
          </a:xfrm>
          <a:prstGeom prst="rect">
            <a:avLst/>
          </a:prstGeom>
        </p:spPr>
        <p:txBody>
          <a:bodyPr>
            <a:noAutofit/>
          </a:bodyPr>
          <a:lstStyle/>
          <a:p>
            <a:pPr marL="0" indent="0">
              <a:buNone/>
            </a:pPr>
            <a:r>
              <a:rPr lang="en-US" sz="3400" dirty="0"/>
              <a:t> </a:t>
            </a:r>
            <a:r>
              <a:rPr lang="en-US" sz="3400" b="1" dirty="0"/>
              <a:t>It does not presuppose a linear progression through </a:t>
            </a:r>
            <a:r>
              <a:rPr lang="en-US" sz="3400" b="1" dirty="0" smtClean="0"/>
              <a:t>its components</a:t>
            </a:r>
            <a:r>
              <a:rPr lang="en-US" sz="3400" b="1" dirty="0"/>
              <a:t>. Teachers can begin at any stage and </a:t>
            </a:r>
            <a:r>
              <a:rPr lang="en-US" sz="3400" b="1" dirty="0" smtClean="0"/>
              <a:t>activities can </a:t>
            </a:r>
            <a:r>
              <a:rPr lang="en-US" sz="3400" b="1" dirty="0"/>
              <a:t>develop concurrently. .</a:t>
            </a:r>
          </a:p>
          <a:p>
            <a:pPr marL="0" indent="0">
              <a:buNone/>
            </a:pPr>
            <a:r>
              <a:rPr lang="en-US" sz="3400" dirty="0"/>
              <a:t> </a:t>
            </a:r>
            <a:r>
              <a:rPr lang="en-US" sz="3400" b="1" dirty="0"/>
              <a:t>The model outlined does not presuppose a </a:t>
            </a:r>
            <a:r>
              <a:rPr lang="en-US" sz="3400" b="1" dirty="0" smtClean="0"/>
              <a:t>means-end analysis </a:t>
            </a:r>
            <a:r>
              <a:rPr lang="en-US" sz="3400" b="1" dirty="0"/>
              <a:t>at all; it simple encourages teams or groups </a:t>
            </a:r>
            <a:r>
              <a:rPr lang="en-US" sz="3400" b="1" dirty="0" smtClean="0"/>
              <a:t>of curriculum </a:t>
            </a:r>
            <a:r>
              <a:rPr lang="en-US" sz="3400" b="1" dirty="0"/>
              <a:t>developers to take into account </a:t>
            </a:r>
            <a:r>
              <a:rPr lang="en-US" sz="3400" b="1" dirty="0" smtClean="0"/>
              <a:t>different elements </a:t>
            </a:r>
            <a:r>
              <a:rPr lang="en-US" sz="3400" b="1" dirty="0"/>
              <a:t>and aspects of the curriculum- </a:t>
            </a:r>
            <a:r>
              <a:rPr lang="en-US" sz="3400" b="1" dirty="0" smtClean="0"/>
              <a:t>development process</a:t>
            </a:r>
            <a:r>
              <a:rPr lang="en-US" sz="3400" b="1" dirty="0"/>
              <a:t>, to see the process as an organic whole, and to </a:t>
            </a:r>
            <a:r>
              <a:rPr lang="en-US" sz="3400" b="1" dirty="0" smtClean="0"/>
              <a:t>work in </a:t>
            </a:r>
            <a:r>
              <a:rPr lang="en-US" sz="3400" b="1" dirty="0"/>
              <a:t>a moderately systematic way.</a:t>
            </a:r>
            <a:endParaRPr lang="en-US" sz="3400" dirty="0"/>
          </a:p>
        </p:txBody>
      </p:sp>
    </p:spTree>
    <p:extLst>
      <p:ext uri="{BB962C8B-B14F-4D97-AF65-F5344CB8AC3E}">
        <p14:creationId xmlns:p14="http://schemas.microsoft.com/office/powerpoint/2010/main" val="88480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1143000"/>
          </a:xfrm>
        </p:spPr>
        <p:txBody>
          <a:bodyPr/>
          <a:lstStyle/>
          <a:p>
            <a:pPr marL="0" indent="0" algn="l">
              <a:buNone/>
            </a:pPr>
            <a:r>
              <a:rPr lang="en-US" dirty="0" smtClean="0"/>
              <a:t>The five steps of </a:t>
            </a:r>
            <a:r>
              <a:rPr lang="en-US" dirty="0" err="1" smtClean="0"/>
              <a:t>Skilbeck</a:t>
            </a:r>
            <a:r>
              <a:rPr lang="en-US" dirty="0" smtClean="0"/>
              <a:t> Model</a:t>
            </a:r>
            <a:endParaRPr lang="en-US" dirty="0"/>
          </a:p>
        </p:txBody>
      </p:sp>
      <p:sp>
        <p:nvSpPr>
          <p:cNvPr id="3" name="Content Placeholder 2"/>
          <p:cNvSpPr>
            <a:spLocks noGrp="1"/>
          </p:cNvSpPr>
          <p:nvPr>
            <p:ph sz="quarter" idx="4294967295"/>
          </p:nvPr>
        </p:nvSpPr>
        <p:spPr>
          <a:xfrm>
            <a:off x="304800" y="1295400"/>
            <a:ext cx="8610600" cy="5257800"/>
          </a:xfrm>
          <a:prstGeom prst="rect">
            <a:avLst/>
          </a:prstGeom>
        </p:spPr>
        <p:txBody>
          <a:bodyPr>
            <a:noAutofit/>
          </a:bodyPr>
          <a:lstStyle/>
          <a:p>
            <a:pPr marL="0" indent="0">
              <a:buNone/>
            </a:pPr>
            <a:r>
              <a:rPr lang="en-US" sz="4000" dirty="0" smtClean="0"/>
              <a:t>1. Situation Analysis</a:t>
            </a:r>
          </a:p>
          <a:p>
            <a:pPr marL="0" indent="0">
              <a:buNone/>
            </a:pPr>
            <a:r>
              <a:rPr lang="en-US" sz="4000" dirty="0" smtClean="0"/>
              <a:t>2. Objectives</a:t>
            </a:r>
          </a:p>
          <a:p>
            <a:pPr marL="0" indent="0">
              <a:buNone/>
            </a:pPr>
            <a:r>
              <a:rPr lang="en-US" sz="4000" dirty="0" smtClean="0"/>
              <a:t>3. Design (Program building)</a:t>
            </a:r>
          </a:p>
          <a:p>
            <a:pPr marL="0" indent="0">
              <a:buNone/>
            </a:pPr>
            <a:r>
              <a:rPr lang="en-US" sz="4000" dirty="0" smtClean="0"/>
              <a:t>4. Interpretation and Implementation</a:t>
            </a:r>
          </a:p>
          <a:p>
            <a:pPr marL="0" indent="0">
              <a:buNone/>
            </a:pPr>
            <a:r>
              <a:rPr lang="en-US" sz="4000" dirty="0" smtClean="0"/>
              <a:t>5. Evaluation (Monitoring, feedback, assessment, and reconstruction)</a:t>
            </a:r>
            <a:endParaRPr lang="en-US" sz="4000" dirty="0"/>
          </a:p>
        </p:txBody>
      </p:sp>
    </p:spTree>
    <p:extLst>
      <p:ext uri="{BB962C8B-B14F-4D97-AF65-F5344CB8AC3E}">
        <p14:creationId xmlns:p14="http://schemas.microsoft.com/office/powerpoint/2010/main" val="33047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782"/>
            <a:ext cx="6512511" cy="1143000"/>
          </a:xfrm>
        </p:spPr>
        <p:txBody>
          <a:bodyPr/>
          <a:lstStyle/>
          <a:p>
            <a:r>
              <a:rPr lang="en-US" dirty="0" smtClean="0"/>
              <a:t>1.Situation Analysis:</a:t>
            </a:r>
            <a:endParaRPr lang="en-US" dirty="0"/>
          </a:p>
        </p:txBody>
      </p:sp>
      <p:sp>
        <p:nvSpPr>
          <p:cNvPr id="3" name="Content Placeholder 2"/>
          <p:cNvSpPr>
            <a:spLocks noGrp="1"/>
          </p:cNvSpPr>
          <p:nvPr>
            <p:ph sz="quarter" idx="4294967295"/>
          </p:nvPr>
        </p:nvSpPr>
        <p:spPr>
          <a:xfrm>
            <a:off x="152400" y="1219200"/>
            <a:ext cx="8534400" cy="5486400"/>
          </a:xfrm>
          <a:prstGeom prst="rect">
            <a:avLst/>
          </a:prstGeom>
        </p:spPr>
        <p:txBody>
          <a:bodyPr>
            <a:normAutofit/>
          </a:bodyPr>
          <a:lstStyle/>
          <a:p>
            <a:r>
              <a:rPr lang="en-US" sz="4400" dirty="0" err="1" smtClean="0"/>
              <a:t>Skilbeck</a:t>
            </a:r>
            <a:r>
              <a:rPr lang="en-US" sz="4400" dirty="0" smtClean="0"/>
              <a:t> describes the situational analysis phase both external and internal to the school.</a:t>
            </a:r>
          </a:p>
          <a:p>
            <a:pPr marL="0" indent="0">
              <a:buNone/>
            </a:pPr>
            <a:r>
              <a:rPr lang="en-US" sz="4400" dirty="0" smtClean="0"/>
              <a:t>1. External Situational Analysis</a:t>
            </a:r>
          </a:p>
          <a:p>
            <a:pPr marL="0" indent="0">
              <a:buNone/>
            </a:pPr>
            <a:r>
              <a:rPr lang="en-US" sz="4400" dirty="0" smtClean="0"/>
              <a:t>2. Internal Situation Analysis:</a:t>
            </a:r>
            <a:endParaRPr lang="en-US" sz="4400" dirty="0"/>
          </a:p>
        </p:txBody>
      </p:sp>
    </p:spTree>
    <p:extLst>
      <p:ext uri="{BB962C8B-B14F-4D97-AF65-F5344CB8AC3E}">
        <p14:creationId xmlns:p14="http://schemas.microsoft.com/office/powerpoint/2010/main" val="4113200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pPr marL="0" indent="0">
              <a:buNone/>
            </a:pPr>
            <a:r>
              <a:rPr lang="en-US" dirty="0" smtClean="0"/>
              <a:t>External Situational Analysis</a:t>
            </a:r>
            <a:endParaRPr lang="en-US" dirty="0"/>
          </a:p>
        </p:txBody>
      </p:sp>
      <p:sp>
        <p:nvSpPr>
          <p:cNvPr id="3" name="Content Placeholder 2"/>
          <p:cNvSpPr>
            <a:spLocks noGrp="1"/>
          </p:cNvSpPr>
          <p:nvPr>
            <p:ph sz="quarter" idx="4294967295"/>
          </p:nvPr>
        </p:nvSpPr>
        <p:spPr>
          <a:xfrm>
            <a:off x="228600" y="1066800"/>
            <a:ext cx="8763000" cy="5791200"/>
          </a:xfrm>
          <a:prstGeom prst="rect">
            <a:avLst/>
          </a:prstGeom>
        </p:spPr>
        <p:txBody>
          <a:bodyPr>
            <a:noAutofit/>
          </a:bodyPr>
          <a:lstStyle/>
          <a:p>
            <a:pPr marL="0" indent="0">
              <a:buNone/>
            </a:pPr>
            <a:r>
              <a:rPr lang="en-US" sz="2600" dirty="0" smtClean="0"/>
              <a:t> Culture and social changes and expectation including parents’ expectations, employer requirements, community assumptions and values, changing relationships (adults and children), ideology.</a:t>
            </a:r>
          </a:p>
          <a:p>
            <a:pPr marL="0" indent="0">
              <a:buNone/>
            </a:pPr>
            <a:r>
              <a:rPr lang="en-US" sz="2600" dirty="0" smtClean="0"/>
              <a:t> Educational system requirements and challenges e.g. policy statements, examinations, local authority demands and expectation or pressure, curriculum project, educational research.</a:t>
            </a:r>
          </a:p>
          <a:p>
            <a:pPr marL="0" indent="0">
              <a:buNone/>
            </a:pPr>
            <a:r>
              <a:rPr lang="en-US" sz="2600" dirty="0" smtClean="0"/>
              <a:t> The changing nature of subject matter to be taught.</a:t>
            </a:r>
          </a:p>
          <a:p>
            <a:pPr marL="0" indent="0">
              <a:buNone/>
            </a:pPr>
            <a:r>
              <a:rPr lang="en-US" sz="2600" dirty="0" smtClean="0"/>
              <a:t> The potential contribution of teacher support system e.g. teacher training institutions and research institutes.</a:t>
            </a:r>
          </a:p>
          <a:p>
            <a:pPr marL="0" indent="0">
              <a:buNone/>
            </a:pPr>
            <a:r>
              <a:rPr lang="en-US" sz="2600" dirty="0" smtClean="0"/>
              <a:t> Flow of resources in school.</a:t>
            </a:r>
            <a:endParaRPr lang="en-US" sz="2600" dirty="0"/>
          </a:p>
        </p:txBody>
      </p:sp>
    </p:spTree>
    <p:extLst>
      <p:ext uri="{BB962C8B-B14F-4D97-AF65-F5344CB8AC3E}">
        <p14:creationId xmlns:p14="http://schemas.microsoft.com/office/powerpoint/2010/main" val="203545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lstStyle/>
          <a:p>
            <a:r>
              <a:rPr lang="en-US" dirty="0" smtClean="0"/>
              <a:t>Internal Situation Analysis</a:t>
            </a:r>
            <a:endParaRPr lang="en-US" dirty="0"/>
          </a:p>
        </p:txBody>
      </p:sp>
      <p:sp>
        <p:nvSpPr>
          <p:cNvPr id="3" name="Content Placeholder 2"/>
          <p:cNvSpPr>
            <a:spLocks noGrp="1"/>
          </p:cNvSpPr>
          <p:nvPr>
            <p:ph sz="quarter" idx="4294967295"/>
          </p:nvPr>
        </p:nvSpPr>
        <p:spPr>
          <a:xfrm>
            <a:off x="228600" y="838200"/>
            <a:ext cx="8763000" cy="5638800"/>
          </a:xfrm>
          <a:prstGeom prst="rect">
            <a:avLst/>
          </a:prstGeom>
        </p:spPr>
        <p:txBody>
          <a:bodyPr>
            <a:noAutofit/>
          </a:bodyPr>
          <a:lstStyle/>
          <a:p>
            <a:pPr marL="0" indent="0">
              <a:buNone/>
            </a:pPr>
            <a:r>
              <a:rPr lang="en-US" sz="3400" dirty="0" smtClean="0"/>
              <a:t> Pupils: aptitudes, abilities and define educational Needs </a:t>
            </a:r>
          </a:p>
          <a:p>
            <a:pPr marL="0" indent="0">
              <a:buNone/>
            </a:pPr>
            <a:r>
              <a:rPr lang="en-US" sz="3400" dirty="0" smtClean="0"/>
              <a:t> Teacher: Values, attitudes, skills, knowledge,</a:t>
            </a:r>
          </a:p>
          <a:p>
            <a:pPr marL="0" indent="0">
              <a:buNone/>
            </a:pPr>
            <a:r>
              <a:rPr lang="en-US" sz="3400" dirty="0" smtClean="0"/>
              <a:t>experience, special strength and weakness.</a:t>
            </a:r>
          </a:p>
          <a:p>
            <a:pPr marL="0" indent="0">
              <a:buNone/>
            </a:pPr>
            <a:r>
              <a:rPr lang="en-US" sz="3400" dirty="0" smtClean="0"/>
              <a:t> Perceive and felt problems and shortcoming in existing curriculum</a:t>
            </a:r>
          </a:p>
          <a:p>
            <a:pPr marL="0" indent="0">
              <a:buNone/>
            </a:pPr>
            <a:r>
              <a:rPr lang="en-US" sz="3400" dirty="0" smtClean="0"/>
              <a:t> Material resources including plant, equipment’s and potential for enhancing these.</a:t>
            </a:r>
            <a:endParaRPr lang="en-US" sz="3400" dirty="0"/>
          </a:p>
        </p:txBody>
      </p:sp>
    </p:spTree>
    <p:extLst>
      <p:ext uri="{BB962C8B-B14F-4D97-AF65-F5344CB8AC3E}">
        <p14:creationId xmlns:p14="http://schemas.microsoft.com/office/powerpoint/2010/main" val="2406870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ctr"/>
            <a:r>
              <a:rPr lang="en-US" dirty="0" smtClean="0"/>
              <a:t>2.Objectives:</a:t>
            </a:r>
            <a:endParaRPr lang="en-US" dirty="0"/>
          </a:p>
        </p:txBody>
      </p:sp>
      <p:sp>
        <p:nvSpPr>
          <p:cNvPr id="3" name="Content Placeholder 2"/>
          <p:cNvSpPr>
            <a:spLocks noGrp="1"/>
          </p:cNvSpPr>
          <p:nvPr>
            <p:ph sz="quarter" idx="4294967295"/>
          </p:nvPr>
        </p:nvSpPr>
        <p:spPr>
          <a:xfrm>
            <a:off x="228600" y="1066800"/>
            <a:ext cx="8763000" cy="5410200"/>
          </a:xfrm>
          <a:prstGeom prst="rect">
            <a:avLst/>
          </a:prstGeom>
        </p:spPr>
        <p:txBody>
          <a:bodyPr>
            <a:noAutofit/>
          </a:bodyPr>
          <a:lstStyle/>
          <a:p>
            <a:pPr marL="0" indent="0">
              <a:buNone/>
            </a:pPr>
            <a:r>
              <a:rPr lang="en-US" sz="4000" dirty="0" smtClean="0"/>
              <a:t>• </a:t>
            </a:r>
            <a:r>
              <a:rPr lang="en-US" sz="4000" dirty="0" err="1" smtClean="0"/>
              <a:t>Skilbeck</a:t>
            </a:r>
            <a:r>
              <a:rPr lang="en-US" sz="4000" dirty="0" smtClean="0"/>
              <a:t> assigns a decision making role to teachers, senior staff and principals in the development of objectives for the school-based curriculum.</a:t>
            </a:r>
          </a:p>
          <a:p>
            <a:pPr marL="0" indent="0">
              <a:buNone/>
            </a:pPr>
            <a:r>
              <a:rPr lang="en-US" sz="4000" dirty="0" smtClean="0"/>
              <a:t>• </a:t>
            </a:r>
            <a:r>
              <a:rPr lang="en-US" sz="4000" dirty="0" err="1" smtClean="0"/>
              <a:t>Skilbeck</a:t>
            </a:r>
            <a:r>
              <a:rPr lang="en-US" sz="4000" dirty="0" smtClean="0"/>
              <a:t> does not categorically state the degree of participation of the school staff at the various levels in the school organization.</a:t>
            </a:r>
            <a:endParaRPr lang="en-US" sz="4000" dirty="0"/>
          </a:p>
        </p:txBody>
      </p:sp>
    </p:spTree>
    <p:extLst>
      <p:ext uri="{BB962C8B-B14F-4D97-AF65-F5344CB8AC3E}">
        <p14:creationId xmlns:p14="http://schemas.microsoft.com/office/powerpoint/2010/main" val="989563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1126</Words>
  <Application>Microsoft Office PowerPoint</Application>
  <PresentationFormat>On-screen Show (4:3)</PresentationFormat>
  <Paragraphs>73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Skilbeck Model of Curriculum Development</vt:lpstr>
      <vt:lpstr>Skilbeck Model of Curriculum Development</vt:lpstr>
      <vt:lpstr>PowerPoint Presentation</vt:lpstr>
      <vt:lpstr>PowerPoint Presentation</vt:lpstr>
      <vt:lpstr>The five steps of Skilbeck Model</vt:lpstr>
      <vt:lpstr>1.Situation Analysis:</vt:lpstr>
      <vt:lpstr>External Situational Analysis</vt:lpstr>
      <vt:lpstr>Internal Situation Analysis</vt:lpstr>
      <vt:lpstr>2.Objectives:</vt:lpstr>
      <vt:lpstr>PowerPoint Presentation</vt:lpstr>
      <vt:lpstr>PowerPoint Presentation</vt:lpstr>
      <vt:lpstr>PowerPoint Presentation</vt:lpstr>
      <vt:lpstr>3.Design:</vt:lpstr>
      <vt:lpstr>PowerPoint Presentation</vt:lpstr>
      <vt:lpstr>Three-Phase Model</vt:lpstr>
      <vt:lpstr>4.Implementation</vt:lpstr>
      <vt:lpstr>PowerPoint Presentation</vt:lpstr>
      <vt:lpstr>5.Evaluation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Skilbeck Model of Curriculum Development</dc:title>
  <dc:creator>Dr. Malik</dc:creator>
  <cp:lastModifiedBy>Dr. Malik</cp:lastModifiedBy>
  <cp:revision>1</cp:revision>
  <dcterms:created xsi:type="dcterms:W3CDTF">2020-11-09T19:37:02Z</dcterms:created>
  <dcterms:modified xsi:type="dcterms:W3CDTF">2020-11-09T19:37:42Z</dcterms:modified>
</cp:coreProperties>
</file>