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69" r:id="rId4"/>
    <p:sldId id="268" r:id="rId5"/>
    <p:sldId id="267" r:id="rId6"/>
    <p:sldId id="259" r:id="rId7"/>
    <p:sldId id="271" r:id="rId8"/>
    <p:sldId id="272" r:id="rId9"/>
    <p:sldId id="273" r:id="rId10"/>
    <p:sldId id="277" r:id="rId11"/>
    <p:sldId id="278" r:id="rId12"/>
    <p:sldId id="261" r:id="rId13"/>
    <p:sldId id="262" r:id="rId14"/>
    <p:sldId id="275" r:id="rId15"/>
    <p:sldId id="264"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22363"/>
            <a:ext cx="9144000" cy="2387600"/>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Subject:	Statistics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Class:	MA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(Social Work)</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Lecture: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week</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Topic:	Introduction of Statistics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5752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 Scale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Classifies data into distinct categories .A </a:t>
            </a:r>
            <a:r>
              <a:rPr lang="en-US" dirty="0"/>
              <a:t>categorical variable, also called a nominal </a:t>
            </a:r>
            <a:r>
              <a:rPr lang="en-US" dirty="0" smtClean="0"/>
              <a:t>variable but </a:t>
            </a:r>
            <a:r>
              <a:rPr lang="en-US" dirty="0"/>
              <a:t>not ordered, categories. </a:t>
            </a:r>
            <a:r>
              <a:rPr lang="en-US" dirty="0" smtClean="0"/>
              <a:t>Nominal </a:t>
            </a:r>
            <a:r>
              <a:rPr lang="en-US" dirty="0"/>
              <a:t>scales are mere codes assigned to objects as labels, they are not measurements. </a:t>
            </a:r>
            <a:r>
              <a:rPr lang="en-US" dirty="0" smtClean="0"/>
              <a:t>People </a:t>
            </a:r>
            <a:r>
              <a:rPr lang="en-US" dirty="0"/>
              <a:t>either belong to a group or they do </a:t>
            </a:r>
            <a:r>
              <a:rPr lang="en-US" dirty="0" smtClean="0"/>
              <a:t>not. </a:t>
            </a:r>
          </a:p>
          <a:p>
            <a:r>
              <a:rPr lang="en-US" dirty="0" smtClean="0"/>
              <a:t>Mode of transportation</a:t>
            </a:r>
          </a:p>
          <a:p>
            <a:r>
              <a:rPr lang="en-US" dirty="0" smtClean="0"/>
              <a:t>Your political party affiliation </a:t>
            </a:r>
          </a:p>
          <a:p>
            <a:r>
              <a:rPr lang="en-US" dirty="0" smtClean="0"/>
              <a:t> </a:t>
            </a:r>
            <a:r>
              <a:rPr lang="en-US" dirty="0"/>
              <a:t>Married, single, divorced, </a:t>
            </a:r>
            <a:endParaRPr lang="en-US" dirty="0" smtClean="0"/>
          </a:p>
          <a:p>
            <a:r>
              <a:rPr lang="en-US" dirty="0" smtClean="0"/>
              <a:t>Country </a:t>
            </a:r>
            <a:r>
              <a:rPr lang="en-US" dirty="0"/>
              <a:t>of </a:t>
            </a:r>
            <a:r>
              <a:rPr lang="en-US" dirty="0" smtClean="0"/>
              <a:t>Origin</a:t>
            </a:r>
          </a:p>
          <a:p>
            <a:r>
              <a:rPr lang="en-US" dirty="0" smtClean="0"/>
              <a:t> 1 </a:t>
            </a:r>
            <a:r>
              <a:rPr lang="en-US" dirty="0"/>
              <a:t>= United States </a:t>
            </a:r>
            <a:r>
              <a:rPr lang="en-US" dirty="0" smtClean="0"/>
              <a:t> 2 </a:t>
            </a:r>
            <a:r>
              <a:rPr lang="en-US" dirty="0"/>
              <a:t>= Mexico </a:t>
            </a:r>
            <a:endParaRPr lang="en-US" dirty="0" smtClean="0"/>
          </a:p>
          <a:p>
            <a:r>
              <a:rPr lang="en-US" dirty="0" smtClean="0"/>
              <a:t>3 </a:t>
            </a:r>
            <a:r>
              <a:rPr lang="en-US" dirty="0"/>
              <a:t>= Canada </a:t>
            </a:r>
            <a:r>
              <a:rPr lang="en-US" dirty="0" smtClean="0"/>
              <a:t>    4 </a:t>
            </a:r>
            <a:r>
              <a:rPr lang="en-US" dirty="0"/>
              <a:t>= Other (Here, the numbers do not have numeric implications; they are simply convenient labels)</a:t>
            </a:r>
          </a:p>
        </p:txBody>
      </p:sp>
    </p:spTree>
    <p:extLst>
      <p:ext uri="{BB962C8B-B14F-4D97-AF65-F5344CB8AC3E}">
        <p14:creationId xmlns:p14="http://schemas.microsoft.com/office/powerpoint/2010/main" val="31251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59" t="3419" r="3014" b="71889"/>
          <a:stretch/>
        </p:blipFill>
        <p:spPr>
          <a:xfrm>
            <a:off x="0" y="1834166"/>
            <a:ext cx="12192000" cy="5023833"/>
          </a:xfrm>
        </p:spPr>
      </p:pic>
    </p:spTree>
    <p:extLst>
      <p:ext uri="{BB962C8B-B14F-4D97-AF65-F5344CB8AC3E}">
        <p14:creationId xmlns:p14="http://schemas.microsoft.com/office/powerpoint/2010/main" val="266910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Ordinal Scale</a:t>
            </a:r>
            <a:endParaRPr lang="en-US" dirty="0"/>
          </a:p>
        </p:txBody>
      </p:sp>
      <p:sp>
        <p:nvSpPr>
          <p:cNvPr id="3" name="Content Placeholder 2"/>
          <p:cNvSpPr>
            <a:spLocks noGrp="1"/>
          </p:cNvSpPr>
          <p:nvPr>
            <p:ph idx="1"/>
          </p:nvPr>
        </p:nvSpPr>
        <p:spPr>
          <a:xfrm>
            <a:off x="1117172" y="1996224"/>
            <a:ext cx="8946541" cy="4252175"/>
          </a:xfrm>
        </p:spPr>
        <p:txBody>
          <a:bodyPr>
            <a:normAutofit lnSpcReduction="10000"/>
          </a:bodyPr>
          <a:lstStyle/>
          <a:p>
            <a:endParaRPr lang="en-US" dirty="0" smtClean="0"/>
          </a:p>
          <a:p>
            <a:r>
              <a:rPr lang="en-US" dirty="0" smtClean="0"/>
              <a:t>Classifies values into distinct categories in which ranking is important</a:t>
            </a:r>
          </a:p>
          <a:p>
            <a:r>
              <a:rPr lang="en-US" dirty="0" smtClean="0"/>
              <a:t>EXAMPLES: Students Grades A,B,C,D</a:t>
            </a:r>
          </a:p>
          <a:p>
            <a:r>
              <a:rPr lang="en-US" dirty="0" smtClean="0"/>
              <a:t>Faculty Ranks: Professor, Associate Professor, Assistant professor, Lecture.</a:t>
            </a:r>
          </a:p>
          <a:p>
            <a:r>
              <a:rPr lang="en-US" dirty="0" smtClean="0"/>
              <a:t>Note</a:t>
            </a:r>
          </a:p>
          <a:p>
            <a:r>
              <a:rPr lang="en-US" dirty="0" smtClean="0"/>
              <a:t>It is stronger form of measurement than nominal scaling. It does not account for the amount of the differences, categories i.e. ordering implies only which category better or more preferred not how much.</a:t>
            </a:r>
          </a:p>
        </p:txBody>
      </p:sp>
    </p:spTree>
    <p:extLst>
      <p:ext uri="{BB962C8B-B14F-4D97-AF65-F5344CB8AC3E}">
        <p14:creationId xmlns:p14="http://schemas.microsoft.com/office/powerpoint/2010/main" val="138519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Scale</a:t>
            </a:r>
            <a:endParaRPr lang="en-US" dirty="0"/>
          </a:p>
        </p:txBody>
      </p:sp>
      <p:sp>
        <p:nvSpPr>
          <p:cNvPr id="3" name="Content Placeholder 2"/>
          <p:cNvSpPr>
            <a:spLocks noGrp="1"/>
          </p:cNvSpPr>
          <p:nvPr>
            <p:ph idx="1"/>
          </p:nvPr>
        </p:nvSpPr>
        <p:spPr/>
        <p:txBody>
          <a:bodyPr/>
          <a:lstStyle/>
          <a:p>
            <a:r>
              <a:rPr lang="en-US" dirty="0"/>
              <a:t>INTERVAL </a:t>
            </a:r>
            <a:r>
              <a:rPr lang="en-US" dirty="0" smtClean="0"/>
              <a:t>SCALE: A measurement scale possessing constant interval size. </a:t>
            </a:r>
          </a:p>
          <a:p>
            <a:r>
              <a:rPr lang="en-US" dirty="0" smtClean="0"/>
              <a:t>Zero </a:t>
            </a:r>
            <a:r>
              <a:rPr lang="en-US" dirty="0"/>
              <a:t>point on the internal scale is arbitrary </a:t>
            </a:r>
            <a:r>
              <a:rPr lang="en-US" dirty="0" smtClean="0"/>
              <a:t>zero.</a:t>
            </a:r>
          </a:p>
          <a:p>
            <a:r>
              <a:rPr lang="en-US" dirty="0" smtClean="0"/>
              <a:t> </a:t>
            </a:r>
            <a:r>
              <a:rPr lang="en-US" dirty="0"/>
              <a:t>The difference in temperature between 20 degrees </a:t>
            </a:r>
            <a:r>
              <a:rPr lang="en-US" dirty="0" smtClean="0"/>
              <a:t>C </a:t>
            </a:r>
            <a:r>
              <a:rPr lang="en-US" dirty="0"/>
              <a:t>and 25 degrees </a:t>
            </a:r>
            <a:r>
              <a:rPr lang="en-US" dirty="0" smtClean="0"/>
              <a:t>C </a:t>
            </a:r>
            <a:r>
              <a:rPr lang="en-US" dirty="0"/>
              <a:t>is the same as the difference between 76 degrees f and 81 degrees f</a:t>
            </a:r>
            <a:r>
              <a:rPr lang="en-US" dirty="0" smtClean="0"/>
              <a:t>.</a:t>
            </a:r>
            <a:endParaRPr lang="en-US" dirty="0"/>
          </a:p>
          <a:p>
            <a:r>
              <a:rPr lang="en-US" dirty="0" smtClean="0"/>
              <a:t>You cannot speak about ratios.</a:t>
            </a:r>
            <a:endParaRPr lang="en-US" dirty="0"/>
          </a:p>
        </p:txBody>
      </p:sp>
    </p:spTree>
    <p:extLst>
      <p:ext uri="{BB962C8B-B14F-4D97-AF65-F5344CB8AC3E}">
        <p14:creationId xmlns:p14="http://schemas.microsoft.com/office/powerpoint/2010/main" val="86851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346" r="3748" b="71172"/>
          <a:stretch/>
        </p:blipFill>
        <p:spPr>
          <a:xfrm>
            <a:off x="0" y="1834166"/>
            <a:ext cx="12192000" cy="5023834"/>
          </a:xfrm>
        </p:spPr>
      </p:pic>
    </p:spTree>
    <p:extLst>
      <p:ext uri="{BB962C8B-B14F-4D97-AF65-F5344CB8AC3E}">
        <p14:creationId xmlns:p14="http://schemas.microsoft.com/office/powerpoint/2010/main" val="156785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 Scale</a:t>
            </a:r>
            <a:endParaRPr lang="en-US" dirty="0"/>
          </a:p>
        </p:txBody>
      </p:sp>
      <p:sp>
        <p:nvSpPr>
          <p:cNvPr id="3" name="Content Placeholder 2"/>
          <p:cNvSpPr>
            <a:spLocks noGrp="1"/>
          </p:cNvSpPr>
          <p:nvPr>
            <p:ph idx="1"/>
          </p:nvPr>
        </p:nvSpPr>
        <p:spPr/>
        <p:txBody>
          <a:bodyPr/>
          <a:lstStyle/>
          <a:p>
            <a:r>
              <a:rPr lang="en-US" dirty="0" smtClean="0"/>
              <a:t>As interval scale where the scale of measurement has point as its origin~ zero point is meaningful.</a:t>
            </a:r>
          </a:p>
          <a:p>
            <a:r>
              <a:rPr lang="en-US" dirty="0" smtClean="0"/>
              <a:t>Examples: height, weight, length , units sold</a:t>
            </a:r>
          </a:p>
          <a:p>
            <a:endParaRPr lang="en-US" dirty="0" smtClean="0"/>
          </a:p>
        </p:txBody>
      </p:sp>
    </p:spTree>
    <p:extLst>
      <p:ext uri="{BB962C8B-B14F-4D97-AF65-F5344CB8AC3E}">
        <p14:creationId xmlns:p14="http://schemas.microsoft.com/office/powerpoint/2010/main" val="3204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3062" r="806" b="73319"/>
          <a:stretch/>
        </p:blipFill>
        <p:spPr>
          <a:xfrm>
            <a:off x="0" y="1834166"/>
            <a:ext cx="12192000" cy="5023833"/>
          </a:xfrm>
        </p:spPr>
      </p:pic>
    </p:spTree>
    <p:extLst>
      <p:ext uri="{BB962C8B-B14F-4D97-AF65-F5344CB8AC3E}">
        <p14:creationId xmlns:p14="http://schemas.microsoft.com/office/powerpoint/2010/main" val="110560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Data</a:t>
            </a:r>
            <a:br>
              <a:rPr lang="en-US" dirty="0" smtClean="0"/>
            </a:br>
            <a:r>
              <a:rPr lang="en-US" dirty="0" smtClean="0"/>
              <a:t>Measurement Scales</a:t>
            </a:r>
            <a:endParaRPr lang="en-US" dirty="0"/>
          </a:p>
        </p:txBody>
      </p:sp>
    </p:spTree>
    <p:extLst>
      <p:ext uri="{BB962C8B-B14F-4D97-AF65-F5344CB8AC3E}">
        <p14:creationId xmlns:p14="http://schemas.microsoft.com/office/powerpoint/2010/main" val="399725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Primary Data Collection</a:t>
            </a:r>
          </a:p>
          <a:p>
            <a:r>
              <a:rPr lang="en-US" dirty="0" smtClean="0"/>
              <a:t>Secondary Data Collection</a:t>
            </a:r>
            <a:endParaRPr lang="en-US" dirty="0"/>
          </a:p>
        </p:txBody>
      </p:sp>
    </p:spTree>
    <p:extLst>
      <p:ext uri="{BB962C8B-B14F-4D97-AF65-F5344CB8AC3E}">
        <p14:creationId xmlns:p14="http://schemas.microsoft.com/office/powerpoint/2010/main" val="346994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Collection of Data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Primary Data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Primary data are the first hand information which is collected, compiled and published by organizations for some purpose. They are the most original data in character and have not undergone any sort of statistical treatment.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Example: Population census reports are primary data because these are collected, complied and published by the population census organization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Secondary </a:t>
            </a:r>
            <a:r>
              <a:rPr lang="en-US" b="1" dirty="0">
                <a:latin typeface="Times New Roman" panose="02020603050405020304" pitchFamily="18" charset="0"/>
                <a:cs typeface="Times New Roman" panose="02020603050405020304" pitchFamily="18" charset="0"/>
              </a:rPr>
              <a:t>Data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secondary data are the second hand information which is already collected by an organization for some purpose and are available for the present study. Secondary data are not pure in character and have undergone some treatment at least once.</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60274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 Collection </a:t>
            </a:r>
            <a:r>
              <a:rPr lang="en-US" dirty="0"/>
              <a:t>of Primary Data</a:t>
            </a:r>
          </a:p>
          <a:p>
            <a:pPr marL="0" indent="0">
              <a:buNone/>
            </a:pPr>
            <a:r>
              <a:rPr lang="en-US" dirty="0"/>
              <a:t>Collection through Direct personal Investigation, Indirect Investigation, </a:t>
            </a:r>
            <a:r>
              <a:rPr lang="en-US" dirty="0" smtClean="0"/>
              <a:t>Questionnaires, local sources.</a:t>
            </a:r>
            <a:endParaRPr lang="en-US" dirty="0"/>
          </a:p>
          <a:p>
            <a:pPr>
              <a:buFont typeface="Wingdings" panose="05000000000000000000" pitchFamily="2" charset="2"/>
              <a:buChar char="Ø"/>
            </a:pPr>
            <a:r>
              <a:rPr lang="en-US" dirty="0" smtClean="0"/>
              <a:t>Collection of Secondary </a:t>
            </a:r>
            <a:r>
              <a:rPr lang="en-US" dirty="0"/>
              <a:t>Data: </a:t>
            </a:r>
          </a:p>
          <a:p>
            <a:pPr marL="0" indent="0">
              <a:buNone/>
            </a:pPr>
            <a:r>
              <a:rPr lang="en-US" dirty="0" smtClean="0"/>
              <a:t>State </a:t>
            </a:r>
            <a:r>
              <a:rPr lang="en-US" dirty="0"/>
              <a:t>bank of pakistan, journals </a:t>
            </a:r>
            <a:r>
              <a:rPr lang="en-US" dirty="0" smtClean="0"/>
              <a:t>of </a:t>
            </a:r>
            <a:r>
              <a:rPr lang="en-US" dirty="0" err="1" smtClean="0"/>
              <a:t>staticstics</a:t>
            </a:r>
            <a:r>
              <a:rPr lang="en-US" dirty="0" smtClean="0"/>
              <a:t> and </a:t>
            </a:r>
            <a:r>
              <a:rPr lang="en-US" dirty="0"/>
              <a:t>newspapers, website, </a:t>
            </a:r>
            <a:r>
              <a:rPr lang="en-US" dirty="0" smtClean="0"/>
              <a:t>book, publish research paper.</a:t>
            </a:r>
            <a:endParaRPr lang="en-US" dirty="0"/>
          </a:p>
          <a:p>
            <a:pPr marL="0" indent="0">
              <a:buNone/>
            </a:pPr>
            <a:endParaRPr lang="en-US" dirty="0"/>
          </a:p>
        </p:txBody>
      </p:sp>
    </p:spTree>
    <p:extLst>
      <p:ext uri="{BB962C8B-B14F-4D97-AF65-F5344CB8AC3E}">
        <p14:creationId xmlns:p14="http://schemas.microsoft.com/office/powerpoint/2010/main" val="353068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 variables are categorized, counted or measured.</a:t>
            </a:r>
          </a:p>
          <a:p>
            <a:r>
              <a:rPr lang="en-US" dirty="0" smtClean="0"/>
              <a:t>Example Can the data values be ranked, 1</a:t>
            </a:r>
            <a:r>
              <a:rPr lang="en-US" baseline="30000" dirty="0" smtClean="0"/>
              <a:t>st</a:t>
            </a:r>
            <a:r>
              <a:rPr lang="en-US" dirty="0" smtClean="0"/>
              <a:t> place, 2</a:t>
            </a:r>
            <a:r>
              <a:rPr lang="en-US" baseline="30000" dirty="0" smtClean="0"/>
              <a:t>nd</a:t>
            </a:r>
            <a:r>
              <a:rPr lang="en-US" dirty="0" smtClean="0"/>
              <a:t> place and so on.</a:t>
            </a:r>
          </a:p>
          <a:p>
            <a:r>
              <a:rPr lang="en-US" dirty="0" smtClean="0"/>
              <a:t>Can the data be organized into specific categories(rural, Urban etc).</a:t>
            </a:r>
          </a:p>
          <a:p>
            <a:r>
              <a:rPr lang="en-US" dirty="0" smtClean="0"/>
              <a:t>Can the data be measured (height, temperature, time, length etc).</a:t>
            </a:r>
          </a:p>
          <a:p>
            <a:r>
              <a:rPr lang="en-US" dirty="0" smtClean="0"/>
              <a:t>These types of classification needs measurement scale.</a:t>
            </a:r>
            <a:endParaRPr lang="en-US" dirty="0"/>
          </a:p>
        </p:txBody>
      </p:sp>
    </p:spTree>
    <p:extLst>
      <p:ext uri="{BB962C8B-B14F-4D97-AF65-F5344CB8AC3E}">
        <p14:creationId xmlns:p14="http://schemas.microsoft.com/office/powerpoint/2010/main" val="15827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110" r="-662" b="71530"/>
          <a:stretch/>
        </p:blipFill>
        <p:spPr>
          <a:xfrm>
            <a:off x="0" y="1957589"/>
            <a:ext cx="12273566" cy="5132230"/>
          </a:xfrm>
        </p:spPr>
      </p:pic>
    </p:spTree>
    <p:extLst>
      <p:ext uri="{BB962C8B-B14F-4D97-AF65-F5344CB8AC3E}">
        <p14:creationId xmlns:p14="http://schemas.microsoft.com/office/powerpoint/2010/main" val="354370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866" r="4484" b="71009"/>
          <a:stretch/>
        </p:blipFill>
        <p:spPr>
          <a:xfrm>
            <a:off x="0" y="2446985"/>
            <a:ext cx="12191999" cy="4108361"/>
          </a:xfrm>
        </p:spPr>
      </p:pic>
    </p:spTree>
    <p:extLst>
      <p:ext uri="{BB962C8B-B14F-4D97-AF65-F5344CB8AC3E}">
        <p14:creationId xmlns:p14="http://schemas.microsoft.com/office/powerpoint/2010/main" val="176559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062" r="2276" b="70814"/>
          <a:stretch/>
        </p:blipFill>
        <p:spPr>
          <a:xfrm>
            <a:off x="0" y="1957589"/>
            <a:ext cx="12191999" cy="4900411"/>
          </a:xfrm>
        </p:spPr>
      </p:pic>
    </p:spTree>
    <p:extLst>
      <p:ext uri="{BB962C8B-B14F-4D97-AF65-F5344CB8AC3E}">
        <p14:creationId xmlns:p14="http://schemas.microsoft.com/office/powerpoint/2010/main" val="173276511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163</TotalTime>
  <Words>377</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Trebuchet MS</vt:lpstr>
      <vt:lpstr>Wingdings</vt:lpstr>
      <vt:lpstr>Berlin</vt:lpstr>
      <vt:lpstr>  Subject: Statistics Class: MA 3rd (Social Work) Lecture: 1st week Topic: Introduction of Statistics     </vt:lpstr>
      <vt:lpstr>Collection of Data Measurement Scales</vt:lpstr>
      <vt:lpstr>Data Collection</vt:lpstr>
      <vt:lpstr> Collection of Data</vt:lpstr>
      <vt:lpstr>PowerPoint Presentation</vt:lpstr>
      <vt:lpstr>PowerPoint Presentation</vt:lpstr>
      <vt:lpstr>PowerPoint Presentation</vt:lpstr>
      <vt:lpstr>PowerPoint Presentation</vt:lpstr>
      <vt:lpstr>PowerPoint Presentation</vt:lpstr>
      <vt:lpstr>Nominal Scale</vt:lpstr>
      <vt:lpstr>PowerPoint Presentation</vt:lpstr>
      <vt:lpstr>             Ordinal Scale</vt:lpstr>
      <vt:lpstr>Interval Scale</vt:lpstr>
      <vt:lpstr>PowerPoint Presentation</vt:lpstr>
      <vt:lpstr>Ratio Scale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Statistics Class: MA 3rd (Social Work) Lecture: 1st week Topic: Introduction of Statistics</dc:title>
  <dc:creator>Microsoft account</dc:creator>
  <cp:lastModifiedBy>Microsoft account</cp:lastModifiedBy>
  <cp:revision>12</cp:revision>
  <dcterms:created xsi:type="dcterms:W3CDTF">2020-10-17T08:03:06Z</dcterms:created>
  <dcterms:modified xsi:type="dcterms:W3CDTF">2020-10-22T17:37:46Z</dcterms:modified>
</cp:coreProperties>
</file>