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80" r:id="rId8"/>
    <p:sldMasterId id="2147483792" r:id="rId9"/>
  </p:sldMasterIdLst>
  <p:sldIdLst>
    <p:sldId id="276" r:id="rId10"/>
    <p:sldId id="277" r:id="rId11"/>
    <p:sldId id="260" r:id="rId12"/>
    <p:sldId id="262" r:id="rId13"/>
    <p:sldId id="264" r:id="rId14"/>
    <p:sldId id="265" r:id="rId15"/>
    <p:sldId id="275" r:id="rId16"/>
    <p:sldId id="266" r:id="rId17"/>
    <p:sldId id="274" r:id="rId18"/>
    <p:sldId id="267" r:id="rId19"/>
    <p:sldId id="273" r:id="rId20"/>
    <p:sldId id="268" r:id="rId21"/>
    <p:sldId id="272"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86645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42138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05137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3363206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62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139030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50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487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35385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95258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358595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7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71157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28407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711792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1526499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433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1237711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90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09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24849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96565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3544607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226219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48658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913407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132217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2382567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394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275056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643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2398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88772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061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92358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680424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299169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040534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77408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1746648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269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3933663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4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98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489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144694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644241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1464602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497908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474498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172109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3027867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817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2604780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83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065405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8986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384426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154252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2705159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4041451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723771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356259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3362306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8571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224003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442266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747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7652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28496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6806919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1012315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141399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498912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153423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3279637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2404736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13578169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125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96452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646452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23902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2517291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317413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909885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3845099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Tree>
    <p:extLst>
      <p:ext uri="{BB962C8B-B14F-4D97-AF65-F5344CB8AC3E}">
        <p14:creationId xmlns:p14="http://schemas.microsoft.com/office/powerpoint/2010/main" val="57516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2619477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E2224"/>
              </a:solidFill>
            </a:endParaRPr>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820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38459215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379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880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828548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123769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1171058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7B425D2-BEA4-4038-9631-FA6D3EB88AC5}" type="datetimeFigureOut">
              <a:rPr lang="en-US" smtClean="0">
                <a:solidFill>
                  <a:srgbClr val="CBD8DD"/>
                </a:solidFill>
              </a:rPr>
              <a:pPr/>
              <a:t>4/29/2021</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4693675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701563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19825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049319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956276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817412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463714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4901912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8616637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3023253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1731547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7B425D2-BEA4-4038-9631-FA6D3EB88AC5}" type="datetimeFigureOut">
              <a:rPr lang="en-US" smtClean="0">
                <a:solidFill>
                  <a:srgbClr val="48231E"/>
                </a:solidFill>
              </a:rPr>
              <a:pPr/>
              <a:t>4/29/2021</a:t>
            </a:fld>
            <a:endParaRPr lang="en-US">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C7FBEBD-B618-4DBB-8F5D-05C0017BE1CF}"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3625672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Ms</a:t>
            </a:r>
            <a:r>
              <a:rPr lang="en-US" dirty="0" smtClean="0"/>
              <a:t> </a:t>
            </a:r>
            <a:r>
              <a:rPr lang="en-US" dirty="0" err="1" smtClean="0"/>
              <a:t>Sameen</a:t>
            </a:r>
            <a:endParaRPr lang="en-US" dirty="0"/>
          </a:p>
        </p:txBody>
      </p:sp>
      <p:sp>
        <p:nvSpPr>
          <p:cNvPr id="2" name="Title 1"/>
          <p:cNvSpPr>
            <a:spLocks noGrp="1"/>
          </p:cNvSpPr>
          <p:nvPr>
            <p:ph type="title"/>
          </p:nvPr>
        </p:nvSpPr>
        <p:spPr/>
        <p:txBody>
          <a:bodyPr>
            <a:normAutofit/>
          </a:bodyPr>
          <a:lstStyle/>
          <a:p>
            <a:r>
              <a:rPr lang="en-US" b="1" dirty="0" smtClean="0"/>
              <a:t>Aims of Education and Curriculum</a:t>
            </a:r>
            <a:endParaRPr lang="en-US" b="1" dirty="0"/>
          </a:p>
        </p:txBody>
      </p:sp>
    </p:spTree>
    <p:extLst>
      <p:ext uri="{BB962C8B-B14F-4D97-AF65-F5344CB8AC3E}">
        <p14:creationId xmlns:p14="http://schemas.microsoft.com/office/powerpoint/2010/main" val="238576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pPr marL="0" indent="0">
              <a:buNone/>
            </a:pPr>
            <a:r>
              <a:rPr lang="en-US" sz="2800" b="1" dirty="0" smtClean="0">
                <a:latin typeface="Times New Roman" panose="02020603050405020304" pitchFamily="18" charset="0"/>
                <a:cs typeface="Times New Roman" panose="02020603050405020304" pitchFamily="18" charset="0"/>
              </a:rPr>
              <a:t>Curriculum </a:t>
            </a:r>
            <a:r>
              <a:rPr lang="en-US" sz="2800" b="1" dirty="0">
                <a:latin typeface="Times New Roman" panose="02020603050405020304" pitchFamily="18" charset="0"/>
                <a:cs typeface="Times New Roman" panose="02020603050405020304" pitchFamily="18" charset="0"/>
              </a:rPr>
              <a:t>Content or Subject Matter</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clearly defines the purpose and what the curriculum is to be acted upon and try what to drive at. </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the same manner, Curriculum has a frame work guideline. Here, it contains information about all the aspects to be learned in school. </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an element or a medium through which the objectives are accomplished.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62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Curriculum Experience</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Curriculum experience means what Instructional strategies, resources and activities will be employed in teaching- learning. </a:t>
            </a:r>
          </a:p>
          <a:p>
            <a:r>
              <a:rPr lang="en-US" sz="2400" dirty="0">
                <a:latin typeface="Times New Roman" panose="02020603050405020304" pitchFamily="18" charset="0"/>
                <a:cs typeface="Times New Roman" panose="02020603050405020304" pitchFamily="18" charset="0"/>
              </a:rPr>
              <a:t>The specific objectives of teaching are attained with the help of appropriate teaching strategy. </a:t>
            </a:r>
          </a:p>
          <a:p>
            <a:r>
              <a:rPr lang="en-US" sz="2400" dirty="0">
                <a:latin typeface="Times New Roman" panose="02020603050405020304" pitchFamily="18" charset="0"/>
                <a:cs typeface="Times New Roman" panose="02020603050405020304" pitchFamily="18" charset="0"/>
              </a:rPr>
              <a:t>These instructional strategies and methods will put into action the goals and use of the content in order to produce and outcome. </a:t>
            </a:r>
          </a:p>
          <a:p>
            <a:r>
              <a:rPr lang="en-US" sz="2400" dirty="0">
                <a:latin typeface="Times New Roman" panose="02020603050405020304" pitchFamily="18" charset="0"/>
                <a:cs typeface="Times New Roman" panose="02020603050405020304" pitchFamily="18" charset="0"/>
              </a:rPr>
              <a:t>These would convert the written curriculum to instruction. </a:t>
            </a:r>
          </a:p>
          <a:p>
            <a:r>
              <a:rPr lang="en-US" sz="2400" dirty="0">
                <a:latin typeface="Times New Roman" panose="02020603050405020304" pitchFamily="18" charset="0"/>
                <a:cs typeface="Times New Roman" panose="02020603050405020304" pitchFamily="18" charset="0"/>
              </a:rPr>
              <a:t>The behavioral objectives provides the awareness and insight about the specific learning conditions.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24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pPr marL="0" indent="0">
              <a:buNone/>
            </a:pPr>
            <a:r>
              <a:rPr lang="en-US" sz="2800" b="1" dirty="0" smtClean="0">
                <a:latin typeface="Times New Roman" panose="02020603050405020304" pitchFamily="18" charset="0"/>
                <a:cs typeface="Times New Roman" panose="02020603050405020304" pitchFamily="18" charset="0"/>
              </a:rPr>
              <a:t>Curriculum </a:t>
            </a:r>
            <a:r>
              <a:rPr lang="en-US" sz="2800" b="1" dirty="0">
                <a:latin typeface="Times New Roman" panose="02020603050405020304" pitchFamily="18" charset="0"/>
                <a:cs typeface="Times New Roman" panose="02020603050405020304" pitchFamily="18" charset="0"/>
              </a:rPr>
              <a:t>Evaluation</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the fourth elements, the curriculum evaluation is an element of an effective curriculum</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Curriculum evaluation means what methods and instruments will be used to assess the results of the curriculum. </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identifies the quality, effectiveness of the program, process and product of the curriculum.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95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Autofit/>
          </a:bodyPr>
          <a:lstStyle/>
          <a:p>
            <a:r>
              <a:rPr lang="en-US" sz="2400" dirty="0">
                <a:latin typeface="Times New Roman" panose="02020603050405020304" pitchFamily="18" charset="0"/>
                <a:cs typeface="Times New Roman" panose="02020603050405020304" pitchFamily="18" charset="0"/>
              </a:rPr>
              <a:t>The level of students attainment is evaluated by employing criteria referenced test.</a:t>
            </a:r>
          </a:p>
          <a:p>
            <a:r>
              <a:rPr lang="en-US" sz="2400" dirty="0">
                <a:latin typeface="Times New Roman" panose="02020603050405020304" pitchFamily="18" charset="0"/>
                <a:cs typeface="Times New Roman" panose="02020603050405020304" pitchFamily="18" charset="0"/>
              </a:rPr>
              <a:t> It shows the effectiveness of strategy of teaching and other components. </a:t>
            </a:r>
          </a:p>
          <a:p>
            <a:r>
              <a:rPr lang="en-US" sz="2400" dirty="0">
                <a:latin typeface="Times New Roman" panose="02020603050405020304" pitchFamily="18" charset="0"/>
                <a:cs typeface="Times New Roman" panose="02020603050405020304" pitchFamily="18" charset="0"/>
              </a:rPr>
              <a:t>The interpretation of evaluation provides the feedback to the curriculum and its components. </a:t>
            </a:r>
          </a:p>
          <a:p>
            <a:r>
              <a:rPr lang="en-US" sz="2400" dirty="0">
                <a:latin typeface="Times New Roman" panose="02020603050405020304" pitchFamily="18" charset="0"/>
                <a:cs typeface="Times New Roman" panose="02020603050405020304" pitchFamily="18" charset="0"/>
              </a:rPr>
              <a:t>Curriculum evaluation is also important so that one could assess whether the objectives and aims have been meet or if not, he could employ another strategy which will really work out. </a:t>
            </a:r>
          </a:p>
          <a:p>
            <a:r>
              <a:rPr lang="en-US" sz="2400" dirty="0">
                <a:latin typeface="Times New Roman" panose="02020603050405020304" pitchFamily="18" charset="0"/>
                <a:cs typeface="Times New Roman" panose="02020603050405020304" pitchFamily="18" charset="0"/>
              </a:rPr>
              <a:t> Curriculum evaluation is an empirical basis for the ‘curriculum development’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31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Characteristics of good curriculum</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r>
              <a:rPr lang="en-US" sz="2800" dirty="0">
                <a:latin typeface="Times New Roman" panose="02020603050405020304" pitchFamily="18" charset="0"/>
                <a:cs typeface="Times New Roman" panose="02020603050405020304" pitchFamily="18" charset="0"/>
              </a:rPr>
              <a:t>A good quality </a:t>
            </a:r>
            <a:r>
              <a:rPr lang="en-US" sz="2800" dirty="0" smtClean="0">
                <a:latin typeface="Times New Roman" panose="02020603050405020304" pitchFamily="18" charset="0"/>
                <a:cs typeface="Times New Roman" panose="02020603050405020304" pitchFamily="18" charset="0"/>
              </a:rPr>
              <a:t>curriculum Values </a:t>
            </a:r>
            <a:r>
              <a:rPr lang="en-US" sz="2800" dirty="0">
                <a:latin typeface="Times New Roman" panose="02020603050405020304" pitchFamily="18" charset="0"/>
                <a:cs typeface="Times New Roman" panose="02020603050405020304" pitchFamily="18" charset="0"/>
              </a:rPr>
              <a:t>all children as </a:t>
            </a:r>
            <a:r>
              <a:rPr lang="en-US" sz="2800" dirty="0" smtClean="0">
                <a:latin typeface="Times New Roman" panose="02020603050405020304" pitchFamily="18" charset="0"/>
                <a:cs typeface="Times New Roman" panose="02020603050405020304" pitchFamily="18" charset="0"/>
              </a:rPr>
              <a:t>individuals</a:t>
            </a:r>
          </a:p>
          <a:p>
            <a:r>
              <a:rPr lang="en-US" sz="2800" dirty="0" smtClean="0">
                <a:latin typeface="Times New Roman" panose="02020603050405020304" pitchFamily="18" charset="0"/>
                <a:cs typeface="Times New Roman" panose="02020603050405020304" pitchFamily="18" charset="0"/>
              </a:rPr>
              <a:t> Is </a:t>
            </a:r>
            <a:r>
              <a:rPr lang="en-US" sz="2800" dirty="0">
                <a:latin typeface="Times New Roman" panose="02020603050405020304" pitchFamily="18" charset="0"/>
                <a:cs typeface="Times New Roman" panose="02020603050405020304" pitchFamily="18" charset="0"/>
              </a:rPr>
              <a:t>based on a clear understanding of modern, broadly accepted concepts /understandings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about</a:t>
            </a:r>
            <a:r>
              <a:rPr lang="en-US" sz="2800" dirty="0">
                <a:latin typeface="Times New Roman" panose="02020603050405020304" pitchFamily="18" charset="0"/>
                <a:cs typeface="Times New Roman" panose="02020603050405020304" pitchFamily="18" charset="0"/>
              </a:rPr>
              <a:t> how children </a:t>
            </a:r>
            <a:r>
              <a:rPr lang="en-US" sz="2800" dirty="0" smtClean="0">
                <a:latin typeface="Times New Roman" panose="02020603050405020304" pitchFamily="18" charset="0"/>
                <a:cs typeface="Times New Roman" panose="02020603050405020304" pitchFamily="18" charset="0"/>
              </a:rPr>
              <a:t>learn Promotes </a:t>
            </a:r>
            <a:r>
              <a:rPr lang="en-US" sz="2800" dirty="0">
                <a:latin typeface="Times New Roman" panose="02020603050405020304" pitchFamily="18" charset="0"/>
                <a:cs typeface="Times New Roman" panose="02020603050405020304" pitchFamily="18" charset="0"/>
              </a:rPr>
              <a:t>teaching practices that reflect these concepts of </a:t>
            </a:r>
            <a:r>
              <a:rPr lang="en-US" sz="2800" dirty="0" smtClean="0">
                <a:latin typeface="Times New Roman" panose="02020603050405020304" pitchFamily="18" charset="0"/>
                <a:cs typeface="Times New Roman" panose="02020603050405020304" pitchFamily="18" charset="0"/>
              </a:rPr>
              <a:t>learning </a:t>
            </a:r>
          </a:p>
          <a:p>
            <a:r>
              <a:rPr lang="en-US" sz="2800" dirty="0" smtClean="0">
                <a:latin typeface="Times New Roman" panose="02020603050405020304" pitchFamily="18" charset="0"/>
                <a:cs typeface="Times New Roman" panose="02020603050405020304" pitchFamily="18" charset="0"/>
              </a:rPr>
              <a:t>Reflects </a:t>
            </a:r>
            <a:r>
              <a:rPr lang="en-US" sz="2800" dirty="0">
                <a:latin typeface="Times New Roman" panose="02020603050405020304" pitchFamily="18" charset="0"/>
                <a:cs typeface="Times New Roman" panose="02020603050405020304" pitchFamily="18" charset="0"/>
              </a:rPr>
              <a:t>that decisions and choices made during the curriculum </a:t>
            </a:r>
            <a:r>
              <a:rPr lang="en-US" sz="2800" dirty="0" smtClean="0">
                <a:latin typeface="Times New Roman" panose="02020603050405020304" pitchFamily="18" charset="0"/>
                <a:cs typeface="Times New Roman" panose="02020603050405020304" pitchFamily="18" charset="0"/>
              </a:rPr>
              <a:t>development process </a:t>
            </a:r>
            <a:r>
              <a:rPr lang="en-US" sz="2800" dirty="0">
                <a:latin typeface="Times New Roman" panose="02020603050405020304" pitchFamily="18" charset="0"/>
                <a:cs typeface="Times New Roman" panose="02020603050405020304" pitchFamily="18" charset="0"/>
              </a:rPr>
              <a:t>are made in the interests of </a:t>
            </a:r>
            <a:r>
              <a:rPr lang="en-US" sz="2800" dirty="0" smtClean="0">
                <a:latin typeface="Times New Roman" panose="02020603050405020304" pitchFamily="18" charset="0"/>
                <a:cs typeface="Times New Roman" panose="02020603050405020304" pitchFamily="18" charset="0"/>
              </a:rPr>
              <a:t>learners.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87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Curriculum</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r>
              <a:rPr lang="en-US" sz="2400" dirty="0">
                <a:latin typeface="Times New Roman" panose="02020603050405020304" pitchFamily="18" charset="0"/>
                <a:cs typeface="Times New Roman" panose="02020603050405020304" pitchFamily="18" charset="0"/>
              </a:rPr>
              <a:t>'Curriculum' is a term frequently used in a variety of </a:t>
            </a:r>
            <a:r>
              <a:rPr lang="en-US" sz="2400" dirty="0" smtClean="0">
                <a:latin typeface="Times New Roman" panose="02020603050405020304" pitchFamily="18" charset="0"/>
                <a:cs typeface="Times New Roman" panose="02020603050405020304" pitchFamily="18" charset="0"/>
              </a:rPr>
              <a:t>ways by </a:t>
            </a:r>
            <a:r>
              <a:rPr lang="en-US" sz="2400" dirty="0">
                <a:latin typeface="Times New Roman" panose="02020603050405020304" pitchFamily="18" charset="0"/>
                <a:cs typeface="Times New Roman" panose="02020603050405020304" pitchFamily="18" charset="0"/>
              </a:rPr>
              <a:t>those involved in education and its meaning is often taken for granted. Hayes (2006) suggests that it is in fact difficult to find agreement on this apart from perhaps 'the sum total of what pupils need to learn' (p. 57).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even here it is unlikely that a consensus can be reached over what pupils do actually </a:t>
            </a:r>
            <a:r>
              <a:rPr lang="en-US" sz="2400" dirty="0" smtClean="0">
                <a:latin typeface="Times New Roman" panose="02020603050405020304" pitchFamily="18" charset="0"/>
                <a:cs typeface="Times New Roman" panose="02020603050405020304" pitchFamily="18" charset="0"/>
              </a:rPr>
              <a:t>need to </a:t>
            </a:r>
            <a:r>
              <a:rPr lang="en-US" sz="2400" dirty="0">
                <a:latin typeface="Times New Roman" panose="02020603050405020304" pitchFamily="18" charset="0"/>
                <a:cs typeface="Times New Roman" panose="02020603050405020304" pitchFamily="18" charset="0"/>
              </a:rPr>
              <a:t>learn. Sometimes the term 'curriculum' is used to refer to the content taught on a course. However, this is more properly called a syllabus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5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Definition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r>
              <a:rPr lang="en-US" sz="2400" dirty="0" smtClean="0">
                <a:latin typeface="Times New Roman" panose="02020603050405020304" pitchFamily="18" charset="0"/>
                <a:cs typeface="Times New Roman" panose="02020603050405020304" pitchFamily="18" charset="0"/>
              </a:rPr>
              <a:t>According </a:t>
            </a:r>
            <a:r>
              <a:rPr lang="en-US" sz="2400" dirty="0">
                <a:latin typeface="Times New Roman" panose="02020603050405020304" pitchFamily="18" charset="0"/>
                <a:cs typeface="Times New Roman" panose="02020603050405020304" pitchFamily="18" charset="0"/>
              </a:rPr>
              <a:t>to Jenkins and </a:t>
            </a:r>
            <a:r>
              <a:rPr lang="en-US" sz="2400" dirty="0" smtClean="0">
                <a:latin typeface="Times New Roman" panose="02020603050405020304" pitchFamily="18" charset="0"/>
                <a:cs typeface="Times New Roman" panose="02020603050405020304" pitchFamily="18" charset="0"/>
              </a:rPr>
              <a:t>Shipman: A </a:t>
            </a:r>
            <a:r>
              <a:rPr lang="en-US" sz="2400" dirty="0">
                <a:latin typeface="Times New Roman" panose="02020603050405020304" pitchFamily="18" charset="0"/>
                <a:cs typeface="Times New Roman" panose="02020603050405020304" pitchFamily="18" charset="0"/>
              </a:rPr>
              <a:t>curriculum is the formation and implementation of an educational proposal to be taught and learned within the school or other institution and for which that institution accepts responsibility at three levels: its rationale, its actual implementation and its effects (1976, p. 26).</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curriculum is often referred to as though it were a collection of subjects that appear on the timetable of education institutions such as schools.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Kelly(2004</a:t>
            </a:r>
            <a:r>
              <a:rPr lang="en-US" sz="2400" dirty="0">
                <a:latin typeface="Times New Roman" panose="02020603050405020304" pitchFamily="18" charset="0"/>
                <a:cs typeface="Times New Roman" panose="02020603050405020304" pitchFamily="18" charset="0"/>
              </a:rPr>
              <a:t>) suggests that this is very limiting and that a broader way </a:t>
            </a:r>
            <a:r>
              <a:rPr lang="en-US" sz="2400" dirty="0" smtClean="0">
                <a:latin typeface="Times New Roman" panose="02020603050405020304" pitchFamily="18" charset="0"/>
                <a:cs typeface="Times New Roman" panose="02020603050405020304" pitchFamily="18" charset="0"/>
              </a:rPr>
              <a:t>of looking </a:t>
            </a:r>
            <a:r>
              <a:rPr lang="en-US" sz="2400" dirty="0">
                <a:latin typeface="Times New Roman" panose="02020603050405020304" pitchFamily="18" charset="0"/>
                <a:cs typeface="Times New Roman" panose="02020603050405020304" pitchFamily="18" charset="0"/>
              </a:rPr>
              <a:t>at the curriculum is in terms of all the experiences that the school provides.</a:t>
            </a:r>
          </a:p>
          <a:p>
            <a:endParaRPr lang="en-US" sz="2400" dirty="0"/>
          </a:p>
        </p:txBody>
      </p:sp>
    </p:spTree>
    <p:extLst>
      <p:ext uri="{BB962C8B-B14F-4D97-AF65-F5344CB8AC3E}">
        <p14:creationId xmlns:p14="http://schemas.microsoft.com/office/powerpoint/2010/main" val="169952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Difference between Curriculum and Syllabus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82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69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698087" cy="871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64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914399"/>
          </a:xfrm>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274320" y="1219200"/>
            <a:ext cx="8564880" cy="4648200"/>
          </a:xfrm>
        </p:spPr>
        <p:txBody>
          <a:bodyPr>
            <a:normAutofit/>
          </a:bodyPr>
          <a:lstStyle/>
          <a:p>
            <a:r>
              <a:rPr lang="en-US" sz="2400" b="1" dirty="0">
                <a:latin typeface="Times New Roman" panose="02020603050405020304" pitchFamily="18" charset="0"/>
                <a:cs typeface="Times New Roman" panose="02020603050405020304" pitchFamily="18" charset="0"/>
              </a:rPr>
              <a:t>Curriculum remains prescriptive in nature</a:t>
            </a:r>
            <a:r>
              <a:rPr lang="en-US" sz="2400" dirty="0">
                <a:latin typeface="Times New Roman" panose="02020603050405020304" pitchFamily="18" charset="0"/>
                <a:cs typeface="Times New Roman" panose="02020603050405020304" pitchFamily="18" charset="0"/>
              </a:rPr>
              <a:t> as its structure needs to be followed in the specified manner while </a:t>
            </a:r>
            <a:r>
              <a:rPr lang="en-US" sz="2400" b="1" dirty="0">
                <a:latin typeface="Times New Roman" panose="02020603050405020304" pitchFamily="18" charset="0"/>
                <a:cs typeface="Times New Roman" panose="02020603050405020304" pitchFamily="18" charset="0"/>
              </a:rPr>
              <a:t>syllabus is more descriptive and flexible in nature</a:t>
            </a:r>
            <a:r>
              <a:rPr lang="en-US" sz="2400" dirty="0">
                <a:latin typeface="Times New Roman" panose="02020603050405020304" pitchFamily="18" charset="0"/>
                <a:cs typeface="Times New Roman" panose="02020603050405020304" pitchFamily="18" charset="0"/>
              </a:rPr>
              <a:t> and can be covered in a non-prescriptive manner.</a:t>
            </a:r>
          </a:p>
          <a:p>
            <a:r>
              <a:rPr lang="en-US" sz="2400" dirty="0">
                <a:latin typeface="Times New Roman" panose="02020603050405020304" pitchFamily="18" charset="0"/>
                <a:cs typeface="Times New Roman" panose="02020603050405020304" pitchFamily="18" charset="0"/>
              </a:rPr>
              <a:t>Curriculum is meticulously </a:t>
            </a:r>
            <a:r>
              <a:rPr lang="en-US" sz="2400" b="1" dirty="0">
                <a:latin typeface="Times New Roman" panose="02020603050405020304" pitchFamily="18" charset="0"/>
                <a:cs typeface="Times New Roman" panose="02020603050405020304" pitchFamily="18" charset="0"/>
              </a:rPr>
              <a:t>designed by the school or college administration</a:t>
            </a:r>
            <a:r>
              <a:rPr lang="en-US" sz="2400" dirty="0">
                <a:latin typeface="Times New Roman" panose="02020603050405020304" pitchFamily="18" charset="0"/>
                <a:cs typeface="Times New Roman" panose="02020603050405020304" pitchFamily="18" charset="0"/>
              </a:rPr>
              <a:t> while </a:t>
            </a:r>
            <a:r>
              <a:rPr lang="en-US" sz="2400" b="1" dirty="0">
                <a:latin typeface="Times New Roman" panose="02020603050405020304" pitchFamily="18" charset="0"/>
                <a:cs typeface="Times New Roman" panose="02020603050405020304" pitchFamily="18" charset="0"/>
              </a:rPr>
              <a:t>syllabus gets created by teachers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by the educational board</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Curriculum stays the same for every teacher</a:t>
            </a:r>
            <a:r>
              <a:rPr lang="en-US" sz="2400" dirty="0">
                <a:latin typeface="Times New Roman" panose="02020603050405020304" pitchFamily="18" charset="0"/>
                <a:cs typeface="Times New Roman" panose="02020603050405020304" pitchFamily="18" charset="0"/>
              </a:rPr>
              <a:t> while </a:t>
            </a:r>
            <a:r>
              <a:rPr lang="en-US" sz="2400" b="1" dirty="0">
                <a:latin typeface="Times New Roman" panose="02020603050405020304" pitchFamily="18" charset="0"/>
                <a:cs typeface="Times New Roman" panose="02020603050405020304" pitchFamily="18" charset="0"/>
              </a:rPr>
              <a:t>syllabus can differ and it can be covered in a distinctive manner</a:t>
            </a:r>
            <a:r>
              <a:rPr lang="en-US" sz="2400" dirty="0">
                <a:latin typeface="Times New Roman" panose="02020603050405020304" pitchFamily="18" charset="0"/>
                <a:cs typeface="Times New Roman" panose="02020603050405020304" pitchFamily="18" charset="0"/>
              </a:rPr>
              <a:t> as per their own individual teaching style.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14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r>
              <a:rPr lang="en-US" sz="2400" b="1" dirty="0">
                <a:latin typeface="Times New Roman" panose="02020603050405020304" pitchFamily="18" charset="0"/>
                <a:cs typeface="Times New Roman" panose="02020603050405020304" pitchFamily="18" charset="0"/>
              </a:rPr>
              <a:t>Curriculum encompasses more extensive scope than syllabus.</a:t>
            </a:r>
            <a:r>
              <a:rPr lang="en-US" sz="2400" dirty="0">
                <a:latin typeface="Times New Roman" panose="02020603050405020304" pitchFamily="18" charset="0"/>
                <a:cs typeface="Times New Roman" panose="02020603050405020304" pitchFamily="18" charset="0"/>
              </a:rPr>
              <a:t> This is because </a:t>
            </a:r>
            <a:r>
              <a:rPr lang="en-US" sz="2400" b="1" dirty="0">
                <a:latin typeface="Times New Roman" panose="02020603050405020304" pitchFamily="18" charset="0"/>
                <a:cs typeface="Times New Roman" panose="02020603050405020304" pitchFamily="18" charset="0"/>
              </a:rPr>
              <a:t>syllabus remains confined to a particular subject</a:t>
            </a:r>
            <a:r>
              <a:rPr lang="en-US" sz="2400" dirty="0">
                <a:latin typeface="Times New Roman" panose="02020603050405020304" pitchFamily="18" charset="0"/>
                <a:cs typeface="Times New Roman" panose="02020603050405020304" pitchFamily="18" charset="0"/>
              </a:rPr>
              <a:t> while </a:t>
            </a:r>
            <a:r>
              <a:rPr lang="en-US" sz="2400" b="1" dirty="0">
                <a:latin typeface="Times New Roman" panose="02020603050405020304" pitchFamily="18" charset="0"/>
                <a:cs typeface="Times New Roman" panose="02020603050405020304" pitchFamily="18" charset="0"/>
              </a:rPr>
              <a:t>curriculum provides the structure for the whole course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Syllabus is only </a:t>
            </a:r>
            <a:r>
              <a:rPr lang="en-US" sz="2400" b="1" dirty="0">
                <a:latin typeface="Times New Roman" panose="02020603050405020304" pitchFamily="18" charset="0"/>
                <a:cs typeface="Times New Roman" panose="02020603050405020304" pitchFamily="18" charset="0"/>
              </a:rPr>
              <a:t>provided for a year</a:t>
            </a:r>
            <a:r>
              <a:rPr lang="en-US" sz="2400" dirty="0">
                <a:latin typeface="Times New Roman" panose="02020603050405020304" pitchFamily="18" charset="0"/>
                <a:cs typeface="Times New Roman" panose="02020603050405020304" pitchFamily="18" charset="0"/>
              </a:rPr>
              <a:t> while the curriculum covers the </a:t>
            </a:r>
            <a:r>
              <a:rPr lang="en-US" sz="2400" b="1" dirty="0">
                <a:latin typeface="Times New Roman" panose="02020603050405020304" pitchFamily="18" charset="0"/>
                <a:cs typeface="Times New Roman" panose="02020603050405020304" pitchFamily="18" charset="0"/>
              </a:rPr>
              <a:t>whole course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Curriculum contains all the subjects and outlines how they will be studied</a:t>
            </a:r>
            <a:r>
              <a:rPr lang="en-US" sz="2400" dirty="0">
                <a:latin typeface="Times New Roman" panose="02020603050405020304" pitchFamily="18" charset="0"/>
                <a:cs typeface="Times New Roman" panose="02020603050405020304" pitchFamily="18" charset="0"/>
              </a:rPr>
              <a:t> during the course while </a:t>
            </a:r>
            <a:r>
              <a:rPr lang="en-US" sz="2400" b="1" dirty="0">
                <a:latin typeface="Times New Roman" panose="02020603050405020304" pitchFamily="18" charset="0"/>
                <a:cs typeface="Times New Roman" panose="02020603050405020304" pitchFamily="18" charset="0"/>
              </a:rPr>
              <a:t>syllabus is more detailed version for each subject</a:t>
            </a:r>
            <a:r>
              <a:rPr lang="en-US" sz="2400" dirty="0">
                <a:latin typeface="Times New Roman" panose="02020603050405020304" pitchFamily="18" charset="0"/>
                <a:cs typeface="Times New Roman" panose="02020603050405020304" pitchFamily="18" charset="0"/>
              </a:rPr>
              <a:t> under the course.</a:t>
            </a:r>
          </a:p>
          <a:p>
            <a:endParaRPr lang="en-US" sz="2400" dirty="0"/>
          </a:p>
        </p:txBody>
      </p:sp>
    </p:spTree>
    <p:extLst>
      <p:ext uri="{BB962C8B-B14F-4D97-AF65-F5344CB8AC3E}">
        <p14:creationId xmlns:p14="http://schemas.microsoft.com/office/powerpoint/2010/main" val="408532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Components of Curriculum</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Thus there are four elements of curriculum, which are essential and interrelated to each other: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Curriculum Aims and Objectives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Curriculum Content or Subject Matter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Curriculum </a:t>
            </a:r>
            <a:r>
              <a:rPr lang="en-US" sz="2400" dirty="0" smtClean="0">
                <a:latin typeface="Times New Roman" panose="02020603050405020304" pitchFamily="18" charset="0"/>
                <a:cs typeface="Times New Roman" panose="02020603050405020304" pitchFamily="18" charset="0"/>
              </a:rPr>
              <a:t>Experience</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 Curriculum </a:t>
            </a:r>
            <a:r>
              <a:rPr lang="en-US" sz="2400" dirty="0" smtClean="0">
                <a:latin typeface="Times New Roman" panose="02020603050405020304" pitchFamily="18" charset="0"/>
                <a:cs typeface="Times New Roman" panose="02020603050405020304" pitchFamily="18" charset="0"/>
              </a:rPr>
              <a:t>Evaluation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4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Curriculum Aims and Objectives:</a:t>
            </a:r>
          </a:p>
          <a:p>
            <a:r>
              <a:rPr lang="en-US" sz="2400" dirty="0">
                <a:latin typeface="Times New Roman" panose="02020603050405020304" pitchFamily="18" charset="0"/>
                <a:cs typeface="Times New Roman" panose="02020603050405020304" pitchFamily="18" charset="0"/>
              </a:rPr>
              <a:t> Aims and objectives are decided at all the levels central, state, and local considering philosophy, sociological and psychological foundations.</a:t>
            </a:r>
          </a:p>
          <a:p>
            <a:r>
              <a:rPr lang="en-US" sz="2400" dirty="0">
                <a:latin typeface="Times New Roman" panose="02020603050405020304" pitchFamily="18" charset="0"/>
                <a:cs typeface="Times New Roman" panose="02020603050405020304" pitchFamily="18" charset="0"/>
              </a:rPr>
              <a:t> Aims and objectives can be simplified as “what is to be done”.</a:t>
            </a:r>
          </a:p>
          <a:p>
            <a:r>
              <a:rPr lang="en-US" sz="2400" dirty="0">
                <a:latin typeface="Times New Roman" panose="02020603050405020304" pitchFamily="18" charset="0"/>
                <a:cs typeface="Times New Roman" panose="02020603050405020304" pitchFamily="18" charset="0"/>
              </a:rPr>
              <a:t> The subject’s content structure, levels of students, and type of examination components are considered in the identification of objectives of teaching and learning.</a:t>
            </a:r>
          </a:p>
          <a:p>
            <a:r>
              <a:rPr lang="en-US" sz="2400" dirty="0">
                <a:latin typeface="Times New Roman" panose="02020603050405020304" pitchFamily="18" charset="0"/>
                <a:cs typeface="Times New Roman" panose="02020603050405020304" pitchFamily="18" charset="0"/>
              </a:rPr>
              <a:t> These objectives are specific and written in behavioral terms so as to develop learning structures and conditions.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367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2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3.xml><?xml version="1.0" encoding="utf-8"?>
<a:theme xmlns:a="http://schemas.openxmlformats.org/drawingml/2006/main" name="3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4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5.xml><?xml version="1.0" encoding="utf-8"?>
<a:theme xmlns:a="http://schemas.openxmlformats.org/drawingml/2006/main" name="5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6.xml><?xml version="1.0" encoding="utf-8"?>
<a:theme xmlns:a="http://schemas.openxmlformats.org/drawingml/2006/main" name="6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7.xml><?xml version="1.0" encoding="utf-8"?>
<a:theme xmlns:a="http://schemas.openxmlformats.org/drawingml/2006/main" name="7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8.xml><?xml version="1.0" encoding="utf-8"?>
<a:theme xmlns:a="http://schemas.openxmlformats.org/drawingml/2006/main" name="10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9.xml><?xml version="1.0" encoding="utf-8"?>
<a:theme xmlns:a="http://schemas.openxmlformats.org/drawingml/2006/main" name="8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712</Words>
  <Application>Microsoft Office PowerPoint</Application>
  <PresentationFormat>On-screen Show (4:3)</PresentationFormat>
  <Paragraphs>58</Paragraphs>
  <Slides>14</Slides>
  <Notes>0</Notes>
  <HiddenSlides>0</HiddenSlides>
  <MMClips>0</MMClips>
  <ScaleCrop>false</ScaleCrop>
  <HeadingPairs>
    <vt:vector size="4" baseType="variant">
      <vt:variant>
        <vt:lpstr>Theme</vt:lpstr>
      </vt:variant>
      <vt:variant>
        <vt:i4>9</vt:i4>
      </vt:variant>
      <vt:variant>
        <vt:lpstr>Slide Titles</vt:lpstr>
      </vt:variant>
      <vt:variant>
        <vt:i4>14</vt:i4>
      </vt:variant>
    </vt:vector>
  </HeadingPairs>
  <TitlesOfParts>
    <vt:vector size="23" baseType="lpstr">
      <vt:lpstr>1_Soho</vt:lpstr>
      <vt:lpstr>2_Soho</vt:lpstr>
      <vt:lpstr>3_Soho</vt:lpstr>
      <vt:lpstr>4_Soho</vt:lpstr>
      <vt:lpstr>5_Soho</vt:lpstr>
      <vt:lpstr>6_Soho</vt:lpstr>
      <vt:lpstr>7_Soho</vt:lpstr>
      <vt:lpstr>10_Soho</vt:lpstr>
      <vt:lpstr>8_Soho</vt:lpstr>
      <vt:lpstr>Aims of Education and Curriculum</vt:lpstr>
      <vt:lpstr>Curriculum</vt:lpstr>
      <vt:lpstr>Definition</vt:lpstr>
      <vt:lpstr>Difference between Curriculum and Syllabus</vt:lpstr>
      <vt:lpstr>PowerPoint Presentation</vt:lpstr>
      <vt:lpstr>Cont…</vt:lpstr>
      <vt:lpstr>Cont…</vt:lpstr>
      <vt:lpstr>Components of Curriculum</vt:lpstr>
      <vt:lpstr>Cont…</vt:lpstr>
      <vt:lpstr>Cont…</vt:lpstr>
      <vt:lpstr>Cont…</vt:lpstr>
      <vt:lpstr>Cont…</vt:lpstr>
      <vt:lpstr>Cont…</vt:lpstr>
      <vt:lpstr>Characteristics of good curriculum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Umar Farooq</dc:creator>
  <cp:lastModifiedBy>Umar Farooq</cp:lastModifiedBy>
  <cp:revision>16</cp:revision>
  <dcterms:created xsi:type="dcterms:W3CDTF">2021-04-19T09:33:21Z</dcterms:created>
  <dcterms:modified xsi:type="dcterms:W3CDTF">2021-04-29T05:00:56Z</dcterms:modified>
</cp:coreProperties>
</file>