
<file path=[Content_Types].xml><?xml version="1.0" encoding="utf-8"?>
<Types xmlns="http://schemas.openxmlformats.org/package/2006/content-types">
  <Default Extension="png" ContentType="image/png"/>
  <Default Extension="pdf" ContentType="application/pdf"/>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4" r:id="rId2"/>
    <p:sldId id="273" r:id="rId3"/>
    <p:sldId id="275" r:id="rId4"/>
    <p:sldId id="276" r:id="rId5"/>
    <p:sldId id="287" r:id="rId6"/>
    <p:sldId id="289" r:id="rId7"/>
    <p:sldId id="290" r:id="rId8"/>
    <p:sldId id="291" r:id="rId9"/>
    <p:sldId id="292" r:id="rId10"/>
    <p:sldId id="293" r:id="rId11"/>
    <p:sldId id="294" r:id="rId12"/>
    <p:sldId id="295" r:id="rId13"/>
    <p:sldId id="296" r:id="rId14"/>
    <p:sldId id="297" r:id="rId15"/>
    <p:sldId id="298" r:id="rId16"/>
    <p:sldId id="311" r:id="rId17"/>
    <p:sldId id="312" r:id="rId18"/>
    <p:sldId id="313" r:id="rId19"/>
    <p:sldId id="308" r:id="rId20"/>
    <p:sldId id="301" r:id="rId21"/>
    <p:sldId id="302" r:id="rId22"/>
    <p:sldId id="303" r:id="rId23"/>
    <p:sldId id="304" r:id="rId24"/>
    <p:sldId id="305" r:id="rId25"/>
    <p:sldId id="306" r:id="rId26"/>
    <p:sldId id="307" r:id="rId27"/>
    <p:sldId id="277" r:id="rId28"/>
    <p:sldId id="278" r:id="rId29"/>
    <p:sldId id="279" r:id="rId30"/>
    <p:sldId id="280" r:id="rId31"/>
    <p:sldId id="281" r:id="rId32"/>
    <p:sldId id="282" r:id="rId33"/>
    <p:sldId id="283" r:id="rId34"/>
    <p:sldId id="284" r:id="rId35"/>
    <p:sldId id="285" r:id="rId36"/>
    <p:sldId id="28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4660"/>
  </p:normalViewPr>
  <p:slideViewPr>
    <p:cSldViewPr>
      <p:cViewPr>
        <p:scale>
          <a:sx n="94" d="100"/>
          <a:sy n="94" d="100"/>
        </p:scale>
        <p:origin x="-1260" y="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0BDA3B-D915-469B-B9DD-6F538ADA2501}" type="datetimeFigureOut">
              <a:rPr lang="en-US" smtClean="0"/>
              <a:t>9/18/2018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02117-6EA5-4DA1-BB8A-2A5B65896CB1}" type="slidenum">
              <a:rPr lang="en-US" smtClean="0"/>
              <a:t>‹#›</a:t>
            </a:fld>
            <a:endParaRPr lang="en-US"/>
          </a:p>
        </p:txBody>
      </p:sp>
    </p:spTree>
    <p:extLst>
      <p:ext uri="{BB962C8B-B14F-4D97-AF65-F5344CB8AC3E}">
        <p14:creationId xmlns:p14="http://schemas.microsoft.com/office/powerpoint/2010/main" val="155315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GORE Guided tour</a:t>
            </a:r>
          </a:p>
        </p:txBody>
      </p:sp>
      <p:sp>
        <p:nvSpPr>
          <p:cNvPr id="4" name="Slide Number Placeholder 3"/>
          <p:cNvSpPr>
            <a:spLocks noGrp="1"/>
          </p:cNvSpPr>
          <p:nvPr>
            <p:ph type="sldNum" sz="quarter" idx="10"/>
          </p:nvPr>
        </p:nvSpPr>
        <p:spPr/>
        <p:txBody>
          <a:bodyPr/>
          <a:lstStyle/>
          <a:p>
            <a:fld id="{3ACFF87F-BD8C-4D9D-A88D-C9E114615551}"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281053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2438400"/>
            <a:ext cx="9147175" cy="1063625"/>
            <a:chOff x="-2" y="1536"/>
            <a:chExt cx="5762" cy="670"/>
          </a:xfrm>
        </p:grpSpPr>
        <p:grpSp>
          <p:nvGrpSpPr>
            <p:cNvPr id="5" name="Group 3"/>
            <p:cNvGrpSpPr>
              <a:grpSpLocks/>
            </p:cNvGrpSpPr>
            <p:nvPr/>
          </p:nvGrpSpPr>
          <p:grpSpPr bwMode="auto">
            <a:xfrm flipH="1">
              <a:off x="-2" y="1562"/>
              <a:ext cx="5762" cy="638"/>
              <a:chOff x="-2" y="1562"/>
              <a:chExt cx="5762" cy="638"/>
            </a:xfrm>
          </p:grpSpPr>
          <p:sp>
            <p:nvSpPr>
              <p:cNvPr id="8" name="Freeform 4"/>
              <p:cNvSpPr>
                <a:spLocks/>
              </p:cNvSpPr>
              <p:nvPr/>
            </p:nvSpPr>
            <p:spPr bwMode="ltGray">
              <a:xfrm rot="-5400000">
                <a:off x="2559" y="-993"/>
                <a:ext cx="624" cy="5745"/>
              </a:xfrm>
              <a:custGeom>
                <a:avLst/>
                <a:gdLst>
                  <a:gd name="T0" fmla="*/ 0 w 1000"/>
                  <a:gd name="T1" fmla="*/ 0 h 720"/>
                  <a:gd name="T2" fmla="*/ 0 w 1000"/>
                  <a:gd name="T3" fmla="*/ 2147483646 h 720"/>
                  <a:gd name="T4" fmla="*/ 14 w 1000"/>
                  <a:gd name="T5" fmla="*/ 2147483646 h 720"/>
                  <a:gd name="T6" fmla="*/ 14 w 1000"/>
                  <a:gd name="T7" fmla="*/ 0 h 720"/>
                  <a:gd name="T8" fmla="*/ 0 w 1000"/>
                  <a:gd name="T9" fmla="*/ 0 h 7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9" name="Freeform 5"/>
              <p:cNvSpPr>
                <a:spLocks/>
              </p:cNvSpPr>
              <p:nvPr/>
            </p:nvSpPr>
            <p:spPr bwMode="ltGray">
              <a:xfrm rot="-5400000">
                <a:off x="1323" y="1669"/>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0" name="Freeform 6"/>
              <p:cNvSpPr>
                <a:spLocks/>
              </p:cNvSpPr>
              <p:nvPr/>
            </p:nvSpPr>
            <p:spPr bwMode="ltGray">
              <a:xfrm rot="-5400000">
                <a:off x="982" y="1669"/>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1" name="Freeform 7"/>
              <p:cNvSpPr>
                <a:spLocks/>
              </p:cNvSpPr>
              <p:nvPr/>
            </p:nvSpPr>
            <p:spPr bwMode="ltGray">
              <a:xfrm rot="-5400000">
                <a:off x="-57" y="1752"/>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2" name="Freeform 8"/>
              <p:cNvSpPr>
                <a:spLocks/>
              </p:cNvSpPr>
              <p:nvPr/>
            </p:nvSpPr>
            <p:spPr bwMode="ltGray">
              <a:xfrm rot="-5400000">
                <a:off x="664" y="1733"/>
                <a:ext cx="624" cy="294"/>
              </a:xfrm>
              <a:custGeom>
                <a:avLst/>
                <a:gdLst>
                  <a:gd name="T0" fmla="*/ 0 w 624"/>
                  <a:gd name="T1" fmla="*/ 0 h 317"/>
                  <a:gd name="T2" fmla="*/ 0 w 624"/>
                  <a:gd name="T3" fmla="*/ 137 h 317"/>
                  <a:gd name="T4" fmla="*/ 624 w 624"/>
                  <a:gd name="T5" fmla="*/ 137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3" name="Freeform 9"/>
              <p:cNvSpPr>
                <a:spLocks/>
              </p:cNvSpPr>
              <p:nvPr/>
            </p:nvSpPr>
            <p:spPr bwMode="ltGray">
              <a:xfrm rot="-5400000">
                <a:off x="442" y="1699"/>
                <a:ext cx="624" cy="362"/>
              </a:xfrm>
              <a:custGeom>
                <a:avLst/>
                <a:gdLst>
                  <a:gd name="T0" fmla="*/ 0 w 624"/>
                  <a:gd name="T1" fmla="*/ 0 h 272"/>
                  <a:gd name="T2" fmla="*/ 0 w 624"/>
                  <a:gd name="T3" fmla="*/ 3561 h 272"/>
                  <a:gd name="T4" fmla="*/ 240 w 624"/>
                  <a:gd name="T5" fmla="*/ 3144 h 272"/>
                  <a:gd name="T6" fmla="*/ 624 w 624"/>
                  <a:gd name="T7" fmla="*/ 356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4" name="Freeform 10"/>
              <p:cNvSpPr>
                <a:spLocks/>
              </p:cNvSpPr>
              <p:nvPr/>
            </p:nvSpPr>
            <p:spPr bwMode="ltGray">
              <a:xfrm rot="-5400000">
                <a:off x="156" y="1726"/>
                <a:ext cx="632" cy="315"/>
              </a:xfrm>
              <a:custGeom>
                <a:avLst/>
                <a:gdLst>
                  <a:gd name="T0" fmla="*/ 8 w 632"/>
                  <a:gd name="T1" fmla="*/ 13 h 362"/>
                  <a:gd name="T2" fmla="*/ 8 w 632"/>
                  <a:gd name="T3" fmla="*/ 90 h 362"/>
                  <a:gd name="T4" fmla="*/ 248 w 632"/>
                  <a:gd name="T5" fmla="*/ 90 h 362"/>
                  <a:gd name="T6" fmla="*/ 632 w 632"/>
                  <a:gd name="T7" fmla="*/ 90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5" name="Freeform 11"/>
              <p:cNvSpPr>
                <a:spLocks/>
              </p:cNvSpPr>
              <p:nvPr/>
            </p:nvSpPr>
            <p:spPr bwMode="ltGray">
              <a:xfrm rot="-5400000">
                <a:off x="3211" y="1664"/>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6" name="Freeform 12"/>
              <p:cNvSpPr>
                <a:spLocks/>
              </p:cNvSpPr>
              <p:nvPr/>
            </p:nvSpPr>
            <p:spPr bwMode="ltGray">
              <a:xfrm rot="-5400000">
                <a:off x="2870" y="1664"/>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7" name="Freeform 13"/>
              <p:cNvSpPr>
                <a:spLocks/>
              </p:cNvSpPr>
              <p:nvPr/>
            </p:nvSpPr>
            <p:spPr bwMode="ltGray">
              <a:xfrm rot="-5400000">
                <a:off x="1830" y="1747"/>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8" name="Freeform 14"/>
              <p:cNvSpPr>
                <a:spLocks/>
              </p:cNvSpPr>
              <p:nvPr/>
            </p:nvSpPr>
            <p:spPr bwMode="ltGray">
              <a:xfrm rot="-5400000">
                <a:off x="2551" y="1728"/>
                <a:ext cx="624" cy="294"/>
              </a:xfrm>
              <a:custGeom>
                <a:avLst/>
                <a:gdLst>
                  <a:gd name="T0" fmla="*/ 0 w 624"/>
                  <a:gd name="T1" fmla="*/ 0 h 317"/>
                  <a:gd name="T2" fmla="*/ 0 w 624"/>
                  <a:gd name="T3" fmla="*/ 137 h 317"/>
                  <a:gd name="T4" fmla="*/ 624 w 624"/>
                  <a:gd name="T5" fmla="*/ 137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19" name="Freeform 15"/>
              <p:cNvSpPr>
                <a:spLocks/>
              </p:cNvSpPr>
              <p:nvPr/>
            </p:nvSpPr>
            <p:spPr bwMode="ltGray">
              <a:xfrm rot="-5400000">
                <a:off x="2330" y="1694"/>
                <a:ext cx="624" cy="361"/>
              </a:xfrm>
              <a:custGeom>
                <a:avLst/>
                <a:gdLst>
                  <a:gd name="T0" fmla="*/ 0 w 624"/>
                  <a:gd name="T1" fmla="*/ 0 h 272"/>
                  <a:gd name="T2" fmla="*/ 0 w 624"/>
                  <a:gd name="T3" fmla="*/ 3473 h 272"/>
                  <a:gd name="T4" fmla="*/ 240 w 624"/>
                  <a:gd name="T5" fmla="*/ 3070 h 272"/>
                  <a:gd name="T6" fmla="*/ 624 w 624"/>
                  <a:gd name="T7" fmla="*/ 3473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0" name="Freeform 16"/>
              <p:cNvSpPr>
                <a:spLocks/>
              </p:cNvSpPr>
              <p:nvPr/>
            </p:nvSpPr>
            <p:spPr bwMode="ltGray">
              <a:xfrm rot="-5400000">
                <a:off x="2043" y="1721"/>
                <a:ext cx="632" cy="316"/>
              </a:xfrm>
              <a:custGeom>
                <a:avLst/>
                <a:gdLst>
                  <a:gd name="T0" fmla="*/ 8 w 632"/>
                  <a:gd name="T1" fmla="*/ 13 h 362"/>
                  <a:gd name="T2" fmla="*/ 8 w 632"/>
                  <a:gd name="T3" fmla="*/ 93 h 362"/>
                  <a:gd name="T4" fmla="*/ 248 w 632"/>
                  <a:gd name="T5" fmla="*/ 93 h 362"/>
                  <a:gd name="T6" fmla="*/ 632 w 632"/>
                  <a:gd name="T7" fmla="*/ 93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1" name="Freeform 17"/>
              <p:cNvSpPr>
                <a:spLocks/>
              </p:cNvSpPr>
              <p:nvPr/>
            </p:nvSpPr>
            <p:spPr bwMode="ltGray">
              <a:xfrm rot="-5400000">
                <a:off x="4077" y="1669"/>
                <a:ext cx="624" cy="421"/>
              </a:xfrm>
              <a:custGeom>
                <a:avLst/>
                <a:gdLst>
                  <a:gd name="T0" fmla="*/ 0 w 624"/>
                  <a:gd name="T1" fmla="*/ 0 h 317"/>
                  <a:gd name="T2" fmla="*/ 0 w 624"/>
                  <a:gd name="T3" fmla="*/ 3490 h 317"/>
                  <a:gd name="T4" fmla="*/ 624 w 624"/>
                  <a:gd name="T5" fmla="*/ 3490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2" name="Freeform 18"/>
              <p:cNvSpPr>
                <a:spLocks/>
              </p:cNvSpPr>
              <p:nvPr/>
            </p:nvSpPr>
            <p:spPr bwMode="ltGray">
              <a:xfrm rot="-5400000">
                <a:off x="3736" y="1669"/>
                <a:ext cx="624" cy="422"/>
              </a:xfrm>
              <a:custGeom>
                <a:avLst/>
                <a:gdLst>
                  <a:gd name="T0" fmla="*/ 0 w 624"/>
                  <a:gd name="T1" fmla="*/ 0 h 317"/>
                  <a:gd name="T2" fmla="*/ 0 w 624"/>
                  <a:gd name="T3" fmla="*/ 3574 h 317"/>
                  <a:gd name="T4" fmla="*/ 624 w 624"/>
                  <a:gd name="T5" fmla="*/ 3574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3" name="Freeform 19"/>
              <p:cNvSpPr>
                <a:spLocks/>
              </p:cNvSpPr>
              <p:nvPr/>
            </p:nvSpPr>
            <p:spPr bwMode="ltGray">
              <a:xfrm rot="-5400000">
                <a:off x="4584" y="1747"/>
                <a:ext cx="624" cy="255"/>
              </a:xfrm>
              <a:custGeom>
                <a:avLst/>
                <a:gdLst>
                  <a:gd name="T0" fmla="*/ 0 w 624"/>
                  <a:gd name="T1" fmla="*/ 2 h 370"/>
                  <a:gd name="T2" fmla="*/ 0 w 624"/>
                  <a:gd name="T3" fmla="*/ 11 h 370"/>
                  <a:gd name="T4" fmla="*/ 624 w 624"/>
                  <a:gd name="T5" fmla="*/ 11 h 370"/>
                  <a:gd name="T6" fmla="*/ 624 w 624"/>
                  <a:gd name="T7" fmla="*/ 2 h 370"/>
                  <a:gd name="T8" fmla="*/ 384 w 624"/>
                  <a:gd name="T9" fmla="*/ 1 h 370"/>
                  <a:gd name="T10" fmla="*/ 0 w 624"/>
                  <a:gd name="T11" fmla="*/ 2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4"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5" name="Freeform 21"/>
              <p:cNvSpPr>
                <a:spLocks/>
              </p:cNvSpPr>
              <p:nvPr/>
            </p:nvSpPr>
            <p:spPr bwMode="ltGray">
              <a:xfrm rot="-5400000">
                <a:off x="5084" y="1694"/>
                <a:ext cx="624" cy="361"/>
              </a:xfrm>
              <a:custGeom>
                <a:avLst/>
                <a:gdLst>
                  <a:gd name="T0" fmla="*/ 0 w 624"/>
                  <a:gd name="T1" fmla="*/ 0 h 272"/>
                  <a:gd name="T2" fmla="*/ 0 w 624"/>
                  <a:gd name="T3" fmla="*/ 3473 h 272"/>
                  <a:gd name="T4" fmla="*/ 240 w 624"/>
                  <a:gd name="T5" fmla="*/ 3070 h 272"/>
                  <a:gd name="T6" fmla="*/ 624 w 624"/>
                  <a:gd name="T7" fmla="*/ 3473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26" name="Freeform 22"/>
              <p:cNvSpPr>
                <a:spLocks/>
              </p:cNvSpPr>
              <p:nvPr/>
            </p:nvSpPr>
            <p:spPr bwMode="ltGray">
              <a:xfrm rot="-5400000">
                <a:off x="4797" y="1721"/>
                <a:ext cx="632" cy="316"/>
              </a:xfrm>
              <a:custGeom>
                <a:avLst/>
                <a:gdLst>
                  <a:gd name="T0" fmla="*/ 8 w 632"/>
                  <a:gd name="T1" fmla="*/ 13 h 362"/>
                  <a:gd name="T2" fmla="*/ 8 w 632"/>
                  <a:gd name="T3" fmla="*/ 93 h 362"/>
                  <a:gd name="T4" fmla="*/ 248 w 632"/>
                  <a:gd name="T5" fmla="*/ 93 h 362"/>
                  <a:gd name="T6" fmla="*/ 632 w 632"/>
                  <a:gd name="T7" fmla="*/ 93 h 362"/>
                  <a:gd name="T8" fmla="*/ 632 w 632"/>
                  <a:gd name="T9" fmla="*/ 13 h 362"/>
                  <a:gd name="T10" fmla="*/ 104 w 632"/>
                  <a:gd name="T11" fmla="*/ 13 h 362"/>
                  <a:gd name="T12" fmla="*/ 8 w 632"/>
                  <a:gd name="T13" fmla="*/ 1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0" fontAlgn="base" hangingPunct="0">
                  <a:spcBef>
                    <a:spcPct val="0"/>
                  </a:spcBef>
                  <a:spcAft>
                    <a:spcPct val="0"/>
                  </a:spcAft>
                </a:pPr>
                <a:endParaRPr lang="en-US">
                  <a:solidFill>
                    <a:srgbClr val="000000"/>
                  </a:solidFill>
                </a:endParaRPr>
              </a:p>
            </p:txBody>
          </p:sp>
        </p:grpSp>
        <p:sp>
          <p:nvSpPr>
            <p:cNvPr id="6" name="Freeform 23"/>
            <p:cNvSpPr>
              <a:spLocks/>
            </p:cNvSpPr>
            <p:nvPr/>
          </p:nvSpPr>
          <p:spPr bwMode="ltGray">
            <a:xfrm flipH="1">
              <a:off x="-2" y="1536"/>
              <a:ext cx="5762" cy="412"/>
            </a:xfrm>
            <a:custGeom>
              <a:avLst/>
              <a:gdLst>
                <a:gd name="T0" fmla="*/ 0 w 5762"/>
                <a:gd name="T1" fmla="*/ 362 h 385"/>
                <a:gd name="T2" fmla="*/ 5762 w 5762"/>
                <a:gd name="T3" fmla="*/ 345 h 385"/>
                <a:gd name="T4" fmla="*/ 5762 w 5762"/>
                <a:gd name="T5" fmla="*/ 4 h 385"/>
                <a:gd name="T6" fmla="*/ 0 w 5762"/>
                <a:gd name="T7" fmla="*/ 0 h 385"/>
                <a:gd name="T8" fmla="*/ 0 w 5762"/>
                <a:gd name="T9" fmla="*/ 362 h 3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fontAlgn="base" hangingPunct="0">
                <a:spcBef>
                  <a:spcPct val="0"/>
                </a:spcBef>
                <a:spcAft>
                  <a:spcPct val="0"/>
                </a:spcAft>
              </a:pPr>
              <a:endParaRPr lang="en-US">
                <a:solidFill>
                  <a:srgbClr val="000000"/>
                </a:solidFill>
              </a:endParaRPr>
            </a:p>
          </p:txBody>
        </p:sp>
        <p:sp>
          <p:nvSpPr>
            <p:cNvPr id="7" name="Freeform 24"/>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fontAlgn="base" hangingPunct="0">
                <a:spcBef>
                  <a:spcPct val="0"/>
                </a:spcBef>
                <a:spcAft>
                  <a:spcPct val="0"/>
                </a:spcAft>
              </a:pPr>
              <a:endParaRPr lang="en-US">
                <a:solidFill>
                  <a:srgbClr val="000000"/>
                </a:solidFill>
              </a:endParaRPr>
            </a:p>
          </p:txBody>
        </p:sp>
      </p:grpSp>
      <p:sp>
        <p:nvSpPr>
          <p:cNvPr id="3097" name="Rectangle 25"/>
          <p:cNvSpPr>
            <a:spLocks noGrp="1" noChangeArrowheads="1"/>
          </p:cNvSpPr>
          <p:nvPr>
            <p:ph type="ctrTitle"/>
          </p:nvPr>
        </p:nvSpPr>
        <p:spPr>
          <a:xfrm>
            <a:off x="1173163" y="1341438"/>
            <a:ext cx="7772400" cy="1143000"/>
          </a:xfrm>
        </p:spPr>
        <p:txBody>
          <a:bodyPr/>
          <a:lstStyle>
            <a:lvl1pPr>
              <a:defRPr/>
            </a:lvl1pPr>
          </a:lstStyle>
          <a:p>
            <a:pPr lvl="0"/>
            <a:r>
              <a:rPr lang="en-US" noProof="0"/>
              <a:t>Click to edit Master title style</a:t>
            </a:r>
          </a:p>
        </p:txBody>
      </p:sp>
      <p:sp>
        <p:nvSpPr>
          <p:cNvPr id="3098" name="Rectangle 26"/>
          <p:cNvSpPr>
            <a:spLocks noGrp="1" noChangeArrowheads="1"/>
          </p:cNvSpPr>
          <p:nvPr>
            <p:ph type="subTitle" idx="1"/>
          </p:nvPr>
        </p:nvSpPr>
        <p:spPr>
          <a:xfrm>
            <a:off x="1166813" y="3886200"/>
            <a:ext cx="6400800" cy="1752600"/>
          </a:xfrm>
        </p:spPr>
        <p:txBody>
          <a:bodyPr/>
          <a:lstStyle>
            <a:lvl1pPr marL="0" indent="0">
              <a:buFont typeface="Monotype Sorts" pitchFamily="2" charset="2"/>
              <a:buNone/>
              <a:defRPr/>
            </a:lvl1pPr>
          </a:lstStyle>
          <a:p>
            <a:pPr lvl="0"/>
            <a:r>
              <a:rPr lang="en-US" noProof="0"/>
              <a:t>Click to edit Master subtitle style</a:t>
            </a:r>
          </a:p>
        </p:txBody>
      </p:sp>
      <p:sp>
        <p:nvSpPr>
          <p:cNvPr id="27" name="Rectangle 27"/>
          <p:cNvSpPr>
            <a:spLocks noGrp="1" noChangeArrowheads="1"/>
          </p:cNvSpPr>
          <p:nvPr>
            <p:ph type="dt" sz="half" idx="10"/>
          </p:nvPr>
        </p:nvSpPr>
        <p:spPr>
          <a:xfrm>
            <a:off x="1166813" y="6248400"/>
            <a:ext cx="1905000" cy="457200"/>
          </a:xfrm>
        </p:spPr>
        <p:txBody>
          <a:bodyPr/>
          <a:lstStyle>
            <a:lvl1pPr eaLnBrk="0" fontAlgn="base" hangingPunct="0">
              <a:spcAft>
                <a:spcPct val="0"/>
              </a:spcAft>
              <a:defRPr>
                <a:solidFill>
                  <a:srgbClr val="000000"/>
                </a:solidFill>
              </a:defRPr>
            </a:lvl1pPr>
          </a:lstStyle>
          <a:p>
            <a:pPr>
              <a:defRPr/>
            </a:pPr>
            <a:endParaRPr lang="en-US"/>
          </a:p>
        </p:txBody>
      </p:sp>
      <p:sp>
        <p:nvSpPr>
          <p:cNvPr id="28" name="Rectangle 28"/>
          <p:cNvSpPr>
            <a:spLocks noGrp="1" noChangeArrowheads="1"/>
          </p:cNvSpPr>
          <p:nvPr>
            <p:ph type="ftr" sz="quarter" idx="11"/>
          </p:nvPr>
        </p:nvSpPr>
        <p:spPr/>
        <p:txBody>
          <a:bodyPr/>
          <a:lstStyle>
            <a:lvl1pPr eaLnBrk="0" fontAlgn="base" hangingPunct="0">
              <a:spcAft>
                <a:spcPct val="0"/>
              </a:spcAft>
              <a:defRPr>
                <a:solidFill>
                  <a:srgbClr val="000000"/>
                </a:solidFill>
              </a:defRPr>
            </a:lvl1pPr>
          </a:lstStyle>
          <a:p>
            <a:pPr>
              <a:defRPr/>
            </a:pPr>
            <a:endParaRPr lang="en-US"/>
          </a:p>
        </p:txBody>
      </p:sp>
      <p:sp>
        <p:nvSpPr>
          <p:cNvPr id="29" name="Rectangle 29"/>
          <p:cNvSpPr>
            <a:spLocks noGrp="1" noChangeArrowheads="1"/>
          </p:cNvSpPr>
          <p:nvPr>
            <p:ph type="sldNum" sz="quarter" idx="12"/>
          </p:nvPr>
        </p:nvSpPr>
        <p:spPr/>
        <p:txBody>
          <a:bodyPr/>
          <a:lstStyle>
            <a:lvl1pPr eaLnBrk="0" fontAlgn="base" hangingPunct="0">
              <a:spcAft>
                <a:spcPct val="0"/>
              </a:spcAft>
              <a:defRPr>
                <a:solidFill>
                  <a:srgbClr val="000000"/>
                </a:solidFill>
              </a:defRPr>
            </a:lvl1pPr>
          </a:lstStyle>
          <a:p>
            <a:pPr>
              <a:defRPr/>
            </a:pPr>
            <a:fld id="{1A5D3669-8DB6-4FF2-8E07-26F462F17DA5}" type="slidenum">
              <a:rPr lang="en-US"/>
              <a:pPr>
                <a:defRPr/>
              </a:pPr>
              <a:t>‹#›</a:t>
            </a:fld>
            <a:endParaRPr lang="en-US" dirty="0"/>
          </a:p>
        </p:txBody>
      </p:sp>
    </p:spTree>
    <p:extLst>
      <p:ext uri="{BB962C8B-B14F-4D97-AF65-F5344CB8AC3E}">
        <p14:creationId xmlns:p14="http://schemas.microsoft.com/office/powerpoint/2010/main" val="204120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4CCF95C-2A38-4CFC-83AD-E057AB42DECC}" type="slidenum">
              <a:rPr lang="en-US"/>
              <a:pPr>
                <a:defRPr/>
              </a:pPr>
              <a:t>‹#›</a:t>
            </a:fld>
            <a:endParaRPr lang="en-US" dirty="0"/>
          </a:p>
        </p:txBody>
      </p:sp>
    </p:spTree>
    <p:extLst>
      <p:ext uri="{BB962C8B-B14F-4D97-AF65-F5344CB8AC3E}">
        <p14:creationId xmlns:p14="http://schemas.microsoft.com/office/powerpoint/2010/main" val="2170417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4572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73163" y="4572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71631636-B8BE-410A-9130-2F9EC0BA5B2D}" type="slidenum">
              <a:rPr lang="en-US"/>
              <a:pPr>
                <a:defRPr/>
              </a:pPr>
              <a:t>‹#›</a:t>
            </a:fld>
            <a:endParaRPr lang="en-US" dirty="0"/>
          </a:p>
        </p:txBody>
      </p:sp>
    </p:spTree>
    <p:extLst>
      <p:ext uri="{BB962C8B-B14F-4D97-AF65-F5344CB8AC3E}">
        <p14:creationId xmlns:p14="http://schemas.microsoft.com/office/powerpoint/2010/main" val="2254001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11731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355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5EF96B0F-5E79-47E9-9E15-BCCAB40DFD83}" type="slidenum">
              <a:rPr lang="en-US"/>
              <a:pPr>
                <a:defRPr/>
              </a:pPr>
              <a:t>‹#›</a:t>
            </a:fld>
            <a:endParaRPr lang="en-US" dirty="0"/>
          </a:p>
        </p:txBody>
      </p:sp>
    </p:spTree>
    <p:extLst>
      <p:ext uri="{BB962C8B-B14F-4D97-AF65-F5344CB8AC3E}">
        <p14:creationId xmlns:p14="http://schemas.microsoft.com/office/powerpoint/2010/main" val="3467530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73163" y="4572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1173163"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135563"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173163"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5135563"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8"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9"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1373FBC7-CA62-426C-84A0-13B8A7B9AFEE}" type="slidenum">
              <a:rPr lang="en-US"/>
              <a:pPr>
                <a:defRPr/>
              </a:pPr>
              <a:t>‹#›</a:t>
            </a:fld>
            <a:endParaRPr lang="en-US" dirty="0"/>
          </a:p>
        </p:txBody>
      </p:sp>
    </p:spTree>
    <p:extLst>
      <p:ext uri="{BB962C8B-B14F-4D97-AF65-F5344CB8AC3E}">
        <p14:creationId xmlns:p14="http://schemas.microsoft.com/office/powerpoint/2010/main" val="150514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F5A29852-6742-45BB-A654-258ACF70864A}" type="slidenum">
              <a:rPr lang="en-US"/>
              <a:pPr>
                <a:defRPr/>
              </a:pPr>
              <a:t>‹#›</a:t>
            </a:fld>
            <a:endParaRPr lang="en-US" dirty="0"/>
          </a:p>
        </p:txBody>
      </p:sp>
    </p:spTree>
    <p:extLst>
      <p:ext uri="{BB962C8B-B14F-4D97-AF65-F5344CB8AC3E}">
        <p14:creationId xmlns:p14="http://schemas.microsoft.com/office/powerpoint/2010/main" val="351353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5"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6"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735CCCB6-B31A-4326-BAD6-8F7C20E4E9CD}" type="slidenum">
              <a:rPr lang="en-US"/>
              <a:pPr>
                <a:defRPr/>
              </a:pPr>
              <a:t>‹#›</a:t>
            </a:fld>
            <a:endParaRPr lang="en-US" dirty="0"/>
          </a:p>
        </p:txBody>
      </p:sp>
    </p:spTree>
    <p:extLst>
      <p:ext uri="{BB962C8B-B14F-4D97-AF65-F5344CB8AC3E}">
        <p14:creationId xmlns:p14="http://schemas.microsoft.com/office/powerpoint/2010/main" val="188669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731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355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8DB10C2-FF4E-41EB-9D60-AE815E94B3EC}" type="slidenum">
              <a:rPr lang="en-US"/>
              <a:pPr>
                <a:defRPr/>
              </a:pPr>
              <a:t>‹#›</a:t>
            </a:fld>
            <a:endParaRPr lang="en-US" dirty="0"/>
          </a:p>
        </p:txBody>
      </p:sp>
    </p:spTree>
    <p:extLst>
      <p:ext uri="{BB962C8B-B14F-4D97-AF65-F5344CB8AC3E}">
        <p14:creationId xmlns:p14="http://schemas.microsoft.com/office/powerpoint/2010/main" val="908038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8"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9"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64045F7-BD4D-4C9C-902C-817EB7C0E080}" type="slidenum">
              <a:rPr lang="en-US"/>
              <a:pPr>
                <a:defRPr/>
              </a:pPr>
              <a:t>‹#›</a:t>
            </a:fld>
            <a:endParaRPr lang="en-US" dirty="0"/>
          </a:p>
        </p:txBody>
      </p:sp>
    </p:spTree>
    <p:extLst>
      <p:ext uri="{BB962C8B-B14F-4D97-AF65-F5344CB8AC3E}">
        <p14:creationId xmlns:p14="http://schemas.microsoft.com/office/powerpoint/2010/main" val="3054313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4"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5"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9E818EE1-9EF9-4A43-B340-81E4E5E830AA}" type="slidenum">
              <a:rPr lang="en-US"/>
              <a:pPr>
                <a:defRPr/>
              </a:pPr>
              <a:t>‹#›</a:t>
            </a:fld>
            <a:endParaRPr lang="en-US" dirty="0"/>
          </a:p>
        </p:txBody>
      </p:sp>
    </p:spTree>
    <p:extLst>
      <p:ext uri="{BB962C8B-B14F-4D97-AF65-F5344CB8AC3E}">
        <p14:creationId xmlns:p14="http://schemas.microsoft.com/office/powerpoint/2010/main" val="48292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3"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4"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4908EE0B-5D9E-400D-907C-9D4000C18E82}" type="slidenum">
              <a:rPr lang="en-US"/>
              <a:pPr>
                <a:defRPr/>
              </a:pPr>
              <a:t>‹#›</a:t>
            </a:fld>
            <a:endParaRPr lang="en-US" dirty="0"/>
          </a:p>
        </p:txBody>
      </p:sp>
    </p:spTree>
    <p:extLst>
      <p:ext uri="{BB962C8B-B14F-4D97-AF65-F5344CB8AC3E}">
        <p14:creationId xmlns:p14="http://schemas.microsoft.com/office/powerpoint/2010/main" val="2612903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261ED881-E6ED-46B4-A392-1E5685746EC1}" type="slidenum">
              <a:rPr lang="en-US"/>
              <a:pPr>
                <a:defRPr/>
              </a:pPr>
              <a:t>‹#›</a:t>
            </a:fld>
            <a:endParaRPr lang="en-US" dirty="0"/>
          </a:p>
        </p:txBody>
      </p:sp>
    </p:spTree>
    <p:extLst>
      <p:ext uri="{BB962C8B-B14F-4D97-AF65-F5344CB8AC3E}">
        <p14:creationId xmlns:p14="http://schemas.microsoft.com/office/powerpoint/2010/main" val="340578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7"/>
          <p:cNvSpPr>
            <a:spLocks noGrp="1" noChangeArrowheads="1"/>
          </p:cNvSpPr>
          <p:nvPr>
            <p:ph type="dt" sz="half" idx="10"/>
          </p:nvPr>
        </p:nvSpPr>
        <p:spPr/>
        <p:txBody>
          <a:bodyPr/>
          <a:lstStyle>
            <a:lvl1pPr eaLnBrk="0" fontAlgn="base" hangingPunct="0">
              <a:spcAft>
                <a:spcPct val="0"/>
              </a:spcAft>
              <a:defRPr/>
            </a:lvl1pPr>
          </a:lstStyle>
          <a:p>
            <a:pPr>
              <a:defRPr/>
            </a:pPr>
            <a:endParaRPr lang="en-US"/>
          </a:p>
        </p:txBody>
      </p:sp>
      <p:sp>
        <p:nvSpPr>
          <p:cNvPr id="6" name="Rectangle 28"/>
          <p:cNvSpPr>
            <a:spLocks noGrp="1" noChangeArrowheads="1"/>
          </p:cNvSpPr>
          <p:nvPr>
            <p:ph type="ftr" sz="quarter" idx="11"/>
          </p:nvPr>
        </p:nvSpPr>
        <p:spPr/>
        <p:txBody>
          <a:bodyPr/>
          <a:lstStyle>
            <a:lvl1pPr eaLnBrk="0" fontAlgn="base" hangingPunct="0">
              <a:spcAft>
                <a:spcPct val="0"/>
              </a:spcAft>
              <a:defRPr/>
            </a:lvl1pPr>
          </a:lstStyle>
          <a:p>
            <a:pPr>
              <a:defRPr/>
            </a:pPr>
            <a:endParaRPr lang="en-US"/>
          </a:p>
        </p:txBody>
      </p:sp>
      <p:sp>
        <p:nvSpPr>
          <p:cNvPr id="7" name="Rectangle 29"/>
          <p:cNvSpPr>
            <a:spLocks noGrp="1" noChangeArrowheads="1"/>
          </p:cNvSpPr>
          <p:nvPr>
            <p:ph type="sldNum" sz="quarter" idx="12"/>
          </p:nvPr>
        </p:nvSpPr>
        <p:spPr/>
        <p:txBody>
          <a:bodyPr/>
          <a:lstStyle>
            <a:lvl1pPr eaLnBrk="0" fontAlgn="base" hangingPunct="0">
              <a:spcAft>
                <a:spcPct val="0"/>
              </a:spcAft>
              <a:defRPr/>
            </a:lvl1pPr>
          </a:lstStyle>
          <a:p>
            <a:pPr>
              <a:defRPr/>
            </a:pPr>
            <a:fld id="{20EA1D62-0451-470C-9560-83BE839FF68C}" type="slidenum">
              <a:rPr lang="en-US"/>
              <a:pPr>
                <a:defRPr/>
              </a:pPr>
              <a:t>‹#›</a:t>
            </a:fld>
            <a:endParaRPr lang="en-US" dirty="0"/>
          </a:p>
        </p:txBody>
      </p:sp>
    </p:spTree>
    <p:extLst>
      <p:ext uri="{BB962C8B-B14F-4D97-AF65-F5344CB8AC3E}">
        <p14:creationId xmlns:p14="http://schemas.microsoft.com/office/powerpoint/2010/main" val="365229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Oval 36"/>
          <p:cNvSpPr>
            <a:spLocks noChangeArrowheads="1"/>
          </p:cNvSpPr>
          <p:nvPr/>
        </p:nvSpPr>
        <p:spPr bwMode="auto">
          <a:xfrm>
            <a:off x="228600" y="228600"/>
            <a:ext cx="609600" cy="609600"/>
          </a:xfrm>
          <a:prstGeom prst="ellipse">
            <a:avLst/>
          </a:prstGeom>
          <a:solidFill>
            <a:srgbClr val="FF505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
        <p:nvSpPr>
          <p:cNvPr id="2051" name="Rectangle 25"/>
          <p:cNvSpPr>
            <a:spLocks noGrp="1" noChangeArrowheads="1"/>
          </p:cNvSpPr>
          <p:nvPr>
            <p:ph type="title"/>
          </p:nvPr>
        </p:nvSpPr>
        <p:spPr bwMode="auto">
          <a:xfrm>
            <a:off x="1173163"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Process</a:t>
            </a:r>
          </a:p>
        </p:txBody>
      </p:sp>
      <p:sp>
        <p:nvSpPr>
          <p:cNvPr id="2052" name="Rectangle 26"/>
          <p:cNvSpPr>
            <a:spLocks noGrp="1" noChangeArrowheads="1"/>
          </p:cNvSpPr>
          <p:nvPr>
            <p:ph type="body" idx="1"/>
          </p:nvPr>
        </p:nvSpPr>
        <p:spPr bwMode="auto">
          <a:xfrm>
            <a:off x="1173163"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Klicka här för att ändra format på bakgrundstexten</a:t>
            </a:r>
          </a:p>
          <a:p>
            <a:pPr lvl="1"/>
            <a:r>
              <a:rPr lang="en-US" altLang="en-US"/>
              <a:t>Nivå två</a:t>
            </a:r>
          </a:p>
          <a:p>
            <a:pPr lvl="2"/>
            <a:r>
              <a:rPr lang="en-US" altLang="en-US"/>
              <a:t>Nivå tre</a:t>
            </a:r>
          </a:p>
          <a:p>
            <a:pPr lvl="3"/>
            <a:r>
              <a:rPr lang="en-US" altLang="en-US"/>
              <a:t>Nivå fyra</a:t>
            </a:r>
          </a:p>
          <a:p>
            <a:pPr lvl="4"/>
            <a:r>
              <a:rPr lang="en-US" altLang="en-US"/>
              <a:t>Nivå fem</a:t>
            </a:r>
          </a:p>
        </p:txBody>
      </p:sp>
      <p:sp>
        <p:nvSpPr>
          <p:cNvPr id="2075" name="Rectangle 27"/>
          <p:cNvSpPr>
            <a:spLocks noGrp="1" noChangeArrowheads="1"/>
          </p:cNvSpPr>
          <p:nvPr>
            <p:ph type="dt" sz="half" idx="2"/>
          </p:nvPr>
        </p:nvSpPr>
        <p:spPr bwMode="auto">
          <a:xfrm>
            <a:off x="1173163" y="6265863"/>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fontAlgn="auto" hangingPunct="1">
              <a:spcBef>
                <a:spcPct val="50000"/>
              </a:spcBef>
              <a:spcAft>
                <a:spcPts val="0"/>
              </a:spcAft>
              <a:defRPr sz="1400">
                <a:solidFill>
                  <a:srgbClr val="000000"/>
                </a:solidFill>
                <a:latin typeface="+mn-lt"/>
              </a:defRPr>
            </a:lvl1pPr>
          </a:lstStyle>
          <a:p>
            <a:pPr>
              <a:defRPr/>
            </a:pPr>
            <a:endParaRPr lang="en-US"/>
          </a:p>
        </p:txBody>
      </p:sp>
      <p:sp>
        <p:nvSpPr>
          <p:cNvPr id="2076" name="Rectangle 28"/>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fontAlgn="auto" hangingPunct="1">
              <a:spcBef>
                <a:spcPct val="50000"/>
              </a:spcBef>
              <a:spcAft>
                <a:spcPts val="0"/>
              </a:spcAft>
              <a:defRPr sz="1400">
                <a:solidFill>
                  <a:srgbClr val="000000"/>
                </a:solidFill>
                <a:latin typeface="+mn-lt"/>
              </a:defRPr>
            </a:lvl1pPr>
          </a:lstStyle>
          <a:p>
            <a:pPr>
              <a:defRPr/>
            </a:pPr>
            <a:endParaRPr lang="en-US"/>
          </a:p>
        </p:txBody>
      </p:sp>
      <p:sp>
        <p:nvSpPr>
          <p:cNvPr id="2077" name="Rectangle 29"/>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fontAlgn="auto" hangingPunct="1">
              <a:spcBef>
                <a:spcPct val="50000"/>
              </a:spcBef>
              <a:spcAft>
                <a:spcPts val="0"/>
              </a:spcAft>
              <a:defRPr sz="1400">
                <a:solidFill>
                  <a:srgbClr val="000000"/>
                </a:solidFill>
                <a:latin typeface="+mn-lt"/>
              </a:defRPr>
            </a:lvl1pPr>
          </a:lstStyle>
          <a:p>
            <a:pPr>
              <a:defRPr/>
            </a:pPr>
            <a:fld id="{A208BF54-28B4-4132-A815-E2E279DF9783}" type="slidenum">
              <a:rPr lang="en-US"/>
              <a:pPr>
                <a:defRPr/>
              </a:pPr>
              <a:t>‹#›</a:t>
            </a:fld>
            <a:endParaRPr lang="en-US" dirty="0"/>
          </a:p>
        </p:txBody>
      </p:sp>
      <p:sp>
        <p:nvSpPr>
          <p:cNvPr id="2056" name="Rectangle 33"/>
          <p:cNvSpPr>
            <a:spLocks noChangeArrowheads="1"/>
          </p:cNvSpPr>
          <p:nvPr/>
        </p:nvSpPr>
        <p:spPr bwMode="auto">
          <a:xfrm>
            <a:off x="457200" y="609600"/>
            <a:ext cx="5334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
        <p:nvSpPr>
          <p:cNvPr id="2057" name="AutoShape 34"/>
          <p:cNvSpPr>
            <a:spLocks noChangeArrowheads="1"/>
          </p:cNvSpPr>
          <p:nvPr/>
        </p:nvSpPr>
        <p:spPr bwMode="auto">
          <a:xfrm rot="2559464">
            <a:off x="152400" y="457200"/>
            <a:ext cx="609600" cy="609600"/>
          </a:xfrm>
          <a:prstGeom prst="triangle">
            <a:avLst>
              <a:gd name="adj" fmla="val 50000"/>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21433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anose="02020603050405020304" pitchFamily="18" charset="0"/>
        </a:defRPr>
      </a:lvl2pPr>
      <a:lvl3pPr algn="l" rtl="0" eaLnBrk="0" fontAlgn="base" hangingPunct="0">
        <a:spcBef>
          <a:spcPct val="0"/>
        </a:spcBef>
        <a:spcAft>
          <a:spcPct val="0"/>
        </a:spcAft>
        <a:defRPr kumimoji="1" sz="4400">
          <a:solidFill>
            <a:schemeClr val="tx2"/>
          </a:solidFill>
          <a:latin typeface="Times New Roman" panose="02020603050405020304" pitchFamily="18" charset="0"/>
        </a:defRPr>
      </a:lvl3pPr>
      <a:lvl4pPr algn="l" rtl="0" eaLnBrk="0" fontAlgn="base" hangingPunct="0">
        <a:spcBef>
          <a:spcPct val="0"/>
        </a:spcBef>
        <a:spcAft>
          <a:spcPct val="0"/>
        </a:spcAft>
        <a:defRPr kumimoji="1" sz="4400">
          <a:solidFill>
            <a:schemeClr val="tx2"/>
          </a:solidFill>
          <a:latin typeface="Times New Roman" panose="02020603050405020304" pitchFamily="18" charset="0"/>
        </a:defRPr>
      </a:lvl4pPr>
      <a:lvl5pPr algn="l" rtl="0" eaLnBrk="0" fontAlgn="base" hangingPunct="0">
        <a:spcBef>
          <a:spcPct val="0"/>
        </a:spcBef>
        <a:spcAft>
          <a:spcPct val="0"/>
        </a:spcAft>
        <a:defRPr kumimoji="1" sz="4400">
          <a:solidFill>
            <a:schemeClr val="tx2"/>
          </a:solidFill>
          <a:latin typeface="Times New Roman" panose="02020603050405020304" pitchFamily="18" charset="0"/>
        </a:defRPr>
      </a:lvl5pPr>
      <a:lvl6pPr marL="457200" algn="l" rtl="0" eaLnBrk="1" fontAlgn="base" hangingPunct="1">
        <a:spcBef>
          <a:spcPct val="0"/>
        </a:spcBef>
        <a:spcAft>
          <a:spcPct val="0"/>
        </a:spcAft>
        <a:defRPr kumimoji="1" sz="4400">
          <a:solidFill>
            <a:schemeClr val="tx2"/>
          </a:solidFill>
          <a:latin typeface="Times New Roman" panose="02020603050405020304" pitchFamily="18" charset="0"/>
        </a:defRPr>
      </a:lvl6pPr>
      <a:lvl7pPr marL="914400" algn="l" rtl="0" eaLnBrk="1" fontAlgn="base" hangingPunct="1">
        <a:spcBef>
          <a:spcPct val="0"/>
        </a:spcBef>
        <a:spcAft>
          <a:spcPct val="0"/>
        </a:spcAft>
        <a:defRPr kumimoji="1" sz="4400">
          <a:solidFill>
            <a:schemeClr val="tx2"/>
          </a:solidFill>
          <a:latin typeface="Times New Roman" panose="02020603050405020304" pitchFamily="18" charset="0"/>
        </a:defRPr>
      </a:lvl7pPr>
      <a:lvl8pPr marL="1371600" algn="l" rtl="0" eaLnBrk="1" fontAlgn="base" hangingPunct="1">
        <a:spcBef>
          <a:spcPct val="0"/>
        </a:spcBef>
        <a:spcAft>
          <a:spcPct val="0"/>
        </a:spcAft>
        <a:defRPr kumimoji="1" sz="4400">
          <a:solidFill>
            <a:schemeClr val="tx2"/>
          </a:solidFill>
          <a:latin typeface="Times New Roman" panose="02020603050405020304" pitchFamily="18" charset="0"/>
        </a:defRPr>
      </a:lvl8pPr>
      <a:lvl9pPr marL="1828800" algn="l" rtl="0" eaLnBrk="1" fontAlgn="base" hangingPunct="1">
        <a:spcBef>
          <a:spcPct val="0"/>
        </a:spcBef>
        <a:spcAft>
          <a:spcPct val="0"/>
        </a:spcAft>
        <a:defRPr kumimoji="1"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1"/>
        </a:buClr>
        <a:buSzPct val="70000"/>
        <a:buFont typeface="Monotype Sorts"/>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5050"/>
        </a:buClr>
        <a:buSzPct val="75000"/>
        <a:buFont typeface="Monotype Sorts"/>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CC00"/>
        </a:buClr>
        <a:buSzPct val="65000"/>
        <a:buFont typeface="Monotype Sorts"/>
        <a:buChar char="s"/>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NUL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173163" y="6350"/>
            <a:ext cx="7772400" cy="1143000"/>
          </a:xfrm>
        </p:spPr>
        <p:txBody>
          <a:bodyPr/>
          <a:lstStyle/>
          <a:p>
            <a:r>
              <a:rPr lang="en-US" altLang="en-US"/>
              <a:t>Interviews</a:t>
            </a:r>
          </a:p>
        </p:txBody>
      </p:sp>
      <p:sp>
        <p:nvSpPr>
          <p:cNvPr id="57347" name="Content Placeholder 2"/>
          <p:cNvSpPr>
            <a:spLocks noGrp="1"/>
          </p:cNvSpPr>
          <p:nvPr>
            <p:ph idx="1"/>
          </p:nvPr>
        </p:nvSpPr>
        <p:spPr>
          <a:xfrm>
            <a:off x="1066800" y="1066800"/>
            <a:ext cx="7772400" cy="4114800"/>
          </a:xfrm>
        </p:spPr>
        <p:txBody>
          <a:bodyPr/>
          <a:lstStyle/>
          <a:p>
            <a:pPr algn="just">
              <a:buFont typeface="Wingdings" panose="05000000000000000000" pitchFamily="2" charset="2"/>
              <a:buChar char="q"/>
            </a:pPr>
            <a:r>
              <a:rPr lang="en-US" altLang="en-US" sz="2000" dirty="0"/>
              <a:t>Personal interviews are perhaps most extensively used especially in the case of project software development</a:t>
            </a:r>
          </a:p>
          <a:p>
            <a:pPr algn="just">
              <a:buFont typeface="Wingdings" panose="05000000000000000000" pitchFamily="2" charset="2"/>
              <a:buChar char="q"/>
            </a:pPr>
            <a:r>
              <a:rPr lang="en-US" altLang="en-US" sz="2000" dirty="0"/>
              <a:t>Requirement engineer discusses the system with different stakeholders and buildup an understanding of their requirements</a:t>
            </a:r>
          </a:p>
          <a:p>
            <a:pPr algn="just">
              <a:buFont typeface="Wingdings" panose="05000000000000000000" pitchFamily="2" charset="2"/>
              <a:buChar char="q"/>
            </a:pPr>
            <a:r>
              <a:rPr lang="en-US" altLang="en-US" sz="2000" dirty="0"/>
              <a:t>Three types of interviews</a:t>
            </a:r>
          </a:p>
          <a:p>
            <a:pPr lvl="1" algn="just">
              <a:buFont typeface="Wingdings" panose="05000000000000000000" pitchFamily="2" charset="2"/>
              <a:buChar char="q"/>
            </a:pPr>
            <a:r>
              <a:rPr lang="en-US" altLang="en-US" sz="2000" dirty="0"/>
              <a:t>Close ended</a:t>
            </a:r>
          </a:p>
          <a:p>
            <a:pPr lvl="2" algn="just">
              <a:buFont typeface="Wingdings" panose="05000000000000000000" pitchFamily="2" charset="2"/>
              <a:buChar char="q"/>
            </a:pPr>
            <a:r>
              <a:rPr lang="en-US" altLang="en-US" sz="2000" dirty="0"/>
              <a:t>Where the requirement engineer look for answers to a predefined set of questions</a:t>
            </a:r>
          </a:p>
          <a:p>
            <a:pPr lvl="1" algn="just">
              <a:buFont typeface="Wingdings" panose="05000000000000000000" pitchFamily="2" charset="2"/>
              <a:buChar char="q"/>
            </a:pPr>
            <a:r>
              <a:rPr lang="en-US" altLang="en-US" sz="2000" dirty="0"/>
              <a:t>Open ended interviews</a:t>
            </a:r>
          </a:p>
          <a:p>
            <a:pPr lvl="2" algn="just">
              <a:buFont typeface="Wingdings" panose="05000000000000000000" pitchFamily="2" charset="2"/>
              <a:buChar char="q"/>
            </a:pPr>
            <a:r>
              <a:rPr lang="en-US" altLang="en-US" sz="2000" dirty="0"/>
              <a:t>Where there is no predefined agenda and the requirements engineer discusses in an open ended way what stakeholders want from the system</a:t>
            </a:r>
          </a:p>
          <a:p>
            <a:pPr lvl="1" algn="just">
              <a:buFont typeface="Wingdings" panose="05000000000000000000" pitchFamily="2" charset="2"/>
              <a:buChar char="q"/>
            </a:pPr>
            <a:r>
              <a:rPr lang="en-US" altLang="en-US" sz="2000" dirty="0"/>
              <a:t>Semi structured interviews </a:t>
            </a:r>
          </a:p>
          <a:p>
            <a:pPr lvl="2" algn="just">
              <a:buFont typeface="Wingdings" panose="05000000000000000000" pitchFamily="2" charset="2"/>
              <a:buChar char="q"/>
            </a:pPr>
            <a:r>
              <a:rPr lang="en-US" altLang="en-US" sz="2000" dirty="0"/>
              <a:t>A requirement engineer starts with a predefined set of questions, but as different issues arises, they are discussed in an open ended way</a:t>
            </a:r>
          </a:p>
        </p:txBody>
      </p:sp>
    </p:spTree>
    <p:extLst>
      <p:ext uri="{BB962C8B-B14F-4D97-AF65-F5344CB8AC3E}">
        <p14:creationId xmlns:p14="http://schemas.microsoft.com/office/powerpoint/2010/main" val="13630232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7347">
                                            <p:txEl>
                                              <p:pRg st="3" end="3"/>
                                            </p:txEl>
                                          </p:spTgt>
                                        </p:tgtEl>
                                        <p:attrNameLst>
                                          <p:attrName>style.visibility</p:attrName>
                                        </p:attrNameLst>
                                      </p:cBhvr>
                                      <p:to>
                                        <p:strVal val="visible"/>
                                      </p:to>
                                    </p:set>
                                    <p:anim calcmode="lin" valueType="num">
                                      <p:cBhvr additive="base">
                                        <p:cTn id="23"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7347">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 calcmode="lin" valueType="num">
                                      <p:cBhvr additive="base">
                                        <p:cTn id="27"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7347">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7347">
                                            <p:txEl>
                                              <p:pRg st="5" end="5"/>
                                            </p:txEl>
                                          </p:spTgt>
                                        </p:tgtEl>
                                        <p:attrNameLst>
                                          <p:attrName>style.visibility</p:attrName>
                                        </p:attrNameLst>
                                      </p:cBhvr>
                                      <p:to>
                                        <p:strVal val="visible"/>
                                      </p:to>
                                    </p:set>
                                    <p:anim calcmode="lin" valueType="num">
                                      <p:cBhvr additive="base">
                                        <p:cTn id="31" dur="5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347">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7347">
                                            <p:txEl>
                                              <p:pRg st="6" end="6"/>
                                            </p:txEl>
                                          </p:spTgt>
                                        </p:tgtEl>
                                        <p:attrNameLst>
                                          <p:attrName>style.visibility</p:attrName>
                                        </p:attrNameLst>
                                      </p:cBhvr>
                                      <p:to>
                                        <p:strVal val="visible"/>
                                      </p:to>
                                    </p:set>
                                    <p:anim calcmode="lin" valueType="num">
                                      <p:cBhvr additive="base">
                                        <p:cTn id="35" dur="5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7347">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7347">
                                            <p:txEl>
                                              <p:pRg st="7" end="7"/>
                                            </p:txEl>
                                          </p:spTgt>
                                        </p:tgtEl>
                                        <p:attrNameLst>
                                          <p:attrName>style.visibility</p:attrName>
                                        </p:attrNameLst>
                                      </p:cBhvr>
                                      <p:to>
                                        <p:strVal val="visible"/>
                                      </p:to>
                                    </p:set>
                                    <p:anim calcmode="lin" valueType="num">
                                      <p:cBhvr additive="base">
                                        <p:cTn id="39" dur="500" fill="hold"/>
                                        <p:tgtEl>
                                          <p:spTgt spid="57347">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7347">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7347">
                                            <p:txEl>
                                              <p:pRg st="8" end="8"/>
                                            </p:txEl>
                                          </p:spTgt>
                                        </p:tgtEl>
                                        <p:attrNameLst>
                                          <p:attrName>style.visibility</p:attrName>
                                        </p:attrNameLst>
                                      </p:cBhvr>
                                      <p:to>
                                        <p:strVal val="visible"/>
                                      </p:to>
                                    </p:set>
                                    <p:anim calcmode="lin" valueType="num">
                                      <p:cBhvr additive="base">
                                        <p:cTn id="43" dur="500" fill="hold"/>
                                        <p:tgtEl>
                                          <p:spTgt spid="5734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34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fontScale="90000"/>
          </a:bodyPr>
          <a:lstStyle/>
          <a:p>
            <a:r>
              <a:rPr lang="en-US" dirty="0"/>
              <a:t>Goal model for “increase profit” goal</a:t>
            </a:r>
          </a:p>
        </p:txBody>
      </p:sp>
      <p:pic>
        <p:nvPicPr>
          <p:cNvPr id="5" name="Picture 4"/>
          <p:cNvPicPr>
            <a:picLocks noChangeAspect="1"/>
          </p:cNvPicPr>
          <p:nvPr/>
        </p:nvPicPr>
        <p:blipFill>
          <a:blip r:embed="rId2"/>
          <a:stretch>
            <a:fillRect/>
          </a:stretch>
        </p:blipFill>
        <p:spPr>
          <a:xfrm>
            <a:off x="1509573" y="1306650"/>
            <a:ext cx="7024827" cy="5246550"/>
          </a:xfrm>
          <a:prstGeom prst="rect">
            <a:avLst/>
          </a:prstGeom>
        </p:spPr>
      </p:pic>
    </p:spTree>
    <p:extLst>
      <p:ext uri="{BB962C8B-B14F-4D97-AF65-F5344CB8AC3E}">
        <p14:creationId xmlns:p14="http://schemas.microsoft.com/office/powerpoint/2010/main" val="214261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Support and conflict among restaurant stakeholders’ goals</a:t>
            </a:r>
          </a:p>
        </p:txBody>
      </p:sp>
      <p:pic>
        <p:nvPicPr>
          <p:cNvPr id="4" name="Picture 3"/>
          <p:cNvPicPr>
            <a:picLocks noChangeAspect="1"/>
          </p:cNvPicPr>
          <p:nvPr/>
        </p:nvPicPr>
        <p:blipFill>
          <a:blip r:embed="rId2"/>
          <a:stretch>
            <a:fillRect/>
          </a:stretch>
        </p:blipFill>
        <p:spPr>
          <a:xfrm>
            <a:off x="1176072" y="1547624"/>
            <a:ext cx="6291528" cy="5082239"/>
          </a:xfrm>
          <a:prstGeom prst="rect">
            <a:avLst/>
          </a:prstGeom>
        </p:spPr>
      </p:pic>
    </p:spTree>
    <p:extLst>
      <p:ext uri="{BB962C8B-B14F-4D97-AF65-F5344CB8AC3E}">
        <p14:creationId xmlns:p14="http://schemas.microsoft.com/office/powerpoint/2010/main" val="186691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Goal model for fulfilling books order</a:t>
            </a:r>
          </a:p>
        </p:txBody>
      </p:sp>
      <p:pic>
        <p:nvPicPr>
          <p:cNvPr id="3" name="Picture 2"/>
          <p:cNvPicPr>
            <a:picLocks noChangeAspect="1"/>
          </p:cNvPicPr>
          <p:nvPr/>
        </p:nvPicPr>
        <p:blipFill>
          <a:blip r:embed="rId2"/>
          <a:stretch>
            <a:fillRect/>
          </a:stretch>
        </p:blipFill>
        <p:spPr>
          <a:xfrm>
            <a:off x="205467" y="1530707"/>
            <a:ext cx="8733065" cy="3955693"/>
          </a:xfrm>
          <a:prstGeom prst="rect">
            <a:avLst/>
          </a:prstGeom>
        </p:spPr>
      </p:pic>
    </p:spTree>
    <p:extLst>
      <p:ext uri="{BB962C8B-B14F-4D97-AF65-F5344CB8AC3E}">
        <p14:creationId xmlns:p14="http://schemas.microsoft.com/office/powerpoint/2010/main" val="3383293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76400" y="-228600"/>
            <a:ext cx="6400800" cy="1143000"/>
          </a:xfrm>
        </p:spPr>
        <p:txBody>
          <a:bodyPr/>
          <a:lstStyle/>
          <a:p>
            <a:r>
              <a:rPr lang="en-US" sz="3200" dirty="0"/>
              <a:t>Goal model</a:t>
            </a:r>
          </a:p>
        </p:txBody>
      </p:sp>
      <p:sp>
        <p:nvSpPr>
          <p:cNvPr id="4" name="Content Placeholder 3"/>
          <p:cNvSpPr>
            <a:spLocks noGrp="1"/>
          </p:cNvSpPr>
          <p:nvPr>
            <p:ph idx="1"/>
          </p:nvPr>
        </p:nvSpPr>
        <p:spPr>
          <a:xfrm>
            <a:off x="914400" y="555938"/>
            <a:ext cx="7772400" cy="4473262"/>
          </a:xfrm>
        </p:spPr>
        <p:txBody>
          <a:bodyPr>
            <a:noAutofit/>
          </a:bodyPr>
          <a:lstStyle/>
          <a:p>
            <a:pPr algn="just">
              <a:buFont typeface="Wingdings" panose="05000000000000000000" pitchFamily="2" charset="2"/>
              <a:buChar char="q"/>
            </a:pPr>
            <a:r>
              <a:rPr lang="en-US" sz="2000" dirty="0"/>
              <a:t>Goal model generally incorporates a set of goals or more precisely hard goals,  a set of tasks  and optionally a set of soft goals </a:t>
            </a:r>
          </a:p>
          <a:p>
            <a:pPr algn="just">
              <a:buFont typeface="Wingdings" panose="05000000000000000000" pitchFamily="2" charset="2"/>
              <a:buChar char="q"/>
            </a:pPr>
            <a:r>
              <a:rPr lang="en-US" sz="2000" dirty="0"/>
              <a:t>A </a:t>
            </a:r>
            <a:r>
              <a:rPr lang="en-US" sz="2000" b="1" dirty="0"/>
              <a:t>goal</a:t>
            </a:r>
            <a:r>
              <a:rPr lang="en-US" sz="2000" dirty="0"/>
              <a:t> represents a condition, outcome, or state of the world that is to be achieved</a:t>
            </a:r>
          </a:p>
          <a:p>
            <a:pPr algn="just">
              <a:buFont typeface="Wingdings" panose="05000000000000000000" pitchFamily="2" charset="2"/>
              <a:buChar char="q"/>
            </a:pPr>
            <a:r>
              <a:rPr lang="en-US" sz="2000" dirty="0"/>
              <a:t>A </a:t>
            </a:r>
            <a:r>
              <a:rPr lang="en-US" sz="2000" b="1" dirty="0"/>
              <a:t>task</a:t>
            </a:r>
            <a:r>
              <a:rPr lang="en-US" sz="2000" dirty="0"/>
              <a:t> indicates a certain activity that an actor performs to fulfill a goal</a:t>
            </a:r>
          </a:p>
          <a:p>
            <a:pPr lvl="1" algn="just">
              <a:buFont typeface="Wingdings" panose="05000000000000000000" pitchFamily="2" charset="2"/>
              <a:buChar char="q"/>
            </a:pPr>
            <a:r>
              <a:rPr lang="en-US" sz="2000" dirty="0"/>
              <a:t>Tasks specify (in full or in part) how particular goals will be fulfilled and hence they form the</a:t>
            </a:r>
            <a:r>
              <a:rPr lang="en-US" sz="2000" b="1" dirty="0"/>
              <a:t> leaf nodes</a:t>
            </a:r>
            <a:r>
              <a:rPr lang="en-US" sz="2000" dirty="0"/>
              <a:t> of the goal tree, where each task's parent is the goal that it contributes to realizing.</a:t>
            </a:r>
          </a:p>
          <a:p>
            <a:pPr algn="just">
              <a:buFont typeface="Wingdings" panose="05000000000000000000" pitchFamily="2" charset="2"/>
              <a:buChar char="q"/>
            </a:pPr>
            <a:r>
              <a:rPr lang="en-US" sz="2000" dirty="0"/>
              <a:t>The goals at </a:t>
            </a:r>
            <a:r>
              <a:rPr lang="en-US" sz="2000" b="1" dirty="0"/>
              <a:t>intermediate levels</a:t>
            </a:r>
            <a:r>
              <a:rPr lang="en-US" sz="2000" dirty="0"/>
              <a:t> (internal nodes) express portions of the system's functionality or alternatives for providing that functionality. </a:t>
            </a:r>
          </a:p>
          <a:p>
            <a:pPr algn="just">
              <a:buFont typeface="Wingdings" panose="05000000000000000000" pitchFamily="2" charset="2"/>
              <a:buChar char="q"/>
            </a:pPr>
            <a:r>
              <a:rPr lang="en-US" sz="2000" dirty="0"/>
              <a:t>Each goal may be refined into one or more </a:t>
            </a:r>
            <a:r>
              <a:rPr lang="en-US" sz="2000" b="1" dirty="0" err="1"/>
              <a:t>subgoals</a:t>
            </a:r>
            <a:r>
              <a:rPr lang="en-US" sz="2000" dirty="0"/>
              <a:t> via </a:t>
            </a:r>
            <a:r>
              <a:rPr lang="en-US" sz="2000" b="1" dirty="0"/>
              <a:t>AND-decomposition</a:t>
            </a:r>
            <a:r>
              <a:rPr lang="en-US" sz="2000" dirty="0"/>
              <a:t>, where a goal is divided into </a:t>
            </a:r>
            <a:r>
              <a:rPr lang="en-US" sz="2000" b="1" dirty="0" err="1"/>
              <a:t>subgoals</a:t>
            </a:r>
            <a:r>
              <a:rPr lang="en-US" sz="2000" dirty="0"/>
              <a:t> that must all be satisfied in order to fulfill the original goal, or </a:t>
            </a:r>
            <a:r>
              <a:rPr lang="en-US" sz="2000" b="1" dirty="0"/>
              <a:t>OR-decomposition</a:t>
            </a:r>
            <a:r>
              <a:rPr lang="en-US" sz="2000" dirty="0"/>
              <a:t>, where each </a:t>
            </a:r>
            <a:r>
              <a:rPr lang="en-US" sz="2000" dirty="0" err="1"/>
              <a:t>subgoal</a:t>
            </a:r>
            <a:r>
              <a:rPr lang="en-US" sz="2000" dirty="0"/>
              <a:t> indicates an alternative way to satisfy the original goal.</a:t>
            </a:r>
          </a:p>
        </p:txBody>
      </p:sp>
    </p:spTree>
    <p:extLst>
      <p:ext uri="{BB962C8B-B14F-4D97-AF65-F5344CB8AC3E}">
        <p14:creationId xmlns:p14="http://schemas.microsoft.com/office/powerpoint/2010/main" val="9431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additive="base">
                                        <p:cTn id="3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z="2800" b="1" dirty="0"/>
              <a:t>Why are goals needed?</a:t>
            </a:r>
            <a:endParaRPr lang="en-US" sz="2800" dirty="0"/>
          </a:p>
        </p:txBody>
      </p:sp>
      <p:sp>
        <p:nvSpPr>
          <p:cNvPr id="3" name="Content Placeholder 2"/>
          <p:cNvSpPr>
            <a:spLocks noGrp="1"/>
          </p:cNvSpPr>
          <p:nvPr>
            <p:ph idx="1"/>
          </p:nvPr>
        </p:nvSpPr>
        <p:spPr>
          <a:xfrm>
            <a:off x="228601" y="1295400"/>
            <a:ext cx="8915400" cy="4114800"/>
          </a:xfrm>
        </p:spPr>
        <p:txBody>
          <a:bodyPr>
            <a:noAutofit/>
          </a:bodyPr>
          <a:lstStyle/>
          <a:p>
            <a:pPr algn="just">
              <a:buFont typeface="Wingdings" panose="05000000000000000000" pitchFamily="2" charset="2"/>
              <a:buChar char="q"/>
            </a:pPr>
            <a:r>
              <a:rPr lang="en-US" sz="1800" b="1" dirty="0"/>
              <a:t>Achieving requirements completeness </a:t>
            </a:r>
          </a:p>
          <a:p>
            <a:pPr lvl="1" algn="just">
              <a:buFont typeface="Wingdings" panose="05000000000000000000" pitchFamily="2" charset="2"/>
              <a:buChar char="q"/>
            </a:pPr>
            <a:r>
              <a:rPr lang="en-US" sz="1800" dirty="0"/>
              <a:t>Goals provide a precise criterion for </a:t>
            </a:r>
            <a:r>
              <a:rPr lang="en-US" sz="1800" b="1" i="1" dirty="0"/>
              <a:t>sufficient completeness </a:t>
            </a:r>
            <a:r>
              <a:rPr lang="en-US" sz="1800" dirty="0"/>
              <a:t>of a requirements specification; the specification is complete with respect to a set of goals if </a:t>
            </a:r>
            <a:r>
              <a:rPr lang="en-US" sz="1800" b="1" dirty="0"/>
              <a:t>all </a:t>
            </a:r>
            <a:r>
              <a:rPr lang="en-US" sz="1800" dirty="0"/>
              <a:t>the goals can be proved to be achieved from the specification </a:t>
            </a:r>
          </a:p>
          <a:p>
            <a:pPr algn="just">
              <a:buFont typeface="Wingdings" panose="05000000000000000000" pitchFamily="2" charset="2"/>
              <a:buChar char="q"/>
            </a:pPr>
            <a:r>
              <a:rPr lang="en-US" sz="1800" b="1" dirty="0"/>
              <a:t>Avoiding irrelevant requirements</a:t>
            </a:r>
            <a:r>
              <a:rPr lang="en-US" sz="1800" dirty="0"/>
              <a:t> </a:t>
            </a:r>
          </a:p>
          <a:p>
            <a:pPr lvl="1" algn="just">
              <a:buFont typeface="Wingdings" panose="05000000000000000000" pitchFamily="2" charset="2"/>
              <a:buChar char="q"/>
            </a:pPr>
            <a:r>
              <a:rPr lang="en-US" sz="1800" dirty="0"/>
              <a:t>A requirement is relevant with respect to a set of goals if its specification is used in the proof of one goal at least</a:t>
            </a:r>
          </a:p>
          <a:p>
            <a:pPr>
              <a:buFont typeface="Wingdings" panose="05000000000000000000" pitchFamily="2" charset="2"/>
              <a:buChar char="q"/>
            </a:pPr>
            <a:r>
              <a:rPr lang="en-US" sz="1800" b="1" dirty="0"/>
              <a:t>Explaining requirements to stakeholders </a:t>
            </a:r>
          </a:p>
          <a:p>
            <a:pPr lvl="1">
              <a:buFont typeface="Wingdings" panose="05000000000000000000" pitchFamily="2" charset="2"/>
              <a:buChar char="q"/>
            </a:pPr>
            <a:r>
              <a:rPr lang="en-US" sz="1800" dirty="0"/>
              <a:t>Requirement appears because of some underlying goal which provides a base for it. A goal refinement tree provides </a:t>
            </a:r>
            <a:r>
              <a:rPr lang="en-US" sz="1800" b="1" dirty="0"/>
              <a:t>traceability</a:t>
            </a:r>
            <a:r>
              <a:rPr lang="en-US" sz="1800" dirty="0"/>
              <a:t> links from high-level strategic objectives to low-level technical requirements. </a:t>
            </a:r>
          </a:p>
          <a:p>
            <a:pPr>
              <a:buFont typeface="Wingdings" panose="05000000000000000000" pitchFamily="2" charset="2"/>
              <a:buChar char="q"/>
            </a:pPr>
            <a:r>
              <a:rPr lang="en-US" sz="1800" b="1" dirty="0"/>
              <a:t>Requirements readability</a:t>
            </a:r>
          </a:p>
          <a:p>
            <a:pPr lvl="1">
              <a:buFont typeface="Wingdings" panose="05000000000000000000" pitchFamily="2" charset="2"/>
              <a:buChar char="q"/>
            </a:pPr>
            <a:r>
              <a:rPr lang="en-US" sz="1800" dirty="0"/>
              <a:t>Goal refinement provides a natural mechanism for structuring complex requirements documents for increased readability</a:t>
            </a:r>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p:txBody>
      </p:sp>
    </p:spTree>
    <p:extLst>
      <p:ext uri="{BB962C8B-B14F-4D97-AF65-F5344CB8AC3E}">
        <p14:creationId xmlns:p14="http://schemas.microsoft.com/office/powerpoint/2010/main" val="79045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228600"/>
            <a:ext cx="7772400" cy="1143000"/>
          </a:xfrm>
        </p:spPr>
        <p:txBody>
          <a:bodyPr/>
          <a:lstStyle/>
          <a:p>
            <a:r>
              <a:rPr lang="en-US" dirty="0"/>
              <a:t>Use case modeling</a:t>
            </a:r>
          </a:p>
        </p:txBody>
      </p:sp>
      <p:sp>
        <p:nvSpPr>
          <p:cNvPr id="3" name="Content Placeholder 2"/>
          <p:cNvSpPr>
            <a:spLocks noGrp="1"/>
          </p:cNvSpPr>
          <p:nvPr>
            <p:ph idx="1"/>
          </p:nvPr>
        </p:nvSpPr>
        <p:spPr>
          <a:xfrm>
            <a:off x="715963" y="1371600"/>
            <a:ext cx="7589837" cy="4114800"/>
          </a:xfrm>
        </p:spPr>
        <p:txBody>
          <a:bodyPr/>
          <a:lstStyle/>
          <a:p>
            <a:pPr>
              <a:buFont typeface="Wingdings" panose="05000000000000000000" pitchFamily="2" charset="2"/>
              <a:buChar char="q"/>
            </a:pPr>
            <a:r>
              <a:rPr lang="en-US" sz="2400" dirty="0"/>
              <a:t>Use cases were developed originally to support requirements elicitation and now incorporated into the UML.</a:t>
            </a:r>
          </a:p>
          <a:p>
            <a:pPr>
              <a:buFont typeface="Wingdings" panose="05000000000000000000" pitchFamily="2" charset="2"/>
              <a:buChar char="q"/>
            </a:pPr>
            <a:r>
              <a:rPr lang="en-US" sz="2400" dirty="0"/>
              <a:t>Each use case represents a </a:t>
            </a:r>
            <a:r>
              <a:rPr lang="en-US" sz="2400" b="1" dirty="0"/>
              <a:t>discrete task </a:t>
            </a:r>
            <a:r>
              <a:rPr lang="en-US" sz="2400" dirty="0"/>
              <a:t>that involves </a:t>
            </a:r>
            <a:r>
              <a:rPr lang="en-US" sz="2400" b="1" dirty="0"/>
              <a:t>external interaction </a:t>
            </a:r>
            <a:r>
              <a:rPr lang="en-US" sz="2400" dirty="0"/>
              <a:t>with a system.</a:t>
            </a:r>
          </a:p>
          <a:p>
            <a:pPr>
              <a:buFont typeface="Wingdings" panose="05000000000000000000" pitchFamily="2" charset="2"/>
              <a:buChar char="q"/>
            </a:pPr>
            <a:r>
              <a:rPr lang="en-US" sz="2400" dirty="0"/>
              <a:t>Actors in a use case may be </a:t>
            </a:r>
            <a:r>
              <a:rPr lang="en-US" sz="2400" b="1" dirty="0"/>
              <a:t>people</a:t>
            </a:r>
            <a:r>
              <a:rPr lang="en-US" sz="2400" dirty="0"/>
              <a:t> or </a:t>
            </a:r>
            <a:r>
              <a:rPr lang="en-US" sz="2400" b="1" dirty="0"/>
              <a:t>other systems</a:t>
            </a:r>
            <a:r>
              <a:rPr lang="en-US" sz="2400" dirty="0"/>
              <a:t>.</a:t>
            </a:r>
          </a:p>
          <a:p>
            <a:pPr>
              <a:buFont typeface="Wingdings" panose="05000000000000000000" pitchFamily="2" charset="2"/>
              <a:buChar char="q"/>
            </a:pPr>
            <a:r>
              <a:rPr lang="en-US" sz="2400" dirty="0"/>
              <a:t>A use case is shown as an </a:t>
            </a:r>
            <a:r>
              <a:rPr lang="en-US" sz="2400" b="1" dirty="0"/>
              <a:t>ellipse</a:t>
            </a:r>
            <a:r>
              <a:rPr lang="en-US" sz="2400" dirty="0"/>
              <a:t> with the actors involved in the use case represented as </a:t>
            </a:r>
            <a:r>
              <a:rPr lang="en-US" sz="2400" b="1" dirty="0"/>
              <a:t>stick figures</a:t>
            </a:r>
          </a:p>
          <a:p>
            <a:pPr>
              <a:buFont typeface="Wingdings" panose="05000000000000000000" pitchFamily="2" charset="2"/>
              <a:buChar char="q"/>
            </a:pPr>
            <a:r>
              <a:rPr lang="en-US" sz="2400" dirty="0"/>
              <a:t>Represented diagrammatically to provide an overview of the use case and in a more detailed textual form.</a:t>
            </a:r>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278091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statement</a:t>
            </a:r>
          </a:p>
        </p:txBody>
      </p:sp>
      <p:sp>
        <p:nvSpPr>
          <p:cNvPr id="3" name="Content Placeholder 2"/>
          <p:cNvSpPr>
            <a:spLocks noGrp="1"/>
          </p:cNvSpPr>
          <p:nvPr>
            <p:ph idx="1"/>
          </p:nvPr>
        </p:nvSpPr>
        <p:spPr>
          <a:xfrm>
            <a:off x="838200" y="1524000"/>
            <a:ext cx="7772400" cy="4114800"/>
          </a:xfrm>
        </p:spPr>
        <p:txBody>
          <a:bodyPr/>
          <a:lstStyle/>
          <a:p>
            <a:pPr algn="just">
              <a:buFont typeface="Wingdings" panose="05000000000000000000" pitchFamily="2" charset="2"/>
              <a:buChar char="§"/>
            </a:pPr>
            <a:r>
              <a:rPr lang="en-US" sz="1800" dirty="0"/>
              <a:t>The Online Shopping system facilitates the customer to view the products, inquire about the product details, and product availability.  It allows the customer to get register in order to purchase products. The customer can search products by browsing different product categories or by entering search keywords. Customer can place order and pay online. There are two acceptable payment methods. These are (1) pay by credit card and (2) pay by PayPal.  </a:t>
            </a:r>
          </a:p>
          <a:p>
            <a:pPr algn="just">
              <a:buFont typeface="Wingdings" panose="05000000000000000000" pitchFamily="2" charset="2"/>
              <a:buChar char="§"/>
            </a:pPr>
            <a:r>
              <a:rPr lang="en-US" sz="1800" dirty="0"/>
              <a:t>The system provide service to seller to place the products for selling. The seller creates account to become the member and places his products under suitable product category. </a:t>
            </a:r>
          </a:p>
          <a:p>
            <a:pPr algn="just">
              <a:buFont typeface="Wingdings" panose="05000000000000000000" pitchFamily="2" charset="2"/>
              <a:buChar char="§"/>
            </a:pPr>
            <a:r>
              <a:rPr lang="en-US" sz="1800" dirty="0"/>
              <a:t>The systems allows the administrator to manage the products. It facilitates the administrator to modify the existing products categories or to add new products categories. </a:t>
            </a:r>
          </a:p>
          <a:p>
            <a:pPr algn="just">
              <a:buFont typeface="Wingdings" panose="05000000000000000000" pitchFamily="2" charset="2"/>
              <a:buChar char="§"/>
            </a:pPr>
            <a:r>
              <a:rPr lang="en-US" sz="1800" dirty="0"/>
              <a:t>The system facilitate site manager to view different reports including (1) order placed by customers, (2) products added by sellers, and (3) accounts created by users.  </a:t>
            </a:r>
          </a:p>
        </p:txBody>
      </p:sp>
    </p:spTree>
    <p:extLst>
      <p:ext uri="{BB962C8B-B14F-4D97-AF65-F5344CB8AC3E}">
        <p14:creationId xmlns:p14="http://schemas.microsoft.com/office/powerpoint/2010/main" val="1543866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Stakeholders and associated use cases</a:t>
            </a:r>
          </a:p>
        </p:txBody>
      </p:sp>
      <p:sp>
        <p:nvSpPr>
          <p:cNvPr id="3" name="Content Placeholder 2"/>
          <p:cNvSpPr>
            <a:spLocks noGrp="1"/>
          </p:cNvSpPr>
          <p:nvPr>
            <p:ph idx="1"/>
          </p:nvPr>
        </p:nvSpPr>
        <p:spPr>
          <a:xfrm>
            <a:off x="1173163" y="1600200"/>
            <a:ext cx="7772400" cy="4114800"/>
          </a:xfrm>
        </p:spPr>
        <p:txBody>
          <a:bodyPr/>
          <a:lstStyle/>
          <a:p>
            <a:pPr lvl="0">
              <a:buFont typeface="Wingdings" panose="05000000000000000000" pitchFamily="2" charset="2"/>
              <a:buChar char="q"/>
            </a:pPr>
            <a:r>
              <a:rPr lang="en-US" sz="2400" b="1" dirty="0"/>
              <a:t>Customer</a:t>
            </a:r>
          </a:p>
          <a:p>
            <a:pPr lvl="1">
              <a:buFont typeface="Wingdings" panose="05000000000000000000" pitchFamily="2" charset="2"/>
              <a:buChar char="q"/>
            </a:pPr>
            <a:r>
              <a:rPr lang="en-US" sz="2000" dirty="0"/>
              <a:t>view the </a:t>
            </a:r>
            <a:r>
              <a:rPr lang="en-US" sz="2000" i="1" dirty="0"/>
              <a:t>products</a:t>
            </a:r>
            <a:endParaRPr lang="en-US" sz="2000" dirty="0"/>
          </a:p>
          <a:p>
            <a:pPr lvl="1">
              <a:buFont typeface="Wingdings" panose="05000000000000000000" pitchFamily="2" charset="2"/>
              <a:buChar char="q"/>
            </a:pPr>
            <a:r>
              <a:rPr lang="en-US" sz="2000" dirty="0"/>
              <a:t>inquire about the product details</a:t>
            </a:r>
          </a:p>
          <a:p>
            <a:pPr lvl="1">
              <a:buFont typeface="Wingdings" panose="05000000000000000000" pitchFamily="2" charset="2"/>
              <a:buChar char="q"/>
            </a:pPr>
            <a:r>
              <a:rPr lang="en-US" sz="2000" dirty="0"/>
              <a:t>inquire about products availability</a:t>
            </a:r>
          </a:p>
          <a:p>
            <a:pPr lvl="1">
              <a:buFont typeface="Wingdings" panose="05000000000000000000" pitchFamily="2" charset="2"/>
              <a:buChar char="q"/>
            </a:pPr>
            <a:r>
              <a:rPr lang="en-US" sz="2000" dirty="0"/>
              <a:t>get register</a:t>
            </a:r>
          </a:p>
          <a:p>
            <a:pPr lvl="1">
              <a:buFont typeface="Wingdings" panose="05000000000000000000" pitchFamily="2" charset="2"/>
              <a:buChar char="q"/>
            </a:pPr>
            <a:r>
              <a:rPr lang="en-US" sz="2000" dirty="0"/>
              <a:t>purchase products</a:t>
            </a:r>
          </a:p>
          <a:p>
            <a:pPr lvl="1">
              <a:buFont typeface="Wingdings" panose="05000000000000000000" pitchFamily="2" charset="2"/>
              <a:buChar char="q"/>
            </a:pPr>
            <a:r>
              <a:rPr lang="en-US" sz="2000" dirty="0"/>
              <a:t>search products</a:t>
            </a:r>
          </a:p>
          <a:p>
            <a:pPr lvl="2">
              <a:buFont typeface="Wingdings" panose="05000000000000000000" pitchFamily="2" charset="2"/>
              <a:buChar char="q"/>
            </a:pPr>
            <a:r>
              <a:rPr lang="en-US" sz="1800" dirty="0"/>
              <a:t>by category</a:t>
            </a:r>
          </a:p>
          <a:p>
            <a:pPr lvl="2">
              <a:buFont typeface="Wingdings" panose="05000000000000000000" pitchFamily="2" charset="2"/>
              <a:buChar char="q"/>
            </a:pPr>
            <a:r>
              <a:rPr lang="en-US" sz="1800" dirty="0"/>
              <a:t>by keyword</a:t>
            </a:r>
          </a:p>
          <a:p>
            <a:pPr lvl="1">
              <a:buFont typeface="Wingdings" panose="05000000000000000000" pitchFamily="2" charset="2"/>
              <a:buChar char="q"/>
            </a:pPr>
            <a:r>
              <a:rPr lang="en-US" sz="2000" dirty="0"/>
              <a:t>pay online</a:t>
            </a:r>
          </a:p>
          <a:p>
            <a:pPr lvl="2">
              <a:buFont typeface="Wingdings" panose="05000000000000000000" pitchFamily="2" charset="2"/>
              <a:buChar char="q"/>
            </a:pPr>
            <a:r>
              <a:rPr lang="en-US" sz="1800" dirty="0"/>
              <a:t>pay by credit card</a:t>
            </a:r>
          </a:p>
          <a:p>
            <a:pPr lvl="2">
              <a:buFont typeface="Wingdings" panose="05000000000000000000" pitchFamily="2" charset="2"/>
              <a:buChar char="q"/>
            </a:pPr>
            <a:r>
              <a:rPr lang="en-US" sz="1800" dirty="0"/>
              <a:t>pay by </a:t>
            </a:r>
            <a:r>
              <a:rPr lang="en-US" sz="1800" dirty="0" err="1"/>
              <a:t>paypal</a:t>
            </a:r>
            <a:endParaRPr lang="en-US" sz="1800" dirty="0"/>
          </a:p>
        </p:txBody>
      </p:sp>
    </p:spTree>
    <p:extLst>
      <p:ext uri="{BB962C8B-B14F-4D97-AF65-F5344CB8AC3E}">
        <p14:creationId xmlns:p14="http://schemas.microsoft.com/office/powerpoint/2010/main" val="1162220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Stakeholders and associated use cases</a:t>
            </a:r>
          </a:p>
        </p:txBody>
      </p:sp>
      <p:sp>
        <p:nvSpPr>
          <p:cNvPr id="3" name="Content Placeholder 2"/>
          <p:cNvSpPr>
            <a:spLocks noGrp="1"/>
          </p:cNvSpPr>
          <p:nvPr>
            <p:ph idx="1"/>
          </p:nvPr>
        </p:nvSpPr>
        <p:spPr>
          <a:xfrm>
            <a:off x="1173163" y="1752600"/>
            <a:ext cx="7772400" cy="4114800"/>
          </a:xfrm>
        </p:spPr>
        <p:txBody>
          <a:bodyPr/>
          <a:lstStyle/>
          <a:p>
            <a:pPr lvl="0">
              <a:buFont typeface="Wingdings" panose="05000000000000000000" pitchFamily="2" charset="2"/>
              <a:buChar char="q"/>
            </a:pPr>
            <a:r>
              <a:rPr lang="en-US" sz="2000" b="1" dirty="0"/>
              <a:t>Seller</a:t>
            </a:r>
          </a:p>
          <a:p>
            <a:pPr lvl="1">
              <a:buFont typeface="Wingdings" panose="05000000000000000000" pitchFamily="2" charset="2"/>
              <a:buChar char="q"/>
            </a:pPr>
            <a:r>
              <a:rPr lang="en-US" sz="2000" dirty="0"/>
              <a:t>place the products for selling</a:t>
            </a:r>
          </a:p>
          <a:p>
            <a:pPr lvl="1">
              <a:buFont typeface="Wingdings" panose="05000000000000000000" pitchFamily="2" charset="2"/>
              <a:buChar char="q"/>
            </a:pPr>
            <a:r>
              <a:rPr lang="en-US" sz="2000" dirty="0"/>
              <a:t>create account</a:t>
            </a:r>
          </a:p>
          <a:p>
            <a:pPr lvl="1">
              <a:buFont typeface="Wingdings" panose="05000000000000000000" pitchFamily="2" charset="2"/>
              <a:buChar char="q"/>
            </a:pPr>
            <a:r>
              <a:rPr lang="en-US" sz="2000" dirty="0"/>
              <a:t>place products product category</a:t>
            </a:r>
          </a:p>
          <a:p>
            <a:pPr>
              <a:buFont typeface="Wingdings" panose="05000000000000000000" pitchFamily="2" charset="2"/>
              <a:buChar char="q"/>
            </a:pPr>
            <a:r>
              <a:rPr lang="en-US" sz="2000" b="1" dirty="0"/>
              <a:t> Administrator</a:t>
            </a:r>
          </a:p>
          <a:p>
            <a:pPr lvl="1">
              <a:buFont typeface="Wingdings" panose="05000000000000000000" pitchFamily="2" charset="2"/>
              <a:buChar char="q"/>
            </a:pPr>
            <a:r>
              <a:rPr lang="en-US" sz="2000" dirty="0"/>
              <a:t>Manage products</a:t>
            </a:r>
          </a:p>
          <a:p>
            <a:pPr lvl="1">
              <a:buFont typeface="Wingdings" panose="05000000000000000000" pitchFamily="2" charset="2"/>
              <a:buChar char="q"/>
            </a:pPr>
            <a:r>
              <a:rPr lang="en-US" sz="2000" dirty="0"/>
              <a:t>modify the existing products categories </a:t>
            </a:r>
          </a:p>
          <a:p>
            <a:pPr lvl="1">
              <a:buFont typeface="Wingdings" panose="05000000000000000000" pitchFamily="2" charset="2"/>
              <a:buChar char="q"/>
            </a:pPr>
            <a:r>
              <a:rPr lang="en-US" sz="2000" dirty="0"/>
              <a:t>add new products categories</a:t>
            </a:r>
          </a:p>
          <a:p>
            <a:pPr lvl="0">
              <a:buFont typeface="Wingdings" panose="05000000000000000000" pitchFamily="2" charset="2"/>
              <a:buChar char="q"/>
            </a:pPr>
            <a:r>
              <a:rPr lang="en-US" sz="2000" b="1" dirty="0"/>
              <a:t>Site manager</a:t>
            </a:r>
          </a:p>
          <a:p>
            <a:pPr lvl="1">
              <a:buFont typeface="Wingdings" panose="05000000000000000000" pitchFamily="2" charset="2"/>
              <a:buChar char="q"/>
            </a:pPr>
            <a:r>
              <a:rPr lang="en-US" sz="2000" dirty="0"/>
              <a:t>view order placed by customers</a:t>
            </a:r>
          </a:p>
          <a:p>
            <a:pPr lvl="1">
              <a:buFont typeface="Wingdings" panose="05000000000000000000" pitchFamily="2" charset="2"/>
              <a:buChar char="q"/>
            </a:pPr>
            <a:r>
              <a:rPr lang="en-US" sz="2000" dirty="0"/>
              <a:t>view products added by sellers, </a:t>
            </a:r>
          </a:p>
          <a:p>
            <a:pPr lvl="1">
              <a:buFont typeface="Wingdings" panose="05000000000000000000" pitchFamily="2" charset="2"/>
              <a:buChar char="q"/>
            </a:pPr>
            <a:r>
              <a:rPr lang="en-US" sz="2000" dirty="0"/>
              <a:t>view accounts created by users.  </a:t>
            </a:r>
          </a:p>
          <a:p>
            <a:pPr lvl="1">
              <a:buFont typeface="Wingdings" panose="05000000000000000000" pitchFamily="2" charset="2"/>
              <a:buChar char="q"/>
            </a:pPr>
            <a:endParaRPr lang="en-US" sz="2000" dirty="0"/>
          </a:p>
        </p:txBody>
      </p:sp>
    </p:spTree>
    <p:extLst>
      <p:ext uri="{BB962C8B-B14F-4D97-AF65-F5344CB8AC3E}">
        <p14:creationId xmlns:p14="http://schemas.microsoft.com/office/powerpoint/2010/main" val="1171577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examples</a:t>
            </a:r>
          </a:p>
        </p:txBody>
      </p:sp>
      <p:pic>
        <p:nvPicPr>
          <p:cNvPr id="4" name="Content Placeholder 3"/>
          <p:cNvPicPr>
            <a:picLocks noGrp="1" noChangeAspect="1"/>
          </p:cNvPicPr>
          <p:nvPr>
            <p:ph idx="1"/>
          </p:nvPr>
        </p:nvPicPr>
        <p:blipFill>
          <a:blip r:embed="rId2"/>
          <a:stretch>
            <a:fillRect/>
          </a:stretch>
        </p:blipFill>
        <p:spPr>
          <a:xfrm>
            <a:off x="1173163" y="1752600"/>
            <a:ext cx="7572375" cy="2238375"/>
          </a:xfrm>
          <a:prstGeom prst="rect">
            <a:avLst/>
          </a:prstGeom>
        </p:spPr>
      </p:pic>
      <p:pic>
        <p:nvPicPr>
          <p:cNvPr id="5" name="Picture 4"/>
          <p:cNvPicPr>
            <a:picLocks noChangeAspect="1"/>
          </p:cNvPicPr>
          <p:nvPr/>
        </p:nvPicPr>
        <p:blipFill>
          <a:blip r:embed="rId3"/>
          <a:stretch>
            <a:fillRect/>
          </a:stretch>
        </p:blipFill>
        <p:spPr>
          <a:xfrm>
            <a:off x="1143000" y="3962400"/>
            <a:ext cx="7581900" cy="933450"/>
          </a:xfrm>
          <a:prstGeom prst="rect">
            <a:avLst/>
          </a:prstGeom>
        </p:spPr>
      </p:pic>
    </p:spTree>
    <p:extLst>
      <p:ext uri="{BB962C8B-B14F-4D97-AF65-F5344CB8AC3E}">
        <p14:creationId xmlns:p14="http://schemas.microsoft.com/office/powerpoint/2010/main" val="116259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Requirements Elicitation Techniques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62049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6538691"/>
              </p:ext>
            </p:extLst>
          </p:nvPr>
        </p:nvGraphicFramePr>
        <p:xfrm>
          <a:off x="1143000" y="0"/>
          <a:ext cx="6477001" cy="6840650"/>
        </p:xfrm>
        <a:graphic>
          <a:graphicData uri="http://schemas.openxmlformats.org/drawingml/2006/table">
            <a:tbl>
              <a:tblPr>
                <a:tableStyleId>{5C22544A-7EE6-4342-B048-85BDC9FD1C3A}</a:tableStyleId>
              </a:tblPr>
              <a:tblGrid>
                <a:gridCol w="1476732">
                  <a:extLst>
                    <a:ext uri="{9D8B030D-6E8A-4147-A177-3AD203B41FA5}">
                      <a16:colId xmlns:a16="http://schemas.microsoft.com/office/drawing/2014/main" xmlns="" val="20000"/>
                    </a:ext>
                  </a:extLst>
                </a:gridCol>
                <a:gridCol w="617041">
                  <a:extLst>
                    <a:ext uri="{9D8B030D-6E8A-4147-A177-3AD203B41FA5}">
                      <a16:colId xmlns:a16="http://schemas.microsoft.com/office/drawing/2014/main" xmlns="" val="20001"/>
                    </a:ext>
                  </a:extLst>
                </a:gridCol>
                <a:gridCol w="4383228">
                  <a:extLst>
                    <a:ext uri="{9D8B030D-6E8A-4147-A177-3AD203B41FA5}">
                      <a16:colId xmlns:a16="http://schemas.microsoft.com/office/drawing/2014/main" xmlns="" val="20002"/>
                    </a:ext>
                  </a:extLst>
                </a:gridCol>
              </a:tblGrid>
              <a:tr h="221176">
                <a:tc>
                  <a:txBody>
                    <a:bodyPr/>
                    <a:lstStyle/>
                    <a:p>
                      <a:pPr marL="0" marR="0">
                        <a:spcBef>
                          <a:spcPts val="0"/>
                        </a:spcBef>
                        <a:spcAft>
                          <a:spcPts val="0"/>
                        </a:spcAft>
                      </a:pPr>
                      <a:r>
                        <a:rPr lang="en-US" sz="1100" b="1" dirty="0">
                          <a:effectLst/>
                        </a:rPr>
                        <a:t>USE CASE 5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Buy Goods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0"/>
                  </a:ext>
                </a:extLst>
              </a:tr>
              <a:tr h="349086">
                <a:tc>
                  <a:txBody>
                    <a:bodyPr/>
                    <a:lstStyle/>
                    <a:p>
                      <a:pPr marL="0" marR="0">
                        <a:spcBef>
                          <a:spcPts val="0"/>
                        </a:spcBef>
                        <a:spcAft>
                          <a:spcPts val="0"/>
                        </a:spcAft>
                      </a:pPr>
                      <a:r>
                        <a:rPr lang="en-US" sz="1100" b="1" dirty="0">
                          <a:effectLst/>
                        </a:rPr>
                        <a:t>Goal in Context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Buyer issues request directly to our company, expects goods shipped and to be billed.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1"/>
                  </a:ext>
                </a:extLst>
              </a:tr>
              <a:tr h="221176">
                <a:tc>
                  <a:txBody>
                    <a:bodyPr/>
                    <a:lstStyle/>
                    <a:p>
                      <a:pPr marL="0" marR="0">
                        <a:spcBef>
                          <a:spcPts val="0"/>
                        </a:spcBef>
                        <a:spcAft>
                          <a:spcPts val="0"/>
                        </a:spcAft>
                      </a:pPr>
                      <a:r>
                        <a:rPr lang="en-US" sz="1100" b="1" dirty="0">
                          <a:effectLst/>
                        </a:rPr>
                        <a:t>Scope &amp; Level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Company, Summary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2"/>
                  </a:ext>
                </a:extLst>
              </a:tr>
              <a:tr h="221176">
                <a:tc>
                  <a:txBody>
                    <a:bodyPr/>
                    <a:lstStyle/>
                    <a:p>
                      <a:pPr marL="0" marR="0">
                        <a:spcBef>
                          <a:spcPts val="0"/>
                        </a:spcBef>
                        <a:spcAft>
                          <a:spcPts val="0"/>
                        </a:spcAft>
                      </a:pPr>
                      <a:r>
                        <a:rPr lang="en-US" sz="1100" b="1" dirty="0">
                          <a:effectLst/>
                        </a:rPr>
                        <a:t>Preconditions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The company knows Buyer, their address, etc.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3"/>
                  </a:ext>
                </a:extLst>
              </a:tr>
              <a:tr h="349086">
                <a:tc>
                  <a:txBody>
                    <a:bodyPr/>
                    <a:lstStyle/>
                    <a:p>
                      <a:pPr marL="0" marR="0">
                        <a:spcBef>
                          <a:spcPts val="0"/>
                        </a:spcBef>
                        <a:spcAft>
                          <a:spcPts val="0"/>
                        </a:spcAft>
                      </a:pPr>
                      <a:r>
                        <a:rPr lang="en-US" sz="1100" b="1" dirty="0">
                          <a:effectLst/>
                        </a:rPr>
                        <a:t>Success End Condition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Buyer has goods, company have money for the goods.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4"/>
                  </a:ext>
                </a:extLst>
              </a:tr>
              <a:tr h="349086">
                <a:tc>
                  <a:txBody>
                    <a:bodyPr/>
                    <a:lstStyle/>
                    <a:p>
                      <a:pPr marL="0" marR="0">
                        <a:spcBef>
                          <a:spcPts val="0"/>
                        </a:spcBef>
                        <a:spcAft>
                          <a:spcPts val="0"/>
                        </a:spcAft>
                      </a:pPr>
                      <a:r>
                        <a:rPr lang="en-US" sz="1100" b="1" dirty="0">
                          <a:effectLst/>
                        </a:rPr>
                        <a:t>Failed End Condition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Company have not sent the goods, Buyer has not spent the money.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5"/>
                  </a:ext>
                </a:extLst>
              </a:tr>
              <a:tr h="476996">
                <a:tc>
                  <a:txBody>
                    <a:bodyPr/>
                    <a:lstStyle/>
                    <a:p>
                      <a:pPr marL="0" marR="0">
                        <a:spcBef>
                          <a:spcPts val="0"/>
                        </a:spcBef>
                        <a:spcAft>
                          <a:spcPts val="0"/>
                        </a:spcAft>
                      </a:pPr>
                      <a:r>
                        <a:rPr lang="en-US" sz="1100" b="1" dirty="0">
                          <a:effectLst/>
                        </a:rPr>
                        <a:t>Primary, </a:t>
                      </a:r>
                    </a:p>
                    <a:p>
                      <a:pPr marL="0" marR="0">
                        <a:spcBef>
                          <a:spcPts val="0"/>
                        </a:spcBef>
                        <a:spcAft>
                          <a:spcPts val="0"/>
                        </a:spcAft>
                      </a:pPr>
                      <a:r>
                        <a:rPr lang="en-US" sz="1100" b="1" dirty="0">
                          <a:effectLst/>
                        </a:rPr>
                        <a:t>Secondary Actors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Buyer, any agent (or computer) acting for the customer. </a:t>
                      </a:r>
                    </a:p>
                    <a:p>
                      <a:pPr marL="0" marR="0">
                        <a:spcBef>
                          <a:spcPts val="0"/>
                        </a:spcBef>
                        <a:spcAft>
                          <a:spcPts val="0"/>
                        </a:spcAft>
                      </a:pPr>
                      <a:r>
                        <a:rPr lang="en-US" sz="1100" b="1" dirty="0">
                          <a:effectLst/>
                        </a:rPr>
                        <a:t>Credit card company, bank, shipping service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6"/>
                  </a:ext>
                </a:extLst>
              </a:tr>
              <a:tr h="221176">
                <a:tc>
                  <a:txBody>
                    <a:bodyPr/>
                    <a:lstStyle/>
                    <a:p>
                      <a:pPr marL="0" marR="0">
                        <a:spcBef>
                          <a:spcPts val="0"/>
                        </a:spcBef>
                        <a:spcAft>
                          <a:spcPts val="0"/>
                        </a:spcAft>
                      </a:pPr>
                      <a:r>
                        <a:rPr lang="en-US" sz="1100" b="1" dirty="0">
                          <a:effectLst/>
                        </a:rPr>
                        <a:t>Trigger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gridSpan="2">
                  <a:txBody>
                    <a:bodyPr/>
                    <a:lstStyle/>
                    <a:p>
                      <a:pPr marL="0" marR="0">
                        <a:spcBef>
                          <a:spcPts val="0"/>
                        </a:spcBef>
                        <a:spcAft>
                          <a:spcPts val="0"/>
                        </a:spcAft>
                      </a:pPr>
                      <a:r>
                        <a:rPr lang="en-US" sz="1100" b="1" dirty="0">
                          <a:effectLst/>
                        </a:rPr>
                        <a:t>purchase request comes in.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hMerge="1">
                  <a:txBody>
                    <a:bodyPr/>
                    <a:lstStyle/>
                    <a:p>
                      <a:endParaRPr lang="en-US"/>
                    </a:p>
                  </a:txBody>
                  <a:tcPr/>
                </a:tc>
                <a:extLst>
                  <a:ext uri="{0D108BD9-81ED-4DB2-BD59-A6C34878D82A}">
                    <a16:rowId xmlns:a16="http://schemas.microsoft.com/office/drawing/2014/main" xmlns="" val="10007"/>
                  </a:ext>
                </a:extLst>
              </a:tr>
              <a:tr h="349086">
                <a:tc>
                  <a:txBody>
                    <a:bodyPr/>
                    <a:lstStyle/>
                    <a:p>
                      <a:pPr marL="0" marR="0">
                        <a:spcBef>
                          <a:spcPts val="0"/>
                        </a:spcBef>
                        <a:spcAft>
                          <a:spcPts val="0"/>
                        </a:spcAft>
                      </a:pPr>
                      <a:r>
                        <a:rPr lang="en-US" sz="1100" b="1" dirty="0">
                          <a:effectLst/>
                        </a:rPr>
                        <a:t>Basic Events Flow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Step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Action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08"/>
                  </a:ext>
                </a:extLst>
              </a:tr>
              <a:tr h="22117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1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Buyer calls in with a purchase request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09"/>
                  </a:ext>
                </a:extLst>
              </a:tr>
              <a:tr h="34908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2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dirty="0">
                          <a:effectLst/>
                        </a:rPr>
                        <a:t>Company captures buyer’s name</a:t>
                      </a:r>
                      <a:r>
                        <a:rPr lang="en-US" sz="1100" b="1">
                          <a:effectLst/>
                        </a:rPr>
                        <a:t>, shipment</a:t>
                      </a:r>
                      <a:r>
                        <a:rPr lang="en-US" sz="1100" b="1" baseline="0">
                          <a:effectLst/>
                        </a:rPr>
                        <a:t> </a:t>
                      </a:r>
                      <a:r>
                        <a:rPr lang="en-US" sz="1100" b="1">
                          <a:effectLst/>
                        </a:rPr>
                        <a:t>address</a:t>
                      </a:r>
                      <a:r>
                        <a:rPr lang="en-US" sz="1100" b="1" dirty="0">
                          <a:effectLst/>
                        </a:rPr>
                        <a:t>, requested goods, etc.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0"/>
                  </a:ext>
                </a:extLst>
              </a:tr>
              <a:tr h="34908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3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Company gives buyer information on goods, prices, delivery dates, etc.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1"/>
                  </a:ext>
                </a:extLst>
              </a:tr>
              <a:tr h="22117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4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Buyer signs for order.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2"/>
                  </a:ext>
                </a:extLst>
              </a:tr>
              <a:tr h="22117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5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Company creates order, ships order to buyer.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3"/>
                  </a:ext>
                </a:extLst>
              </a:tr>
              <a:tr h="22117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6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Company ships invoice to buyer.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4"/>
                  </a:ext>
                </a:extLst>
              </a:tr>
              <a:tr h="22117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7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Buyers pays invoice.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5"/>
                  </a:ext>
                </a:extLst>
              </a:tr>
              <a:tr h="221176">
                <a:tc>
                  <a:txBody>
                    <a:bodyPr/>
                    <a:lstStyle/>
                    <a:p>
                      <a:pPr marL="0" marR="0">
                        <a:spcBef>
                          <a:spcPts val="0"/>
                        </a:spcBef>
                        <a:spcAft>
                          <a:spcPts val="0"/>
                        </a:spcAft>
                      </a:pPr>
                      <a:r>
                        <a:rPr lang="en-US" sz="1100" b="1" dirty="0">
                          <a:effectLst/>
                        </a:rPr>
                        <a:t>EXTENSIONS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Step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tabLst>
                          <a:tab pos="1614170" algn="ctr"/>
                        </a:tabLst>
                      </a:pPr>
                      <a:r>
                        <a:rPr lang="en-US" sz="1100" b="1">
                          <a:effectLst/>
                        </a:rPr>
                        <a:t>Alternative Flow (Branching Action)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6"/>
                  </a:ext>
                </a:extLst>
              </a:tr>
              <a:tr h="34908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3a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Company is out of one of the ordered items: </a:t>
                      </a:r>
                    </a:p>
                    <a:p>
                      <a:pPr marL="0" marR="0">
                        <a:spcBef>
                          <a:spcPts val="0"/>
                        </a:spcBef>
                        <a:spcAft>
                          <a:spcPts val="0"/>
                        </a:spcAft>
                      </a:pPr>
                      <a:r>
                        <a:rPr lang="en-US" sz="1100" b="1">
                          <a:effectLst/>
                        </a:rPr>
                        <a:t>3a1. Renegotiate order.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7"/>
                  </a:ext>
                </a:extLst>
              </a:tr>
              <a:tr h="34908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4a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Buyer pays directly with credit card: </a:t>
                      </a:r>
                    </a:p>
                    <a:p>
                      <a:pPr marL="0" marR="0">
                        <a:spcBef>
                          <a:spcPts val="0"/>
                        </a:spcBef>
                        <a:spcAft>
                          <a:spcPts val="0"/>
                        </a:spcAft>
                      </a:pPr>
                      <a:r>
                        <a:rPr lang="en-US" sz="1100" b="1">
                          <a:effectLst/>
                        </a:rPr>
                        <a:t>4a1. Take payment by credit card (use case 44)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8"/>
                  </a:ext>
                </a:extLst>
              </a:tr>
              <a:tr h="349086">
                <a:tc>
                  <a:txBody>
                    <a:bodyPr/>
                    <a:lstStyle/>
                    <a:p>
                      <a:pPr marL="0" marR="0">
                        <a:spcBef>
                          <a:spcPts val="0"/>
                        </a:spcBef>
                        <a:spcAft>
                          <a:spcPts val="0"/>
                        </a:spcAft>
                      </a:pP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a:txBody>
                    <a:bodyPr/>
                    <a:lstStyle/>
                    <a:p>
                      <a:pPr marL="0" marR="0">
                        <a:spcBef>
                          <a:spcPts val="0"/>
                        </a:spcBef>
                        <a:spcAft>
                          <a:spcPts val="0"/>
                        </a:spcAft>
                      </a:pPr>
                      <a:r>
                        <a:rPr lang="en-US" sz="1100" b="1" dirty="0">
                          <a:effectLst/>
                        </a:rPr>
                        <a:t>7a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tc>
                  <a:txBody>
                    <a:bodyPr/>
                    <a:lstStyle/>
                    <a:p>
                      <a:pPr marL="0" marR="0">
                        <a:spcBef>
                          <a:spcPts val="0"/>
                        </a:spcBef>
                        <a:spcAft>
                          <a:spcPts val="0"/>
                        </a:spcAft>
                      </a:pPr>
                      <a:r>
                        <a:rPr lang="en-US" sz="1100" b="1">
                          <a:effectLst/>
                        </a:rPr>
                        <a:t>Buyer returns goods: </a:t>
                      </a:r>
                    </a:p>
                    <a:p>
                      <a:pPr marL="0" marR="0">
                        <a:spcBef>
                          <a:spcPts val="0"/>
                        </a:spcBef>
                        <a:spcAft>
                          <a:spcPts val="0"/>
                        </a:spcAft>
                      </a:pPr>
                      <a:r>
                        <a:rPr lang="en-US" sz="1100" b="1">
                          <a:effectLst/>
                        </a:rPr>
                        <a:t>7a. Handle returned goods (use case 105) </a:t>
                      </a:r>
                      <a:endParaRPr lang="en-US" sz="1100" b="1">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19"/>
                  </a:ext>
                </a:extLst>
              </a:tr>
              <a:tr h="221176">
                <a:tc gridSpan="2">
                  <a:txBody>
                    <a:bodyPr/>
                    <a:lstStyle/>
                    <a:p>
                      <a:pPr marL="0" marR="0">
                        <a:spcBef>
                          <a:spcPts val="0"/>
                        </a:spcBef>
                        <a:spcAft>
                          <a:spcPts val="0"/>
                        </a:spcAft>
                      </a:pPr>
                      <a:r>
                        <a:rPr lang="en-US" sz="1100" b="1" dirty="0" err="1">
                          <a:effectLst/>
                        </a:rPr>
                        <a:t>Superordinates</a:t>
                      </a:r>
                      <a:r>
                        <a:rPr lang="en-US" sz="1100" b="1" dirty="0">
                          <a:effectLst/>
                        </a:rPr>
                        <a:t>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hMerge="1">
                  <a:txBody>
                    <a:bodyPr/>
                    <a:lstStyle/>
                    <a:p>
                      <a:endParaRPr lang="en-US"/>
                    </a:p>
                  </a:txBody>
                  <a:tcPr/>
                </a:tc>
                <a:tc>
                  <a:txBody>
                    <a:bodyPr/>
                    <a:lstStyle/>
                    <a:p>
                      <a:pPr marL="0" marR="0">
                        <a:spcBef>
                          <a:spcPts val="0"/>
                        </a:spcBef>
                        <a:spcAft>
                          <a:spcPts val="0"/>
                        </a:spcAft>
                      </a:pPr>
                      <a:r>
                        <a:rPr lang="en-US" sz="1100" b="1" dirty="0">
                          <a:effectLst/>
                        </a:rPr>
                        <a:t>Manage customer relationship (use case 2)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20"/>
                  </a:ext>
                </a:extLst>
              </a:tr>
              <a:tr h="349086">
                <a:tc gridSpan="2">
                  <a:txBody>
                    <a:bodyPr/>
                    <a:lstStyle/>
                    <a:p>
                      <a:pPr marL="0" marR="0">
                        <a:spcBef>
                          <a:spcPts val="0"/>
                        </a:spcBef>
                        <a:spcAft>
                          <a:spcPts val="0"/>
                        </a:spcAft>
                      </a:pPr>
                      <a:r>
                        <a:rPr lang="en-US" sz="1100" b="1" dirty="0">
                          <a:effectLst/>
                        </a:rPr>
                        <a:t>Subordinates (included use cases)</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solidFill>
                      <a:schemeClr val="bg1">
                        <a:lumMod val="85000"/>
                      </a:schemeClr>
                    </a:solidFill>
                  </a:tcPr>
                </a:tc>
                <a:tc hMerge="1">
                  <a:txBody>
                    <a:bodyPr/>
                    <a:lstStyle/>
                    <a:p>
                      <a:endParaRPr lang="en-US"/>
                    </a:p>
                  </a:txBody>
                  <a:tcPr/>
                </a:tc>
                <a:tc>
                  <a:txBody>
                    <a:bodyPr/>
                    <a:lstStyle/>
                    <a:p>
                      <a:pPr marL="0" marR="0">
                        <a:spcBef>
                          <a:spcPts val="0"/>
                        </a:spcBef>
                        <a:spcAft>
                          <a:spcPts val="0"/>
                        </a:spcAft>
                      </a:pPr>
                      <a:r>
                        <a:rPr lang="en-US" sz="1100" b="1" dirty="0">
                          <a:effectLst/>
                        </a:rPr>
                        <a:t>Create order (use case 15) </a:t>
                      </a:r>
                    </a:p>
                    <a:p>
                      <a:pPr marL="0" marR="0">
                        <a:spcBef>
                          <a:spcPts val="0"/>
                        </a:spcBef>
                        <a:spcAft>
                          <a:spcPts val="0"/>
                        </a:spcAft>
                      </a:pPr>
                      <a:r>
                        <a:rPr lang="en-US" sz="1100" b="1" dirty="0">
                          <a:effectLst/>
                        </a:rPr>
                        <a:t>Take payment by credit card (use case 44) </a:t>
                      </a:r>
                      <a:endParaRPr lang="en-US" sz="1100" b="1" dirty="0">
                        <a:effectLst/>
                        <a:latin typeface="Times New Roman" panose="02020603050405020304" pitchFamily="18" charset="0"/>
                        <a:ea typeface="Times New Roman" panose="02020603050405020304" pitchFamily="18" charset="0"/>
                        <a:cs typeface="Angsana New"/>
                      </a:endParaRPr>
                    </a:p>
                  </a:txBody>
                  <a:tcPr marL="29979" marR="29979" marT="29979" marB="29979"/>
                </a:tc>
                <a:extLst>
                  <a:ext uri="{0D108BD9-81ED-4DB2-BD59-A6C34878D82A}">
                    <a16:rowId xmlns:a16="http://schemas.microsoft.com/office/drawing/2014/main" xmlns="" val="10021"/>
                  </a:ext>
                </a:extLst>
              </a:tr>
            </a:tbl>
          </a:graphicData>
        </a:graphic>
      </p:graphicFrame>
    </p:spTree>
    <p:extLst>
      <p:ext uri="{BB962C8B-B14F-4D97-AF65-F5344CB8AC3E}">
        <p14:creationId xmlns:p14="http://schemas.microsoft.com/office/powerpoint/2010/main" val="1495575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Use cases in the MHC-PMS involving the role ‘Medical Receptionist’</a:t>
            </a:r>
            <a:r>
              <a:rPr lang="en-GB" sz="2800" dirty="0"/>
              <a:t> </a:t>
            </a:r>
            <a:endParaRPr lang="en-US" sz="2800" dirty="0"/>
          </a:p>
        </p:txBody>
      </p:sp>
      <p:pic>
        <p:nvPicPr>
          <p:cNvPr id="3" name="Picture 2"/>
          <p:cNvPicPr>
            <a:picLocks noChangeAspect="1"/>
          </p:cNvPicPr>
          <p:nvPr/>
        </p:nvPicPr>
        <p:blipFill>
          <a:blip r:embed="rId2"/>
          <a:stretch>
            <a:fillRect/>
          </a:stretch>
        </p:blipFill>
        <p:spPr>
          <a:xfrm>
            <a:off x="2362200" y="1600199"/>
            <a:ext cx="4038600" cy="4462761"/>
          </a:xfrm>
          <a:prstGeom prst="rect">
            <a:avLst/>
          </a:prstGeom>
        </p:spPr>
      </p:pic>
    </p:spTree>
    <p:extLst>
      <p:ext uri="{BB962C8B-B14F-4D97-AF65-F5344CB8AC3E}">
        <p14:creationId xmlns:p14="http://schemas.microsoft.com/office/powerpoint/2010/main" val="2439840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cases for the MHC-PMS</a:t>
            </a:r>
            <a:r>
              <a:rPr lang="en-GB" dirty="0"/>
              <a:t> </a:t>
            </a:r>
            <a:endParaRPr lang="en-US" dirty="0"/>
          </a:p>
        </p:txBody>
      </p:sp>
      <p:pic>
        <p:nvPicPr>
          <p:cNvPr id="4" name="Picture 3" descr="4.15 UseCases.eps"/>
          <p:cNvPicPr>
            <a:picLocks noChangeAspect="1"/>
          </p:cNvPicPr>
          <p:nvPr/>
        </p:nvPicPr>
        <mc:AlternateContent xmlns:mc="http://schemas.openxmlformats.org/markup-compatibility/2006">
          <mc:Choice xmlns="" xmlns:mv="urn:schemas-microsoft-com:mac:vml" xmlns:ma="http://schemas.microsoft.com/office/mac/drawingml/2008/main" xmlns:lc="http://schemas.openxmlformats.org/drawingml/2006/lockedCanvas" Requires="ma">
            <p:blipFill>
              <a:blip r:embed="rId2"/>
              <a:stretch>
                <a:fillRect/>
              </a:stretch>
            </p:blipFill>
          </mc:Choice>
          <mc:Fallback>
            <p:blipFill>
              <a:blip r:embed="rId3"/>
              <a:stretch>
                <a:fillRect/>
              </a:stretch>
            </p:blipFill>
          </mc:Fallback>
        </mc:AlternateContent>
        <p:spPr>
          <a:xfrm>
            <a:off x="1143000" y="1600200"/>
            <a:ext cx="6555509" cy="3886200"/>
          </a:xfrm>
          <a:prstGeom prst="rect">
            <a:avLst/>
          </a:prstGeom>
        </p:spPr>
      </p:pic>
    </p:spTree>
    <p:extLst>
      <p:ext uri="{BB962C8B-B14F-4D97-AF65-F5344CB8AC3E}">
        <p14:creationId xmlns:p14="http://schemas.microsoft.com/office/powerpoint/2010/main" val="1519083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Hotel booking</a:t>
            </a:r>
            <a:endParaRPr lang="en-US" dirty="0"/>
          </a:p>
        </p:txBody>
      </p:sp>
      <p:pic>
        <p:nvPicPr>
          <p:cNvPr id="4" name="Picture 3"/>
          <p:cNvPicPr>
            <a:picLocks noChangeAspect="1"/>
          </p:cNvPicPr>
          <p:nvPr/>
        </p:nvPicPr>
        <p:blipFill>
          <a:blip r:embed="rId2"/>
          <a:stretch>
            <a:fillRect/>
          </a:stretch>
        </p:blipFill>
        <p:spPr>
          <a:xfrm>
            <a:off x="457200" y="2438400"/>
            <a:ext cx="7995912" cy="2531100"/>
          </a:xfrm>
          <a:prstGeom prst="rect">
            <a:avLst/>
          </a:prstGeom>
        </p:spPr>
      </p:pic>
    </p:spTree>
    <p:extLst>
      <p:ext uri="{BB962C8B-B14F-4D97-AF65-F5344CB8AC3E}">
        <p14:creationId xmlns:p14="http://schemas.microsoft.com/office/powerpoint/2010/main" val="2342170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228600"/>
            <a:ext cx="7772400" cy="1143000"/>
          </a:xfrm>
        </p:spPr>
        <p:txBody>
          <a:bodyPr/>
          <a:lstStyle/>
          <a:p>
            <a:r>
              <a:rPr lang="en-US" sz="4000" dirty="0"/>
              <a:t>Use case “&lt;&lt;include&gt;&gt;” example</a:t>
            </a:r>
          </a:p>
        </p:txBody>
      </p:sp>
      <p:pic>
        <p:nvPicPr>
          <p:cNvPr id="3074" name="Picture 2" descr="UML include relationship example - Deposit Funds and Withdraw Cash use cases include Customer Authentication use ca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199" y="2209800"/>
            <a:ext cx="5067729" cy="2566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286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dirty="0"/>
              <a:t>&lt;&lt;include&gt;&gt; and &lt;&lt;extend&gt;&gt;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193670"/>
            <a:ext cx="6773863" cy="4330830"/>
          </a:xfrm>
        </p:spPr>
      </p:pic>
      <p:sp>
        <p:nvSpPr>
          <p:cNvPr id="5" name="Rectangle 4"/>
          <p:cNvSpPr/>
          <p:nvPr/>
        </p:nvSpPr>
        <p:spPr>
          <a:xfrm>
            <a:off x="487362" y="6211669"/>
            <a:ext cx="8656637" cy="646331"/>
          </a:xfrm>
          <a:prstGeom prst="rect">
            <a:avLst/>
          </a:prstGeom>
        </p:spPr>
        <p:txBody>
          <a:bodyPr wrap="square">
            <a:spAutoFit/>
          </a:bodyPr>
          <a:lstStyle/>
          <a:p>
            <a:r>
              <a:rPr lang="en-US" dirty="0">
                <a:solidFill>
                  <a:srgbClr val="404040"/>
                </a:solidFill>
                <a:latin typeface="Arial" panose="020B0604020202020204" pitchFamily="34" charset="0"/>
              </a:rPr>
              <a:t>An </a:t>
            </a:r>
            <a:r>
              <a:rPr lang="en-US" b="1" dirty="0">
                <a:solidFill>
                  <a:srgbClr val="404040"/>
                </a:solidFill>
                <a:latin typeface="Arial" panose="020B0604020202020204" pitchFamily="34" charset="0"/>
              </a:rPr>
              <a:t>extend relationship</a:t>
            </a:r>
            <a:r>
              <a:rPr lang="en-US" dirty="0">
                <a:solidFill>
                  <a:srgbClr val="404040"/>
                </a:solidFill>
                <a:latin typeface="Arial" panose="020B0604020202020204" pitchFamily="34" charset="0"/>
              </a:rPr>
              <a:t> specifies how the behavior of the extension use case can be inserted into the behavior defined for the base use case.</a:t>
            </a:r>
            <a:endParaRPr lang="en-US" dirty="0"/>
          </a:p>
        </p:txBody>
      </p:sp>
      <p:sp>
        <p:nvSpPr>
          <p:cNvPr id="6" name="Rectangle 5"/>
          <p:cNvSpPr/>
          <p:nvPr/>
        </p:nvSpPr>
        <p:spPr>
          <a:xfrm>
            <a:off x="533400" y="5525869"/>
            <a:ext cx="8183563" cy="646331"/>
          </a:xfrm>
          <a:prstGeom prst="rect">
            <a:avLst/>
          </a:prstGeom>
        </p:spPr>
        <p:txBody>
          <a:bodyPr wrap="square">
            <a:spAutoFit/>
          </a:bodyPr>
          <a:lstStyle/>
          <a:p>
            <a:r>
              <a:rPr lang="en-US" dirty="0">
                <a:solidFill>
                  <a:srgbClr val="404040"/>
                </a:solidFill>
                <a:latin typeface="Arial" panose="020B0604020202020204" pitchFamily="34" charset="0"/>
              </a:rPr>
              <a:t>An </a:t>
            </a:r>
            <a:r>
              <a:rPr lang="en-US" b="1" dirty="0">
                <a:solidFill>
                  <a:srgbClr val="404040"/>
                </a:solidFill>
                <a:latin typeface="Arial" panose="020B0604020202020204" pitchFamily="34" charset="0"/>
              </a:rPr>
              <a:t>include relationship</a:t>
            </a:r>
            <a:r>
              <a:rPr lang="en-US" dirty="0">
                <a:solidFill>
                  <a:srgbClr val="404040"/>
                </a:solidFill>
                <a:latin typeface="Arial" panose="020B0604020202020204" pitchFamily="34" charset="0"/>
              </a:rPr>
              <a:t> specifies how the behavior for the inclusion use case is inserted into the behavior defined for the base use case.</a:t>
            </a:r>
            <a:endParaRPr lang="en-US" dirty="0"/>
          </a:p>
        </p:txBody>
      </p:sp>
    </p:spTree>
    <p:extLst>
      <p:ext uri="{BB962C8B-B14F-4D97-AF65-F5344CB8AC3E}">
        <p14:creationId xmlns:p14="http://schemas.microsoft.com/office/powerpoint/2010/main" val="2178178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772400" cy="1143000"/>
          </a:xfrm>
        </p:spPr>
        <p:txBody>
          <a:bodyPr/>
          <a:lstStyle/>
          <a:p>
            <a:r>
              <a:rPr lang="en-GB" dirty="0"/>
              <a:t>Online Selling</a:t>
            </a:r>
            <a:endParaRPr lang="en-US" dirty="0"/>
          </a:p>
        </p:txBody>
      </p:sp>
      <p:pic>
        <p:nvPicPr>
          <p:cNvPr id="2050" name="Picture 2" descr="use case example of ebay, next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850" y="1600200"/>
            <a:ext cx="6882466"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285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143000" y="152400"/>
            <a:ext cx="7772400" cy="1143000"/>
          </a:xfrm>
        </p:spPr>
        <p:txBody>
          <a:bodyPr/>
          <a:lstStyle/>
          <a:p>
            <a:r>
              <a:rPr lang="en-GB" altLang="en-US"/>
              <a:t>Ethnography</a:t>
            </a:r>
            <a:endParaRPr lang="en-US" altLang="en-US"/>
          </a:p>
        </p:txBody>
      </p:sp>
      <p:sp>
        <p:nvSpPr>
          <p:cNvPr id="3" name="Content Placeholder 2"/>
          <p:cNvSpPr>
            <a:spLocks noGrp="1"/>
          </p:cNvSpPr>
          <p:nvPr>
            <p:ph idx="1"/>
          </p:nvPr>
        </p:nvSpPr>
        <p:spPr>
          <a:xfrm>
            <a:off x="914400" y="1371600"/>
            <a:ext cx="7772400" cy="4114800"/>
          </a:xfrm>
        </p:spPr>
        <p:txBody>
          <a:bodyPr/>
          <a:lstStyle/>
          <a:p>
            <a:pPr algn="just">
              <a:buFont typeface="Wingdings" panose="05000000000000000000" pitchFamily="2" charset="2"/>
              <a:buChar char="q"/>
            </a:pPr>
            <a:r>
              <a:rPr lang="en-US" altLang="en-US" sz="2400" dirty="0"/>
              <a:t>People often find it very difficult to explain how they carry out their routine tasks and how they work together in particular situation.</a:t>
            </a:r>
          </a:p>
          <a:p>
            <a:pPr lvl="1" algn="just">
              <a:buFont typeface="Wingdings" panose="05000000000000000000" pitchFamily="2" charset="2"/>
              <a:buChar char="q"/>
            </a:pPr>
            <a:r>
              <a:rPr lang="en-US" altLang="en-US" sz="2000" dirty="0"/>
              <a:t>How to tie a shoelace?</a:t>
            </a:r>
          </a:p>
          <a:p>
            <a:pPr lvl="1" algn="just">
              <a:buFont typeface="Wingdings" panose="05000000000000000000" pitchFamily="2" charset="2"/>
              <a:buChar char="q"/>
            </a:pPr>
            <a:r>
              <a:rPr lang="en-US" altLang="en-US" sz="2000" dirty="0"/>
              <a:t>Difficult to describe but easy to demonstrate process</a:t>
            </a:r>
          </a:p>
          <a:p>
            <a:pPr algn="just">
              <a:buFont typeface="Wingdings" panose="05000000000000000000" pitchFamily="2" charset="2"/>
              <a:buChar char="q"/>
            </a:pPr>
            <a:r>
              <a:rPr lang="en-US" altLang="en-US" sz="2400" dirty="0"/>
              <a:t>Observation is a better way of understanding this type of tasks to understand what support people need from a computer-based system </a:t>
            </a:r>
          </a:p>
          <a:p>
            <a:pPr algn="just">
              <a:buFont typeface="Wingdings" panose="05000000000000000000" pitchFamily="2" charset="2"/>
              <a:buChar char="q"/>
            </a:pPr>
            <a:r>
              <a:rPr lang="en-US" altLang="en-US" sz="2400" dirty="0"/>
              <a:t>Ethnography is an observational technique that can be used to understand operational processes and help derive requirements for these processes.</a:t>
            </a:r>
            <a:endParaRPr lang="en-GB" altLang="en-US" sz="2400" dirty="0"/>
          </a:p>
          <a:p>
            <a:pPr algn="just">
              <a:buFont typeface="Wingdings" panose="05000000000000000000" pitchFamily="2" charset="2"/>
              <a:buChar char="q"/>
            </a:pPr>
            <a:r>
              <a:rPr lang="en-GB" altLang="en-US" sz="2400" dirty="0"/>
              <a:t>A social scientist spends a considerable time observing and analysing how people actually work.</a:t>
            </a:r>
          </a:p>
        </p:txBody>
      </p:sp>
    </p:spTree>
    <p:extLst>
      <p:ext uri="{BB962C8B-B14F-4D97-AF65-F5344CB8AC3E}">
        <p14:creationId xmlns:p14="http://schemas.microsoft.com/office/powerpoint/2010/main" val="7920986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1173163" y="-76200"/>
            <a:ext cx="7772400" cy="1143000"/>
          </a:xfrm>
        </p:spPr>
        <p:txBody>
          <a:bodyPr/>
          <a:lstStyle/>
          <a:p>
            <a:r>
              <a:rPr lang="en-US" altLang="en-US" sz="3600"/>
              <a:t>Ethnography</a:t>
            </a:r>
          </a:p>
        </p:txBody>
      </p:sp>
      <p:sp>
        <p:nvSpPr>
          <p:cNvPr id="3" name="Content Placeholder 2"/>
          <p:cNvSpPr>
            <a:spLocks noGrp="1"/>
          </p:cNvSpPr>
          <p:nvPr>
            <p:ph idx="1"/>
          </p:nvPr>
        </p:nvSpPr>
        <p:spPr>
          <a:xfrm>
            <a:off x="1066800" y="990600"/>
            <a:ext cx="7772400" cy="4114800"/>
          </a:xfrm>
        </p:spPr>
        <p:txBody>
          <a:bodyPr/>
          <a:lstStyle/>
          <a:p>
            <a:pPr algn="just">
              <a:buFont typeface="Wingdings" panose="05000000000000000000" pitchFamily="2" charset="2"/>
              <a:buChar char="q"/>
            </a:pPr>
            <a:r>
              <a:rPr lang="en-GB" altLang="en-US" sz="2000" dirty="0"/>
              <a:t>People do not have to explain or articulate their work.</a:t>
            </a:r>
          </a:p>
          <a:p>
            <a:pPr algn="just">
              <a:buFont typeface="Wingdings" panose="05000000000000000000" pitchFamily="2" charset="2"/>
              <a:buChar char="q"/>
            </a:pPr>
            <a:r>
              <a:rPr lang="en-GB" altLang="en-US" sz="2000" dirty="0"/>
              <a:t>Ethnographic studies have shown that work is usually richer and more complex than suggested by simple system models.</a:t>
            </a:r>
          </a:p>
          <a:p>
            <a:pPr algn="just">
              <a:buFont typeface="Wingdings" panose="05000000000000000000" pitchFamily="2" charset="2"/>
              <a:buChar char="q"/>
            </a:pPr>
            <a:r>
              <a:rPr lang="en-GB" altLang="en-US" sz="2000" dirty="0"/>
              <a:t>For example observing workers in a bank to understand their everyday work and hence derive requirements for computer support.</a:t>
            </a:r>
          </a:p>
          <a:p>
            <a:pPr algn="just">
              <a:buFont typeface="Wingdings" panose="05000000000000000000" pitchFamily="2" charset="2"/>
              <a:buChar char="q"/>
            </a:pPr>
            <a:r>
              <a:rPr lang="en-GB" altLang="en-US" sz="2000" dirty="0"/>
              <a:t>Ethnography studies cannot be carried out according to a formula</a:t>
            </a:r>
          </a:p>
          <a:p>
            <a:pPr lvl="1" algn="just">
              <a:buFont typeface="Wingdings" panose="05000000000000000000" pitchFamily="2" charset="2"/>
              <a:buChar char="q"/>
            </a:pPr>
            <a:r>
              <a:rPr lang="en-GB" altLang="en-US" sz="2000" dirty="0"/>
              <a:t>They are dependent on the personality of ethnographer</a:t>
            </a:r>
          </a:p>
          <a:p>
            <a:pPr lvl="1" algn="just">
              <a:buFont typeface="Wingdings" panose="05000000000000000000" pitchFamily="2" charset="2"/>
              <a:buChar char="q"/>
            </a:pPr>
            <a:r>
              <a:rPr lang="en-GB" altLang="en-US" sz="2000" dirty="0"/>
              <a:t>The type of process being studied</a:t>
            </a:r>
          </a:p>
          <a:p>
            <a:pPr lvl="1" algn="just">
              <a:buFont typeface="Wingdings" panose="05000000000000000000" pitchFamily="2" charset="2"/>
              <a:buChar char="q"/>
            </a:pPr>
            <a:r>
              <a:rPr lang="en-GB" altLang="en-US" sz="2000" dirty="0"/>
              <a:t>People involved in the process</a:t>
            </a:r>
          </a:p>
          <a:p>
            <a:pPr lvl="1" algn="just">
              <a:buFont typeface="Wingdings" panose="05000000000000000000" pitchFamily="2" charset="2"/>
              <a:buChar char="q"/>
            </a:pPr>
            <a:r>
              <a:rPr lang="en-GB" altLang="en-US" sz="2000" dirty="0"/>
              <a:t>To be effective, the ethnographer must be accepted by the people being studied</a:t>
            </a:r>
          </a:p>
          <a:p>
            <a:pPr lvl="1" algn="just">
              <a:buFont typeface="Wingdings" panose="05000000000000000000" pitchFamily="2" charset="2"/>
              <a:buChar char="q"/>
            </a:pPr>
            <a:r>
              <a:rPr lang="en-GB" altLang="en-US" sz="2000" dirty="0"/>
              <a:t>The people must feel comfortable to carry on their daily tasks in the presence of ethnographer.  </a:t>
            </a:r>
          </a:p>
          <a:p>
            <a:pPr algn="just">
              <a:buFont typeface="Wingdings" panose="05000000000000000000" pitchFamily="2" charset="2"/>
              <a:buChar char="q"/>
            </a:pPr>
            <a:endParaRPr lang="en-US" altLang="en-US" sz="2000" dirty="0"/>
          </a:p>
          <a:p>
            <a:pPr>
              <a:buFont typeface="Wingdings" panose="05000000000000000000" pitchFamily="2" charset="2"/>
              <a:buChar char="q"/>
            </a:pPr>
            <a:endParaRPr lang="en-US" altLang="en-US" sz="2000" dirty="0"/>
          </a:p>
        </p:txBody>
      </p:sp>
    </p:spTree>
    <p:extLst>
      <p:ext uri="{BB962C8B-B14F-4D97-AF65-F5344CB8AC3E}">
        <p14:creationId xmlns:p14="http://schemas.microsoft.com/office/powerpoint/2010/main" val="797077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1173163" y="457200"/>
            <a:ext cx="7772400" cy="762000"/>
          </a:xfrm>
        </p:spPr>
        <p:txBody>
          <a:bodyPr/>
          <a:lstStyle/>
          <a:p>
            <a:r>
              <a:rPr lang="en-US" altLang="en-US" sz="3600"/>
              <a:t>Ethnography study process</a:t>
            </a:r>
          </a:p>
        </p:txBody>
      </p:sp>
      <p:sp>
        <p:nvSpPr>
          <p:cNvPr id="3" name="Content Placeholder 2"/>
          <p:cNvSpPr>
            <a:spLocks noGrp="1"/>
          </p:cNvSpPr>
          <p:nvPr>
            <p:ph idx="1"/>
          </p:nvPr>
        </p:nvSpPr>
        <p:spPr>
          <a:xfrm>
            <a:off x="600075" y="1524000"/>
            <a:ext cx="8345488" cy="4114800"/>
          </a:xfrm>
        </p:spPr>
        <p:txBody>
          <a:bodyPr/>
          <a:lstStyle/>
          <a:p>
            <a:pPr algn="just">
              <a:buFont typeface="Wingdings" panose="05000000000000000000" pitchFamily="2" charset="2"/>
              <a:buChar char="q"/>
            </a:pPr>
            <a:r>
              <a:rPr lang="en-US" altLang="en-US" sz="2000" dirty="0"/>
              <a:t>Assume that people you are studying are good at doing their jobs and look for non-standard ways of working. </a:t>
            </a:r>
          </a:p>
          <a:p>
            <a:pPr lvl="1" algn="just">
              <a:buFont typeface="Wingdings" panose="05000000000000000000" pitchFamily="2" charset="2"/>
              <a:buChar char="q"/>
            </a:pPr>
            <a:r>
              <a:rPr lang="en-US" altLang="en-US" sz="2000" dirty="0"/>
              <a:t>These often points to the efficiencies which has been introduced through individual experiences</a:t>
            </a:r>
          </a:p>
          <a:p>
            <a:pPr algn="just">
              <a:buFont typeface="Wingdings" panose="05000000000000000000" pitchFamily="2" charset="2"/>
              <a:buChar char="q"/>
            </a:pPr>
            <a:r>
              <a:rPr lang="en-US" altLang="en-US" sz="2000" dirty="0"/>
              <a:t>It is important to spend time getting to know people involved and establish a relationship of trust. </a:t>
            </a:r>
          </a:p>
          <a:p>
            <a:pPr lvl="1" algn="just">
              <a:buFont typeface="Wingdings" panose="05000000000000000000" pitchFamily="2" charset="2"/>
              <a:buChar char="q"/>
            </a:pPr>
            <a:r>
              <a:rPr lang="en-US" altLang="en-US" sz="2000" dirty="0"/>
              <a:t>For this reason, ethnography is best carried out by an external organization. </a:t>
            </a:r>
          </a:p>
          <a:p>
            <a:pPr algn="just">
              <a:buFont typeface="Wingdings" panose="05000000000000000000" pitchFamily="2" charset="2"/>
              <a:buChar char="q"/>
            </a:pPr>
            <a:r>
              <a:rPr lang="en-US" altLang="en-US" sz="2000" dirty="0"/>
              <a:t>Detailed notes of all work practices should be made during the observation and written up on regular basis.  </a:t>
            </a:r>
          </a:p>
          <a:p>
            <a:pPr lvl="1" algn="just">
              <a:buFont typeface="Wingdings" panose="05000000000000000000" pitchFamily="2" charset="2"/>
              <a:buChar char="q"/>
            </a:pPr>
            <a:r>
              <a:rPr lang="en-US" altLang="en-US" sz="2000" dirty="0"/>
              <a:t>The ethnographer must analyze the notes and draw conclusions from them. </a:t>
            </a:r>
          </a:p>
          <a:p>
            <a:pPr algn="just">
              <a:buFont typeface="Wingdings" panose="05000000000000000000" pitchFamily="2" charset="2"/>
              <a:buChar char="q"/>
            </a:pPr>
            <a:r>
              <a:rPr lang="en-US" altLang="en-US" sz="2000" dirty="0"/>
              <a:t>Open ended interviewing can be combined with ethnography to develop an understanding of what is going on.</a:t>
            </a:r>
          </a:p>
          <a:p>
            <a:pPr algn="just">
              <a:buFont typeface="Wingdings" panose="05000000000000000000" pitchFamily="2" charset="2"/>
              <a:buChar char="q"/>
            </a:pPr>
            <a:endParaRPr lang="en-US" altLang="en-US" sz="2000" dirty="0"/>
          </a:p>
        </p:txBody>
      </p:sp>
    </p:spTree>
    <p:extLst>
      <p:ext uri="{BB962C8B-B14F-4D97-AF65-F5344CB8AC3E}">
        <p14:creationId xmlns:p14="http://schemas.microsoft.com/office/powerpoint/2010/main" val="35860803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dirty="0"/>
              <a:t>Steps for conducting interviews</a:t>
            </a:r>
          </a:p>
        </p:txBody>
      </p:sp>
      <p:sp>
        <p:nvSpPr>
          <p:cNvPr id="3" name="Content Placeholder 2"/>
          <p:cNvSpPr>
            <a:spLocks noGrp="1"/>
          </p:cNvSpPr>
          <p:nvPr>
            <p:ph idx="1"/>
          </p:nvPr>
        </p:nvSpPr>
        <p:spPr>
          <a:xfrm>
            <a:off x="1173163" y="1219200"/>
            <a:ext cx="7772400" cy="4114800"/>
          </a:xfrm>
        </p:spPr>
        <p:txBody>
          <a:bodyPr/>
          <a:lstStyle/>
          <a:p>
            <a:pPr algn="just">
              <a:buFont typeface="Wingdings" panose="05000000000000000000" pitchFamily="2" charset="2"/>
              <a:buChar char="q"/>
            </a:pPr>
            <a:r>
              <a:rPr lang="en-US" sz="2400" b="1" dirty="0"/>
              <a:t>Establish rapport </a:t>
            </a:r>
          </a:p>
          <a:p>
            <a:pPr lvl="1" algn="just">
              <a:buFont typeface="Wingdings" panose="05000000000000000000" pitchFamily="2" charset="2"/>
              <a:buChar char="q"/>
            </a:pPr>
            <a:r>
              <a:rPr lang="en-US" sz="2000" dirty="0"/>
              <a:t>To begin an interview, introduce yourself if the attendees don’t already know you, review the agenda, remind attendees of the session objectives, and address any preliminary questions or concerns attendees have.</a:t>
            </a:r>
          </a:p>
          <a:p>
            <a:pPr algn="just">
              <a:buFont typeface="Wingdings" panose="05000000000000000000" pitchFamily="2" charset="2"/>
              <a:buChar char="q"/>
            </a:pPr>
            <a:r>
              <a:rPr lang="en-US" sz="2400" b="1" dirty="0"/>
              <a:t>Stay in scope </a:t>
            </a:r>
          </a:p>
          <a:p>
            <a:pPr lvl="1" algn="just">
              <a:buFont typeface="Wingdings" panose="05000000000000000000" pitchFamily="2" charset="2"/>
              <a:buChar char="q"/>
            </a:pPr>
            <a:r>
              <a:rPr lang="en-US" sz="2000" dirty="0"/>
              <a:t>As with any elicitation session, keep the discussion focused on its objective. Even when you are talking with just one person or a small group, there’s a chance the interview will go off topic.</a:t>
            </a:r>
          </a:p>
          <a:p>
            <a:pPr algn="just">
              <a:buFont typeface="Wingdings" panose="05000000000000000000" pitchFamily="2" charset="2"/>
              <a:buChar char="q"/>
            </a:pPr>
            <a:r>
              <a:rPr lang="en-US" sz="2400" b="1" dirty="0"/>
              <a:t>Prepare questions </a:t>
            </a:r>
          </a:p>
          <a:p>
            <a:pPr lvl="1" algn="just">
              <a:buFont typeface="Wingdings" panose="05000000000000000000" pitchFamily="2" charset="2"/>
              <a:buChar char="q"/>
            </a:pPr>
            <a:r>
              <a:rPr lang="en-US" sz="2000" dirty="0"/>
              <a:t>Prepare for interviews by drafting any materials you can beforehand, such as a list of questions to guide the conversation. Draft materials will give your users a starting point to think from. </a:t>
            </a:r>
          </a:p>
          <a:p>
            <a:pPr algn="just">
              <a:buFont typeface="Wingdings" panose="05000000000000000000" pitchFamily="2" charset="2"/>
              <a:buChar char="q"/>
            </a:pPr>
            <a:endParaRPr lang="en-US" sz="2400" dirty="0"/>
          </a:p>
        </p:txBody>
      </p:sp>
    </p:spTree>
    <p:extLst>
      <p:ext uri="{BB962C8B-B14F-4D97-AF65-F5344CB8AC3E}">
        <p14:creationId xmlns:p14="http://schemas.microsoft.com/office/powerpoint/2010/main" val="412190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GB" altLang="en-US"/>
              <a:t>Scope of ethnography</a:t>
            </a:r>
            <a:endParaRPr lang="en-US" altLang="en-US"/>
          </a:p>
        </p:txBody>
      </p:sp>
      <p:sp>
        <p:nvSpPr>
          <p:cNvPr id="3" name="Content Placeholder 2"/>
          <p:cNvSpPr>
            <a:spLocks noGrp="1"/>
          </p:cNvSpPr>
          <p:nvPr>
            <p:ph idx="1"/>
          </p:nvPr>
        </p:nvSpPr>
        <p:spPr>
          <a:xfrm>
            <a:off x="762000" y="1676400"/>
            <a:ext cx="7772400" cy="4114800"/>
          </a:xfrm>
        </p:spPr>
        <p:txBody>
          <a:bodyPr/>
          <a:lstStyle/>
          <a:p>
            <a:pPr algn="just">
              <a:buFont typeface="Wingdings" panose="05000000000000000000" pitchFamily="2" charset="2"/>
              <a:buChar char="q"/>
            </a:pPr>
            <a:r>
              <a:rPr lang="en-GB" altLang="en-US" sz="2400" dirty="0"/>
              <a:t>Requirements that are derived from the way that people actually work, rather than the way in which process definitions suggest that they ought to work.</a:t>
            </a:r>
          </a:p>
          <a:p>
            <a:pPr algn="just">
              <a:buFont typeface="Wingdings" panose="05000000000000000000" pitchFamily="2" charset="2"/>
              <a:buChar char="q"/>
            </a:pPr>
            <a:r>
              <a:rPr lang="en-GB" altLang="en-US" sz="2400" dirty="0"/>
              <a:t>Requirements that are derived from cooperation and awareness of other people’s activities.</a:t>
            </a:r>
          </a:p>
          <a:p>
            <a:pPr algn="just">
              <a:buFont typeface="Wingdings" panose="05000000000000000000" pitchFamily="2" charset="2"/>
              <a:buChar char="q"/>
            </a:pPr>
            <a:r>
              <a:rPr lang="en-GB" altLang="en-US" sz="2400" dirty="0"/>
              <a:t>Ethnography is effective for understanding existing processes but cannot identify new features that should be added to a system.</a:t>
            </a:r>
          </a:p>
          <a:p>
            <a:pPr algn="just">
              <a:buFont typeface="Wingdings" panose="05000000000000000000" pitchFamily="2" charset="2"/>
              <a:buChar char="q"/>
            </a:pPr>
            <a:endParaRPr lang="en-US" altLang="en-US" sz="2400" dirty="0"/>
          </a:p>
        </p:txBody>
      </p:sp>
    </p:spTree>
    <p:extLst>
      <p:ext uri="{BB962C8B-B14F-4D97-AF65-F5344CB8AC3E}">
        <p14:creationId xmlns:p14="http://schemas.microsoft.com/office/powerpoint/2010/main" val="31787297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a:t>
            </a:r>
          </a:p>
        </p:txBody>
      </p:sp>
      <p:sp>
        <p:nvSpPr>
          <p:cNvPr id="3" name="Content Placeholder 2"/>
          <p:cNvSpPr>
            <a:spLocks noGrp="1"/>
          </p:cNvSpPr>
          <p:nvPr>
            <p:ph idx="1"/>
          </p:nvPr>
        </p:nvSpPr>
        <p:spPr>
          <a:xfrm>
            <a:off x="533400" y="1524000"/>
            <a:ext cx="8229600" cy="4114800"/>
          </a:xfrm>
        </p:spPr>
        <p:txBody>
          <a:bodyPr/>
          <a:lstStyle/>
          <a:p>
            <a:pPr>
              <a:buFont typeface="Wingdings" panose="05000000000000000000" pitchFamily="2" charset="2"/>
              <a:buChar char="§"/>
            </a:pPr>
            <a:r>
              <a:rPr lang="en-US" sz="2400" dirty="0"/>
              <a:t>A prototype of a system is an initial version of the system which is available early in the development process.</a:t>
            </a:r>
          </a:p>
          <a:p>
            <a:pPr>
              <a:buFont typeface="Wingdings" panose="05000000000000000000" pitchFamily="2" charset="2"/>
              <a:buChar char="§"/>
            </a:pPr>
            <a:r>
              <a:rPr lang="en-US" sz="2400" dirty="0"/>
              <a:t>In software systems, prototypes are more often used to help elicit and validate the system requirements.</a:t>
            </a:r>
          </a:p>
          <a:p>
            <a:pPr>
              <a:buFont typeface="Wingdings" panose="05000000000000000000" pitchFamily="2" charset="2"/>
              <a:buChar char="§"/>
            </a:pPr>
            <a:r>
              <a:rPr lang="en-US" sz="2400" dirty="0"/>
              <a:t>An essential requirement for the prototype is that it should be possible to develop it quickly so that it can be used during the development process.</a:t>
            </a:r>
          </a:p>
          <a:p>
            <a:pPr>
              <a:buFont typeface="Wingdings" panose="05000000000000000000" pitchFamily="2" charset="2"/>
              <a:buChar char="§"/>
            </a:pPr>
            <a:r>
              <a:rPr lang="en-US" sz="2400" dirty="0"/>
              <a:t>This means that</a:t>
            </a:r>
          </a:p>
          <a:p>
            <a:pPr lvl="1">
              <a:buFont typeface="Wingdings" panose="05000000000000000000" pitchFamily="2" charset="2"/>
              <a:buChar char="§"/>
            </a:pPr>
            <a:r>
              <a:rPr lang="en-US" sz="2000" dirty="0"/>
              <a:t>Not all functionality will be included</a:t>
            </a:r>
          </a:p>
          <a:p>
            <a:pPr lvl="1">
              <a:buFont typeface="Wingdings" panose="05000000000000000000" pitchFamily="2" charset="2"/>
              <a:buChar char="§"/>
            </a:pPr>
            <a:r>
              <a:rPr lang="en-US" sz="2000" dirty="0"/>
              <a:t>Normal mechanism of management and quality assurance may be ignored</a:t>
            </a:r>
          </a:p>
          <a:p>
            <a:pPr lvl="1">
              <a:buFont typeface="Wingdings" panose="05000000000000000000" pitchFamily="2" charset="2"/>
              <a:buChar char="§"/>
            </a:pPr>
            <a:r>
              <a:rPr lang="en-US" sz="2000" dirty="0"/>
              <a:t>Non functional requirements such as reliability, performance, security are ignored </a:t>
            </a:r>
          </a:p>
        </p:txBody>
      </p:sp>
    </p:spTree>
    <p:extLst>
      <p:ext uri="{BB962C8B-B14F-4D97-AF65-F5344CB8AC3E}">
        <p14:creationId xmlns:p14="http://schemas.microsoft.com/office/powerpoint/2010/main" val="183318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152400"/>
            <a:ext cx="7772400" cy="1143000"/>
          </a:xfrm>
        </p:spPr>
        <p:txBody>
          <a:bodyPr/>
          <a:lstStyle/>
          <a:p>
            <a:r>
              <a:rPr lang="en-US" sz="3200" dirty="0"/>
              <a:t>Throw-away prototype</a:t>
            </a:r>
          </a:p>
        </p:txBody>
      </p:sp>
      <p:sp>
        <p:nvSpPr>
          <p:cNvPr id="3" name="Content Placeholder 2"/>
          <p:cNvSpPr>
            <a:spLocks noGrp="1"/>
          </p:cNvSpPr>
          <p:nvPr>
            <p:ph idx="1"/>
          </p:nvPr>
        </p:nvSpPr>
        <p:spPr>
          <a:xfrm>
            <a:off x="1066800" y="1447800"/>
            <a:ext cx="7772400" cy="4114800"/>
          </a:xfrm>
        </p:spPr>
        <p:txBody>
          <a:bodyPr/>
          <a:lstStyle/>
          <a:p>
            <a:pPr>
              <a:buFont typeface="Wingdings" panose="05000000000000000000" pitchFamily="2" charset="2"/>
              <a:buChar char="§"/>
            </a:pPr>
            <a:r>
              <a:rPr lang="en-US" sz="2400" dirty="0"/>
              <a:t>The throw-away prototype should be discarded when the final system has been developed.</a:t>
            </a:r>
          </a:p>
          <a:p>
            <a:pPr>
              <a:buFont typeface="Wingdings" panose="05000000000000000000" pitchFamily="2" charset="2"/>
              <a:buChar char="§"/>
            </a:pPr>
            <a:r>
              <a:rPr lang="en-US" sz="2400" dirty="0"/>
              <a:t>Throw-away prototype is used to help elicit and analyze system requirements</a:t>
            </a:r>
          </a:p>
          <a:p>
            <a:pPr>
              <a:buFont typeface="Wingdings" panose="05000000000000000000" pitchFamily="2" charset="2"/>
              <a:buChar char="§"/>
            </a:pPr>
            <a:r>
              <a:rPr lang="en-US" sz="2400" dirty="0"/>
              <a:t>The requirements which should be prototyped should be those which are hardest to understand.</a:t>
            </a:r>
          </a:p>
          <a:p>
            <a:pPr>
              <a:buFont typeface="Wingdings" panose="05000000000000000000" pitchFamily="2" charset="2"/>
              <a:buChar char="§"/>
            </a:pPr>
            <a:r>
              <a:rPr lang="en-US" sz="2400" dirty="0"/>
              <a:t>Requirements which are well understood need not to be implemented by the prototype</a:t>
            </a:r>
          </a:p>
          <a:p>
            <a:pPr>
              <a:buFont typeface="Wingdings" panose="05000000000000000000" pitchFamily="2" charset="2"/>
              <a:buChar char="§"/>
            </a:pPr>
            <a:endParaRPr lang="en-US" sz="2400" dirty="0"/>
          </a:p>
          <a:p>
            <a:pPr>
              <a:buFont typeface="Wingdings" panose="05000000000000000000" pitchFamily="2" charset="2"/>
              <a:buChar char="§"/>
            </a:pPr>
            <a:endParaRPr lang="en-US" sz="2400" dirty="0"/>
          </a:p>
        </p:txBody>
      </p:sp>
    </p:spTree>
    <p:extLst>
      <p:ext uri="{BB962C8B-B14F-4D97-AF65-F5344CB8AC3E}">
        <p14:creationId xmlns:p14="http://schemas.microsoft.com/office/powerpoint/2010/main" val="303596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Evolutionary prototype</a:t>
            </a:r>
          </a:p>
        </p:txBody>
      </p:sp>
      <p:sp>
        <p:nvSpPr>
          <p:cNvPr id="3" name="Content Placeholder 2"/>
          <p:cNvSpPr>
            <a:spLocks noGrp="1"/>
          </p:cNvSpPr>
          <p:nvPr>
            <p:ph idx="1"/>
          </p:nvPr>
        </p:nvSpPr>
        <p:spPr>
          <a:xfrm>
            <a:off x="609600" y="1752600"/>
            <a:ext cx="7772400" cy="4114800"/>
          </a:xfrm>
        </p:spPr>
        <p:txBody>
          <a:bodyPr/>
          <a:lstStyle/>
          <a:p>
            <a:pPr algn="just">
              <a:buFont typeface="Wingdings" panose="05000000000000000000" pitchFamily="2" charset="2"/>
              <a:buChar char="§"/>
            </a:pPr>
            <a:r>
              <a:rPr lang="en-US" sz="2400" dirty="0"/>
              <a:t>Evolutionary prototyping is an approach to software system development where a system with limited functionality is made available to user early in the development process. This system is then modified and extended to produce the final system.</a:t>
            </a:r>
          </a:p>
          <a:p>
            <a:pPr algn="just">
              <a:buFont typeface="Wingdings" panose="05000000000000000000" pitchFamily="2" charset="2"/>
              <a:buChar char="§"/>
            </a:pPr>
            <a:r>
              <a:rPr lang="en-US" sz="2400" dirty="0"/>
              <a:t>Evolutionary prototype is intended to deliver a workable system quickly to the customer.</a:t>
            </a:r>
          </a:p>
          <a:p>
            <a:pPr algn="just">
              <a:buFont typeface="Wingdings" panose="05000000000000000000" pitchFamily="2" charset="2"/>
              <a:buChar char="§"/>
            </a:pPr>
            <a:r>
              <a:rPr lang="en-US" sz="2400" dirty="0"/>
              <a:t>Therefore, the requirements which should be supported by the initial versions of this prototype are those which are well under stood and which can deliver useful end-user functionality. </a:t>
            </a:r>
          </a:p>
        </p:txBody>
      </p:sp>
    </p:spTree>
    <p:extLst>
      <p:ext uri="{BB962C8B-B14F-4D97-AF65-F5344CB8AC3E}">
        <p14:creationId xmlns:p14="http://schemas.microsoft.com/office/powerpoint/2010/main" val="309926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prototyping</a:t>
            </a:r>
          </a:p>
        </p:txBody>
      </p:sp>
      <p:sp>
        <p:nvSpPr>
          <p:cNvPr id="3" name="Content Placeholder 2"/>
          <p:cNvSpPr>
            <a:spLocks noGrp="1"/>
          </p:cNvSpPr>
          <p:nvPr>
            <p:ph idx="1"/>
          </p:nvPr>
        </p:nvSpPr>
        <p:spPr>
          <a:xfrm>
            <a:off x="990600" y="1752600"/>
            <a:ext cx="7772400" cy="4114800"/>
          </a:xfrm>
        </p:spPr>
        <p:txBody>
          <a:bodyPr/>
          <a:lstStyle/>
          <a:p>
            <a:pPr algn="just">
              <a:buFont typeface="Wingdings" panose="05000000000000000000" pitchFamily="2" charset="2"/>
              <a:buChar char="§"/>
            </a:pPr>
            <a:r>
              <a:rPr lang="en-US" sz="2400" dirty="0"/>
              <a:t>The prototype may help to establish the overall feasibility and usefulness of the system before high development costs are incurred</a:t>
            </a:r>
          </a:p>
          <a:p>
            <a:pPr algn="just">
              <a:buFont typeface="Wingdings" panose="05000000000000000000" pitchFamily="2" charset="2"/>
              <a:buChar char="§"/>
            </a:pPr>
            <a:r>
              <a:rPr lang="en-US" sz="2400" dirty="0"/>
              <a:t>A closer match to user’s real needs</a:t>
            </a:r>
          </a:p>
          <a:p>
            <a:pPr algn="just">
              <a:buFont typeface="Wingdings" panose="05000000000000000000" pitchFamily="2" charset="2"/>
              <a:buChar char="§"/>
            </a:pPr>
            <a:r>
              <a:rPr lang="en-US" sz="2400" dirty="0"/>
              <a:t>Prototyping is an effective way of developing system user interfaces. </a:t>
            </a:r>
          </a:p>
          <a:p>
            <a:pPr algn="just">
              <a:buFont typeface="Wingdings" panose="05000000000000000000" pitchFamily="2" charset="2"/>
              <a:buChar char="§"/>
            </a:pPr>
            <a:r>
              <a:rPr lang="en-US" sz="2400" dirty="0"/>
              <a:t>Improved system usability</a:t>
            </a:r>
          </a:p>
          <a:p>
            <a:pPr algn="just">
              <a:buFont typeface="Wingdings" panose="05000000000000000000" pitchFamily="2" charset="2"/>
              <a:buChar char="§"/>
            </a:pPr>
            <a:r>
              <a:rPr lang="en-US" sz="2400" dirty="0"/>
              <a:t>Improved maintainability</a:t>
            </a:r>
          </a:p>
          <a:p>
            <a:pPr algn="just">
              <a:buFont typeface="Wingdings" panose="05000000000000000000" pitchFamily="2" charset="2"/>
              <a:buChar char="§"/>
            </a:pPr>
            <a:endParaRPr lang="en-US" sz="2400" dirty="0"/>
          </a:p>
        </p:txBody>
      </p:sp>
    </p:spTree>
    <p:extLst>
      <p:ext uri="{BB962C8B-B14F-4D97-AF65-F5344CB8AC3E}">
        <p14:creationId xmlns:p14="http://schemas.microsoft.com/office/powerpoint/2010/main" val="194519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228600"/>
            <a:ext cx="7772400" cy="1143000"/>
          </a:xfrm>
        </p:spPr>
        <p:txBody>
          <a:bodyPr/>
          <a:lstStyle/>
          <a:p>
            <a:r>
              <a:rPr lang="en-US" sz="3600" dirty="0"/>
              <a:t>Problems associated with prototyping</a:t>
            </a:r>
          </a:p>
        </p:txBody>
      </p:sp>
      <p:sp>
        <p:nvSpPr>
          <p:cNvPr id="3" name="Content Placeholder 2"/>
          <p:cNvSpPr>
            <a:spLocks noGrp="1"/>
          </p:cNvSpPr>
          <p:nvPr>
            <p:ph idx="1"/>
          </p:nvPr>
        </p:nvSpPr>
        <p:spPr>
          <a:xfrm>
            <a:off x="990600" y="685800"/>
            <a:ext cx="7772400" cy="4114800"/>
          </a:xfrm>
        </p:spPr>
        <p:txBody>
          <a:bodyPr/>
          <a:lstStyle/>
          <a:p>
            <a:pPr algn="just">
              <a:buFont typeface="Wingdings" panose="05000000000000000000" pitchFamily="2" charset="2"/>
              <a:buChar char="§"/>
            </a:pPr>
            <a:r>
              <a:rPr lang="en-US" sz="2400"/>
              <a:t>Development </a:t>
            </a:r>
            <a:r>
              <a:rPr lang="en-US" sz="2400" dirty="0"/>
              <a:t>cost</a:t>
            </a:r>
          </a:p>
          <a:p>
            <a:pPr lvl="1" algn="just">
              <a:buFont typeface="Wingdings" panose="05000000000000000000" pitchFamily="2" charset="2"/>
              <a:buChar char="§"/>
            </a:pPr>
            <a:r>
              <a:rPr lang="en-US" sz="2000" dirty="0"/>
              <a:t>Development cost of prototyping depends on the type of system being developed. It may range from few person days for small systems to several person weeks.</a:t>
            </a:r>
          </a:p>
          <a:p>
            <a:pPr algn="just">
              <a:buFont typeface="Wingdings" panose="05000000000000000000" pitchFamily="2" charset="2"/>
              <a:buChar char="§"/>
            </a:pPr>
            <a:r>
              <a:rPr lang="en-US" sz="2400" dirty="0"/>
              <a:t>Extended development schedule</a:t>
            </a:r>
          </a:p>
          <a:p>
            <a:pPr lvl="1" algn="just">
              <a:buFont typeface="Wingdings" panose="05000000000000000000" pitchFamily="2" charset="2"/>
              <a:buChar char="§"/>
            </a:pPr>
            <a:r>
              <a:rPr lang="en-US" sz="2000" dirty="0"/>
              <a:t>In some cases, developing a prototype will cause the development schedule to be extended and final delivery date of the product is delayed.  </a:t>
            </a:r>
          </a:p>
          <a:p>
            <a:pPr lvl="1" algn="just">
              <a:buFont typeface="Wingdings" panose="05000000000000000000" pitchFamily="2" charset="2"/>
              <a:buChar char="§"/>
            </a:pPr>
            <a:r>
              <a:rPr lang="en-US" sz="2000" dirty="0"/>
              <a:t>However if the product delivered is more suited to customer needs that is not necessarily a problem</a:t>
            </a:r>
          </a:p>
          <a:p>
            <a:pPr algn="just">
              <a:buFont typeface="Wingdings" panose="05000000000000000000" pitchFamily="2" charset="2"/>
              <a:buChar char="§"/>
            </a:pPr>
            <a:r>
              <a:rPr lang="en-US" sz="2400" dirty="0"/>
              <a:t>Incomplete prototyping</a:t>
            </a:r>
          </a:p>
          <a:p>
            <a:pPr lvl="1" algn="just">
              <a:buFont typeface="Wingdings" panose="05000000000000000000" pitchFamily="2" charset="2"/>
              <a:buChar char="§"/>
            </a:pPr>
            <a:r>
              <a:rPr lang="en-US" sz="2000" dirty="0"/>
              <a:t>Prototyping can only simulate the system functionality. It can mislead the customer as they may think that the system as a whole will have the same performance </a:t>
            </a:r>
          </a:p>
          <a:p>
            <a:pPr algn="just">
              <a:buFont typeface="Wingdings" panose="05000000000000000000" pitchFamily="2" charset="2"/>
              <a:buChar char="§"/>
            </a:pPr>
            <a:endParaRPr lang="en-US" sz="2400" dirty="0"/>
          </a:p>
          <a:p>
            <a:pPr algn="just">
              <a:buFont typeface="Wingdings" panose="05000000000000000000" pitchFamily="2" charset="2"/>
              <a:buChar char="§"/>
            </a:pPr>
            <a:endParaRPr lang="en-US" sz="2400" dirty="0"/>
          </a:p>
        </p:txBody>
      </p:sp>
    </p:spTree>
    <p:extLst>
      <p:ext uri="{BB962C8B-B14F-4D97-AF65-F5344CB8AC3E}">
        <p14:creationId xmlns:p14="http://schemas.microsoft.com/office/powerpoint/2010/main" val="213654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The process of prototype development</a:t>
            </a:r>
            <a:br>
              <a:rPr lang="en-GB" sz="3600" dirty="0"/>
            </a:br>
            <a:endParaRPr lang="en-US" sz="3600" dirty="0"/>
          </a:p>
        </p:txBody>
      </p:sp>
      <p:pic>
        <p:nvPicPr>
          <p:cNvPr id="4" name="Content Placeholder 3" descr="2.9 Prototype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914400" y="1219200"/>
            <a:ext cx="6781800" cy="1923197"/>
          </a:xfrm>
          <a:prstGeom prst="rect">
            <a:avLst/>
          </a:prstGeom>
        </p:spPr>
      </p:pic>
      <p:sp>
        <p:nvSpPr>
          <p:cNvPr id="3" name="Rectangle 2"/>
          <p:cNvSpPr/>
          <p:nvPr/>
        </p:nvSpPr>
        <p:spPr>
          <a:xfrm>
            <a:off x="228599" y="3429000"/>
            <a:ext cx="8716963" cy="707886"/>
          </a:xfrm>
          <a:prstGeom prst="rect">
            <a:avLst/>
          </a:prstGeom>
          <a:solidFill>
            <a:schemeClr val="tx2">
              <a:lumMod val="20000"/>
              <a:lumOff val="80000"/>
            </a:schemeClr>
          </a:solidFill>
        </p:spPr>
        <p:txBody>
          <a:bodyPr wrap="square">
            <a:spAutoFit/>
          </a:bodyPr>
          <a:lstStyle/>
          <a:p>
            <a:pPr algn="just"/>
            <a:r>
              <a:rPr lang="en-US" sz="2000" b="1" u="sng" dirty="0">
                <a:solidFill>
                  <a:srgbClr val="231F20"/>
                </a:solidFill>
                <a:latin typeface="Times-Roman"/>
              </a:rPr>
              <a:t>Objectives:</a:t>
            </a:r>
            <a:r>
              <a:rPr lang="en-US" sz="2000" b="1" dirty="0">
                <a:solidFill>
                  <a:srgbClr val="231F20"/>
                </a:solidFill>
                <a:latin typeface="Times-Roman"/>
              </a:rPr>
              <a:t> </a:t>
            </a:r>
            <a:r>
              <a:rPr lang="en-US" sz="2000" dirty="0">
                <a:solidFill>
                  <a:srgbClr val="231F20"/>
                </a:solidFill>
                <a:latin typeface="Times-Roman"/>
              </a:rPr>
              <a:t>(1)</a:t>
            </a:r>
            <a:r>
              <a:rPr lang="en-US" sz="2000" b="1" dirty="0">
                <a:solidFill>
                  <a:srgbClr val="231F20"/>
                </a:solidFill>
                <a:latin typeface="Times-Roman"/>
              </a:rPr>
              <a:t> </a:t>
            </a:r>
            <a:r>
              <a:rPr lang="en-US" sz="2000" dirty="0">
                <a:solidFill>
                  <a:srgbClr val="231F20"/>
                </a:solidFill>
                <a:latin typeface="Times-Roman"/>
              </a:rPr>
              <a:t>To develop a system to prototype the user interface, (2) To develop a system to validate functional system requirements </a:t>
            </a:r>
            <a:r>
              <a:rPr lang="en-US" sz="2000" dirty="0" err="1">
                <a:solidFill>
                  <a:srgbClr val="231F20"/>
                </a:solidFill>
                <a:latin typeface="Times-Roman"/>
              </a:rPr>
              <a:t>etc</a:t>
            </a:r>
            <a:endParaRPr lang="en-US" sz="2000" dirty="0">
              <a:solidFill>
                <a:srgbClr val="000000"/>
              </a:solidFill>
            </a:endParaRPr>
          </a:p>
        </p:txBody>
      </p:sp>
      <p:sp>
        <p:nvSpPr>
          <p:cNvPr id="5" name="Rectangle 4"/>
          <p:cNvSpPr/>
          <p:nvPr/>
        </p:nvSpPr>
        <p:spPr>
          <a:xfrm>
            <a:off x="228598" y="4242137"/>
            <a:ext cx="8716964" cy="707886"/>
          </a:xfrm>
          <a:prstGeom prst="rect">
            <a:avLst/>
          </a:prstGeom>
          <a:solidFill>
            <a:schemeClr val="tx2">
              <a:lumMod val="20000"/>
              <a:lumOff val="80000"/>
            </a:schemeClr>
          </a:solidFill>
        </p:spPr>
        <p:txBody>
          <a:bodyPr wrap="square">
            <a:spAutoFit/>
          </a:bodyPr>
          <a:lstStyle/>
          <a:p>
            <a:pPr algn="just"/>
            <a:r>
              <a:rPr lang="en-US" sz="2000" b="1" u="sng" dirty="0">
                <a:solidFill>
                  <a:srgbClr val="231F20"/>
                </a:solidFill>
                <a:latin typeface="Times-Roman"/>
              </a:rPr>
              <a:t>Functionality:</a:t>
            </a:r>
            <a:r>
              <a:rPr lang="en-US" sz="2000" b="1" dirty="0">
                <a:solidFill>
                  <a:srgbClr val="231F20"/>
                </a:solidFill>
                <a:latin typeface="Times-Roman"/>
              </a:rPr>
              <a:t> </a:t>
            </a:r>
            <a:r>
              <a:rPr lang="en-US" sz="2000" dirty="0">
                <a:solidFill>
                  <a:srgbClr val="231F20"/>
                </a:solidFill>
                <a:latin typeface="Times-Roman"/>
              </a:rPr>
              <a:t>Relax non-functional requirements such as response</a:t>
            </a:r>
          </a:p>
          <a:p>
            <a:pPr algn="just"/>
            <a:r>
              <a:rPr lang="en-US" sz="2000" dirty="0">
                <a:solidFill>
                  <a:srgbClr val="231F20"/>
                </a:solidFill>
                <a:latin typeface="Times-Roman"/>
              </a:rPr>
              <a:t>time and memory utilization, s</a:t>
            </a:r>
            <a:r>
              <a:rPr lang="en-US" sz="2000" dirty="0">
                <a:solidFill>
                  <a:srgbClr val="000000"/>
                </a:solidFill>
              </a:rPr>
              <a:t>tandards of reliability and program quality</a:t>
            </a:r>
          </a:p>
        </p:txBody>
      </p:sp>
      <p:sp>
        <p:nvSpPr>
          <p:cNvPr id="6" name="Rectangle 5"/>
          <p:cNvSpPr/>
          <p:nvPr/>
        </p:nvSpPr>
        <p:spPr>
          <a:xfrm>
            <a:off x="228600" y="5105400"/>
            <a:ext cx="8716962" cy="1323439"/>
          </a:xfrm>
          <a:prstGeom prst="rect">
            <a:avLst/>
          </a:prstGeom>
          <a:solidFill>
            <a:schemeClr val="tx2">
              <a:lumMod val="20000"/>
              <a:lumOff val="80000"/>
            </a:schemeClr>
          </a:solidFill>
        </p:spPr>
        <p:txBody>
          <a:bodyPr wrap="square">
            <a:spAutoFit/>
          </a:bodyPr>
          <a:lstStyle/>
          <a:p>
            <a:pPr algn="just"/>
            <a:r>
              <a:rPr lang="en-US" sz="2000" b="1" u="sng" dirty="0">
                <a:solidFill>
                  <a:srgbClr val="231F20"/>
                </a:solidFill>
                <a:latin typeface="Times-Roman"/>
              </a:rPr>
              <a:t>Evaluation:</a:t>
            </a:r>
            <a:r>
              <a:rPr lang="en-US" sz="2000" b="1" dirty="0">
                <a:solidFill>
                  <a:srgbClr val="231F20"/>
                </a:solidFill>
                <a:latin typeface="Times-Roman"/>
              </a:rPr>
              <a:t> </a:t>
            </a:r>
            <a:r>
              <a:rPr lang="en-US" sz="2000" dirty="0">
                <a:solidFill>
                  <a:srgbClr val="231F20"/>
                </a:solidFill>
                <a:latin typeface="Times-Roman"/>
              </a:rPr>
              <a:t>Provision must be made for user training; </a:t>
            </a:r>
          </a:p>
          <a:p>
            <a:pPr algn="just"/>
            <a:r>
              <a:rPr lang="en-US" sz="2000" dirty="0">
                <a:solidFill>
                  <a:srgbClr val="000000"/>
                </a:solidFill>
              </a:rPr>
              <a:t>prototype objectives should be used to derive a plan for evaluation; </a:t>
            </a:r>
          </a:p>
          <a:p>
            <a:pPr algn="just"/>
            <a:r>
              <a:rPr lang="en-US" sz="2000" dirty="0">
                <a:solidFill>
                  <a:srgbClr val="000000"/>
                </a:solidFill>
              </a:rPr>
              <a:t>Users need time to become comfortable with a new system and to settle into a normal pattern of usage</a:t>
            </a:r>
          </a:p>
        </p:txBody>
      </p:sp>
    </p:spTree>
    <p:extLst>
      <p:ext uri="{BB962C8B-B14F-4D97-AF65-F5344CB8AC3E}">
        <p14:creationId xmlns:p14="http://schemas.microsoft.com/office/powerpoint/2010/main" val="182930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conducting interviews</a:t>
            </a:r>
          </a:p>
        </p:txBody>
      </p:sp>
      <p:sp>
        <p:nvSpPr>
          <p:cNvPr id="3" name="Content Placeholder 2"/>
          <p:cNvSpPr>
            <a:spLocks noGrp="1"/>
          </p:cNvSpPr>
          <p:nvPr>
            <p:ph idx="1"/>
          </p:nvPr>
        </p:nvSpPr>
        <p:spPr>
          <a:xfrm>
            <a:off x="914400" y="1981200"/>
            <a:ext cx="7772400" cy="4114800"/>
          </a:xfrm>
        </p:spPr>
        <p:txBody>
          <a:bodyPr/>
          <a:lstStyle/>
          <a:p>
            <a:pPr>
              <a:buFont typeface="Wingdings" panose="05000000000000000000" pitchFamily="2" charset="2"/>
              <a:buChar char="q"/>
            </a:pPr>
            <a:r>
              <a:rPr lang="en-US" sz="2400" b="1" dirty="0"/>
              <a:t>Suggest ideas </a:t>
            </a:r>
          </a:p>
          <a:p>
            <a:pPr lvl="1">
              <a:buFont typeface="Wingdings" panose="05000000000000000000" pitchFamily="2" charset="2"/>
              <a:buChar char="q"/>
            </a:pPr>
            <a:r>
              <a:rPr lang="en-US" sz="2000" dirty="0"/>
              <a:t>Rather than simply transcribing what customers say, a creative Requirements Engineer proposes ideas and alternatives during elicitation. Sometimes users don’t realize the capabilities developers can provide</a:t>
            </a:r>
          </a:p>
          <a:p>
            <a:pPr>
              <a:buFont typeface="Wingdings" panose="05000000000000000000" pitchFamily="2" charset="2"/>
              <a:buChar char="q"/>
            </a:pPr>
            <a:r>
              <a:rPr lang="en-US" sz="2400" b="1" dirty="0"/>
              <a:t>Listen actively </a:t>
            </a:r>
          </a:p>
          <a:p>
            <a:pPr lvl="1">
              <a:buFont typeface="Wingdings" panose="05000000000000000000" pitchFamily="2" charset="2"/>
              <a:buChar char="q"/>
            </a:pPr>
            <a:r>
              <a:rPr lang="en-US" sz="2000" dirty="0"/>
              <a:t>Practice the techniques of active listening (leaning forward, showing patience, giving verbal feedback, and inquiring when something is unclear) and paraphrasing (restating the main idea of a speaker’s message to show your understanding of that message). </a:t>
            </a:r>
          </a:p>
        </p:txBody>
      </p:sp>
    </p:spTree>
    <p:extLst>
      <p:ext uri="{BB962C8B-B14F-4D97-AF65-F5344CB8AC3E}">
        <p14:creationId xmlns:p14="http://schemas.microsoft.com/office/powerpoint/2010/main" val="422494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Goal Modeling</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0228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5334000" cy="1143000"/>
          </a:xfrm>
        </p:spPr>
        <p:txBody>
          <a:bodyPr/>
          <a:lstStyle/>
          <a:p>
            <a:pPr algn="ctr"/>
            <a:r>
              <a:rPr lang="en-US" sz="4000" dirty="0"/>
              <a:t>Goal</a:t>
            </a:r>
          </a:p>
        </p:txBody>
      </p:sp>
      <p:sp>
        <p:nvSpPr>
          <p:cNvPr id="3" name="Content Placeholder 2"/>
          <p:cNvSpPr>
            <a:spLocks noGrp="1"/>
          </p:cNvSpPr>
          <p:nvPr>
            <p:ph idx="1"/>
          </p:nvPr>
        </p:nvSpPr>
        <p:spPr>
          <a:xfrm>
            <a:off x="533400" y="1143000"/>
            <a:ext cx="8153400" cy="4114800"/>
          </a:xfrm>
        </p:spPr>
        <p:txBody>
          <a:bodyPr>
            <a:noAutofit/>
          </a:bodyPr>
          <a:lstStyle/>
          <a:p>
            <a:pPr algn="just">
              <a:buFont typeface="Wingdings" panose="05000000000000000000" pitchFamily="2" charset="2"/>
              <a:buChar char="§"/>
            </a:pPr>
            <a:r>
              <a:rPr lang="en-US" sz="2000" dirty="0"/>
              <a:t>A </a:t>
            </a:r>
            <a:r>
              <a:rPr lang="en-US" sz="2000" b="1" i="1" dirty="0"/>
              <a:t>goal </a:t>
            </a:r>
            <a:r>
              <a:rPr lang="en-US" sz="2000" dirty="0"/>
              <a:t>is an objective the system under consideration should achieve.</a:t>
            </a:r>
          </a:p>
          <a:p>
            <a:pPr algn="just">
              <a:buFont typeface="Wingdings" panose="05000000000000000000" pitchFamily="2" charset="2"/>
              <a:buChar char="§"/>
            </a:pPr>
            <a:r>
              <a:rPr lang="en-US" sz="2000" dirty="0"/>
              <a:t>Goals may be formulated at different levels of abstraction, ranging from high-level, strategic concerns </a:t>
            </a:r>
          </a:p>
          <a:p>
            <a:pPr lvl="1" algn="just">
              <a:buFont typeface="Wingdings" panose="05000000000000000000" pitchFamily="2" charset="2"/>
              <a:buChar char="§"/>
            </a:pPr>
            <a:r>
              <a:rPr lang="en-US" sz="2000" b="1" i="1" dirty="0"/>
              <a:t>Transport passengers safely </a:t>
            </a:r>
            <a:r>
              <a:rPr lang="en-US" sz="2000" dirty="0"/>
              <a:t>for a train transportation system </a:t>
            </a:r>
          </a:p>
          <a:p>
            <a:pPr lvl="1" algn="just">
              <a:buFont typeface="Wingdings" panose="05000000000000000000" pitchFamily="2" charset="2"/>
              <a:buChar char="§"/>
            </a:pPr>
            <a:r>
              <a:rPr lang="en-US" sz="2000" b="1" i="1" dirty="0"/>
              <a:t>provide ubiquitous cash service </a:t>
            </a:r>
            <a:r>
              <a:rPr lang="en-US" sz="2000" dirty="0"/>
              <a:t>for an ATM network system </a:t>
            </a:r>
          </a:p>
          <a:p>
            <a:pPr algn="just">
              <a:buFont typeface="Wingdings" panose="05000000000000000000" pitchFamily="2" charset="2"/>
              <a:buChar char="§"/>
            </a:pPr>
            <a:r>
              <a:rPr lang="en-US" sz="2000" dirty="0"/>
              <a:t>To low-level, technical concerns </a:t>
            </a:r>
          </a:p>
          <a:p>
            <a:pPr lvl="1" algn="just">
              <a:buFont typeface="Wingdings" panose="05000000000000000000" pitchFamily="2" charset="2"/>
              <a:buChar char="§"/>
            </a:pPr>
            <a:r>
              <a:rPr lang="en-US" sz="2000" b="1" i="1" dirty="0"/>
              <a:t>“keep doors closed when moving” </a:t>
            </a:r>
            <a:r>
              <a:rPr lang="en-US" sz="2000" dirty="0"/>
              <a:t>for a train transportation system </a:t>
            </a:r>
          </a:p>
          <a:p>
            <a:pPr lvl="1" algn="just">
              <a:buFont typeface="Wingdings" panose="05000000000000000000" pitchFamily="2" charset="2"/>
              <a:buChar char="§"/>
            </a:pPr>
            <a:r>
              <a:rPr lang="en-US" sz="2000" dirty="0"/>
              <a:t> </a:t>
            </a:r>
            <a:r>
              <a:rPr lang="en-US" sz="2000" b="1" i="1" dirty="0"/>
              <a:t>“card kept after 3 wrong password entries” </a:t>
            </a:r>
            <a:r>
              <a:rPr lang="en-US" sz="2000" dirty="0"/>
              <a:t>for an ATM system</a:t>
            </a:r>
          </a:p>
          <a:p>
            <a:pPr>
              <a:buFont typeface="Wingdings" panose="05000000000000000000" pitchFamily="2" charset="2"/>
              <a:buChar char="§"/>
            </a:pPr>
            <a:r>
              <a:rPr lang="en-US" sz="2000" dirty="0"/>
              <a:t>Goals also cover different types of concerns: </a:t>
            </a:r>
          </a:p>
          <a:p>
            <a:pPr lvl="1">
              <a:buFont typeface="Wingdings" panose="05000000000000000000" pitchFamily="2" charset="2"/>
              <a:buChar char="§"/>
            </a:pPr>
            <a:r>
              <a:rPr lang="en-US" sz="2000" dirty="0"/>
              <a:t>functional concerns associated with the services to be provided,</a:t>
            </a:r>
          </a:p>
          <a:p>
            <a:pPr lvl="1">
              <a:buFont typeface="Wingdings" panose="05000000000000000000" pitchFamily="2" charset="2"/>
              <a:buChar char="§"/>
            </a:pPr>
            <a:r>
              <a:rPr lang="en-US" sz="2000" dirty="0"/>
              <a:t>nonfunctional concerns associated with quality of service –such as safety, security, accuracy, performance, and so forth.</a:t>
            </a:r>
          </a:p>
        </p:txBody>
      </p:sp>
    </p:spTree>
    <p:extLst>
      <p:ext uri="{BB962C8B-B14F-4D97-AF65-F5344CB8AC3E}">
        <p14:creationId xmlns:p14="http://schemas.microsoft.com/office/powerpoint/2010/main" val="17074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lstStyle/>
          <a:p>
            <a:r>
              <a:rPr lang="en-US" dirty="0"/>
              <a:t>Goals for a Restaurant</a:t>
            </a:r>
          </a:p>
        </p:txBody>
      </p:sp>
      <p:sp>
        <p:nvSpPr>
          <p:cNvPr id="3" name="Content Placeholder 2"/>
          <p:cNvSpPr>
            <a:spLocks noGrp="1"/>
          </p:cNvSpPr>
          <p:nvPr>
            <p:ph idx="1"/>
          </p:nvPr>
        </p:nvSpPr>
        <p:spPr>
          <a:xfrm>
            <a:off x="457200" y="1295400"/>
            <a:ext cx="8229600" cy="4525963"/>
          </a:xfrm>
        </p:spPr>
        <p:txBody>
          <a:bodyPr>
            <a:noAutofit/>
          </a:bodyPr>
          <a:lstStyle/>
          <a:p>
            <a:pPr>
              <a:buFont typeface="Wingdings" panose="05000000000000000000" pitchFamily="2" charset="2"/>
              <a:buChar char="§"/>
            </a:pPr>
            <a:r>
              <a:rPr lang="en-US" sz="2200" dirty="0"/>
              <a:t>The </a:t>
            </a:r>
            <a:r>
              <a:rPr lang="en-US" sz="2200" b="1" dirty="0"/>
              <a:t>owner/manager </a:t>
            </a:r>
          </a:p>
          <a:p>
            <a:pPr lvl="1">
              <a:buFont typeface="Wingdings" panose="05000000000000000000" pitchFamily="2" charset="2"/>
              <a:buChar char="§"/>
            </a:pPr>
            <a:r>
              <a:rPr lang="en-US" sz="2200" dirty="0"/>
              <a:t>wants to make a profit, and to have a business that is not too much trouble to run. </a:t>
            </a:r>
          </a:p>
          <a:p>
            <a:pPr lvl="1">
              <a:buFont typeface="Wingdings" panose="05000000000000000000" pitchFamily="2" charset="2"/>
              <a:buChar char="§"/>
            </a:pPr>
            <a:r>
              <a:rPr lang="en-US" sz="2200" dirty="0"/>
              <a:t>This means, for example, having a good cook, efficient staff, and low maintenance and running costs.</a:t>
            </a:r>
          </a:p>
          <a:p>
            <a:pPr>
              <a:buFont typeface="Wingdings" panose="05000000000000000000" pitchFamily="2" charset="2"/>
              <a:buChar char="§"/>
            </a:pPr>
            <a:r>
              <a:rPr lang="en-US" sz="2200" dirty="0"/>
              <a:t>The </a:t>
            </a:r>
            <a:r>
              <a:rPr lang="en-US" sz="2200" b="1" dirty="0"/>
              <a:t>cook </a:t>
            </a:r>
          </a:p>
          <a:p>
            <a:pPr lvl="1">
              <a:buFont typeface="Wingdings" panose="05000000000000000000" pitchFamily="2" charset="2"/>
              <a:buChar char="§"/>
            </a:pPr>
            <a:r>
              <a:rPr lang="en-US" sz="2200" dirty="0"/>
              <a:t>wants good pay and to develop a reputation so he can have a successful career as a famous chef. </a:t>
            </a:r>
          </a:p>
          <a:p>
            <a:pPr lvl="1">
              <a:buFont typeface="Wingdings" panose="05000000000000000000" pitchFamily="2" charset="2"/>
              <a:buChar char="§"/>
            </a:pPr>
            <a:r>
              <a:rPr lang="en-US" sz="2200" dirty="0"/>
              <a:t>That means he wants the restaurant to enable him to prepare delicious and distinctive food. </a:t>
            </a:r>
          </a:p>
          <a:p>
            <a:pPr lvl="1">
              <a:buFont typeface="Wingdings" panose="05000000000000000000" pitchFamily="2" charset="2"/>
              <a:buChar char="§"/>
            </a:pPr>
            <a:r>
              <a:rPr lang="en-US" sz="2200" dirty="0"/>
              <a:t>He doesn’t want any problems with hygiene or staff absence. That in turn means he needs top equipment, well-trained staff, the best raw materials and, crucially, a large enough budget.</a:t>
            </a:r>
          </a:p>
          <a:p>
            <a:pPr lvl="1">
              <a:buFont typeface="Wingdings" panose="05000000000000000000" pitchFamily="2" charset="2"/>
              <a:buChar char="§"/>
            </a:pPr>
            <a:endParaRPr lang="en-US" sz="2200" dirty="0"/>
          </a:p>
        </p:txBody>
      </p:sp>
    </p:spTree>
    <p:extLst>
      <p:ext uri="{BB962C8B-B14F-4D97-AF65-F5344CB8AC3E}">
        <p14:creationId xmlns:p14="http://schemas.microsoft.com/office/powerpoint/2010/main" val="261938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Goals for a Restaurant</a:t>
            </a:r>
          </a:p>
        </p:txBody>
      </p:sp>
      <p:sp>
        <p:nvSpPr>
          <p:cNvPr id="3" name="Content Placeholder 2"/>
          <p:cNvSpPr>
            <a:spLocks noGrp="1"/>
          </p:cNvSpPr>
          <p:nvPr>
            <p:ph idx="1"/>
          </p:nvPr>
        </p:nvSpPr>
        <p:spPr>
          <a:xfrm>
            <a:off x="457200" y="1295400"/>
            <a:ext cx="8229600" cy="4525963"/>
          </a:xfrm>
        </p:spPr>
        <p:txBody>
          <a:bodyPr>
            <a:noAutofit/>
          </a:bodyPr>
          <a:lstStyle/>
          <a:p>
            <a:pPr>
              <a:buFont typeface="Wingdings" panose="05000000000000000000" pitchFamily="2" charset="2"/>
              <a:buChar char="§"/>
            </a:pPr>
            <a:r>
              <a:rPr lang="en-US" sz="2200" dirty="0"/>
              <a:t>The </a:t>
            </a:r>
            <a:r>
              <a:rPr lang="en-US" sz="2200" b="1" dirty="0"/>
              <a:t>customers </a:t>
            </a:r>
          </a:p>
          <a:p>
            <a:pPr lvl="1">
              <a:buFont typeface="Wingdings" panose="05000000000000000000" pitchFamily="2" charset="2"/>
              <a:buChar char="§"/>
            </a:pPr>
            <a:r>
              <a:rPr lang="en-US" sz="2200" dirty="0"/>
              <a:t>who eat in the restaurant want good food and value for money; they want a predictable price, good service and an enjoyable ambience.</a:t>
            </a:r>
          </a:p>
          <a:p>
            <a:pPr lvl="1">
              <a:buFont typeface="Wingdings" panose="05000000000000000000" pitchFamily="2" charset="2"/>
              <a:buChar char="§"/>
            </a:pPr>
            <a:r>
              <a:rPr lang="en-US" sz="2200" dirty="0"/>
              <a:t>They certainly don’t want to get food poisoning, so safety is important to them.</a:t>
            </a:r>
          </a:p>
          <a:p>
            <a:pPr>
              <a:buFont typeface="Wingdings" panose="05000000000000000000" pitchFamily="2" charset="2"/>
              <a:buChar char="§"/>
            </a:pPr>
            <a:r>
              <a:rPr lang="en-US" sz="2200" dirty="0"/>
              <a:t>The </a:t>
            </a:r>
            <a:r>
              <a:rPr lang="en-US" sz="2200" b="1" dirty="0"/>
              <a:t>suppliers </a:t>
            </a:r>
          </a:p>
          <a:p>
            <a:pPr lvl="1">
              <a:buFont typeface="Wingdings" panose="05000000000000000000" pitchFamily="2" charset="2"/>
              <a:buChar char="§"/>
            </a:pPr>
            <a:r>
              <a:rPr lang="en-US" sz="2200" dirty="0"/>
              <a:t>of food and other materials want to be paid, promptly and in full.</a:t>
            </a:r>
          </a:p>
          <a:p>
            <a:pPr>
              <a:buFont typeface="Wingdings" panose="05000000000000000000" pitchFamily="2" charset="2"/>
              <a:buChar char="§"/>
            </a:pPr>
            <a:r>
              <a:rPr lang="en-US" sz="2200" dirty="0"/>
              <a:t>The </a:t>
            </a:r>
            <a:r>
              <a:rPr lang="en-US" sz="2200" b="1" dirty="0"/>
              <a:t>local council’s public health department </a:t>
            </a:r>
          </a:p>
          <a:p>
            <a:pPr lvl="1">
              <a:buFont typeface="Wingdings" panose="05000000000000000000" pitchFamily="2" charset="2"/>
              <a:buChar char="§"/>
            </a:pPr>
            <a:r>
              <a:rPr lang="en-US" sz="2200" dirty="0"/>
              <a:t>want to see that hygiene rules are obeyed.</a:t>
            </a:r>
          </a:p>
          <a:p>
            <a:pPr>
              <a:buFont typeface="Wingdings" panose="05000000000000000000" pitchFamily="2" charset="2"/>
              <a:buChar char="§"/>
            </a:pPr>
            <a:r>
              <a:rPr lang="en-US" sz="2200" dirty="0"/>
              <a:t>The </a:t>
            </a:r>
            <a:r>
              <a:rPr lang="en-US" sz="2200" b="1" dirty="0"/>
              <a:t>taxman </a:t>
            </a:r>
          </a:p>
          <a:p>
            <a:pPr lvl="1">
              <a:buFont typeface="Wingdings" panose="05000000000000000000" pitchFamily="2" charset="2"/>
              <a:buChar char="§"/>
            </a:pPr>
            <a:r>
              <a:rPr lang="en-US" sz="2200" dirty="0"/>
              <a:t>wants to know that the proper amounts of tax are being paid by the business.</a:t>
            </a:r>
          </a:p>
        </p:txBody>
      </p:sp>
    </p:spTree>
    <p:extLst>
      <p:ext uri="{BB962C8B-B14F-4D97-AF65-F5344CB8AC3E}">
        <p14:creationId xmlns:p14="http://schemas.microsoft.com/office/powerpoint/2010/main" val="199154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“Goals List” of different stakeholders in restaurant</a:t>
            </a:r>
          </a:p>
        </p:txBody>
      </p:sp>
      <p:pic>
        <p:nvPicPr>
          <p:cNvPr id="3" name="Picture 2"/>
          <p:cNvPicPr>
            <a:picLocks noChangeAspect="1"/>
          </p:cNvPicPr>
          <p:nvPr/>
        </p:nvPicPr>
        <p:blipFill>
          <a:blip r:embed="rId2"/>
          <a:stretch>
            <a:fillRect/>
          </a:stretch>
        </p:blipFill>
        <p:spPr>
          <a:xfrm>
            <a:off x="152400" y="1981200"/>
            <a:ext cx="8991600" cy="2173285"/>
          </a:xfrm>
          <a:prstGeom prst="rect">
            <a:avLst/>
          </a:prstGeom>
        </p:spPr>
      </p:pic>
    </p:spTree>
    <p:extLst>
      <p:ext uri="{BB962C8B-B14F-4D97-AF65-F5344CB8AC3E}">
        <p14:creationId xmlns:p14="http://schemas.microsoft.com/office/powerpoint/2010/main" val="714816265"/>
      </p:ext>
    </p:extLst>
  </p:cSld>
  <p:clrMapOvr>
    <a:masterClrMapping/>
  </p:clrMapOvr>
</p:sld>
</file>

<file path=ppt/theme/theme1.xml><?xml version="1.0" encoding="utf-8"?>
<a:theme xmlns:a="http://schemas.openxmlformats.org/drawingml/2006/main" name="2_Min halsduk">
  <a:themeElements>
    <a:clrScheme name="Min halsduk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Min halsduk">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Min halsduk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Min halsduk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Min halsdu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n halsduk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Min halsduk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Min halsduk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TotalTime>
  <Words>2508</Words>
  <Application>Microsoft Office PowerPoint</Application>
  <PresentationFormat>On-screen Show (4:3)</PresentationFormat>
  <Paragraphs>250</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2_Min halsduk</vt:lpstr>
      <vt:lpstr>Interviews</vt:lpstr>
      <vt:lpstr>Requirements Elicitation Techniques</vt:lpstr>
      <vt:lpstr>Steps for conducting interviews</vt:lpstr>
      <vt:lpstr>Steps for conducting interviews</vt:lpstr>
      <vt:lpstr>Goal Modeling</vt:lpstr>
      <vt:lpstr>Goal</vt:lpstr>
      <vt:lpstr>Goals for a Restaurant</vt:lpstr>
      <vt:lpstr>Goals for a Restaurant</vt:lpstr>
      <vt:lpstr>“Goals List” of different stakeholders in restaurant</vt:lpstr>
      <vt:lpstr>Goal model for “increase profit” goal</vt:lpstr>
      <vt:lpstr>Support and conflict among restaurant stakeholders’ goals</vt:lpstr>
      <vt:lpstr>Goal model for fulfilling books order</vt:lpstr>
      <vt:lpstr>Goal model</vt:lpstr>
      <vt:lpstr>Why are goals needed?</vt:lpstr>
      <vt:lpstr>Use case modeling</vt:lpstr>
      <vt:lpstr>Problem statement</vt:lpstr>
      <vt:lpstr>Stakeholders and associated use cases</vt:lpstr>
      <vt:lpstr>Stakeholders and associated use cases</vt:lpstr>
      <vt:lpstr>Use case examples</vt:lpstr>
      <vt:lpstr>PowerPoint Presentation</vt:lpstr>
      <vt:lpstr>Use cases in the MHC-PMS involving the role ‘Medical Receptionist’ </vt:lpstr>
      <vt:lpstr>Use cases for the MHC-PMS </vt:lpstr>
      <vt:lpstr>Hotel booking</vt:lpstr>
      <vt:lpstr>Use case “&lt;&lt;include&gt;&gt;” example</vt:lpstr>
      <vt:lpstr>&lt;&lt;include&gt;&gt; and &lt;&lt;extend&gt;&gt;</vt:lpstr>
      <vt:lpstr>Online Selling</vt:lpstr>
      <vt:lpstr>Ethnography</vt:lpstr>
      <vt:lpstr>Ethnography</vt:lpstr>
      <vt:lpstr>Ethnography study process</vt:lpstr>
      <vt:lpstr>Scope of ethnography</vt:lpstr>
      <vt:lpstr>Prototyping</vt:lpstr>
      <vt:lpstr>Throw-away prototype</vt:lpstr>
      <vt:lpstr>Evolutionary prototype</vt:lpstr>
      <vt:lpstr>Benefits of prototyping</vt:lpstr>
      <vt:lpstr>Problems associated with prototyping</vt:lpstr>
      <vt:lpstr>The process of prototype development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Elicitation Techniques</dc:title>
  <dc:creator>Ahmad Salman Khan</dc:creator>
  <cp:lastModifiedBy>Qaisra</cp:lastModifiedBy>
  <cp:revision>29</cp:revision>
  <dcterms:created xsi:type="dcterms:W3CDTF">2006-08-16T00:00:00Z</dcterms:created>
  <dcterms:modified xsi:type="dcterms:W3CDTF">2018-09-18T09:08:11Z</dcterms:modified>
</cp:coreProperties>
</file>