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8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1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2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6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4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1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5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33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3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2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6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D26C-8D84-4667-8102-358C76B0446B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26E0F-7BF5-43DD-9E50-0A7E89E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5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High Performance Liquid Chromatography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5787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Mobile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Phase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Purity</a:t>
            </a:r>
          </a:p>
          <a:p>
            <a:r>
              <a:rPr lang="en-US" dirty="0" smtClean="0"/>
              <a:t>Reactivity</a:t>
            </a:r>
          </a:p>
          <a:p>
            <a:r>
              <a:rPr lang="en-US" dirty="0" smtClean="0"/>
              <a:t>Detector </a:t>
            </a:r>
            <a:r>
              <a:rPr lang="en-US" dirty="0" err="1" smtClean="0"/>
              <a:t>compatability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89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Sample Preparation and Selection of HPLC Operating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Conditions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Chemical nature and proper preparation of the sample.</a:t>
            </a:r>
          </a:p>
          <a:p>
            <a:pPr marL="0" indent="0">
              <a:buNone/>
            </a:pPr>
            <a:r>
              <a:rPr lang="en-US" dirty="0"/>
              <a:t>2. Selection of type of chromatography (partition, adsorption, </a:t>
            </a:r>
            <a:r>
              <a:rPr lang="en-US" dirty="0" smtClean="0"/>
              <a:t>ion-exchange, gel-exclusion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3. Choice of solvent system and mode of elution.</a:t>
            </a:r>
          </a:p>
          <a:p>
            <a:pPr marL="0" indent="0">
              <a:buNone/>
            </a:pPr>
            <a:r>
              <a:rPr lang="en-US" dirty="0"/>
              <a:t>4. Selection of column packing.</a:t>
            </a:r>
          </a:p>
          <a:p>
            <a:pPr marL="0" indent="0">
              <a:buNone/>
            </a:pPr>
            <a:r>
              <a:rPr lang="en-US" dirty="0"/>
              <a:t>5. Choice of equipment (type of detector).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0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Separation and identification of </a:t>
            </a:r>
            <a:r>
              <a:rPr lang="en-US" dirty="0"/>
              <a:t>amino acids, carbohydrates, lipids, nucleic acids, </a:t>
            </a:r>
            <a:r>
              <a:rPr lang="en-US" dirty="0" smtClean="0"/>
              <a:t>proteins, pigments, steroids, pharmaceuticals</a:t>
            </a:r>
            <a:r>
              <a:rPr lang="en-US" dirty="0"/>
              <a:t>, and many other biologically active </a:t>
            </a:r>
            <a:r>
              <a:rPr lang="en-US" dirty="0" smtClean="0"/>
              <a:t>molecules</a:t>
            </a:r>
          </a:p>
          <a:p>
            <a:pPr marL="0" indent="0">
              <a:buNone/>
            </a:pPr>
            <a:r>
              <a:rPr lang="en-US" dirty="0" smtClean="0"/>
              <a:t>1. Resolution </a:t>
            </a:r>
            <a:r>
              <a:rPr lang="en-US" dirty="0"/>
              <a:t>and speed of analysis far exceed the classical methods.</a:t>
            </a:r>
          </a:p>
          <a:p>
            <a:pPr marL="0" indent="0">
              <a:buNone/>
            </a:pPr>
            <a:r>
              <a:rPr lang="en-US" dirty="0"/>
              <a:t>2. HPLC columns can be reused without repacking or regeneration.</a:t>
            </a:r>
          </a:p>
          <a:p>
            <a:pPr marL="0" indent="0">
              <a:buNone/>
            </a:pPr>
            <a:r>
              <a:rPr lang="en-US" dirty="0"/>
              <a:t>3. Reproducibility is greatly improved because the parameters affecting </a:t>
            </a:r>
            <a:r>
              <a:rPr lang="en-US" dirty="0" smtClean="0"/>
              <a:t>the efficiency </a:t>
            </a:r>
            <a:r>
              <a:rPr lang="en-US" dirty="0"/>
              <a:t>of the separation can be closely controlled.</a:t>
            </a:r>
          </a:p>
          <a:p>
            <a:pPr marL="0" indent="0">
              <a:buNone/>
            </a:pPr>
            <a:r>
              <a:rPr lang="en-US" dirty="0"/>
              <a:t>4. Instrument operation and data analysis are easily automated.</a:t>
            </a:r>
          </a:p>
          <a:p>
            <a:pPr marL="0" indent="0">
              <a:buNone/>
            </a:pPr>
            <a:r>
              <a:rPr lang="en-US" dirty="0"/>
              <a:t>5. HPLC is adaptable to very small sample sizes or large-scale, </a:t>
            </a:r>
            <a:r>
              <a:rPr lang="en-US" dirty="0" smtClean="0"/>
              <a:t>preparative procedures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2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Instrumentation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6450" t="29375" r="19936" b="17054"/>
          <a:stretch/>
        </p:blipFill>
        <p:spPr>
          <a:xfrm>
            <a:off x="5184821" y="592428"/>
            <a:ext cx="6683488" cy="598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00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Solvent </a:t>
            </a:r>
            <a:r>
              <a:rPr lang="en-US" b="1" dirty="0" smtClean="0">
                <a:solidFill>
                  <a:srgbClr val="FF0000"/>
                </a:solidFill>
              </a:rPr>
              <a:t>Reservoir- </a:t>
            </a:r>
            <a:r>
              <a:rPr lang="en-US" dirty="0" smtClean="0"/>
              <a:t>500ml, degassed (</a:t>
            </a:r>
            <a:r>
              <a:rPr lang="en-US" dirty="0"/>
              <a:t>refluxing, </a:t>
            </a:r>
            <a:r>
              <a:rPr lang="en-US" dirty="0" smtClean="0"/>
              <a:t>filtration through </a:t>
            </a:r>
            <a:r>
              <a:rPr lang="en-US" dirty="0"/>
              <a:t>a vacuum filter, ultrasonic vibration, and purging with an inert gas</a:t>
            </a:r>
            <a:r>
              <a:rPr lang="en-US" dirty="0" smtClean="0"/>
              <a:t>) </a:t>
            </a:r>
          </a:p>
          <a:p>
            <a:r>
              <a:rPr lang="en-US" b="1" dirty="0">
                <a:solidFill>
                  <a:srgbClr val="FF0000"/>
                </a:solidFill>
              </a:rPr>
              <a:t>Pumping </a:t>
            </a:r>
            <a:r>
              <a:rPr lang="en-US" b="1" dirty="0" smtClean="0">
                <a:solidFill>
                  <a:srgbClr val="FF0000"/>
                </a:solidFill>
              </a:rPr>
              <a:t>Systems- </a:t>
            </a:r>
          </a:p>
          <a:p>
            <a:pPr marL="0" indent="0">
              <a:buNone/>
            </a:pPr>
            <a:r>
              <a:rPr lang="en-US" dirty="0"/>
              <a:t>1. It must be capable of pressure outputs of at least 500 psi and preferably </a:t>
            </a:r>
            <a:r>
              <a:rPr lang="en-US" dirty="0" smtClean="0"/>
              <a:t>up to </a:t>
            </a:r>
            <a:r>
              <a:rPr lang="en-US" dirty="0"/>
              <a:t>5000 psi.</a:t>
            </a:r>
          </a:p>
          <a:p>
            <a:pPr marL="0" indent="0">
              <a:buNone/>
            </a:pPr>
            <a:r>
              <a:rPr lang="en-US" dirty="0"/>
              <a:t>2. It should have a controlled, reproducible flow delivery of about 1 </a:t>
            </a:r>
            <a:r>
              <a:rPr lang="en-US" dirty="0" smtClean="0"/>
              <a:t>mL/min for </a:t>
            </a:r>
            <a:r>
              <a:rPr lang="en-US" dirty="0"/>
              <a:t>analytical applications and up to 100 mL/min for </a:t>
            </a:r>
            <a:r>
              <a:rPr lang="en-US" dirty="0" smtClean="0"/>
              <a:t>preparative applications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 It should yield pulse-free solvent flow.</a:t>
            </a:r>
          </a:p>
          <a:p>
            <a:pPr marL="0" indent="0">
              <a:buNone/>
            </a:pPr>
            <a:r>
              <a:rPr lang="en-US" dirty="0"/>
              <a:t>4. It should have a small holdup volume.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6670"/>
            <a:ext cx="10515600" cy="561029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Injection </a:t>
            </a:r>
            <a:r>
              <a:rPr lang="en-US" b="1" dirty="0" smtClean="0">
                <a:solidFill>
                  <a:srgbClr val="FF0000"/>
                </a:solidFill>
              </a:rPr>
              <a:t>Port- </a:t>
            </a:r>
            <a:r>
              <a:rPr lang="en-US" dirty="0" smtClean="0"/>
              <a:t>syringe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Columns-</a:t>
            </a:r>
            <a:r>
              <a:rPr lang="en-US" dirty="0" smtClean="0"/>
              <a:t> </a:t>
            </a:r>
            <a:r>
              <a:rPr lang="en-US" dirty="0"/>
              <a:t>stainless steel or glass-Teflon </a:t>
            </a:r>
            <a:r>
              <a:rPr lang="en-US" dirty="0" smtClean="0"/>
              <a:t>tubing, </a:t>
            </a:r>
            <a:r>
              <a:rPr lang="en-US" dirty="0"/>
              <a:t>inside diameters are 2.1, 3.2, or 4.5 mm for analytical separations and </a:t>
            </a:r>
            <a:r>
              <a:rPr lang="en-US" dirty="0" smtClean="0"/>
              <a:t>up to </a:t>
            </a:r>
            <a:r>
              <a:rPr lang="en-US" dirty="0"/>
              <a:t>30 mm for preparative </a:t>
            </a:r>
            <a:r>
              <a:rPr lang="en-US" dirty="0" smtClean="0"/>
              <a:t>applications, </a:t>
            </a:r>
            <a:r>
              <a:rPr lang="en-US" dirty="0"/>
              <a:t>5 to 100 cm, but 10- to 20-cm </a:t>
            </a:r>
            <a:r>
              <a:rPr lang="en-US" dirty="0" smtClean="0"/>
              <a:t> long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Detector-</a:t>
            </a:r>
            <a:r>
              <a:rPr lang="en-US" dirty="0" smtClean="0"/>
              <a:t> differential refractometer, photometer (UV), </a:t>
            </a:r>
            <a:r>
              <a:rPr lang="en-US" dirty="0" err="1" smtClean="0"/>
              <a:t>flouriscence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Collection of </a:t>
            </a:r>
            <a:r>
              <a:rPr lang="en-US" b="1" dirty="0" smtClean="0">
                <a:solidFill>
                  <a:srgbClr val="FF0000"/>
                </a:solidFill>
              </a:rPr>
              <a:t>Eluent- </a:t>
            </a:r>
          </a:p>
          <a:p>
            <a:r>
              <a:rPr lang="en-US" b="1" dirty="0">
                <a:solidFill>
                  <a:srgbClr val="FF0000"/>
                </a:solidFill>
              </a:rPr>
              <a:t>Analysis of HPLC </a:t>
            </a:r>
            <a:r>
              <a:rPr lang="en-US" b="1" dirty="0" smtClean="0">
                <a:solidFill>
                  <a:srgbClr val="FF0000"/>
                </a:solidFill>
              </a:rPr>
              <a:t>Data- </a:t>
            </a:r>
            <a:r>
              <a:rPr lang="en-US" dirty="0" smtClean="0"/>
              <a:t>computer controlled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86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805" t="29375" r="10618" b="14686"/>
          <a:stretch/>
        </p:blipFill>
        <p:spPr>
          <a:xfrm>
            <a:off x="218941" y="309093"/>
            <a:ext cx="11552349" cy="642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26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Stationary Phases in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HPLC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Porous layer beads </a:t>
            </a:r>
            <a:r>
              <a:rPr lang="en-US" b="1" dirty="0" smtClean="0"/>
              <a:t>-</a:t>
            </a:r>
            <a:r>
              <a:rPr lang="en-US" dirty="0" smtClean="0"/>
              <a:t> </a:t>
            </a:r>
            <a:r>
              <a:rPr lang="en-US" dirty="0"/>
              <a:t>outer shell of silica, alumina, or ion-exchange </a:t>
            </a:r>
            <a:r>
              <a:rPr lang="en-US" dirty="0" smtClean="0"/>
              <a:t>resin, </a:t>
            </a:r>
            <a:r>
              <a:rPr lang="en-US" dirty="0"/>
              <a:t>average diameter of the beads ranges from 20 to </a:t>
            </a:r>
            <a:r>
              <a:rPr lang="en-US" dirty="0" smtClean="0"/>
              <a:t>45 um. </a:t>
            </a:r>
            <a:endParaRPr lang="en-US" dirty="0" smtClean="0"/>
          </a:p>
          <a:p>
            <a:r>
              <a:rPr lang="en-US" dirty="0" smtClean="0"/>
              <a:t>Microporous </a:t>
            </a:r>
            <a:r>
              <a:rPr lang="en-US" dirty="0"/>
              <a:t>particles are available in two sizes: 20 to 40 diameter with </a:t>
            </a:r>
            <a:r>
              <a:rPr lang="en-US" dirty="0" smtClean="0"/>
              <a:t>longer </a:t>
            </a:r>
            <a:r>
              <a:rPr lang="en-US" dirty="0"/>
              <a:t>pores and 5 to 10 with short </a:t>
            </a:r>
            <a:r>
              <a:rPr lang="en-US" dirty="0" smtClean="0"/>
              <a:t>pores. The microporous beads are prepared from alumina</a:t>
            </a:r>
            <a:r>
              <a:rPr lang="en-US" dirty="0"/>
              <a:t>, silica, ion-exchanger </a:t>
            </a:r>
            <a:r>
              <a:rPr lang="en-US" dirty="0" smtClean="0"/>
              <a:t>resins, and </a:t>
            </a:r>
            <a:r>
              <a:rPr lang="en-US" dirty="0"/>
              <a:t>chemically bonded phases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03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Liquid-Solid (Adsorption) Chromatography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particles</a:t>
            </a:r>
          </a:p>
          <a:p>
            <a:r>
              <a:rPr lang="pt-BR" dirty="0"/>
              <a:t> </a:t>
            </a:r>
            <a:r>
              <a:rPr lang="pt-BR" dirty="0" smtClean="0"/>
              <a:t>micro Porasil </a:t>
            </a:r>
            <a:r>
              <a:rPr lang="pt-BR" dirty="0"/>
              <a:t>(Waters Associates), BioSilA (</a:t>
            </a:r>
            <a:r>
              <a:rPr lang="pt-BR" dirty="0" smtClean="0"/>
              <a:t>Bio-Rad </a:t>
            </a:r>
            <a:r>
              <a:rPr lang="en-US" dirty="0" smtClean="0"/>
              <a:t>Laboratories</a:t>
            </a:r>
            <a:r>
              <a:rPr lang="en-US" dirty="0"/>
              <a:t>), </a:t>
            </a:r>
            <a:r>
              <a:rPr lang="en-US" dirty="0" err="1"/>
              <a:t>LiChrosorb</a:t>
            </a:r>
            <a:r>
              <a:rPr lang="en-US" dirty="0"/>
              <a:t> Si-100 </a:t>
            </a:r>
            <a:r>
              <a:rPr lang="en-US" dirty="0" err="1"/>
              <a:t>Partisil</a:t>
            </a:r>
            <a:r>
              <a:rPr lang="en-US" dirty="0"/>
              <a:t>, </a:t>
            </a:r>
            <a:r>
              <a:rPr lang="en-US" dirty="0" err="1"/>
              <a:t>Vydac</a:t>
            </a:r>
            <a:r>
              <a:rPr lang="en-US" dirty="0"/>
              <a:t>, ALOX 60D (several suppliers</a:t>
            </a:r>
            <a:r>
              <a:rPr lang="en-US" dirty="0" smtClean="0"/>
              <a:t>), and </a:t>
            </a:r>
            <a:r>
              <a:rPr lang="en-US" dirty="0" err="1"/>
              <a:t>Supelcosil</a:t>
            </a:r>
            <a:r>
              <a:rPr lang="en-US" dirty="0"/>
              <a:t> (</a:t>
            </a:r>
            <a:r>
              <a:rPr lang="en-US" dirty="0" err="1"/>
              <a:t>Supelco</a:t>
            </a:r>
            <a:r>
              <a:rPr lang="en-US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17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Liquid-Liquid (Partition) Chromatography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supports </a:t>
            </a:r>
            <a:r>
              <a:rPr lang="en-US" dirty="0"/>
              <a:t>were coated with a </a:t>
            </a:r>
            <a:r>
              <a:rPr lang="en-US" dirty="0" smtClean="0"/>
              <a:t>liquid stationary phase</a:t>
            </a:r>
          </a:p>
          <a:p>
            <a:r>
              <a:rPr lang="en-US" dirty="0" smtClean="0"/>
              <a:t>Chemical bonding</a:t>
            </a:r>
          </a:p>
          <a:p>
            <a:r>
              <a:rPr lang="en-US" dirty="0" smtClean="0"/>
              <a:t>Reverse phase HPLC</a:t>
            </a:r>
          </a:p>
          <a:p>
            <a:r>
              <a:rPr lang="en-US" dirty="0" smtClean="0"/>
              <a:t>Ion exchange HPLC</a:t>
            </a:r>
          </a:p>
          <a:p>
            <a:r>
              <a:rPr lang="en-US" dirty="0" smtClean="0"/>
              <a:t>Gel exclusion HPLC</a:t>
            </a:r>
          </a:p>
          <a:p>
            <a:r>
              <a:rPr lang="en-US" dirty="0" smtClean="0"/>
              <a:t>Chiral chromatography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1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463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Office Theme</vt:lpstr>
      <vt:lpstr>High Performance Liquid Chromatography</vt:lpstr>
      <vt:lpstr>Introduction </vt:lpstr>
      <vt:lpstr>Instrumentation</vt:lpstr>
      <vt:lpstr>PowerPoint Presentation</vt:lpstr>
      <vt:lpstr>PowerPoint Presentation</vt:lpstr>
      <vt:lpstr>PowerPoint Presentation</vt:lpstr>
      <vt:lpstr>Stationary Phases in HPLC</vt:lpstr>
      <vt:lpstr>Liquid-Solid (Adsorption) Chromatography</vt:lpstr>
      <vt:lpstr>Liquid-Liquid (Partition) Chromatography</vt:lpstr>
      <vt:lpstr>The Mobile Phase</vt:lpstr>
      <vt:lpstr>Sample Preparation and Selection of HPLC Operating Conditions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Performance Liquid Chromatography</dc:title>
  <dc:creator>RESEARCHER</dc:creator>
  <cp:lastModifiedBy>RESEARCHER</cp:lastModifiedBy>
  <cp:revision>39</cp:revision>
  <dcterms:created xsi:type="dcterms:W3CDTF">2019-11-25T12:35:52Z</dcterms:created>
  <dcterms:modified xsi:type="dcterms:W3CDTF">2019-11-25T14:53:24Z</dcterms:modified>
</cp:coreProperties>
</file>