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0"/>
  </p:notesMasterIdLst>
  <p:sldIdLst>
    <p:sldId id="256" r:id="rId2"/>
    <p:sldId id="257" r:id="rId3"/>
    <p:sldId id="279" r:id="rId4"/>
    <p:sldId id="280" r:id="rId5"/>
    <p:sldId id="281" r:id="rId6"/>
    <p:sldId id="282" r:id="rId7"/>
    <p:sldId id="283" r:id="rId8"/>
    <p:sldId id="258" r:id="rId9"/>
    <p:sldId id="259" r:id="rId10"/>
    <p:sldId id="269" r:id="rId11"/>
    <p:sldId id="270" r:id="rId12"/>
    <p:sldId id="260" r:id="rId13"/>
    <p:sldId id="261" r:id="rId14"/>
    <p:sldId id="272" r:id="rId15"/>
    <p:sldId id="273" r:id="rId16"/>
    <p:sldId id="274" r:id="rId17"/>
    <p:sldId id="278" r:id="rId18"/>
    <p:sldId id="277"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taz" initials="m" lastIdx="1" clrIdx="0">
    <p:extLst>
      <p:ext uri="{19B8F6BF-5375-455C-9EA6-DF929625EA0E}">
        <p15:presenceInfo xmlns:p15="http://schemas.microsoft.com/office/powerpoint/2012/main" userId="06f53d98cca2d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4T19:42:32.098" idx="1">
    <p:pos x="5760" y="541"/>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92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31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48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94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57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96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3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1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20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16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8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08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0" y="0"/>
            <a:ext cx="9144000" cy="3352800"/>
          </a:xfrm>
          <a:prstGeom prst="rect">
            <a:avLst/>
          </a:prstGeom>
          <a:noFill/>
          <a:ln>
            <a:noFill/>
          </a:ln>
        </p:spPr>
        <p:txBody>
          <a:bodyPr spcFirstLastPara="1" wrap="square" lIns="91425" tIns="91425" rIns="91425" bIns="91425" anchor="t" anchorCtr="0">
            <a:noAutofit/>
          </a:bodyPr>
          <a:lstStyle>
            <a:lvl1pPr marL="0" marR="0" lvl="0" indent="-88900" algn="ctr" rtl="1">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6" name="Google Shape;46;p2"/>
          <p:cNvSpPr txBox="1">
            <a:spLocks noGrp="1"/>
          </p:cNvSpPr>
          <p:nvPr>
            <p:ph type="title" idx="2"/>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47" name="Google Shape;47;p2"/>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48" name="Google Shape;48;p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9" name="Google Shape;49;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0" name="Google Shape;50;p2"/>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body" idx="1"/>
          </p:nvPr>
        </p:nvSpPr>
        <p:spPr>
          <a:xfrm>
            <a:off x="0" y="304800"/>
            <a:ext cx="9144000" cy="6553200"/>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53" name="Google Shape;53;p3"/>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54" name="Google Shape;54;p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5" name="Google Shape;5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6" name="Google Shape;56;p3"/>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7962900" y="152400"/>
            <a:ext cx="0" cy="1524000"/>
          </a:xfrm>
          <a:prstGeom prst="straightConnector1">
            <a:avLst/>
          </a:prstGeom>
          <a:noFill/>
          <a:ln w="9525" cap="rnd" cmpd="sng">
            <a:solidFill>
              <a:schemeClr val="dk1"/>
            </a:solidFill>
            <a:prstDash val="solid"/>
            <a:miter lim="8000"/>
            <a:headEnd type="none" w="sm" len="sm"/>
            <a:tailEnd type="none" w="sm" len="sm"/>
          </a:ln>
        </p:spPr>
      </p:cxnSp>
      <p:sp>
        <p:nvSpPr>
          <p:cNvPr id="7" name="Google Shape;7;p1"/>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marL="0" marR="0" lvl="1"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2"/>
              </a:buClr>
              <a:buSzPts val="1400"/>
              <a:buFont typeface="Arial"/>
              <a:buChar char="●"/>
              <a:defRPr sz="30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accent2"/>
              </a:buClr>
              <a:buSzPts val="1400"/>
              <a:buFont typeface="Arial"/>
              <a:buChar char="●"/>
              <a:defRPr sz="2600" b="0" i="0" u="none" strike="noStrike" cap="none"/>
            </a:lvl2pPr>
            <a:lvl3pPr marL="1371600" marR="0" lvl="2" indent="-317500" algn="l" rtl="0">
              <a:lnSpc>
                <a:spcPct val="100000"/>
              </a:lnSpc>
              <a:spcBef>
                <a:spcPts val="0"/>
              </a:spcBef>
              <a:spcAft>
                <a:spcPts val="0"/>
              </a:spcAft>
              <a:buClr>
                <a:schemeClr val="accent1"/>
              </a:buClr>
              <a:buSzPts val="1400"/>
              <a:buFont typeface="Arial"/>
              <a:buChar char="●"/>
              <a:defRPr sz="2300" b="0" i="0" u="none" strike="noStrike" cap="none"/>
            </a:lvl3pPr>
            <a:lvl4pPr marL="1828800" marR="0" lvl="3" indent="-317500" algn="l" rtl="0">
              <a:lnSpc>
                <a:spcPct val="100000"/>
              </a:lnSpc>
              <a:spcBef>
                <a:spcPts val="0"/>
              </a:spcBef>
              <a:spcAft>
                <a:spcPts val="0"/>
              </a:spcAft>
              <a:buClr>
                <a:schemeClr val="dk2"/>
              </a:buClr>
              <a:buSzPts val="1400"/>
              <a:buFont typeface="Arial"/>
              <a:buChar char="■"/>
              <a:defRPr sz="2000" b="0" i="0" u="none" strike="noStrike" cap="none"/>
            </a:lvl4pPr>
            <a:lvl5pPr marL="2286000" marR="0" lvl="4" indent="-317500" algn="l" rtl="0">
              <a:lnSpc>
                <a:spcPct val="100000"/>
              </a:lnSpc>
              <a:spcBef>
                <a:spcPts val="0"/>
              </a:spcBef>
              <a:spcAft>
                <a:spcPts val="0"/>
              </a:spcAft>
              <a:buClr>
                <a:schemeClr val="folHlink"/>
              </a:buClr>
              <a:buSzPts val="1400"/>
              <a:buFont typeface="Arial"/>
              <a:buChar char="●"/>
              <a:defRPr sz="2000" b="0" i="0" u="none" strike="noStrike" cap="none"/>
            </a:lvl5pPr>
            <a:lvl6pPr marL="2743200" marR="0" lvl="5"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 name="Google Shape;10;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1" name="Google Shape;11;p1"/>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grpSp>
        <p:nvGrpSpPr>
          <p:cNvPr id="12" name="Google Shape;12;p1"/>
          <p:cNvGrpSpPr/>
          <p:nvPr/>
        </p:nvGrpSpPr>
        <p:grpSpPr>
          <a:xfrm>
            <a:off x="8153400" y="152400"/>
            <a:ext cx="792162" cy="1295400"/>
            <a:chOff x="8153400" y="1524000"/>
            <a:chExt cx="838200" cy="1371600"/>
          </a:xfrm>
        </p:grpSpPr>
        <p:sp>
          <p:nvSpPr>
            <p:cNvPr id="13" name="Google Shape;13;p1"/>
            <p:cNvSpPr/>
            <p:nvPr/>
          </p:nvSpPr>
          <p:spPr>
            <a:xfrm>
              <a:off x="81534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 name="Google Shape;14;p1"/>
            <p:cNvSpPr/>
            <p:nvPr/>
          </p:nvSpPr>
          <p:spPr>
            <a:xfrm>
              <a:off x="83312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1"/>
            <p:cNvSpPr/>
            <p:nvPr/>
          </p:nvSpPr>
          <p:spPr>
            <a:xfrm>
              <a:off x="85090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1"/>
            <p:cNvSpPr/>
            <p:nvPr/>
          </p:nvSpPr>
          <p:spPr>
            <a:xfrm>
              <a:off x="81534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 name="Google Shape;17;p1"/>
            <p:cNvSpPr/>
            <p:nvPr/>
          </p:nvSpPr>
          <p:spPr>
            <a:xfrm>
              <a:off x="83312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 name="Google Shape;18;p1"/>
            <p:cNvSpPr/>
            <p:nvPr/>
          </p:nvSpPr>
          <p:spPr>
            <a:xfrm>
              <a:off x="85090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 name="Google Shape;19;p1"/>
            <p:cNvSpPr/>
            <p:nvPr/>
          </p:nvSpPr>
          <p:spPr>
            <a:xfrm>
              <a:off x="8686800" y="17018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 name="Google Shape;20;p1"/>
            <p:cNvSpPr/>
            <p:nvPr/>
          </p:nvSpPr>
          <p:spPr>
            <a:xfrm>
              <a:off x="81534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 name="Google Shape;21;p1"/>
            <p:cNvSpPr/>
            <p:nvPr/>
          </p:nvSpPr>
          <p:spPr>
            <a:xfrm>
              <a:off x="83312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1"/>
            <p:cNvSpPr/>
            <p:nvPr/>
          </p:nvSpPr>
          <p:spPr>
            <a:xfrm>
              <a:off x="85090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 name="Google Shape;23;p1"/>
            <p:cNvSpPr/>
            <p:nvPr/>
          </p:nvSpPr>
          <p:spPr>
            <a:xfrm>
              <a:off x="86868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1"/>
            <p:cNvSpPr/>
            <p:nvPr/>
          </p:nvSpPr>
          <p:spPr>
            <a:xfrm>
              <a:off x="8864600" y="18796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1"/>
            <p:cNvSpPr/>
            <p:nvPr/>
          </p:nvSpPr>
          <p:spPr>
            <a:xfrm>
              <a:off x="8153400" y="20574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26;p1"/>
            <p:cNvSpPr/>
            <p:nvPr/>
          </p:nvSpPr>
          <p:spPr>
            <a:xfrm>
              <a:off x="83312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1"/>
            <p:cNvSpPr/>
            <p:nvPr/>
          </p:nvSpPr>
          <p:spPr>
            <a:xfrm>
              <a:off x="85090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 name="Google Shape;28;p1"/>
            <p:cNvSpPr/>
            <p:nvPr/>
          </p:nvSpPr>
          <p:spPr>
            <a:xfrm>
              <a:off x="8686800" y="20574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1"/>
            <p:cNvSpPr/>
            <p:nvPr/>
          </p:nvSpPr>
          <p:spPr>
            <a:xfrm>
              <a:off x="81534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 name="Google Shape;30;p1"/>
            <p:cNvSpPr/>
            <p:nvPr/>
          </p:nvSpPr>
          <p:spPr>
            <a:xfrm>
              <a:off x="83312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31;p1"/>
            <p:cNvSpPr/>
            <p:nvPr/>
          </p:nvSpPr>
          <p:spPr>
            <a:xfrm>
              <a:off x="85090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 name="Google Shape;32;p1"/>
            <p:cNvSpPr/>
            <p:nvPr/>
          </p:nvSpPr>
          <p:spPr>
            <a:xfrm>
              <a:off x="86868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1"/>
            <p:cNvSpPr/>
            <p:nvPr/>
          </p:nvSpPr>
          <p:spPr>
            <a:xfrm>
              <a:off x="8864600" y="22352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 name="Google Shape;34;p1"/>
            <p:cNvSpPr/>
            <p:nvPr/>
          </p:nvSpPr>
          <p:spPr>
            <a:xfrm>
              <a:off x="8153400" y="24130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5" name="Google Shape;35;p1"/>
            <p:cNvSpPr/>
            <p:nvPr/>
          </p:nvSpPr>
          <p:spPr>
            <a:xfrm>
              <a:off x="83312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1"/>
            <p:cNvSpPr/>
            <p:nvPr/>
          </p:nvSpPr>
          <p:spPr>
            <a:xfrm>
              <a:off x="85090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 name="Google Shape;37;p1"/>
            <p:cNvSpPr/>
            <p:nvPr/>
          </p:nvSpPr>
          <p:spPr>
            <a:xfrm>
              <a:off x="8686800" y="24130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1"/>
            <p:cNvSpPr/>
            <p:nvPr/>
          </p:nvSpPr>
          <p:spPr>
            <a:xfrm>
              <a:off x="81534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1"/>
            <p:cNvSpPr/>
            <p:nvPr/>
          </p:nvSpPr>
          <p:spPr>
            <a:xfrm>
              <a:off x="83312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 name="Google Shape;40;p1"/>
            <p:cNvSpPr/>
            <p:nvPr/>
          </p:nvSpPr>
          <p:spPr>
            <a:xfrm>
              <a:off x="85090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1"/>
            <p:cNvSpPr/>
            <p:nvPr/>
          </p:nvSpPr>
          <p:spPr>
            <a:xfrm>
              <a:off x="86868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 name="Google Shape;42;p1"/>
            <p:cNvSpPr/>
            <p:nvPr/>
          </p:nvSpPr>
          <p:spPr>
            <a:xfrm>
              <a:off x="83312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 name="Google Shape;43;p1"/>
            <p:cNvSpPr/>
            <p:nvPr/>
          </p:nvSpPr>
          <p:spPr>
            <a:xfrm>
              <a:off x="86868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ctrTitle"/>
          </p:nvPr>
        </p:nvSpPr>
        <p:spPr>
          <a:xfrm>
            <a:off x="0" y="1214203"/>
            <a:ext cx="9024079" cy="4901784"/>
          </a:xfrm>
          <a:prstGeom prst="rect">
            <a:avLst/>
          </a:prstGeom>
          <a:noFill/>
          <a:ln>
            <a:noFill/>
          </a:ln>
        </p:spPr>
        <p:txBody>
          <a:bodyPr spcFirstLastPara="1" wrap="square" lIns="91425" tIns="45700" rIns="91425" bIns="45700" anchor="t" anchorCtr="0">
            <a:noAutofit/>
          </a:bodyPr>
          <a:lstStyle/>
          <a:p>
            <a:pPr marL="0" marR="0" lvl="0" indent="0" rtl="1">
              <a:lnSpc>
                <a:spcPct val="100000"/>
              </a:lnSpc>
              <a:spcBef>
                <a:spcPts val="0"/>
              </a:spcBef>
              <a:spcAft>
                <a:spcPts val="0"/>
              </a:spcAft>
              <a:buClr>
                <a:schemeClr val="dk2"/>
              </a:buClr>
              <a:buFont typeface="Arial"/>
              <a:buNone/>
            </a:pPr>
            <a:r>
              <a:rPr lang="en-US" sz="4800" b="1" i="0" u="none" strike="noStrike" cap="none" dirty="0">
                <a:solidFill>
                  <a:schemeClr val="dk2"/>
                </a:solidFill>
                <a:latin typeface="Arial"/>
                <a:ea typeface="Arial"/>
                <a:cs typeface="Arial"/>
                <a:sym typeface="Arial"/>
              </a:rPr>
              <a:t>Rural Sociology </a:t>
            </a:r>
            <a:br>
              <a:rPr lang="en-US" sz="4800" b="1" i="0" u="none" strike="noStrike" cap="none" dirty="0">
                <a:solidFill>
                  <a:schemeClr val="dk2"/>
                </a:solidFill>
                <a:latin typeface="Arial"/>
                <a:ea typeface="Arial"/>
                <a:cs typeface="Arial"/>
                <a:sym typeface="Arial"/>
              </a:rPr>
            </a:br>
            <a:br>
              <a:rPr lang="en-US" sz="4800" b="1" baseline="30000" dirty="0"/>
            </a:br>
            <a:r>
              <a:rPr lang="en-US" sz="4800" b="1" baseline="30000" dirty="0"/>
              <a:t>BBA</a:t>
            </a:r>
            <a:br>
              <a:rPr lang="en-US" sz="4800" b="1" baseline="30000" dirty="0"/>
            </a:br>
            <a:r>
              <a:rPr lang="en-US" sz="2500" b="1" dirty="0"/>
              <a:t>Semester: 3</a:t>
            </a:r>
            <a:r>
              <a:rPr lang="en-US" sz="2500" b="1" baseline="30000" dirty="0"/>
              <a:t>rd</a:t>
            </a:r>
            <a:br>
              <a:rPr lang="en-US" sz="2500" b="1" baseline="30000" dirty="0"/>
            </a:br>
            <a:r>
              <a:rPr lang="en-US" sz="2500" b="1" baseline="30000" dirty="0"/>
              <a:t>Lecture No. 02</a:t>
            </a:r>
            <a:br>
              <a:rPr lang="en-US" sz="4800" b="1" baseline="30000" dirty="0"/>
            </a:br>
            <a:br>
              <a:rPr lang="en-US" sz="4800" b="1" baseline="30000" dirty="0"/>
            </a:br>
            <a:r>
              <a:rPr lang="en-US" sz="4800" b="1" baseline="30000" dirty="0"/>
              <a:t>Instructor: Mumtaz Hussain</a:t>
            </a:r>
            <a:br>
              <a:rPr lang="en-US" sz="4800" b="1" baseline="30000" dirty="0"/>
            </a:br>
            <a:r>
              <a:rPr lang="en-US" sz="4800" b="1" baseline="30000" dirty="0"/>
              <a:t>University of Sargodha Sb Campus </a:t>
            </a:r>
            <a:br>
              <a:rPr lang="en-US" sz="4800" b="1" baseline="30000" dirty="0"/>
            </a:br>
            <a:r>
              <a:rPr lang="en-US" sz="4800" b="1" baseline="30000" dirty="0"/>
              <a:t>Bhakkar</a:t>
            </a:r>
            <a:br>
              <a:rPr lang="en-US" sz="2800" b="1" baseline="30000" dirty="0"/>
            </a:br>
            <a:br>
              <a:rPr lang="en-US" sz="4800" b="1" dirty="0"/>
            </a:br>
            <a:endParaRPr sz="39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834988" cy="81153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dirty="0">
              <a:solidFill>
                <a:schemeClr val="dk1"/>
              </a:solidFill>
              <a:latin typeface="Arial"/>
              <a:ea typeface="Arial"/>
              <a:cs typeface="Arial"/>
              <a:sym typeface="Arial"/>
            </a:endParaRPr>
          </a:p>
          <a:p>
            <a:pPr marL="0" indent="0">
              <a:buSzPts val="1250"/>
              <a:buNone/>
            </a:pPr>
            <a:endParaRPr lang="en-US" sz="2400" i="0" u="sng" strike="noStrike" cap="none" dirty="0">
              <a:solidFill>
                <a:schemeClr val="dk1"/>
              </a:solidFill>
              <a:latin typeface="Lato"/>
              <a:sym typeface="Arial"/>
            </a:endParaRPr>
          </a:p>
        </p:txBody>
      </p:sp>
      <p:pic>
        <p:nvPicPr>
          <p:cNvPr id="2" name="Picture 1">
            <a:extLst>
              <a:ext uri="{FF2B5EF4-FFF2-40B4-BE49-F238E27FC236}">
                <a16:creationId xmlns:a16="http://schemas.microsoft.com/office/drawing/2014/main" id="{E5FF6830-5E6F-4AC4-87EB-FB686EF3EBC1}"/>
              </a:ext>
            </a:extLst>
          </p:cNvPr>
          <p:cNvPicPr>
            <a:picLocks noChangeAspect="1"/>
          </p:cNvPicPr>
          <p:nvPr/>
        </p:nvPicPr>
        <p:blipFill rotWithShape="1">
          <a:blip r:embed="rId3"/>
          <a:srcRect l="12769" t="27356" r="36923" b="14632"/>
          <a:stretch/>
        </p:blipFill>
        <p:spPr>
          <a:xfrm>
            <a:off x="717453" y="478301"/>
            <a:ext cx="7474898" cy="5528604"/>
          </a:xfrm>
          <a:prstGeom prst="rect">
            <a:avLst/>
          </a:prstGeom>
        </p:spPr>
      </p:pic>
    </p:spTree>
    <p:extLst>
      <p:ext uri="{BB962C8B-B14F-4D97-AF65-F5344CB8AC3E}">
        <p14:creationId xmlns:p14="http://schemas.microsoft.com/office/powerpoint/2010/main" val="74543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6" name="Picture 5">
            <a:extLst>
              <a:ext uri="{FF2B5EF4-FFF2-40B4-BE49-F238E27FC236}">
                <a16:creationId xmlns:a16="http://schemas.microsoft.com/office/drawing/2014/main" id="{EAF4A7AF-08E3-4A18-A4FA-6C80313C9B0B}"/>
              </a:ext>
            </a:extLst>
          </p:cNvPr>
          <p:cNvPicPr/>
          <p:nvPr/>
        </p:nvPicPr>
        <p:blipFill rotWithShape="1">
          <a:blip r:embed="rId3"/>
          <a:srcRect l="15954" t="31921" r="38511" b="18128"/>
          <a:stretch/>
        </p:blipFill>
        <p:spPr bwMode="auto">
          <a:xfrm>
            <a:off x="323556" y="956603"/>
            <a:ext cx="7540283" cy="36716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939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3" name="Picture 2">
            <a:extLst>
              <a:ext uri="{FF2B5EF4-FFF2-40B4-BE49-F238E27FC236}">
                <a16:creationId xmlns:a16="http://schemas.microsoft.com/office/drawing/2014/main" id="{23830380-3731-4DEA-A3C7-DB9AE7E140DB}"/>
              </a:ext>
            </a:extLst>
          </p:cNvPr>
          <p:cNvPicPr>
            <a:picLocks noChangeAspect="1"/>
          </p:cNvPicPr>
          <p:nvPr/>
        </p:nvPicPr>
        <p:blipFill rotWithShape="1">
          <a:blip r:embed="rId3"/>
          <a:srcRect l="12000" t="27904" r="38154" b="14359"/>
          <a:stretch/>
        </p:blipFill>
        <p:spPr>
          <a:xfrm>
            <a:off x="337625" y="534572"/>
            <a:ext cx="7568418" cy="58176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0" y="451338"/>
            <a:ext cx="8534400" cy="5955323"/>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2400" i="0" u="none" strike="noStrike" cap="none" dirty="0">
              <a:solidFill>
                <a:schemeClr val="tx1"/>
              </a:solidFill>
              <a:latin typeface="Lato"/>
              <a:sym typeface="Arial"/>
            </a:endParaRPr>
          </a:p>
        </p:txBody>
      </p:sp>
      <p:pic>
        <p:nvPicPr>
          <p:cNvPr id="4" name="Picture 3">
            <a:extLst>
              <a:ext uri="{FF2B5EF4-FFF2-40B4-BE49-F238E27FC236}">
                <a16:creationId xmlns:a16="http://schemas.microsoft.com/office/drawing/2014/main" id="{AD7A4AE2-F93F-4758-99D2-255859F43E53}"/>
              </a:ext>
            </a:extLst>
          </p:cNvPr>
          <p:cNvPicPr/>
          <p:nvPr/>
        </p:nvPicPr>
        <p:blipFill rotWithShape="1">
          <a:blip r:embed="rId3"/>
          <a:srcRect l="13461" t="28079" r="37016" b="16354"/>
          <a:stretch/>
        </p:blipFill>
        <p:spPr bwMode="auto">
          <a:xfrm>
            <a:off x="0" y="423201"/>
            <a:ext cx="7934177" cy="4641167"/>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0" y="-5862"/>
            <a:ext cx="8724275" cy="6863862"/>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9AFBF6CA-05C4-413A-82E0-7E47618DFB1B}"/>
              </a:ext>
            </a:extLst>
          </p:cNvPr>
          <p:cNvPicPr/>
          <p:nvPr/>
        </p:nvPicPr>
        <p:blipFill rotWithShape="1">
          <a:blip r:embed="rId3"/>
          <a:srcRect l="13626" t="26601" r="37182" b="12808"/>
          <a:stretch/>
        </p:blipFill>
        <p:spPr bwMode="auto">
          <a:xfrm>
            <a:off x="112540" y="239151"/>
            <a:ext cx="7906043" cy="5078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74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0" y="436348"/>
            <a:ext cx="8534400" cy="5955323"/>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dirty="0">
              <a:solidFill>
                <a:schemeClr val="tx1"/>
              </a:solidFill>
              <a:latin typeface="Arial"/>
              <a:ea typeface="Arial"/>
              <a:cs typeface="Arial"/>
              <a:sym typeface="Arial"/>
            </a:endParaRPr>
          </a:p>
        </p:txBody>
      </p:sp>
      <p:pic>
        <p:nvPicPr>
          <p:cNvPr id="4" name="Picture 3">
            <a:extLst>
              <a:ext uri="{FF2B5EF4-FFF2-40B4-BE49-F238E27FC236}">
                <a16:creationId xmlns:a16="http://schemas.microsoft.com/office/drawing/2014/main" id="{2DFEC9AF-F955-428E-84FD-6E5443DC2BCB}"/>
              </a:ext>
            </a:extLst>
          </p:cNvPr>
          <p:cNvPicPr/>
          <p:nvPr/>
        </p:nvPicPr>
        <p:blipFill rotWithShape="1">
          <a:blip r:embed="rId3"/>
          <a:srcRect l="15622" t="27783" r="38177" b="13990"/>
          <a:stretch/>
        </p:blipFill>
        <p:spPr bwMode="auto">
          <a:xfrm>
            <a:off x="154745" y="438194"/>
            <a:ext cx="7920110" cy="4935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516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381000" y="304799"/>
            <a:ext cx="8534400" cy="5955323"/>
          </a:xfrm>
          <a:prstGeom prst="rect">
            <a:avLst/>
          </a:prstGeom>
          <a:noFill/>
          <a:ln>
            <a:noFill/>
          </a:ln>
        </p:spPr>
        <p:txBody>
          <a:bodyPr spcFirstLastPara="1" wrap="square" lIns="91425" tIns="45700" rIns="91425" bIns="45700" anchor="t" anchorCtr="0">
            <a:noAutofit/>
          </a:bodyPr>
          <a:lstStyle/>
          <a:p>
            <a:pPr marL="139700" indent="0" algn="l" fontAlgn="base">
              <a:buNone/>
            </a:pPr>
            <a:endParaRPr sz="2400" b="0" i="0" u="none" strike="noStrike" cap="none" dirty="0">
              <a:solidFill>
                <a:schemeClr val="tx1"/>
              </a:solidFill>
              <a:latin typeface="Lato"/>
              <a:sym typeface="Arial"/>
            </a:endParaRPr>
          </a:p>
        </p:txBody>
      </p:sp>
      <p:pic>
        <p:nvPicPr>
          <p:cNvPr id="3" name="Picture 2">
            <a:extLst>
              <a:ext uri="{FF2B5EF4-FFF2-40B4-BE49-F238E27FC236}">
                <a16:creationId xmlns:a16="http://schemas.microsoft.com/office/drawing/2014/main" id="{D57813EC-87EA-4DC6-B9EC-0DA11267B2D4}"/>
              </a:ext>
            </a:extLst>
          </p:cNvPr>
          <p:cNvPicPr/>
          <p:nvPr/>
        </p:nvPicPr>
        <p:blipFill rotWithShape="1">
          <a:blip r:embed="rId3"/>
          <a:srcRect l="16950" t="29852" r="38678" b="14581"/>
          <a:stretch/>
        </p:blipFill>
        <p:spPr bwMode="auto">
          <a:xfrm>
            <a:off x="534572" y="450165"/>
            <a:ext cx="7540283" cy="52613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1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0" y="436348"/>
            <a:ext cx="8534400" cy="5955323"/>
          </a:xfrm>
          <a:prstGeom prst="rect">
            <a:avLst/>
          </a:prstGeom>
          <a:noFill/>
          <a:ln>
            <a:noFill/>
          </a:ln>
        </p:spPr>
        <p:txBody>
          <a:bodyPr spcFirstLastPara="1" wrap="square" lIns="91425" tIns="45700" rIns="91425" bIns="45700" anchor="t" anchorCtr="0">
            <a:noAutofit/>
          </a:bodyPr>
          <a:lstStyle/>
          <a:p>
            <a:pPr marL="139700" indent="0" algn="l" fontAlgn="base">
              <a:buNone/>
            </a:pPr>
            <a:endParaRPr lang="en-US" sz="2400" dirty="0">
              <a:solidFill>
                <a:schemeClr val="tx1"/>
              </a:solidFill>
              <a:effectLst/>
              <a:latin typeface="Lato"/>
            </a:endParaRPr>
          </a:p>
        </p:txBody>
      </p:sp>
      <p:pic>
        <p:nvPicPr>
          <p:cNvPr id="4" name="Picture 3">
            <a:extLst>
              <a:ext uri="{FF2B5EF4-FFF2-40B4-BE49-F238E27FC236}">
                <a16:creationId xmlns:a16="http://schemas.microsoft.com/office/drawing/2014/main" id="{4CB76A6B-2281-4961-9198-B180D7016FC0}"/>
              </a:ext>
            </a:extLst>
          </p:cNvPr>
          <p:cNvPicPr/>
          <p:nvPr/>
        </p:nvPicPr>
        <p:blipFill rotWithShape="1">
          <a:blip r:embed="rId3"/>
          <a:srcRect l="15456" t="28374" r="37846" b="14286"/>
          <a:stretch/>
        </p:blipFill>
        <p:spPr bwMode="auto">
          <a:xfrm>
            <a:off x="253218" y="438194"/>
            <a:ext cx="8281181" cy="4752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50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r>
              <a:rPr lang="en-US" sz="4500" b="1" i="0" u="none" strike="noStrike" cap="none" dirty="0">
                <a:solidFill>
                  <a:schemeClr val="dk1"/>
                </a:solidFill>
                <a:latin typeface="Arial"/>
                <a:ea typeface="Arial"/>
                <a:cs typeface="Arial"/>
                <a:sym typeface="Arial"/>
              </a:rPr>
              <a:t>Thank You</a:t>
            </a:r>
            <a:endParaRPr sz="45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724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0"/>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Sociology and other Social Sciences</a:t>
            </a:r>
            <a:r>
              <a:rPr lang="en-US" sz="2800" b="1" i="0" u="none" strike="noStrike" cap="none" dirty="0">
                <a:solidFill>
                  <a:srgbClr val="000066"/>
                </a:solidFill>
                <a:latin typeface="Lato"/>
                <a:sym typeface="Arial"/>
              </a:rPr>
              <a:t>?</a:t>
            </a: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2119480-C188-491B-86C1-37AD361FB358}"/>
              </a:ext>
            </a:extLst>
          </p:cNvPr>
          <p:cNvPicPr>
            <a:picLocks noChangeAspect="1"/>
          </p:cNvPicPr>
          <p:nvPr/>
        </p:nvPicPr>
        <p:blipFill rotWithShape="1">
          <a:blip r:embed="rId3"/>
          <a:srcRect l="14616" t="32008" r="37077" b="16548"/>
          <a:stretch/>
        </p:blipFill>
        <p:spPr>
          <a:xfrm>
            <a:off x="228600" y="1364565"/>
            <a:ext cx="7719646" cy="44091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0"/>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Sociology and other Social Sciences</a:t>
            </a:r>
            <a:r>
              <a:rPr lang="en-US" sz="2800" b="1" i="0" u="none" strike="noStrike" cap="none" dirty="0">
                <a:solidFill>
                  <a:srgbClr val="000066"/>
                </a:solidFill>
                <a:latin typeface="Lato"/>
                <a:sym typeface="Arial"/>
              </a:rPr>
              <a:t>?</a:t>
            </a: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57441121-8B97-4303-8C06-B3FA0C98395A}"/>
              </a:ext>
            </a:extLst>
          </p:cNvPr>
          <p:cNvPicPr>
            <a:picLocks noChangeAspect="1"/>
          </p:cNvPicPr>
          <p:nvPr/>
        </p:nvPicPr>
        <p:blipFill rotWithShape="1">
          <a:blip r:embed="rId3"/>
          <a:srcRect l="14769" t="30640" r="36616" b="17916"/>
          <a:stretch/>
        </p:blipFill>
        <p:spPr>
          <a:xfrm>
            <a:off x="228600" y="1406768"/>
            <a:ext cx="8015068" cy="5386125"/>
          </a:xfrm>
          <a:prstGeom prst="rect">
            <a:avLst/>
          </a:prstGeom>
        </p:spPr>
      </p:pic>
    </p:spTree>
    <p:extLst>
      <p:ext uri="{BB962C8B-B14F-4D97-AF65-F5344CB8AC3E}">
        <p14:creationId xmlns:p14="http://schemas.microsoft.com/office/powerpoint/2010/main" val="175990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14068"/>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Sociology and other Social Sciences</a:t>
            </a:r>
            <a:r>
              <a:rPr lang="en-US" sz="2800" b="1" i="0" u="none" strike="noStrike" cap="none" dirty="0">
                <a:solidFill>
                  <a:srgbClr val="000066"/>
                </a:solidFill>
                <a:latin typeface="Lato"/>
                <a:sym typeface="Arial"/>
              </a:rPr>
              <a:t>?</a:t>
            </a: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60F95BB8-198B-4375-A747-8D57D5F5B7E8}"/>
              </a:ext>
            </a:extLst>
          </p:cNvPr>
          <p:cNvPicPr>
            <a:picLocks noChangeAspect="1"/>
          </p:cNvPicPr>
          <p:nvPr/>
        </p:nvPicPr>
        <p:blipFill rotWithShape="1">
          <a:blip r:embed="rId3"/>
          <a:srcRect l="15692" t="27083" r="36923" b="11896"/>
          <a:stretch/>
        </p:blipFill>
        <p:spPr>
          <a:xfrm>
            <a:off x="478302" y="1026942"/>
            <a:ext cx="7371470" cy="5652562"/>
          </a:xfrm>
          <a:prstGeom prst="rect">
            <a:avLst/>
          </a:prstGeom>
        </p:spPr>
      </p:pic>
    </p:spTree>
    <p:extLst>
      <p:ext uri="{BB962C8B-B14F-4D97-AF65-F5344CB8AC3E}">
        <p14:creationId xmlns:p14="http://schemas.microsoft.com/office/powerpoint/2010/main" val="311544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0"/>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Sociology and other Social Sciences</a:t>
            </a:r>
            <a:r>
              <a:rPr lang="en-US" sz="2800" b="1" i="0" u="none" strike="noStrike" cap="none" dirty="0">
                <a:solidFill>
                  <a:srgbClr val="000066"/>
                </a:solidFill>
                <a:latin typeface="Lato"/>
                <a:sym typeface="Arial"/>
              </a:rPr>
              <a:t>?</a:t>
            </a: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9178C185-2F90-4C54-9BD3-E166A661A2E8}"/>
              </a:ext>
            </a:extLst>
          </p:cNvPr>
          <p:cNvPicPr>
            <a:picLocks noChangeAspect="1"/>
          </p:cNvPicPr>
          <p:nvPr/>
        </p:nvPicPr>
        <p:blipFill rotWithShape="1">
          <a:blip r:embed="rId3"/>
          <a:srcRect l="15385" t="33650" r="36460" b="12717"/>
          <a:stretch/>
        </p:blipFill>
        <p:spPr>
          <a:xfrm>
            <a:off x="464233" y="1350497"/>
            <a:ext cx="7357403" cy="5193461"/>
          </a:xfrm>
          <a:prstGeom prst="rect">
            <a:avLst/>
          </a:prstGeom>
        </p:spPr>
      </p:pic>
    </p:spTree>
    <p:extLst>
      <p:ext uri="{BB962C8B-B14F-4D97-AF65-F5344CB8AC3E}">
        <p14:creationId xmlns:p14="http://schemas.microsoft.com/office/powerpoint/2010/main" val="56504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112542"/>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0FE7DABF-0F7B-43DA-970B-2DCDC468860B}"/>
              </a:ext>
            </a:extLst>
          </p:cNvPr>
          <p:cNvPicPr>
            <a:picLocks noChangeAspect="1"/>
          </p:cNvPicPr>
          <p:nvPr/>
        </p:nvPicPr>
        <p:blipFill rotWithShape="1">
          <a:blip r:embed="rId3"/>
          <a:srcRect l="14923" t="29546" r="36616" b="14905"/>
          <a:stretch/>
        </p:blipFill>
        <p:spPr>
          <a:xfrm>
            <a:off x="928468" y="647114"/>
            <a:ext cx="6935372" cy="5607956"/>
          </a:xfrm>
          <a:prstGeom prst="rect">
            <a:avLst/>
          </a:prstGeom>
        </p:spPr>
      </p:pic>
    </p:spTree>
    <p:extLst>
      <p:ext uri="{BB962C8B-B14F-4D97-AF65-F5344CB8AC3E}">
        <p14:creationId xmlns:p14="http://schemas.microsoft.com/office/powerpoint/2010/main" val="61814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0"/>
            <a:ext cx="8915400" cy="8008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342900" algn="l" rtl="0">
              <a:lnSpc>
                <a:spcPct val="100000"/>
              </a:lnSpc>
              <a:spcBef>
                <a:spcPts val="0"/>
              </a:spcBef>
              <a:spcAft>
                <a:spcPts val="0"/>
              </a:spcAft>
              <a:buClr>
                <a:schemeClr val="dk1"/>
              </a:buClr>
              <a:buFont typeface="Arial"/>
              <a:buNone/>
            </a:pPr>
            <a:endParaRPr lang="en-US" sz="1800" dirty="0">
              <a:solidFill>
                <a:schemeClr val="dk1"/>
              </a:solidFill>
            </a:endParaRPr>
          </a:p>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Sociology and other Social Sciences</a:t>
            </a:r>
            <a:r>
              <a:rPr lang="en-US" sz="2800" b="1" i="0" u="none" strike="noStrike" cap="none" dirty="0">
                <a:solidFill>
                  <a:srgbClr val="000066"/>
                </a:solidFill>
                <a:latin typeface="Lato"/>
                <a:sym typeface="Arial"/>
              </a:rPr>
              <a:t>?</a:t>
            </a: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dk1"/>
              </a:solidFill>
              <a:latin typeface="Lato"/>
            </a:endParaRPr>
          </a:p>
          <a:p>
            <a:pPr marL="457200" marR="0" lvl="0" indent="-457200" algn="just" rtl="0">
              <a:lnSpc>
                <a:spcPct val="100000"/>
              </a:lnSpc>
              <a:spcBef>
                <a:spcPts val="0"/>
              </a:spcBef>
              <a:spcAft>
                <a:spcPts val="0"/>
              </a:spcAft>
              <a:buClr>
                <a:schemeClr val="dk1"/>
              </a:buClr>
              <a:buFont typeface="Arial" panose="020B0604020202020204" pitchFamily="34" charset="0"/>
              <a:buChar char="•"/>
            </a:pPr>
            <a:r>
              <a:rPr lang="en-US" sz="2800" b="0" i="0" dirty="0">
                <a:solidFill>
                  <a:schemeClr val="tx1"/>
                </a:solidFill>
                <a:effectLst/>
                <a:latin typeface="Lato"/>
              </a:rPr>
              <a:t>Sociology of Dictionary defines social science as a term applied to the study of society and human relationship. Social sciences include sociology, political science, anthropology, </a:t>
            </a:r>
            <a:r>
              <a:rPr lang="en-US" sz="2800" dirty="0">
                <a:solidFill>
                  <a:schemeClr val="tx1"/>
                </a:solidFill>
                <a:latin typeface="Lato"/>
              </a:rPr>
              <a:t>economic</a:t>
            </a:r>
            <a:r>
              <a:rPr lang="en-US" sz="2800" b="0" i="0" dirty="0">
                <a:solidFill>
                  <a:schemeClr val="tx1"/>
                </a:solidFill>
                <a:effectLst/>
                <a:latin typeface="Lato"/>
              </a:rPr>
              <a:t>, rural and urban sociology etc.</a:t>
            </a:r>
          </a:p>
          <a:p>
            <a:pPr marL="457200" marR="0" lvl="0" indent="-457200" algn="just" rtl="0">
              <a:lnSpc>
                <a:spcPct val="100000"/>
              </a:lnSpc>
              <a:spcBef>
                <a:spcPts val="0"/>
              </a:spcBef>
              <a:spcAft>
                <a:spcPts val="0"/>
              </a:spcAft>
              <a:buClr>
                <a:schemeClr val="dk1"/>
              </a:buClr>
              <a:buFont typeface="Arial" panose="020B0604020202020204" pitchFamily="34" charset="0"/>
              <a:buChar char="•"/>
            </a:pPr>
            <a:r>
              <a:rPr lang="en-US" sz="2400" b="0" i="0" dirty="0">
                <a:solidFill>
                  <a:schemeClr val="tx1"/>
                </a:solidFill>
                <a:effectLst/>
                <a:latin typeface="Lato"/>
              </a:rPr>
              <a:t>But that does not mean that Sociology only borrows from other social sciences and gives them nothing. As a matter of fact, the various social sciences, as we shall study below, are very much dependent on Sociology for the simple reason that no aspect of human life can be detached from its social aspect.</a:t>
            </a:r>
            <a:endParaRPr lang="en-US" sz="2400" b="0" i="0" u="none" strike="noStrike" cap="none" dirty="0">
              <a:solidFill>
                <a:schemeClr val="tx1"/>
              </a:solidFill>
              <a:latin typeface="Lato"/>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075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6"/>
          <p:cNvSpPr txBox="1">
            <a:spLocks noGrp="1"/>
          </p:cNvSpPr>
          <p:nvPr>
            <p:ph type="body" idx="1"/>
          </p:nvPr>
        </p:nvSpPr>
        <p:spPr>
          <a:xfrm>
            <a:off x="0" y="-28136"/>
            <a:ext cx="9144000" cy="6324600"/>
          </a:xfrm>
          <a:prstGeom prst="rect">
            <a:avLst/>
          </a:prstGeom>
          <a:noFill/>
          <a:ln>
            <a:noFill/>
          </a:ln>
        </p:spPr>
        <p:txBody>
          <a:bodyPr spcFirstLastPara="1" wrap="square" lIns="91425" tIns="45700" rIns="91425" bIns="45700" anchor="t" anchorCtr="0">
            <a:noAutofit/>
          </a:bodyPr>
          <a:lstStyle/>
          <a:p>
            <a:br>
              <a:rPr lang="en-US" dirty="0"/>
            </a:br>
            <a:endParaRPr sz="30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8CF7D186-FFFC-437F-8C6B-104C31797FE6}"/>
              </a:ext>
            </a:extLst>
          </p:cNvPr>
          <p:cNvPicPr>
            <a:picLocks noChangeAspect="1"/>
          </p:cNvPicPr>
          <p:nvPr/>
        </p:nvPicPr>
        <p:blipFill rotWithShape="1">
          <a:blip r:embed="rId3"/>
          <a:srcRect l="11385" t="27630" r="38000" b="14906"/>
          <a:stretch/>
        </p:blipFill>
        <p:spPr>
          <a:xfrm>
            <a:off x="872198" y="731520"/>
            <a:ext cx="7019778" cy="47325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algn="just"/>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4D9FBA7-BEDF-451E-9622-2CF9CAABC1D8}"/>
              </a:ext>
            </a:extLst>
          </p:cNvPr>
          <p:cNvPicPr>
            <a:picLocks noChangeAspect="1"/>
          </p:cNvPicPr>
          <p:nvPr/>
        </p:nvPicPr>
        <p:blipFill rotWithShape="1">
          <a:blip r:embed="rId3"/>
          <a:srcRect l="12462" t="27357" r="36923" b="12444"/>
          <a:stretch/>
        </p:blipFill>
        <p:spPr>
          <a:xfrm>
            <a:off x="548639" y="365760"/>
            <a:ext cx="7455877" cy="5428900"/>
          </a:xfrm>
          <a:prstGeom prst="rect">
            <a:avLst/>
          </a:prstGeom>
        </p:spPr>
      </p:pic>
    </p:spTree>
  </p:cSld>
  <p:clrMapOvr>
    <a:masterClrMapping/>
  </p:clrMapOvr>
</p:sld>
</file>

<file path=ppt/theme/theme1.xml><?xml version="1.0" encoding="utf-8"?>
<a:theme xmlns:a="http://schemas.openxmlformats.org/drawingml/2006/main" name="Custom">
  <a:themeElements>
    <a:clrScheme name="Network 1">
      <a:dk1>
        <a:srgbClr val="000000"/>
      </a:dk1>
      <a:lt1>
        <a:srgbClr val="FFFFFF"/>
      </a:lt1>
      <a:dk2>
        <a:srgbClr val="330066"/>
      </a:dk2>
      <a:lt2>
        <a:srgbClr val="808080"/>
      </a:lt2>
      <a:accent1>
        <a:srgbClr val="CCCC00"/>
      </a:accent1>
      <a:accent2>
        <a:srgbClr val="669999"/>
      </a:accent2>
      <a:accent3>
        <a:srgbClr val="FFFFFF"/>
      </a:accent3>
      <a:accent4>
        <a:srgbClr val="CCCC00"/>
      </a:accent4>
      <a:accent5>
        <a:srgbClr val="669999"/>
      </a:accent5>
      <a:accent6>
        <a:srgbClr val="FFFFFF"/>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Words>
  <Application>Microsoft Office PowerPoint</Application>
  <PresentationFormat>On-screen Show (4:3)</PresentationFormat>
  <Paragraphs>48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Lato</vt:lpstr>
      <vt:lpstr>Custom</vt:lpstr>
      <vt:lpstr>Rural Sociology   BBA Semester: 3rd Lecture No. 02  Instructor: Mumtaz Hussain University of Sargodha Sb Campus  Bhakkar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Semester: 7th BS Sociology University of Sargodha Sb Campus  Bahkker  Instructor: Mumtaz Hussain PhD Scholar in Sociology University of Punjab, Lahore </dc:title>
  <cp:lastModifiedBy>mumtaz</cp:lastModifiedBy>
  <cp:revision>111</cp:revision>
  <dcterms:modified xsi:type="dcterms:W3CDTF">2020-10-14T15:03:19Z</dcterms:modified>
</cp:coreProperties>
</file>