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58" r:id="rId10"/>
    <p:sldId id="265" r:id="rId11"/>
    <p:sldId id="266" r:id="rId12"/>
    <p:sldId id="267" r:id="rId13"/>
    <p:sldId id="269" r:id="rId14"/>
    <p:sldId id="268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B6916-022F-4CF9-8FE7-E267C2485C8C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D49EE-54DB-4BDC-9613-2BD0C003F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molecular basis of this response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unclear. In allopolyploids of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thaliana it might result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interactions between the parental genomes10,46.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autopolyploid,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Petunia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hybrida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it could result from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interallelic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interactions in the 2X pollen (where X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normal chromosome number)47.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D49EE-54DB-4BDC-9613-2BD0C003F29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E8382F-8191-4013-8D11-FEB33EA0EC55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AB113E-950F-495A-859F-49A149111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Hetroploidy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Saeed</a:t>
            </a:r>
            <a:r>
              <a:rPr lang="en-US" dirty="0" smtClean="0"/>
              <a:t> </a:t>
            </a:r>
            <a:r>
              <a:rPr lang="en-US" dirty="0" err="1" smtClean="0"/>
              <a:t>Rauf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polyploidy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documented or obvious advantages of becoming </a:t>
            </a:r>
            <a:r>
              <a:rPr lang="en-US" dirty="0" err="1" smtClean="0"/>
              <a:t>polyploid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Heterosis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Gene redundancy</a:t>
            </a:r>
          </a:p>
          <a:p>
            <a:r>
              <a:rPr lang="en-US" dirty="0" smtClean="0"/>
              <a:t>Asexual reproduction.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Heterosis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/>
              <a:t>Heterosis</a:t>
            </a:r>
            <a:r>
              <a:rPr lang="en-US" b="1" i="1" dirty="0" smtClean="0"/>
              <a:t> </a:t>
            </a:r>
          </a:p>
          <a:p>
            <a:r>
              <a:rPr lang="en-US" dirty="0" smtClean="0"/>
              <a:t>Fixing of divergent parental genomes.</a:t>
            </a:r>
          </a:p>
          <a:p>
            <a:r>
              <a:rPr lang="en-US" dirty="0" smtClean="0"/>
              <a:t>Covering of lethal alleles at haploid stages of </a:t>
            </a:r>
            <a:r>
              <a:rPr lang="en-US" dirty="0" err="1" smtClean="0"/>
              <a:t>polyploid</a:t>
            </a:r>
            <a:r>
              <a:rPr lang="en-US" dirty="0" smtClean="0"/>
              <a:t> plants.</a:t>
            </a:r>
          </a:p>
          <a:p>
            <a:r>
              <a:rPr lang="en-US" dirty="0" smtClean="0"/>
              <a:t>Autopolyploid show stronger </a:t>
            </a:r>
            <a:r>
              <a:rPr lang="en-US" dirty="0" err="1" smtClean="0"/>
              <a:t>heterosis</a:t>
            </a:r>
            <a:r>
              <a:rPr lang="en-US" dirty="0" smtClean="0"/>
              <a:t> than the corresponding diploid hybrids.</a:t>
            </a:r>
          </a:p>
          <a:p>
            <a:r>
              <a:rPr lang="en-US" dirty="0" smtClean="0"/>
              <a:t>Autopolyploid </a:t>
            </a:r>
            <a:r>
              <a:rPr lang="en-US" dirty="0" err="1" smtClean="0"/>
              <a:t>inbreds</a:t>
            </a:r>
            <a:r>
              <a:rPr lang="en-US" dirty="0" smtClean="0"/>
              <a:t> show stronger INBREEDING DEPRESSION than diploid </a:t>
            </a:r>
            <a:r>
              <a:rPr lang="en-US" dirty="0" err="1" smtClean="0"/>
              <a:t>inbreds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Gene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masking of recessive alleles by dominant wild-type alleles at two stages of plant cycle.</a:t>
            </a:r>
          </a:p>
          <a:p>
            <a:r>
              <a:rPr lang="en-US" dirty="0" smtClean="0"/>
              <a:t>Polyploidy can reduce the incidence of homozygous recessives. </a:t>
            </a:r>
          </a:p>
          <a:p>
            <a:r>
              <a:rPr lang="en-US" dirty="0" smtClean="0"/>
              <a:t>Diploid </a:t>
            </a:r>
            <a:r>
              <a:rPr lang="es-ES" i="1" dirty="0" err="1" smtClean="0"/>
              <a:t>Aa</a:t>
            </a:r>
            <a:r>
              <a:rPr lang="es-ES" i="1" dirty="0" smtClean="0"/>
              <a:t> </a:t>
            </a:r>
            <a:r>
              <a:rPr lang="es-ES" i="1" dirty="0" err="1" smtClean="0"/>
              <a:t>heterozygotes</a:t>
            </a:r>
            <a:r>
              <a:rPr lang="es-ES" i="1" dirty="0" smtClean="0"/>
              <a:t> produce 1/4 </a:t>
            </a:r>
            <a:r>
              <a:rPr lang="es-ES" i="1" dirty="0" err="1" smtClean="0"/>
              <a:t>aa</a:t>
            </a:r>
            <a:r>
              <a:rPr lang="es-ES" i="1" dirty="0" smtClean="0"/>
              <a:t> </a:t>
            </a:r>
            <a:r>
              <a:rPr lang="es-ES" i="1" dirty="0" err="1" smtClean="0"/>
              <a:t>homozygotes</a:t>
            </a:r>
            <a:r>
              <a:rPr lang="es-ES" i="1" dirty="0" smtClean="0"/>
              <a:t>, </a:t>
            </a:r>
            <a:r>
              <a:rPr lang="es-ES" i="1" dirty="0" err="1" smtClean="0"/>
              <a:t>AAaa</a:t>
            </a:r>
            <a:r>
              <a:rPr lang="es-ES" i="1" dirty="0" smtClean="0"/>
              <a:t> </a:t>
            </a:r>
            <a:r>
              <a:rPr lang="en-US" dirty="0" err="1" smtClean="0"/>
              <a:t>autopolyploids</a:t>
            </a:r>
            <a:r>
              <a:rPr lang="en-US" dirty="0" smtClean="0"/>
              <a:t> produce between 1/36 and 1/22 </a:t>
            </a:r>
            <a:r>
              <a:rPr lang="en-US" i="1" dirty="0" err="1" smtClean="0"/>
              <a:t>aaaa</a:t>
            </a:r>
            <a:r>
              <a:rPr lang="en-US" i="1" dirty="0" smtClean="0"/>
              <a:t> </a:t>
            </a:r>
            <a:r>
              <a:rPr lang="en-US" dirty="0" err="1" smtClean="0"/>
              <a:t>homozygotes</a:t>
            </a:r>
            <a:r>
              <a:rPr lang="en-US" dirty="0" smtClean="0"/>
              <a:t>, and </a:t>
            </a:r>
            <a:r>
              <a:rPr lang="en-US" i="1" dirty="0" err="1" smtClean="0"/>
              <a:t>AaAa</a:t>
            </a:r>
            <a:r>
              <a:rPr lang="en-US" i="1" dirty="0" smtClean="0"/>
              <a:t> allopolyploids produce 1/16 </a:t>
            </a:r>
            <a:r>
              <a:rPr lang="en-US" i="1" dirty="0" err="1" smtClean="0"/>
              <a:t>aaaa</a:t>
            </a:r>
            <a:r>
              <a:rPr lang="en-US" i="1" dirty="0" smtClean="0"/>
              <a:t> </a:t>
            </a:r>
            <a:r>
              <a:rPr lang="en-US" i="1" dirty="0" err="1" smtClean="0"/>
              <a:t>homozygotes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Diversify gene function by altering redundant copies of important or essential genes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"/>
            <a:ext cx="6629399" cy="582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Loss of self-incompatibility and gain of 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Disrupting certain self-incompatibility systems, allowing self fertilization.</a:t>
            </a:r>
          </a:p>
          <a:p>
            <a:r>
              <a:rPr lang="en-US" dirty="0" smtClean="0"/>
              <a:t>In the autopolyploid, </a:t>
            </a:r>
            <a:r>
              <a:rPr lang="en-US" i="1" dirty="0" smtClean="0"/>
              <a:t>Petunia </a:t>
            </a:r>
            <a:r>
              <a:rPr lang="en-US" i="1" dirty="0" err="1" smtClean="0"/>
              <a:t>hybrida</a:t>
            </a:r>
            <a:r>
              <a:rPr lang="en-US" i="1" dirty="0" smtClean="0"/>
              <a:t>, it could result from </a:t>
            </a:r>
            <a:r>
              <a:rPr lang="en-US" dirty="0" err="1" smtClean="0"/>
              <a:t>interallelic</a:t>
            </a:r>
            <a:r>
              <a:rPr lang="en-US" dirty="0" smtClean="0"/>
              <a:t> interactions in the 2X pollen.</a:t>
            </a:r>
          </a:p>
          <a:p>
            <a:r>
              <a:rPr lang="en-US" dirty="0" smtClean="0"/>
              <a:t>Onset of asexual reproduction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polyploidy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Changes in cellular architecture, and regulatory implications.</a:t>
            </a:r>
          </a:p>
          <a:p>
            <a:r>
              <a:rPr lang="en-US" b="1" i="1" dirty="0" smtClean="0"/>
              <a:t>Difficulties in meiosis: </a:t>
            </a:r>
            <a:r>
              <a:rPr lang="en-US" b="1" i="1" dirty="0" err="1" smtClean="0"/>
              <a:t>autopolyploids</a:t>
            </a:r>
            <a:r>
              <a:rPr lang="en-US" b="1" i="1" dirty="0" smtClean="0"/>
              <a:t>.</a:t>
            </a:r>
          </a:p>
          <a:p>
            <a:r>
              <a:rPr lang="en-US" b="1" i="1" dirty="0" smtClean="0"/>
              <a:t>Difficulties in meiosis: </a:t>
            </a:r>
            <a:r>
              <a:rPr lang="en-US" b="1" i="1" dirty="0" err="1" smtClean="0"/>
              <a:t>allotetraploids</a:t>
            </a:r>
            <a:r>
              <a:rPr lang="en-US" b="1" i="1" dirty="0" smtClean="0"/>
              <a:t>.</a:t>
            </a:r>
          </a:p>
          <a:p>
            <a:r>
              <a:rPr lang="en-US" b="1" i="1" dirty="0" smtClean="0"/>
              <a:t>Regulatory changes in gene expression.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Changes in cellular architecture, and regulatory implications.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the genomic content of an organism usually increases cell volume</a:t>
            </a:r>
          </a:p>
          <a:p>
            <a:r>
              <a:rPr lang="en-US" dirty="0" smtClean="0"/>
              <a:t>Chromatin and nuclear envelope interaction changes due to change in surface area /volume ratio</a:t>
            </a:r>
          </a:p>
          <a:p>
            <a:r>
              <a:rPr lang="en-US" dirty="0" smtClean="0"/>
              <a:t>1.6 SA/2 volume</a:t>
            </a:r>
          </a:p>
          <a:p>
            <a:r>
              <a:rPr lang="en-US" dirty="0" smtClean="0"/>
              <a:t>Cell volume compensate for cell number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Difficulties in meiosis: </a:t>
            </a:r>
            <a:r>
              <a:rPr lang="en-US" i="1" dirty="0" err="1" smtClean="0"/>
              <a:t>autopolyploids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Resolution of a tetravalent at anaphase I is more difficult</a:t>
            </a:r>
          </a:p>
          <a:p>
            <a:endParaRPr lang="en-US" dirty="0" smtClean="0"/>
          </a:p>
          <a:p>
            <a:r>
              <a:rPr lang="en-US" dirty="0" err="1" smtClean="0"/>
              <a:t>Tetravelent</a:t>
            </a:r>
            <a:r>
              <a:rPr lang="en-US" dirty="0" smtClean="0"/>
              <a:t> lead toward abnormal segregation</a:t>
            </a:r>
          </a:p>
          <a:p>
            <a:endParaRPr lang="en-US" dirty="0" smtClean="0"/>
          </a:p>
          <a:p>
            <a:r>
              <a:rPr lang="en-US" dirty="0" err="1" smtClean="0"/>
              <a:t>Neoautotetraploids</a:t>
            </a:r>
            <a:r>
              <a:rPr lang="en-US" dirty="0" smtClean="0"/>
              <a:t> frequently produce </a:t>
            </a:r>
            <a:r>
              <a:rPr lang="en-US" dirty="0" err="1" smtClean="0"/>
              <a:t>aneuploids</a:t>
            </a:r>
            <a:endParaRPr lang="en-US" dirty="0" smtClean="0"/>
          </a:p>
          <a:p>
            <a:r>
              <a:rPr lang="en-US" dirty="0" smtClean="0"/>
              <a:t>Auto-triploids and </a:t>
            </a:r>
            <a:r>
              <a:rPr lang="en-US" dirty="0" err="1" smtClean="0"/>
              <a:t>pentaploids</a:t>
            </a:r>
            <a:r>
              <a:rPr lang="en-US" dirty="0" smtClean="0"/>
              <a:t> are seedless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Difficulties in meiosis: </a:t>
            </a:r>
            <a:r>
              <a:rPr lang="en-US" i="1" dirty="0" err="1" smtClean="0"/>
              <a:t>allotetraploids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Formation of bivalent is necessary to maintain the parental genomic stability</a:t>
            </a:r>
          </a:p>
          <a:p>
            <a:endParaRPr lang="en-US" dirty="0" smtClean="0"/>
          </a:p>
          <a:p>
            <a:r>
              <a:rPr lang="en-US" dirty="0" smtClean="0"/>
              <a:t>A gene </a:t>
            </a:r>
            <a:r>
              <a:rPr lang="en-US" i="1" dirty="0" err="1" smtClean="0"/>
              <a:t>homeologous</a:t>
            </a:r>
            <a:r>
              <a:rPr lang="en-US" i="1" dirty="0" smtClean="0"/>
              <a:t> 1 is </a:t>
            </a:r>
            <a:r>
              <a:rPr lang="en-US" dirty="0" smtClean="0"/>
              <a:t>required for the avoidance of </a:t>
            </a:r>
            <a:r>
              <a:rPr lang="en-US" dirty="0" err="1" smtClean="0"/>
              <a:t>homeologous</a:t>
            </a:r>
            <a:r>
              <a:rPr lang="en-US" dirty="0" smtClean="0"/>
              <a:t> pairing</a:t>
            </a:r>
          </a:p>
          <a:p>
            <a:endParaRPr lang="en-US" dirty="0" smtClean="0"/>
          </a:p>
          <a:p>
            <a:r>
              <a:rPr lang="en-US" dirty="0" smtClean="0"/>
              <a:t>Similar system is also present in the </a:t>
            </a:r>
            <a:r>
              <a:rPr lang="en-US" dirty="0" err="1" smtClean="0"/>
              <a:t>Brassica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Regulatory changes in gene expression.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Increase in gene expression is not always the rule</a:t>
            </a:r>
          </a:p>
          <a:p>
            <a:r>
              <a:rPr lang="en-US" dirty="0" smtClean="0"/>
              <a:t>Gene expression may be controlled through alternative regulatory or epigenetic changes</a:t>
            </a:r>
          </a:p>
          <a:p>
            <a:r>
              <a:rPr lang="en-US" dirty="0" smtClean="0"/>
              <a:t>mRNA levels per genome for 18 genes in 1X, 2X, 3X and 4X maize</a:t>
            </a:r>
          </a:p>
          <a:p>
            <a:r>
              <a:rPr lang="en-US" dirty="0" smtClean="0"/>
              <a:t>Some genes showed un expected reduction in gene expression</a:t>
            </a:r>
          </a:p>
          <a:p>
            <a:r>
              <a:rPr lang="en-US" dirty="0" smtClean="0"/>
              <a:t>Sucrose </a:t>
            </a:r>
            <a:r>
              <a:rPr lang="en-US" dirty="0" err="1" smtClean="0"/>
              <a:t>synthtase</a:t>
            </a:r>
            <a:r>
              <a:rPr lang="en-US" dirty="0" smtClean="0"/>
              <a:t> gene expression was 3 and 6 times higher in 1x and 3x than 2x and 4x</a:t>
            </a:r>
          </a:p>
          <a:p>
            <a:r>
              <a:rPr lang="en-US" i="1" dirty="0" err="1" smtClean="0"/>
              <a:t>Saccharomyces</a:t>
            </a:r>
            <a:r>
              <a:rPr lang="en-US" i="1" dirty="0" smtClean="0"/>
              <a:t> </a:t>
            </a:r>
            <a:r>
              <a:rPr lang="en-US" i="1" dirty="0" err="1" smtClean="0"/>
              <a:t>cerevisiae</a:t>
            </a:r>
            <a:r>
              <a:rPr lang="en-US" i="1" dirty="0" smtClean="0"/>
              <a:t> </a:t>
            </a:r>
            <a:r>
              <a:rPr lang="en-US" dirty="0" smtClean="0"/>
              <a:t>studied</a:t>
            </a:r>
            <a:r>
              <a:rPr lang="en-US" i="1" dirty="0" smtClean="0"/>
              <a:t> 17 </a:t>
            </a:r>
            <a:r>
              <a:rPr lang="en-US" dirty="0" smtClean="0"/>
              <a:t>gene expression</a:t>
            </a:r>
            <a:r>
              <a:rPr lang="en-US" i="1" dirty="0" smtClean="0"/>
              <a:t> </a:t>
            </a:r>
            <a:r>
              <a:rPr lang="en-US" dirty="0" smtClean="0"/>
              <a:t>in 1X, 2X, 3X and 4X  using micro-arrays showing suppression of 9 genes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Hetroploidy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Change in chromosome number</a:t>
            </a:r>
          </a:p>
          <a:p>
            <a:r>
              <a:rPr lang="en-US" dirty="0" smtClean="0"/>
              <a:t>Two types</a:t>
            </a:r>
          </a:p>
          <a:p>
            <a:r>
              <a:rPr lang="en-US" dirty="0" smtClean="0"/>
              <a:t>Exact multiple of basic set or not</a:t>
            </a:r>
          </a:p>
          <a:p>
            <a:r>
              <a:rPr lang="en-US" dirty="0" err="1" smtClean="0"/>
              <a:t>Euploidy</a:t>
            </a:r>
            <a:r>
              <a:rPr lang="en-US" dirty="0" smtClean="0"/>
              <a:t> vs. </a:t>
            </a:r>
            <a:r>
              <a:rPr lang="en-US" dirty="0" err="1" smtClean="0"/>
              <a:t>Aneuploidy</a:t>
            </a:r>
            <a:endParaRPr lang="en-US" dirty="0" smtClean="0"/>
          </a:p>
          <a:p>
            <a:r>
              <a:rPr lang="en-US" dirty="0" err="1" smtClean="0"/>
              <a:t>Euploidy</a:t>
            </a:r>
            <a:r>
              <a:rPr lang="en-US" dirty="0" smtClean="0"/>
              <a:t> leads towards the polyploidy</a:t>
            </a:r>
          </a:p>
          <a:p>
            <a:r>
              <a:rPr lang="en-US" dirty="0" smtClean="0"/>
              <a:t>2n vs. 2x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Epigenetic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Transgene</a:t>
            </a:r>
            <a:r>
              <a:rPr lang="en-US" dirty="0" smtClean="0"/>
              <a:t> (</a:t>
            </a:r>
            <a:r>
              <a:rPr lang="en-US" i="1" dirty="0" smtClean="0"/>
              <a:t>R) </a:t>
            </a:r>
            <a:r>
              <a:rPr lang="en-US" dirty="0" smtClean="0"/>
              <a:t>was subject to</a:t>
            </a:r>
            <a:r>
              <a:rPr lang="en-US" i="1" dirty="0" smtClean="0"/>
              <a:t> </a:t>
            </a:r>
            <a:r>
              <a:rPr lang="en-US" dirty="0" smtClean="0"/>
              <a:t>silencing in </a:t>
            </a:r>
            <a:r>
              <a:rPr lang="en-US" dirty="0" err="1" smtClean="0"/>
              <a:t>polyploids</a:t>
            </a:r>
            <a:r>
              <a:rPr lang="en-US" dirty="0" smtClean="0"/>
              <a:t> and the silenced epigenetic state was stably inherited.</a:t>
            </a:r>
          </a:p>
          <a:p>
            <a:r>
              <a:rPr lang="en-US" dirty="0" smtClean="0"/>
              <a:t>DNA </a:t>
            </a:r>
            <a:r>
              <a:rPr lang="en-US" dirty="0" err="1" smtClean="0"/>
              <a:t>transposon</a:t>
            </a:r>
            <a:r>
              <a:rPr lang="en-US" dirty="0" smtClean="0"/>
              <a:t> of the </a:t>
            </a:r>
            <a:r>
              <a:rPr lang="en-US" dirty="0" err="1" smtClean="0"/>
              <a:t>Spm</a:t>
            </a:r>
            <a:r>
              <a:rPr lang="en-US" dirty="0" smtClean="0"/>
              <a:t>/CACTA family was activated after polyploidy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78485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70865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Polyploidy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Polyploidy is the heritable condition of possessing more than two complete sets of chromosomes. </a:t>
            </a:r>
          </a:p>
          <a:p>
            <a:r>
              <a:rPr lang="en-US" dirty="0" smtClean="0"/>
              <a:t>Even number of sets of chromosomes, with four being the most common (</a:t>
            </a:r>
            <a:r>
              <a:rPr lang="en-US" dirty="0" err="1" smtClean="0"/>
              <a:t>tetraploidy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Common among plants, fish and amphibians, and are usually fit and well adapted.</a:t>
            </a:r>
          </a:p>
          <a:p>
            <a:r>
              <a:rPr lang="en-US" dirty="0" smtClean="0"/>
              <a:t>Many sequenced genomes display the signature of polyploidy ancestry. </a:t>
            </a:r>
          </a:p>
          <a:p>
            <a:r>
              <a:rPr lang="en-US" dirty="0" smtClean="0"/>
              <a:t>Polyploidy can bestow long-term evolutionary flexibility enforced by gene redundancy.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Polyploidy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NEOPOLYPLOID</a:t>
            </a:r>
          </a:p>
          <a:p>
            <a:pPr>
              <a:buNone/>
            </a:pPr>
            <a:r>
              <a:rPr lang="en-US" dirty="0" smtClean="0"/>
              <a:t>     A </a:t>
            </a:r>
            <a:r>
              <a:rPr lang="en-US" dirty="0" err="1" smtClean="0"/>
              <a:t>polyploid</a:t>
            </a:r>
            <a:r>
              <a:rPr lang="en-US" dirty="0" smtClean="0"/>
              <a:t> that has been produced by artificially inducing chromosome doubling.</a:t>
            </a:r>
          </a:p>
          <a:p>
            <a:r>
              <a:rPr lang="en-US" dirty="0" smtClean="0"/>
              <a:t>DIPLOIDIZATION </a:t>
            </a:r>
          </a:p>
          <a:p>
            <a:pPr>
              <a:buNone/>
            </a:pPr>
            <a:r>
              <a:rPr lang="en-US" dirty="0" smtClean="0"/>
              <a:t>     Gradual conversion from polyploidy to </a:t>
            </a:r>
            <a:r>
              <a:rPr lang="en-US" dirty="0" err="1" smtClean="0"/>
              <a:t>diploidy</a:t>
            </a:r>
            <a:r>
              <a:rPr lang="en-US" dirty="0" smtClean="0"/>
              <a:t> through genetic changes that differentiate duplicated loci.</a:t>
            </a:r>
          </a:p>
          <a:p>
            <a:r>
              <a:rPr lang="en-US" dirty="0" smtClean="0"/>
              <a:t>SUBFUNCTIONALIZATION </a:t>
            </a:r>
          </a:p>
          <a:p>
            <a:pPr>
              <a:buNone/>
            </a:pPr>
            <a:r>
              <a:rPr lang="en-US" dirty="0" smtClean="0"/>
              <a:t>     Retention by duplicated genes of different components of the original common function.</a:t>
            </a:r>
          </a:p>
          <a:p>
            <a:r>
              <a:rPr lang="en-US" dirty="0" smtClean="0"/>
              <a:t>NEOFUNCTIONALIZATION</a:t>
            </a:r>
          </a:p>
          <a:p>
            <a:pPr>
              <a:buNone/>
            </a:pPr>
            <a:r>
              <a:rPr lang="en-US" dirty="0" smtClean="0"/>
              <a:t>     Acquisition of novel function by a duplicated gene.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Polyploidy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EPIGENETIC</a:t>
            </a:r>
          </a:p>
          <a:p>
            <a:pPr>
              <a:buNone/>
            </a:pPr>
            <a:r>
              <a:rPr lang="en-US" dirty="0" smtClean="0"/>
              <a:t>     A </a:t>
            </a:r>
            <a:r>
              <a:rPr lang="en-US" dirty="0" err="1" smtClean="0"/>
              <a:t>mitotically</a:t>
            </a:r>
            <a:r>
              <a:rPr lang="en-US" dirty="0" smtClean="0"/>
              <a:t> stable change in gene expression that depends not on a change in DNA sequence, but on covalent modifications of DNA or chromatin proteins such as </a:t>
            </a:r>
            <a:r>
              <a:rPr lang="en-US" dirty="0" err="1" smtClean="0"/>
              <a:t>histones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HETEROSIS </a:t>
            </a:r>
          </a:p>
          <a:p>
            <a:pPr>
              <a:buNone/>
            </a:pPr>
            <a:r>
              <a:rPr lang="en-US" dirty="0" smtClean="0"/>
              <a:t>        The increase in performance displayed by hybrids compared with their inbred parents. </a:t>
            </a:r>
          </a:p>
          <a:p>
            <a:pPr>
              <a:buNone/>
            </a:pPr>
            <a:r>
              <a:rPr lang="en-US" dirty="0" smtClean="0"/>
              <a:t>A more precise definition is non-additive inheritance in which a trait in the F1transgresses both parental values.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Poplyploid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DYSGENESIS</a:t>
            </a:r>
          </a:p>
          <a:p>
            <a:pPr>
              <a:buNone/>
            </a:pPr>
            <a:r>
              <a:rPr lang="en-US" dirty="0" smtClean="0"/>
              <a:t>     Sterility or other deleterious trait of an F1 hybrid that results from incompatibilities between parental genomes.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Polyploidy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Diploid gametes, which arise infrequently, typically fuse with haploid ones and produce triploid zygotes.</a:t>
            </a:r>
          </a:p>
          <a:p>
            <a:pPr algn="just"/>
            <a:r>
              <a:rPr lang="en-US" dirty="0" smtClean="0"/>
              <a:t>The fusion of diploid gametes leads to </a:t>
            </a:r>
            <a:r>
              <a:rPr lang="en-US" dirty="0" err="1" smtClean="0"/>
              <a:t>tetraploid</a:t>
            </a:r>
            <a:r>
              <a:rPr lang="en-US" dirty="0" smtClean="0"/>
              <a:t> zygotes, which are potentially stable.</a:t>
            </a:r>
          </a:p>
          <a:p>
            <a:pPr algn="just"/>
            <a:r>
              <a:rPr lang="en-US" dirty="0" smtClean="0"/>
              <a:t>The total number of chromosome sets is indicated by the prefix; for example, tri- (3), tetra- (4),</a:t>
            </a:r>
            <a:r>
              <a:rPr lang="en-US" dirty="0" err="1" smtClean="0"/>
              <a:t>penta</a:t>
            </a:r>
            <a:r>
              <a:rPr lang="en-US" dirty="0" smtClean="0"/>
              <a:t>- (5), </a:t>
            </a:r>
            <a:r>
              <a:rPr lang="en-US" dirty="0" err="1" smtClean="0"/>
              <a:t>hexa</a:t>
            </a:r>
            <a:r>
              <a:rPr lang="en-US" dirty="0" smtClean="0"/>
              <a:t>- (6) and </a:t>
            </a:r>
            <a:r>
              <a:rPr lang="en-US" dirty="0" err="1" smtClean="0"/>
              <a:t>octa</a:t>
            </a:r>
            <a:r>
              <a:rPr lang="en-US" dirty="0" smtClean="0"/>
              <a:t>- (8).</a:t>
            </a:r>
          </a:p>
          <a:p>
            <a:pPr algn="just"/>
            <a:r>
              <a:rPr lang="en-US" dirty="0" smtClean="0"/>
              <a:t>Meiotic pairing arrangements vary between </a:t>
            </a:r>
            <a:r>
              <a:rPr lang="en-US" dirty="0" err="1" smtClean="0"/>
              <a:t>ploidy</a:t>
            </a:r>
            <a:r>
              <a:rPr lang="en-US" dirty="0" smtClean="0"/>
              <a:t> types . </a:t>
            </a:r>
          </a:p>
          <a:p>
            <a:pPr algn="just"/>
            <a:r>
              <a:rPr lang="en-US" dirty="0" smtClean="0"/>
              <a:t>The increased complexity of pairing can cause the deletion or addition of chromosomes. </a:t>
            </a:r>
          </a:p>
          <a:p>
            <a:pPr algn="just"/>
            <a:r>
              <a:rPr lang="en-US" dirty="0" smtClean="0"/>
              <a:t>The chromosome sets of allopolyploids differ proportionally to the divergence of the parental genomes. </a:t>
            </a:r>
          </a:p>
          <a:p>
            <a:pPr algn="just"/>
            <a:r>
              <a:rPr lang="en-US" dirty="0" smtClean="0"/>
              <a:t>Segmental </a:t>
            </a:r>
            <a:r>
              <a:rPr lang="en-US" dirty="0" err="1" smtClean="0"/>
              <a:t>allopolyploidy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599"/>
            <a:ext cx="8229600" cy="60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6488668"/>
            <a:ext cx="6385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1. Formation of </a:t>
            </a:r>
            <a:r>
              <a:rPr lang="en-US" dirty="0" err="1" smtClean="0"/>
              <a:t>polyploid</a:t>
            </a:r>
            <a:r>
              <a:rPr lang="en-US" dirty="0" smtClean="0"/>
              <a:t> due to meiotic irregularities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477000"/>
            <a:ext cx="6858000" cy="3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634</TotalTime>
  <Words>835</Words>
  <Application>Microsoft Office PowerPoint</Application>
  <PresentationFormat>On-screen Show (4:3)</PresentationFormat>
  <Paragraphs>103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Hetroploidy</vt:lpstr>
      <vt:lpstr>Hetroploidy</vt:lpstr>
      <vt:lpstr>Polyploidy</vt:lpstr>
      <vt:lpstr>Polyploidy</vt:lpstr>
      <vt:lpstr>Polyploidy</vt:lpstr>
      <vt:lpstr>Poplyploid</vt:lpstr>
      <vt:lpstr>Polyploidy</vt:lpstr>
      <vt:lpstr>Slide 8</vt:lpstr>
      <vt:lpstr>Slide 9</vt:lpstr>
      <vt:lpstr>Advantages of polyploidy</vt:lpstr>
      <vt:lpstr>Heterosis</vt:lpstr>
      <vt:lpstr>Gene redundancy</vt:lpstr>
      <vt:lpstr>Slide 13</vt:lpstr>
      <vt:lpstr>Loss of self-incompatibility and gain of asexual reproduction</vt:lpstr>
      <vt:lpstr>Disadvantages of polyploidy</vt:lpstr>
      <vt:lpstr>Changes in cellular architecture, and regulatory implications.</vt:lpstr>
      <vt:lpstr>Difficulties in meiosis: autopolyploids.</vt:lpstr>
      <vt:lpstr>Difficulties in meiosis: allotetraploids</vt:lpstr>
      <vt:lpstr>Regulatory changes in gene expression.</vt:lpstr>
      <vt:lpstr>Epigenetic instability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Hetroploidy</dc:title>
  <dc:creator>Acer</dc:creator>
  <cp:lastModifiedBy>Acer</cp:lastModifiedBy>
  <cp:revision>65</cp:revision>
  <dcterms:created xsi:type="dcterms:W3CDTF">2016-11-16T09:11:50Z</dcterms:created>
  <dcterms:modified xsi:type="dcterms:W3CDTF">2018-11-06T07:24:21Z</dcterms:modified>
</cp:coreProperties>
</file>