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Lst>
  <p:sldIdLst>
    <p:sldId id="273" r:id="rId2"/>
    <p:sldId id="256" r:id="rId3"/>
    <p:sldId id="257" r:id="rId4"/>
    <p:sldId id="258" r:id="rId5"/>
    <p:sldId id="259" r:id="rId6"/>
    <p:sldId id="260" r:id="rId7"/>
    <p:sldId id="261" r:id="rId8"/>
    <p:sldId id="262" r:id="rId9"/>
    <p:sldId id="272" r:id="rId10"/>
    <p:sldId id="263" r:id="rId11"/>
    <p:sldId id="264" r:id="rId12"/>
    <p:sldId id="265" r:id="rId13"/>
    <p:sldId id="266" r:id="rId14"/>
    <p:sldId id="267" r:id="rId15"/>
    <p:sldId id="268" r:id="rId16"/>
    <p:sldId id="269" r:id="rId17"/>
    <p:sldId id="270" r:id="rId18"/>
    <p:sldId id="271" r:id="rId19"/>
    <p:sldId id="274" r:id="rId20"/>
    <p:sldId id="275" r:id="rId21"/>
    <p:sldId id="276" r:id="rId22"/>
    <p:sldId id="277" r:id="rId23"/>
    <p:sldId id="278" r:id="rId24"/>
    <p:sldId id="288" r:id="rId25"/>
    <p:sldId id="289" r:id="rId26"/>
    <p:sldId id="281" r:id="rId27"/>
    <p:sldId id="282" r:id="rId28"/>
    <p:sldId id="283" r:id="rId29"/>
    <p:sldId id="284" r:id="rId30"/>
    <p:sldId id="285" r:id="rId31"/>
    <p:sldId id="286" r:id="rId32"/>
    <p:sldId id="287" r:id="rId33"/>
    <p:sldId id="292" r:id="rId34"/>
    <p:sldId id="293" r:id="rId35"/>
    <p:sldId id="294" r:id="rId36"/>
    <p:sldId id="295" r:id="rId37"/>
    <p:sldId id="296"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144000" cy="4046538"/>
            <a:chOff x="0" y="1536"/>
            <a:chExt cx="5760" cy="2549"/>
          </a:xfrm>
        </p:grpSpPr>
        <p:sp>
          <p:nvSpPr>
            <p:cNvPr id="5"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pPr>
                <a:defRPr/>
              </a:pPr>
              <a:endParaRPr lang="en-US"/>
            </a:p>
          </p:txBody>
        </p:sp>
        <p:sp>
          <p:nvSpPr>
            <p:cNvPr id="6" name="Freeform 4"/>
            <p:cNvSpPr>
              <a:spLocks/>
            </p:cNvSpPr>
            <p:nvPr userDrawn="1"/>
          </p:nvSpPr>
          <p:spPr bwMode="hidden">
            <a:xfrm>
              <a:off x="0" y="2664"/>
              <a:ext cx="2688" cy="1224"/>
            </a:xfrm>
            <a:custGeom>
              <a:avLst/>
              <a:gdLst/>
              <a:ahLst/>
              <a:cxnLst>
                <a:cxn ang="0">
                  <a:pos x="0" y="0"/>
                </a:cxn>
                <a:cxn ang="0">
                  <a:pos x="960" y="552"/>
                </a:cxn>
                <a:cxn ang="0">
                  <a:pos x="1968" y="264"/>
                </a:cxn>
                <a:cxn ang="0">
                  <a:pos x="2028" y="270"/>
                </a:cxn>
                <a:cxn ang="0">
                  <a:pos x="2661" y="528"/>
                </a:cxn>
                <a:cxn ang="0">
                  <a:pos x="2688" y="648"/>
                </a:cxn>
                <a:cxn ang="0">
                  <a:pos x="2304" y="1080"/>
                </a:cxn>
                <a:cxn ang="0">
                  <a:pos x="1584" y="1224"/>
                </a:cxn>
                <a:cxn ang="0">
                  <a:pos x="1296" y="936"/>
                </a:cxn>
                <a:cxn ang="0">
                  <a:pos x="864" y="1032"/>
                </a:cxn>
                <a:cxn ang="0">
                  <a:pos x="0" y="552"/>
                </a:cxn>
                <a:cxn ang="0">
                  <a:pos x="0" y="0"/>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a:effectLst/>
          </p:spPr>
          <p:txBody>
            <a:bodyPr/>
            <a:lstStyle/>
            <a:p>
              <a:pPr>
                <a:defRPr/>
              </a:pPr>
              <a:endParaRPr lang="en-US"/>
            </a:p>
          </p:txBody>
        </p:sp>
        <p:sp>
          <p:nvSpPr>
            <p:cNvPr id="7" name="Freeform 5"/>
            <p:cNvSpPr>
              <a:spLocks/>
            </p:cNvSpPr>
            <p:nvPr userDrawn="1"/>
          </p:nvSpPr>
          <p:spPr bwMode="hidden">
            <a:xfrm>
              <a:off x="3359" y="1536"/>
              <a:ext cx="2401" cy="1232"/>
            </a:xfrm>
            <a:custGeom>
              <a:avLst/>
              <a:gdLst/>
              <a:ahLst/>
              <a:cxnLst>
                <a:cxn ang="0">
                  <a:pos x="2208" y="15"/>
                </a:cxn>
                <a:cxn ang="0">
                  <a:pos x="2088" y="57"/>
                </a:cxn>
                <a:cxn ang="0">
                  <a:pos x="1951" y="99"/>
                </a:cxn>
                <a:cxn ang="0">
                  <a:pos x="1704" y="135"/>
                </a:cxn>
                <a:cxn ang="0">
                  <a:pos x="1314" y="177"/>
                </a:cxn>
                <a:cxn ang="0">
                  <a:pos x="1176" y="189"/>
                </a:cxn>
                <a:cxn ang="0">
                  <a:pos x="1122" y="195"/>
                </a:cxn>
                <a:cxn ang="0">
                  <a:pos x="1075" y="231"/>
                </a:cxn>
                <a:cxn ang="0">
                  <a:pos x="924" y="321"/>
                </a:cxn>
                <a:cxn ang="0">
                  <a:pos x="840" y="369"/>
                </a:cxn>
                <a:cxn ang="0">
                  <a:pos x="630" y="458"/>
                </a:cxn>
                <a:cxn ang="0">
                  <a:pos x="529" y="500"/>
                </a:cxn>
                <a:cxn ang="0">
                  <a:pos x="487" y="542"/>
                </a:cxn>
                <a:cxn ang="0">
                  <a:pos x="457" y="590"/>
                </a:cxn>
                <a:cxn ang="0">
                  <a:pos x="402" y="638"/>
                </a:cxn>
                <a:cxn ang="0">
                  <a:pos x="330" y="758"/>
                </a:cxn>
                <a:cxn ang="0">
                  <a:pos x="312" y="788"/>
                </a:cxn>
                <a:cxn ang="0">
                  <a:pos x="252" y="824"/>
                </a:cxn>
                <a:cxn ang="0">
                  <a:pos x="84" y="926"/>
                </a:cxn>
                <a:cxn ang="0">
                  <a:pos x="0" y="992"/>
                </a:cxn>
                <a:cxn ang="0">
                  <a:pos x="12" y="1040"/>
                </a:cxn>
                <a:cxn ang="0">
                  <a:pos x="132" y="1034"/>
                </a:cxn>
                <a:cxn ang="0">
                  <a:pos x="336" y="980"/>
                </a:cxn>
                <a:cxn ang="0">
                  <a:pos x="529" y="896"/>
                </a:cxn>
                <a:cxn ang="0">
                  <a:pos x="576" y="872"/>
                </a:cxn>
                <a:cxn ang="0">
                  <a:pos x="714" y="848"/>
                </a:cxn>
                <a:cxn ang="0">
                  <a:pos x="966" y="794"/>
                </a:cxn>
                <a:cxn ang="0">
                  <a:pos x="1212" y="782"/>
                </a:cxn>
                <a:cxn ang="0">
                  <a:pos x="1416" y="872"/>
                </a:cxn>
                <a:cxn ang="0">
                  <a:pos x="1464" y="932"/>
                </a:cxn>
                <a:cxn ang="0">
                  <a:pos x="1440" y="992"/>
                </a:cxn>
                <a:cxn ang="0">
                  <a:pos x="1302" y="1040"/>
                </a:cxn>
                <a:cxn ang="0">
                  <a:pos x="1158" y="1100"/>
                </a:cxn>
                <a:cxn ang="0">
                  <a:pos x="1093" y="1148"/>
                </a:cxn>
                <a:cxn ang="0">
                  <a:pos x="1075" y="1208"/>
                </a:cxn>
                <a:cxn ang="0">
                  <a:pos x="1093" y="1232"/>
                </a:cxn>
                <a:cxn ang="0">
                  <a:pos x="1152" y="1226"/>
                </a:cxn>
                <a:cxn ang="0">
                  <a:pos x="1332" y="1208"/>
                </a:cxn>
                <a:cxn ang="0">
                  <a:pos x="1434" y="1184"/>
                </a:cxn>
                <a:cxn ang="0">
                  <a:pos x="1464" y="1172"/>
                </a:cxn>
                <a:cxn ang="0">
                  <a:pos x="1578" y="1130"/>
                </a:cxn>
                <a:cxn ang="0">
                  <a:pos x="1758" y="1064"/>
                </a:cxn>
                <a:cxn ang="0">
                  <a:pos x="1872" y="962"/>
                </a:cxn>
                <a:cxn ang="0">
                  <a:pos x="1986" y="800"/>
                </a:cxn>
                <a:cxn ang="0">
                  <a:pos x="2166" y="650"/>
                </a:cxn>
                <a:cxn ang="0">
                  <a:pos x="2257" y="590"/>
                </a:cxn>
                <a:cxn ang="0">
                  <a:pos x="2400" y="57"/>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pPr>
                <a:defRPr/>
              </a:pPr>
              <a:endParaRPr lang="en-US"/>
            </a:p>
          </p:txBody>
        </p:sp>
        <p:sp>
          <p:nvSpPr>
            <p:cNvPr id="8"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p>
          </p:txBody>
        </p:sp>
        <p:sp>
          <p:nvSpPr>
            <p:cNvPr id="9" name="Freeform 7"/>
            <p:cNvSpPr>
              <a:spLocks/>
            </p:cNvSpPr>
            <p:nvPr userDrawn="1"/>
          </p:nvSpPr>
          <p:spPr bwMode="hidden">
            <a:xfrm>
              <a:off x="3599" y="2477"/>
              <a:ext cx="186" cy="120"/>
            </a:xfrm>
            <a:custGeom>
              <a:avLst/>
              <a:gdLst/>
              <a:ahLst/>
              <a:cxnLst>
                <a:cxn ang="0">
                  <a:pos x="185" y="0"/>
                </a:cxn>
                <a:cxn ang="0">
                  <a:pos x="185" y="6"/>
                </a:cxn>
                <a:cxn ang="0">
                  <a:pos x="185" y="18"/>
                </a:cxn>
                <a:cxn ang="0">
                  <a:pos x="185" y="36"/>
                </a:cxn>
                <a:cxn ang="0">
                  <a:pos x="179" y="54"/>
                </a:cxn>
                <a:cxn ang="0">
                  <a:pos x="161" y="72"/>
                </a:cxn>
                <a:cxn ang="0">
                  <a:pos x="137" y="96"/>
                </a:cxn>
                <a:cxn ang="0">
                  <a:pos x="101" y="108"/>
                </a:cxn>
                <a:cxn ang="0">
                  <a:pos x="47" y="120"/>
                </a:cxn>
                <a:cxn ang="0">
                  <a:pos x="29" y="120"/>
                </a:cxn>
                <a:cxn ang="0">
                  <a:pos x="17" y="114"/>
                </a:cxn>
                <a:cxn ang="0">
                  <a:pos x="0" y="96"/>
                </a:cxn>
                <a:cxn ang="0">
                  <a:pos x="0" y="78"/>
                </a:cxn>
                <a:cxn ang="0">
                  <a:pos x="0" y="72"/>
                </a:cxn>
                <a:cxn ang="0">
                  <a:pos x="185" y="0"/>
                </a:cxn>
                <a:cxn ang="0">
                  <a:pos x="185" y="0"/>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w="9525">
              <a:noFill/>
              <a:round/>
              <a:headEnd/>
              <a:tailEnd/>
            </a:ln>
          </p:spPr>
          <p:txBody>
            <a:bodyPr/>
            <a:lstStyle/>
            <a:p>
              <a:pPr>
                <a:defRPr/>
              </a:pPr>
              <a:endParaRPr lang="en-US"/>
            </a:p>
          </p:txBody>
        </p:sp>
        <p:sp>
          <p:nvSpPr>
            <p:cNvPr id="10" name="Freeform 8"/>
            <p:cNvSpPr>
              <a:spLocks/>
            </p:cNvSpPr>
            <p:nvPr userDrawn="1"/>
          </p:nvSpPr>
          <p:spPr bwMode="hidden">
            <a:xfrm>
              <a:off x="3779" y="2393"/>
              <a:ext cx="185" cy="120"/>
            </a:xfrm>
            <a:custGeom>
              <a:avLst/>
              <a:gdLst/>
              <a:ahLst/>
              <a:cxnLst>
                <a:cxn ang="0">
                  <a:pos x="185" y="0"/>
                </a:cxn>
                <a:cxn ang="0">
                  <a:pos x="185" y="6"/>
                </a:cxn>
                <a:cxn ang="0">
                  <a:pos x="179" y="24"/>
                </a:cxn>
                <a:cxn ang="0">
                  <a:pos x="167" y="42"/>
                </a:cxn>
                <a:cxn ang="0">
                  <a:pos x="149" y="66"/>
                </a:cxn>
                <a:cxn ang="0">
                  <a:pos x="131" y="90"/>
                </a:cxn>
                <a:cxn ang="0">
                  <a:pos x="102" y="108"/>
                </a:cxn>
                <a:cxn ang="0">
                  <a:pos x="66" y="120"/>
                </a:cxn>
                <a:cxn ang="0">
                  <a:pos x="18" y="120"/>
                </a:cxn>
                <a:cxn ang="0">
                  <a:pos x="0" y="60"/>
                </a:cxn>
                <a:cxn ang="0">
                  <a:pos x="185" y="0"/>
                </a:cxn>
                <a:cxn ang="0">
                  <a:pos x="185" y="0"/>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w="9525">
              <a:noFill/>
              <a:round/>
              <a:headEnd/>
              <a:tailEnd/>
            </a:ln>
          </p:spPr>
          <p:txBody>
            <a:bodyPr/>
            <a:lstStyle/>
            <a:p>
              <a:pPr>
                <a:defRPr/>
              </a:pPr>
              <a:endParaRPr lang="en-US"/>
            </a:p>
          </p:txBody>
        </p:sp>
        <p:sp>
          <p:nvSpPr>
            <p:cNvPr id="11" name="Freeform 9"/>
            <p:cNvSpPr>
              <a:spLocks/>
            </p:cNvSpPr>
            <p:nvPr userDrawn="1"/>
          </p:nvSpPr>
          <p:spPr bwMode="hidden">
            <a:xfrm>
              <a:off x="3839" y="1836"/>
              <a:ext cx="528" cy="275"/>
            </a:xfrm>
            <a:custGeom>
              <a:avLst/>
              <a:gdLst/>
              <a:ahLst/>
              <a:cxnLst>
                <a:cxn ang="0">
                  <a:pos x="0" y="275"/>
                </a:cxn>
                <a:cxn ang="0">
                  <a:pos x="0" y="269"/>
                </a:cxn>
                <a:cxn ang="0">
                  <a:pos x="6" y="251"/>
                </a:cxn>
                <a:cxn ang="0">
                  <a:pos x="6" y="239"/>
                </a:cxn>
                <a:cxn ang="0">
                  <a:pos x="12" y="227"/>
                </a:cxn>
                <a:cxn ang="0">
                  <a:pos x="18" y="221"/>
                </a:cxn>
                <a:cxn ang="0">
                  <a:pos x="36" y="215"/>
                </a:cxn>
                <a:cxn ang="0">
                  <a:pos x="77" y="203"/>
                </a:cxn>
                <a:cxn ang="0">
                  <a:pos x="137" y="179"/>
                </a:cxn>
                <a:cxn ang="0">
                  <a:pos x="209" y="143"/>
                </a:cxn>
                <a:cxn ang="0">
                  <a:pos x="251" y="120"/>
                </a:cxn>
                <a:cxn ang="0">
                  <a:pos x="299" y="96"/>
                </a:cxn>
                <a:cxn ang="0">
                  <a:pos x="394" y="48"/>
                </a:cxn>
                <a:cxn ang="0">
                  <a:pos x="442" y="30"/>
                </a:cxn>
                <a:cxn ang="0">
                  <a:pos x="478" y="12"/>
                </a:cxn>
                <a:cxn ang="0">
                  <a:pos x="502" y="6"/>
                </a:cxn>
                <a:cxn ang="0">
                  <a:pos x="520" y="0"/>
                </a:cxn>
                <a:cxn ang="0">
                  <a:pos x="526" y="0"/>
                </a:cxn>
                <a:cxn ang="0">
                  <a:pos x="520" y="6"/>
                </a:cxn>
                <a:cxn ang="0">
                  <a:pos x="508" y="12"/>
                </a:cxn>
                <a:cxn ang="0">
                  <a:pos x="484" y="24"/>
                </a:cxn>
                <a:cxn ang="0">
                  <a:pos x="460" y="42"/>
                </a:cxn>
                <a:cxn ang="0">
                  <a:pos x="436" y="54"/>
                </a:cxn>
                <a:cxn ang="0">
                  <a:pos x="394" y="78"/>
                </a:cxn>
                <a:cxn ang="0">
                  <a:pos x="340" y="108"/>
                </a:cxn>
                <a:cxn ang="0">
                  <a:pos x="275" y="143"/>
                </a:cxn>
                <a:cxn ang="0">
                  <a:pos x="131" y="221"/>
                </a:cxn>
                <a:cxn ang="0">
                  <a:pos x="65" y="251"/>
                </a:cxn>
                <a:cxn ang="0">
                  <a:pos x="0" y="275"/>
                </a:cxn>
                <a:cxn ang="0">
                  <a:pos x="0" y="275"/>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w="9525">
              <a:noFill/>
              <a:round/>
              <a:headEnd/>
              <a:tailEnd/>
            </a:ln>
          </p:spPr>
          <p:txBody>
            <a:bodyPr/>
            <a:lstStyle/>
            <a:p>
              <a:pPr>
                <a:defRPr/>
              </a:pPr>
              <a:endParaRPr lang="en-US"/>
            </a:p>
          </p:txBody>
        </p:sp>
        <p:sp>
          <p:nvSpPr>
            <p:cNvPr id="12" name="Freeform 10"/>
            <p:cNvSpPr>
              <a:spLocks/>
            </p:cNvSpPr>
            <p:nvPr userDrawn="1"/>
          </p:nvSpPr>
          <p:spPr bwMode="hidden">
            <a:xfrm>
              <a:off x="3676" y="2015"/>
              <a:ext cx="721" cy="306"/>
            </a:xfrm>
            <a:custGeom>
              <a:avLst/>
              <a:gdLst/>
              <a:ahLst/>
              <a:cxnLst>
                <a:cxn ang="0">
                  <a:pos x="48" y="216"/>
                </a:cxn>
                <a:cxn ang="0">
                  <a:pos x="30" y="252"/>
                </a:cxn>
                <a:cxn ang="0">
                  <a:pos x="12" y="282"/>
                </a:cxn>
                <a:cxn ang="0">
                  <a:pos x="6" y="300"/>
                </a:cxn>
                <a:cxn ang="0">
                  <a:pos x="0" y="306"/>
                </a:cxn>
                <a:cxn ang="0">
                  <a:pos x="48" y="276"/>
                </a:cxn>
                <a:cxn ang="0">
                  <a:pos x="84" y="252"/>
                </a:cxn>
                <a:cxn ang="0">
                  <a:pos x="108" y="234"/>
                </a:cxn>
                <a:cxn ang="0">
                  <a:pos x="120" y="228"/>
                </a:cxn>
                <a:cxn ang="0">
                  <a:pos x="126" y="228"/>
                </a:cxn>
                <a:cxn ang="0">
                  <a:pos x="144" y="222"/>
                </a:cxn>
                <a:cxn ang="0">
                  <a:pos x="168" y="216"/>
                </a:cxn>
                <a:cxn ang="0">
                  <a:pos x="198" y="204"/>
                </a:cxn>
                <a:cxn ang="0">
                  <a:pos x="275" y="180"/>
                </a:cxn>
                <a:cxn ang="0">
                  <a:pos x="371" y="156"/>
                </a:cxn>
                <a:cxn ang="0">
                  <a:pos x="461" y="126"/>
                </a:cxn>
                <a:cxn ang="0">
                  <a:pos x="544" y="102"/>
                </a:cxn>
                <a:cxn ang="0">
                  <a:pos x="574" y="90"/>
                </a:cxn>
                <a:cxn ang="0">
                  <a:pos x="604" y="84"/>
                </a:cxn>
                <a:cxn ang="0">
                  <a:pos x="622" y="78"/>
                </a:cxn>
                <a:cxn ang="0">
                  <a:pos x="628" y="72"/>
                </a:cxn>
                <a:cxn ang="0">
                  <a:pos x="634" y="66"/>
                </a:cxn>
                <a:cxn ang="0">
                  <a:pos x="652" y="60"/>
                </a:cxn>
                <a:cxn ang="0">
                  <a:pos x="694" y="30"/>
                </a:cxn>
                <a:cxn ang="0">
                  <a:pos x="712" y="18"/>
                </a:cxn>
                <a:cxn ang="0">
                  <a:pos x="718" y="6"/>
                </a:cxn>
                <a:cxn ang="0">
                  <a:pos x="712" y="0"/>
                </a:cxn>
                <a:cxn ang="0">
                  <a:pos x="688" y="0"/>
                </a:cxn>
                <a:cxn ang="0">
                  <a:pos x="628" y="0"/>
                </a:cxn>
                <a:cxn ang="0">
                  <a:pos x="580" y="0"/>
                </a:cxn>
                <a:cxn ang="0">
                  <a:pos x="544" y="0"/>
                </a:cxn>
                <a:cxn ang="0">
                  <a:pos x="514" y="18"/>
                </a:cxn>
                <a:cxn ang="0">
                  <a:pos x="485" y="42"/>
                </a:cxn>
                <a:cxn ang="0">
                  <a:pos x="467" y="54"/>
                </a:cxn>
                <a:cxn ang="0">
                  <a:pos x="449" y="60"/>
                </a:cxn>
                <a:cxn ang="0">
                  <a:pos x="425" y="60"/>
                </a:cxn>
                <a:cxn ang="0">
                  <a:pos x="389" y="66"/>
                </a:cxn>
                <a:cxn ang="0">
                  <a:pos x="347" y="84"/>
                </a:cxn>
                <a:cxn ang="0">
                  <a:pos x="311" y="108"/>
                </a:cxn>
                <a:cxn ang="0">
                  <a:pos x="287" y="126"/>
                </a:cxn>
                <a:cxn ang="0">
                  <a:pos x="275" y="132"/>
                </a:cxn>
                <a:cxn ang="0">
                  <a:pos x="257" y="138"/>
                </a:cxn>
                <a:cxn ang="0">
                  <a:pos x="221" y="138"/>
                </a:cxn>
                <a:cxn ang="0">
                  <a:pos x="186" y="138"/>
                </a:cxn>
                <a:cxn ang="0">
                  <a:pos x="180" y="138"/>
                </a:cxn>
                <a:cxn ang="0">
                  <a:pos x="174" y="138"/>
                </a:cxn>
                <a:cxn ang="0">
                  <a:pos x="114" y="162"/>
                </a:cxn>
                <a:cxn ang="0">
                  <a:pos x="48" y="216"/>
                </a:cxn>
                <a:cxn ang="0">
                  <a:pos x="48" y="216"/>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w="9525">
              <a:noFill/>
              <a:round/>
              <a:headEnd/>
              <a:tailEnd/>
            </a:ln>
          </p:spPr>
          <p:txBody>
            <a:bodyPr/>
            <a:lstStyle/>
            <a:p>
              <a:pPr>
                <a:defRPr/>
              </a:pPr>
              <a:endParaRPr lang="en-US"/>
            </a:p>
          </p:txBody>
        </p:sp>
        <p:sp>
          <p:nvSpPr>
            <p:cNvPr id="13" name="Freeform 11"/>
            <p:cNvSpPr>
              <a:spLocks/>
            </p:cNvSpPr>
            <p:nvPr userDrawn="1"/>
          </p:nvSpPr>
          <p:spPr bwMode="hidden">
            <a:xfrm>
              <a:off x="3358" y="1890"/>
              <a:ext cx="2400" cy="881"/>
            </a:xfrm>
            <a:custGeom>
              <a:avLst/>
              <a:gdLst/>
              <a:ahLst/>
              <a:cxnLst>
                <a:cxn ang="0">
                  <a:pos x="2231" y="54"/>
                </a:cxn>
                <a:cxn ang="0">
                  <a:pos x="2189" y="54"/>
                </a:cxn>
                <a:cxn ang="0">
                  <a:pos x="2147" y="66"/>
                </a:cxn>
                <a:cxn ang="0">
                  <a:pos x="2021" y="101"/>
                </a:cxn>
                <a:cxn ang="0">
                  <a:pos x="1956" y="119"/>
                </a:cxn>
                <a:cxn ang="0">
                  <a:pos x="1860" y="167"/>
                </a:cxn>
                <a:cxn ang="0">
                  <a:pos x="1836" y="245"/>
                </a:cxn>
                <a:cxn ang="0">
                  <a:pos x="1842" y="305"/>
                </a:cxn>
                <a:cxn ang="0">
                  <a:pos x="1758" y="317"/>
                </a:cxn>
                <a:cxn ang="0">
                  <a:pos x="1597" y="263"/>
                </a:cxn>
                <a:cxn ang="0">
                  <a:pos x="1507" y="257"/>
                </a:cxn>
                <a:cxn ang="0">
                  <a:pos x="1399" y="311"/>
                </a:cxn>
                <a:cxn ang="0">
                  <a:pos x="1334" y="353"/>
                </a:cxn>
                <a:cxn ang="0">
                  <a:pos x="1310" y="359"/>
                </a:cxn>
                <a:cxn ang="0">
                  <a:pos x="1214" y="371"/>
                </a:cxn>
                <a:cxn ang="0">
                  <a:pos x="1160" y="365"/>
                </a:cxn>
                <a:cxn ang="0">
                  <a:pos x="1053" y="371"/>
                </a:cxn>
                <a:cxn ang="0">
                  <a:pos x="957" y="383"/>
                </a:cxn>
                <a:cxn ang="0">
                  <a:pos x="921" y="401"/>
                </a:cxn>
                <a:cxn ang="0">
                  <a:pos x="819" y="419"/>
                </a:cxn>
                <a:cxn ang="0">
                  <a:pos x="778" y="419"/>
                </a:cxn>
                <a:cxn ang="0">
                  <a:pos x="664" y="437"/>
                </a:cxn>
                <a:cxn ang="0">
                  <a:pos x="598" y="473"/>
                </a:cxn>
                <a:cxn ang="0">
                  <a:pos x="503" y="467"/>
                </a:cxn>
                <a:cxn ang="0">
                  <a:pos x="431" y="491"/>
                </a:cxn>
                <a:cxn ang="0">
                  <a:pos x="413" y="539"/>
                </a:cxn>
                <a:cxn ang="0">
                  <a:pos x="347" y="569"/>
                </a:cxn>
                <a:cxn ang="0">
                  <a:pos x="222" y="599"/>
                </a:cxn>
                <a:cxn ang="0">
                  <a:pos x="138" y="647"/>
                </a:cxn>
                <a:cxn ang="0">
                  <a:pos x="108" y="659"/>
                </a:cxn>
                <a:cxn ang="0">
                  <a:pos x="0" y="671"/>
                </a:cxn>
                <a:cxn ang="0">
                  <a:pos x="84" y="695"/>
                </a:cxn>
                <a:cxn ang="0">
                  <a:pos x="263" y="653"/>
                </a:cxn>
                <a:cxn ang="0">
                  <a:pos x="473" y="569"/>
                </a:cxn>
                <a:cxn ang="0">
                  <a:pos x="568" y="521"/>
                </a:cxn>
                <a:cxn ang="0">
                  <a:pos x="646" y="515"/>
                </a:cxn>
                <a:cxn ang="0">
                  <a:pos x="873" y="461"/>
                </a:cxn>
                <a:cxn ang="0">
                  <a:pos x="1148" y="425"/>
                </a:cxn>
                <a:cxn ang="0">
                  <a:pos x="1292" y="461"/>
                </a:cxn>
                <a:cxn ang="0">
                  <a:pos x="1417" y="533"/>
                </a:cxn>
                <a:cxn ang="0">
                  <a:pos x="1435" y="617"/>
                </a:cxn>
                <a:cxn ang="0">
                  <a:pos x="1376" y="653"/>
                </a:cxn>
                <a:cxn ang="0">
                  <a:pos x="1226" y="701"/>
                </a:cxn>
                <a:cxn ang="0">
                  <a:pos x="1112" y="755"/>
                </a:cxn>
                <a:cxn ang="0">
                  <a:pos x="1065" y="809"/>
                </a:cxn>
                <a:cxn ang="0">
                  <a:pos x="1077" y="869"/>
                </a:cxn>
                <a:cxn ang="0">
                  <a:pos x="1106" y="881"/>
                </a:cxn>
                <a:cxn ang="0">
                  <a:pos x="1208" y="869"/>
                </a:cxn>
                <a:cxn ang="0">
                  <a:pos x="1388" y="857"/>
                </a:cxn>
                <a:cxn ang="0">
                  <a:pos x="1441" y="851"/>
                </a:cxn>
                <a:cxn ang="0">
                  <a:pos x="1483" y="833"/>
                </a:cxn>
                <a:cxn ang="0">
                  <a:pos x="1675" y="743"/>
                </a:cxn>
                <a:cxn ang="0">
                  <a:pos x="1806" y="689"/>
                </a:cxn>
                <a:cxn ang="0">
                  <a:pos x="1884" y="581"/>
                </a:cxn>
                <a:cxn ang="0">
                  <a:pos x="2039" y="389"/>
                </a:cxn>
                <a:cxn ang="0">
                  <a:pos x="2207" y="269"/>
                </a:cxn>
                <a:cxn ang="0">
                  <a:pos x="2249" y="239"/>
                </a:cxn>
                <a:cxn ang="0">
                  <a:pos x="2392" y="0"/>
                </a:cxn>
                <a:cxn ang="0">
                  <a:pos x="2302" y="36"/>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w="9525">
              <a:noFill/>
              <a:round/>
              <a:headEnd/>
              <a:tailEnd/>
            </a:ln>
          </p:spPr>
          <p:txBody>
            <a:bodyPr/>
            <a:lstStyle/>
            <a:p>
              <a:pPr>
                <a:defRPr/>
              </a:pPr>
              <a:endParaRPr lang="en-US"/>
            </a:p>
          </p:txBody>
        </p:sp>
        <p:sp>
          <p:nvSpPr>
            <p:cNvPr id="14"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a:p>
          </p:txBody>
        </p:sp>
        <p:sp>
          <p:nvSpPr>
            <p:cNvPr id="15" name="Freeform 13"/>
            <p:cNvSpPr>
              <a:spLocks/>
            </p:cNvSpPr>
            <p:nvPr userDrawn="1"/>
          </p:nvSpPr>
          <p:spPr bwMode="hidden">
            <a:xfrm>
              <a:off x="5327" y="1642"/>
              <a:ext cx="5" cy="1"/>
            </a:xfrm>
            <a:custGeom>
              <a:avLst/>
              <a:gdLst/>
              <a:ahLst/>
              <a:cxnLst>
                <a:cxn ang="0">
                  <a:pos x="0" y="0"/>
                </a:cxn>
                <a:cxn ang="0">
                  <a:pos x="5" y="0"/>
                </a:cxn>
                <a:cxn ang="0">
                  <a:pos x="0" y="0"/>
                </a:cxn>
                <a:cxn ang="0">
                  <a:pos x="0" y="0"/>
                </a:cxn>
              </a:cxnLst>
              <a:rect l="0" t="0" r="r" b="b"/>
              <a:pathLst>
                <a:path w="5">
                  <a:moveTo>
                    <a:pt x="0" y="0"/>
                  </a:moveTo>
                  <a:lnTo>
                    <a:pt x="5" y="0"/>
                  </a:lnTo>
                  <a:lnTo>
                    <a:pt x="0" y="0"/>
                  </a:lnTo>
                  <a:lnTo>
                    <a:pt x="0" y="0"/>
                  </a:lnTo>
                  <a:close/>
                </a:path>
              </a:pathLst>
            </a:custGeom>
            <a:solidFill>
              <a:srgbClr val="FED1AD"/>
            </a:solidFill>
            <a:ln w="9525">
              <a:noFill/>
              <a:round/>
              <a:headEnd/>
              <a:tailEnd/>
            </a:ln>
          </p:spPr>
          <p:txBody>
            <a:bodyPr/>
            <a:lstStyle/>
            <a:p>
              <a:pPr>
                <a:defRPr/>
              </a:pPr>
              <a:endParaRPr lang="en-US"/>
            </a:p>
          </p:txBody>
        </p:sp>
        <p:sp>
          <p:nvSpPr>
            <p:cNvPr id="16"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a:p>
          </p:txBody>
        </p:sp>
        <p:sp>
          <p:nvSpPr>
            <p:cNvPr id="17"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a:p>
          </p:txBody>
        </p:sp>
        <p:sp>
          <p:nvSpPr>
            <p:cNvPr id="18"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p>
          </p:txBody>
        </p:sp>
        <p:sp>
          <p:nvSpPr>
            <p:cNvPr id="19" name="Freeform 17"/>
            <p:cNvSpPr>
              <a:spLocks/>
            </p:cNvSpPr>
            <p:nvPr userDrawn="1"/>
          </p:nvSpPr>
          <p:spPr bwMode="hidden">
            <a:xfrm>
              <a:off x="0" y="2994"/>
              <a:ext cx="2723" cy="1091"/>
            </a:xfrm>
            <a:custGeom>
              <a:avLst/>
              <a:gdLst/>
              <a:ahLst/>
              <a:cxnLst>
                <a:cxn ang="0">
                  <a:pos x="2370" y="72"/>
                </a:cxn>
                <a:cxn ang="0">
                  <a:pos x="2597" y="198"/>
                </a:cxn>
                <a:cxn ang="0">
                  <a:pos x="2639" y="276"/>
                </a:cxn>
                <a:cxn ang="0">
                  <a:pos x="2453" y="264"/>
                </a:cxn>
                <a:cxn ang="0">
                  <a:pos x="2297" y="204"/>
                </a:cxn>
                <a:cxn ang="0">
                  <a:pos x="2112" y="66"/>
                </a:cxn>
                <a:cxn ang="0">
                  <a:pos x="2088" y="72"/>
                </a:cxn>
                <a:cxn ang="0">
                  <a:pos x="2106" y="114"/>
                </a:cxn>
                <a:cxn ang="0">
                  <a:pos x="2412" y="552"/>
                </a:cxn>
                <a:cxn ang="0">
                  <a:pos x="2279" y="564"/>
                </a:cxn>
                <a:cxn ang="0">
                  <a:pos x="2189" y="492"/>
                </a:cxn>
                <a:cxn ang="0">
                  <a:pos x="2058" y="330"/>
                </a:cxn>
                <a:cxn ang="0">
                  <a:pos x="1991" y="234"/>
                </a:cxn>
                <a:cxn ang="0">
                  <a:pos x="1949" y="174"/>
                </a:cxn>
                <a:cxn ang="0">
                  <a:pos x="1824" y="132"/>
                </a:cxn>
                <a:cxn ang="0">
                  <a:pos x="1794" y="144"/>
                </a:cxn>
                <a:cxn ang="0">
                  <a:pos x="1895" y="222"/>
                </a:cxn>
                <a:cxn ang="0">
                  <a:pos x="1943" y="366"/>
                </a:cxn>
                <a:cxn ang="0">
                  <a:pos x="2064" y="630"/>
                </a:cxn>
                <a:cxn ang="0">
                  <a:pos x="2052" y="695"/>
                </a:cxn>
                <a:cxn ang="0">
                  <a:pos x="1955" y="683"/>
                </a:cxn>
                <a:cxn ang="0">
                  <a:pos x="1913" y="636"/>
                </a:cxn>
                <a:cxn ang="0">
                  <a:pos x="1703" y="312"/>
                </a:cxn>
                <a:cxn ang="0">
                  <a:pos x="1637" y="276"/>
                </a:cxn>
                <a:cxn ang="0">
                  <a:pos x="1643" y="318"/>
                </a:cxn>
                <a:cxn ang="0">
                  <a:pos x="1673" y="408"/>
                </a:cxn>
                <a:cxn ang="0">
                  <a:pos x="1716" y="779"/>
                </a:cxn>
                <a:cxn ang="0">
                  <a:pos x="1691" y="737"/>
                </a:cxn>
                <a:cxn ang="0">
                  <a:pos x="1613" y="582"/>
                </a:cxn>
                <a:cxn ang="0">
                  <a:pos x="1494" y="480"/>
                </a:cxn>
                <a:cxn ang="0">
                  <a:pos x="1248" y="528"/>
                </a:cxn>
                <a:cxn ang="0">
                  <a:pos x="996" y="630"/>
                </a:cxn>
                <a:cxn ang="0">
                  <a:pos x="714" y="534"/>
                </a:cxn>
                <a:cxn ang="0">
                  <a:pos x="198" y="288"/>
                </a:cxn>
                <a:cxn ang="0">
                  <a:pos x="0" y="460"/>
                </a:cxn>
                <a:cxn ang="0">
                  <a:pos x="288" y="570"/>
                </a:cxn>
                <a:cxn ang="0">
                  <a:pos x="461" y="654"/>
                </a:cxn>
                <a:cxn ang="0">
                  <a:pos x="725" y="755"/>
                </a:cxn>
                <a:cxn ang="0">
                  <a:pos x="966" y="791"/>
                </a:cxn>
                <a:cxn ang="0">
                  <a:pos x="1176" y="779"/>
                </a:cxn>
                <a:cxn ang="0">
                  <a:pos x="1278" y="791"/>
                </a:cxn>
                <a:cxn ang="0">
                  <a:pos x="1404" y="845"/>
                </a:cxn>
                <a:cxn ang="0">
                  <a:pos x="1416" y="887"/>
                </a:cxn>
                <a:cxn ang="0">
                  <a:pos x="1361" y="923"/>
                </a:cxn>
                <a:cxn ang="0">
                  <a:pos x="1385" y="1007"/>
                </a:cxn>
                <a:cxn ang="0">
                  <a:pos x="1494" y="1085"/>
                </a:cxn>
                <a:cxn ang="0">
                  <a:pos x="1697" y="1043"/>
                </a:cxn>
                <a:cxn ang="0">
                  <a:pos x="1812" y="989"/>
                </a:cxn>
                <a:cxn ang="0">
                  <a:pos x="1973" y="917"/>
                </a:cxn>
                <a:cxn ang="0">
                  <a:pos x="2201" y="899"/>
                </a:cxn>
                <a:cxn ang="0">
                  <a:pos x="2364" y="863"/>
                </a:cxn>
                <a:cxn ang="0">
                  <a:pos x="2400" y="743"/>
                </a:cxn>
                <a:cxn ang="0">
                  <a:pos x="2471" y="701"/>
                </a:cxn>
                <a:cxn ang="0">
                  <a:pos x="2621" y="504"/>
                </a:cxn>
                <a:cxn ang="0">
                  <a:pos x="2693" y="374"/>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pPr>
                <a:defRPr/>
              </a:pPr>
              <a:endParaRPr lang="en-US"/>
            </a:p>
          </p:txBody>
        </p:sp>
      </p:grpSp>
      <p:sp>
        <p:nvSpPr>
          <p:cNvPr id="25618" name="Rectangle 18"/>
          <p:cNvSpPr>
            <a:spLocks noGrp="1" noChangeArrowheads="1"/>
          </p:cNvSpPr>
          <p:nvPr>
            <p:ph type="ctrTitle" sz="quarter"/>
          </p:nvPr>
        </p:nvSpPr>
        <p:spPr>
          <a:xfrm>
            <a:off x="685800" y="1768475"/>
            <a:ext cx="7772400" cy="1736725"/>
          </a:xfrm>
        </p:spPr>
        <p:txBody>
          <a:bodyPr anchor="b"/>
          <a:lstStyle>
            <a:lvl1pPr>
              <a:defRPr sz="5400"/>
            </a:lvl1pPr>
          </a:lstStyle>
          <a:p>
            <a:r>
              <a:rPr lang="en-US" smtClean="0"/>
              <a:t>Click to edit Master title style</a:t>
            </a:r>
            <a:endParaRPr lang="en-US"/>
          </a:p>
        </p:txBody>
      </p:sp>
      <p:sp>
        <p:nvSpPr>
          <p:cNvPr id="25619"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20" name="Rectangle 20"/>
          <p:cNvSpPr>
            <a:spLocks noGrp="1" noChangeArrowheads="1"/>
          </p:cNvSpPr>
          <p:nvPr>
            <p:ph type="dt" sz="quarter" idx="10"/>
          </p:nvPr>
        </p:nvSpPr>
        <p:spPr/>
        <p:txBody>
          <a:bodyPr/>
          <a:lstStyle>
            <a:lvl1pPr>
              <a:defRPr/>
            </a:lvl1pPr>
          </a:lstStyle>
          <a:p>
            <a:fld id="{1D8BD707-D9CF-40AE-B4C6-C98DA3205C09}" type="datetimeFigureOut">
              <a:rPr lang="en-US" smtClean="0"/>
              <a:pPr/>
              <a:t>27-Mar-17</a:t>
            </a:fld>
            <a:endParaRPr lang="en-US" dirty="0"/>
          </a:p>
        </p:txBody>
      </p:sp>
      <p:sp>
        <p:nvSpPr>
          <p:cNvPr id="21" name="Rectangle 21"/>
          <p:cNvSpPr>
            <a:spLocks noGrp="1" noChangeArrowheads="1"/>
          </p:cNvSpPr>
          <p:nvPr>
            <p:ph type="ftr" sz="quarter" idx="11"/>
          </p:nvPr>
        </p:nvSpPr>
        <p:spPr/>
        <p:txBody>
          <a:bodyPr/>
          <a:lstStyle>
            <a:lvl1pPr>
              <a:defRPr/>
            </a:lvl1pPr>
          </a:lstStyle>
          <a:p>
            <a:endParaRPr lang="en-US" dirty="0"/>
          </a:p>
        </p:txBody>
      </p:sp>
      <p:sp>
        <p:nvSpPr>
          <p:cNvPr id="22" name="Rectangle 22"/>
          <p:cNvSpPr>
            <a:spLocks noGrp="1" noChangeArrowheads="1"/>
          </p:cNvSpPr>
          <p:nvPr>
            <p:ph type="sldNum" sz="quarter" idx="12"/>
          </p:nvPr>
        </p:nvSpPr>
        <p:spPr/>
        <p:txBody>
          <a:bodyPr/>
          <a:lstStyle>
            <a:lvl1pPr>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xmlns="" val="2471688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fld id="{1D8BD707-D9CF-40AE-B4C6-C98DA3205C09}" type="datetimeFigureOut">
              <a:rPr lang="en-US" smtClean="0"/>
              <a:pPr/>
              <a:t>27-Mar-17</a:t>
            </a:fld>
            <a:endParaRPr lang="en-US" dirty="0"/>
          </a:p>
        </p:txBody>
      </p:sp>
      <p:sp>
        <p:nvSpPr>
          <p:cNvPr id="5" name="Rectangle 20"/>
          <p:cNvSpPr>
            <a:spLocks noGrp="1" noChangeArrowheads="1"/>
          </p:cNvSpPr>
          <p:nvPr>
            <p:ph type="ftr" sz="quarter" idx="11"/>
          </p:nvPr>
        </p:nvSpPr>
        <p:spPr>
          <a:ln/>
        </p:spPr>
        <p:txBody>
          <a:bodyPr/>
          <a:lstStyle>
            <a:lvl1pPr>
              <a:defRPr/>
            </a:lvl1pPr>
          </a:lstStyle>
          <a:p>
            <a:endParaRPr lang="en-US" dirty="0"/>
          </a:p>
        </p:txBody>
      </p:sp>
      <p:sp>
        <p:nvSpPr>
          <p:cNvPr id="6" name="Rectangle 21"/>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xmlns="" val="1927925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fld id="{1D8BD707-D9CF-40AE-B4C6-C98DA3205C09}" type="datetimeFigureOut">
              <a:rPr lang="en-US" smtClean="0"/>
              <a:pPr/>
              <a:t>27-Mar-17</a:t>
            </a:fld>
            <a:endParaRPr lang="en-US" dirty="0"/>
          </a:p>
        </p:txBody>
      </p:sp>
      <p:sp>
        <p:nvSpPr>
          <p:cNvPr id="5" name="Rectangle 20"/>
          <p:cNvSpPr>
            <a:spLocks noGrp="1" noChangeArrowheads="1"/>
          </p:cNvSpPr>
          <p:nvPr>
            <p:ph type="ftr" sz="quarter" idx="11"/>
          </p:nvPr>
        </p:nvSpPr>
        <p:spPr>
          <a:ln/>
        </p:spPr>
        <p:txBody>
          <a:bodyPr/>
          <a:lstStyle>
            <a:lvl1pPr>
              <a:defRPr/>
            </a:lvl1pPr>
          </a:lstStyle>
          <a:p>
            <a:endParaRPr lang="en-US" dirty="0"/>
          </a:p>
        </p:txBody>
      </p:sp>
      <p:sp>
        <p:nvSpPr>
          <p:cNvPr id="6" name="Rectangle 21"/>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xmlns="" val="234252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fld id="{1D8BD707-D9CF-40AE-B4C6-C98DA3205C09}" type="datetimeFigureOut">
              <a:rPr lang="en-US" smtClean="0"/>
              <a:pPr/>
              <a:t>27-Mar-17</a:t>
            </a:fld>
            <a:endParaRPr lang="en-US" dirty="0"/>
          </a:p>
        </p:txBody>
      </p:sp>
      <p:sp>
        <p:nvSpPr>
          <p:cNvPr id="5" name="Rectangle 20"/>
          <p:cNvSpPr>
            <a:spLocks noGrp="1" noChangeArrowheads="1"/>
          </p:cNvSpPr>
          <p:nvPr>
            <p:ph type="ftr" sz="quarter" idx="11"/>
          </p:nvPr>
        </p:nvSpPr>
        <p:spPr>
          <a:ln/>
        </p:spPr>
        <p:txBody>
          <a:bodyPr/>
          <a:lstStyle>
            <a:lvl1pPr>
              <a:defRPr/>
            </a:lvl1pPr>
          </a:lstStyle>
          <a:p>
            <a:endParaRPr lang="en-US" dirty="0"/>
          </a:p>
        </p:txBody>
      </p:sp>
      <p:sp>
        <p:nvSpPr>
          <p:cNvPr id="6" name="Rectangle 21"/>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xmlns="" val="777243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9"/>
          <p:cNvSpPr>
            <a:spLocks noGrp="1" noChangeArrowheads="1"/>
          </p:cNvSpPr>
          <p:nvPr>
            <p:ph type="dt" sz="half" idx="10"/>
          </p:nvPr>
        </p:nvSpPr>
        <p:spPr>
          <a:ln/>
        </p:spPr>
        <p:txBody>
          <a:bodyPr/>
          <a:lstStyle>
            <a:lvl1pPr>
              <a:defRPr/>
            </a:lvl1pPr>
          </a:lstStyle>
          <a:p>
            <a:fld id="{1D8BD707-D9CF-40AE-B4C6-C98DA3205C09}" type="datetimeFigureOut">
              <a:rPr lang="en-US" smtClean="0"/>
              <a:pPr/>
              <a:t>27-Mar-17</a:t>
            </a:fld>
            <a:endParaRPr lang="en-US" dirty="0"/>
          </a:p>
        </p:txBody>
      </p:sp>
      <p:sp>
        <p:nvSpPr>
          <p:cNvPr id="5" name="Rectangle 20"/>
          <p:cNvSpPr>
            <a:spLocks noGrp="1" noChangeArrowheads="1"/>
          </p:cNvSpPr>
          <p:nvPr>
            <p:ph type="ftr" sz="quarter" idx="11"/>
          </p:nvPr>
        </p:nvSpPr>
        <p:spPr>
          <a:ln/>
        </p:spPr>
        <p:txBody>
          <a:bodyPr/>
          <a:lstStyle>
            <a:lvl1pPr>
              <a:defRPr/>
            </a:lvl1pPr>
          </a:lstStyle>
          <a:p>
            <a:endParaRPr lang="en-US" dirty="0"/>
          </a:p>
        </p:txBody>
      </p:sp>
      <p:sp>
        <p:nvSpPr>
          <p:cNvPr id="6" name="Rectangle 21"/>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xmlns="" val="2713944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fld id="{1D8BD707-D9CF-40AE-B4C6-C98DA3205C09}" type="datetimeFigureOut">
              <a:rPr lang="en-US" smtClean="0"/>
              <a:pPr/>
              <a:t>27-Mar-17</a:t>
            </a:fld>
            <a:endParaRPr lang="en-US" dirty="0"/>
          </a:p>
        </p:txBody>
      </p:sp>
      <p:sp>
        <p:nvSpPr>
          <p:cNvPr id="6" name="Rectangle 20"/>
          <p:cNvSpPr>
            <a:spLocks noGrp="1" noChangeArrowheads="1"/>
          </p:cNvSpPr>
          <p:nvPr>
            <p:ph type="ftr" sz="quarter" idx="11"/>
          </p:nvPr>
        </p:nvSpPr>
        <p:spPr>
          <a:ln/>
        </p:spPr>
        <p:txBody>
          <a:bodyPr/>
          <a:lstStyle>
            <a:lvl1pPr>
              <a:defRPr/>
            </a:lvl1pPr>
          </a:lstStyle>
          <a:p>
            <a:endParaRPr lang="en-US" dirty="0"/>
          </a:p>
        </p:txBody>
      </p:sp>
      <p:sp>
        <p:nvSpPr>
          <p:cNvPr id="7" name="Rectangle 21"/>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xmlns="" val="445339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9"/>
          <p:cNvSpPr>
            <a:spLocks noGrp="1" noChangeArrowheads="1"/>
          </p:cNvSpPr>
          <p:nvPr>
            <p:ph type="dt" sz="half" idx="10"/>
          </p:nvPr>
        </p:nvSpPr>
        <p:spPr>
          <a:ln/>
        </p:spPr>
        <p:txBody>
          <a:bodyPr/>
          <a:lstStyle>
            <a:lvl1pPr>
              <a:defRPr/>
            </a:lvl1pPr>
          </a:lstStyle>
          <a:p>
            <a:fld id="{1D8BD707-D9CF-40AE-B4C6-C98DA3205C09}" type="datetimeFigureOut">
              <a:rPr lang="en-US" smtClean="0"/>
              <a:pPr/>
              <a:t>27-Mar-17</a:t>
            </a:fld>
            <a:endParaRPr lang="en-US" dirty="0"/>
          </a:p>
        </p:txBody>
      </p:sp>
      <p:sp>
        <p:nvSpPr>
          <p:cNvPr id="8" name="Rectangle 20"/>
          <p:cNvSpPr>
            <a:spLocks noGrp="1" noChangeArrowheads="1"/>
          </p:cNvSpPr>
          <p:nvPr>
            <p:ph type="ftr" sz="quarter" idx="11"/>
          </p:nvPr>
        </p:nvSpPr>
        <p:spPr>
          <a:ln/>
        </p:spPr>
        <p:txBody>
          <a:bodyPr/>
          <a:lstStyle>
            <a:lvl1pPr>
              <a:defRPr/>
            </a:lvl1pPr>
          </a:lstStyle>
          <a:p>
            <a:endParaRPr lang="en-US" dirty="0"/>
          </a:p>
        </p:txBody>
      </p:sp>
      <p:sp>
        <p:nvSpPr>
          <p:cNvPr id="9" name="Rectangle 21"/>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xmlns="" val="3960653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9"/>
          <p:cNvSpPr>
            <a:spLocks noGrp="1" noChangeArrowheads="1"/>
          </p:cNvSpPr>
          <p:nvPr>
            <p:ph type="dt" sz="half" idx="10"/>
          </p:nvPr>
        </p:nvSpPr>
        <p:spPr>
          <a:ln/>
        </p:spPr>
        <p:txBody>
          <a:bodyPr/>
          <a:lstStyle>
            <a:lvl1pPr>
              <a:defRPr/>
            </a:lvl1pPr>
          </a:lstStyle>
          <a:p>
            <a:fld id="{1D8BD707-D9CF-40AE-B4C6-C98DA3205C09}" type="datetimeFigureOut">
              <a:rPr lang="en-US" smtClean="0"/>
              <a:pPr/>
              <a:t>27-Mar-17</a:t>
            </a:fld>
            <a:endParaRPr lang="en-US" dirty="0"/>
          </a:p>
        </p:txBody>
      </p:sp>
      <p:sp>
        <p:nvSpPr>
          <p:cNvPr id="4" name="Rectangle 20"/>
          <p:cNvSpPr>
            <a:spLocks noGrp="1" noChangeArrowheads="1"/>
          </p:cNvSpPr>
          <p:nvPr>
            <p:ph type="ftr" sz="quarter" idx="11"/>
          </p:nvPr>
        </p:nvSpPr>
        <p:spPr>
          <a:ln/>
        </p:spPr>
        <p:txBody>
          <a:bodyPr/>
          <a:lstStyle>
            <a:lvl1pPr>
              <a:defRPr/>
            </a:lvl1pPr>
          </a:lstStyle>
          <a:p>
            <a:endParaRPr lang="en-US" dirty="0"/>
          </a:p>
        </p:txBody>
      </p:sp>
      <p:sp>
        <p:nvSpPr>
          <p:cNvPr id="5" name="Rectangle 21"/>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xmlns="" val="360437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fld id="{1D8BD707-D9CF-40AE-B4C6-C98DA3205C09}" type="datetimeFigureOut">
              <a:rPr lang="en-US" smtClean="0"/>
              <a:pPr/>
              <a:t>27-Mar-17</a:t>
            </a:fld>
            <a:endParaRPr lang="en-US" dirty="0"/>
          </a:p>
        </p:txBody>
      </p:sp>
      <p:sp>
        <p:nvSpPr>
          <p:cNvPr id="3" name="Rectangle 20"/>
          <p:cNvSpPr>
            <a:spLocks noGrp="1" noChangeArrowheads="1"/>
          </p:cNvSpPr>
          <p:nvPr>
            <p:ph type="ftr" sz="quarter" idx="11"/>
          </p:nvPr>
        </p:nvSpPr>
        <p:spPr>
          <a:ln/>
        </p:spPr>
        <p:txBody>
          <a:bodyPr/>
          <a:lstStyle>
            <a:lvl1pPr>
              <a:defRPr/>
            </a:lvl1pPr>
          </a:lstStyle>
          <a:p>
            <a:endParaRPr lang="en-US" dirty="0"/>
          </a:p>
        </p:txBody>
      </p:sp>
      <p:sp>
        <p:nvSpPr>
          <p:cNvPr id="4" name="Rectangle 21"/>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xmlns="" val="1688310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fld id="{1D8BD707-D9CF-40AE-B4C6-C98DA3205C09}" type="datetimeFigureOut">
              <a:rPr lang="en-US" smtClean="0"/>
              <a:pPr/>
              <a:t>27-Mar-17</a:t>
            </a:fld>
            <a:endParaRPr lang="en-US" dirty="0"/>
          </a:p>
        </p:txBody>
      </p:sp>
      <p:sp>
        <p:nvSpPr>
          <p:cNvPr id="6" name="Rectangle 20"/>
          <p:cNvSpPr>
            <a:spLocks noGrp="1" noChangeArrowheads="1"/>
          </p:cNvSpPr>
          <p:nvPr>
            <p:ph type="ftr" sz="quarter" idx="11"/>
          </p:nvPr>
        </p:nvSpPr>
        <p:spPr>
          <a:ln/>
        </p:spPr>
        <p:txBody>
          <a:bodyPr/>
          <a:lstStyle>
            <a:lvl1pPr>
              <a:defRPr/>
            </a:lvl1pPr>
          </a:lstStyle>
          <a:p>
            <a:endParaRPr lang="en-US" dirty="0"/>
          </a:p>
        </p:txBody>
      </p:sp>
      <p:sp>
        <p:nvSpPr>
          <p:cNvPr id="7" name="Rectangle 21"/>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xmlns="" val="1183620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fld id="{1D8BD707-D9CF-40AE-B4C6-C98DA3205C09}" type="datetimeFigureOut">
              <a:rPr lang="en-US" smtClean="0"/>
              <a:pPr/>
              <a:t>27-Mar-17</a:t>
            </a:fld>
            <a:endParaRPr lang="en-US" dirty="0"/>
          </a:p>
        </p:txBody>
      </p:sp>
      <p:sp>
        <p:nvSpPr>
          <p:cNvPr id="6" name="Rectangle 20"/>
          <p:cNvSpPr>
            <a:spLocks noGrp="1" noChangeArrowheads="1"/>
          </p:cNvSpPr>
          <p:nvPr>
            <p:ph type="ftr" sz="quarter" idx="11"/>
          </p:nvPr>
        </p:nvSpPr>
        <p:spPr>
          <a:ln/>
        </p:spPr>
        <p:txBody>
          <a:bodyPr/>
          <a:lstStyle>
            <a:lvl1pPr>
              <a:defRPr/>
            </a:lvl1pPr>
          </a:lstStyle>
          <a:p>
            <a:endParaRPr lang="en-US" dirty="0"/>
          </a:p>
        </p:txBody>
      </p:sp>
      <p:sp>
        <p:nvSpPr>
          <p:cNvPr id="7" name="Rectangle 21"/>
          <p:cNvSpPr>
            <a:spLocks noGrp="1" noChangeArrowheads="1"/>
          </p:cNvSpPr>
          <p:nvPr>
            <p:ph type="sldNum" sz="quarter" idx="12"/>
          </p:nvPr>
        </p:nvSpPr>
        <p:spPr>
          <a:ln/>
        </p:spPr>
        <p:txBody>
          <a:bodyPr/>
          <a:lstStyle>
            <a:lvl1pPr>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xmlns="" val="3348940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2438400"/>
            <a:ext cx="9144000" cy="4046538"/>
            <a:chOff x="0" y="1536"/>
            <a:chExt cx="5760" cy="2549"/>
          </a:xfrm>
        </p:grpSpPr>
        <p:sp>
          <p:nvSpPr>
            <p:cNvPr id="24579"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pPr>
                <a:defRPr/>
              </a:pPr>
              <a:endParaRPr lang="en-US"/>
            </a:p>
          </p:txBody>
        </p:sp>
        <p:sp>
          <p:nvSpPr>
            <p:cNvPr id="24580" name="Freeform 4"/>
            <p:cNvSpPr>
              <a:spLocks/>
            </p:cNvSpPr>
            <p:nvPr userDrawn="1"/>
          </p:nvSpPr>
          <p:spPr bwMode="hidden">
            <a:xfrm>
              <a:off x="0" y="2664"/>
              <a:ext cx="2688" cy="1224"/>
            </a:xfrm>
            <a:custGeom>
              <a:avLst/>
              <a:gdLst/>
              <a:ahLst/>
              <a:cxnLst>
                <a:cxn ang="0">
                  <a:pos x="0" y="0"/>
                </a:cxn>
                <a:cxn ang="0">
                  <a:pos x="960" y="552"/>
                </a:cxn>
                <a:cxn ang="0">
                  <a:pos x="1968" y="264"/>
                </a:cxn>
                <a:cxn ang="0">
                  <a:pos x="2028" y="270"/>
                </a:cxn>
                <a:cxn ang="0">
                  <a:pos x="2661" y="528"/>
                </a:cxn>
                <a:cxn ang="0">
                  <a:pos x="2688" y="648"/>
                </a:cxn>
                <a:cxn ang="0">
                  <a:pos x="2304" y="1080"/>
                </a:cxn>
                <a:cxn ang="0">
                  <a:pos x="1584" y="1224"/>
                </a:cxn>
                <a:cxn ang="0">
                  <a:pos x="1296" y="936"/>
                </a:cxn>
                <a:cxn ang="0">
                  <a:pos x="864" y="1032"/>
                </a:cxn>
                <a:cxn ang="0">
                  <a:pos x="0" y="552"/>
                </a:cxn>
                <a:cxn ang="0">
                  <a:pos x="0" y="0"/>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a:effectLst/>
          </p:spPr>
          <p:txBody>
            <a:bodyPr/>
            <a:lstStyle/>
            <a:p>
              <a:pPr>
                <a:defRPr/>
              </a:pPr>
              <a:endParaRPr lang="en-US"/>
            </a:p>
          </p:txBody>
        </p:sp>
        <p:sp>
          <p:nvSpPr>
            <p:cNvPr id="24581" name="Freeform 5"/>
            <p:cNvSpPr>
              <a:spLocks/>
            </p:cNvSpPr>
            <p:nvPr userDrawn="1"/>
          </p:nvSpPr>
          <p:spPr bwMode="hidden">
            <a:xfrm>
              <a:off x="3359" y="1536"/>
              <a:ext cx="2401" cy="1232"/>
            </a:xfrm>
            <a:custGeom>
              <a:avLst/>
              <a:gdLst/>
              <a:ahLst/>
              <a:cxnLst>
                <a:cxn ang="0">
                  <a:pos x="2208" y="15"/>
                </a:cxn>
                <a:cxn ang="0">
                  <a:pos x="2088" y="57"/>
                </a:cxn>
                <a:cxn ang="0">
                  <a:pos x="1951" y="99"/>
                </a:cxn>
                <a:cxn ang="0">
                  <a:pos x="1704" y="135"/>
                </a:cxn>
                <a:cxn ang="0">
                  <a:pos x="1314" y="177"/>
                </a:cxn>
                <a:cxn ang="0">
                  <a:pos x="1176" y="189"/>
                </a:cxn>
                <a:cxn ang="0">
                  <a:pos x="1122" y="195"/>
                </a:cxn>
                <a:cxn ang="0">
                  <a:pos x="1075" y="231"/>
                </a:cxn>
                <a:cxn ang="0">
                  <a:pos x="924" y="321"/>
                </a:cxn>
                <a:cxn ang="0">
                  <a:pos x="840" y="369"/>
                </a:cxn>
                <a:cxn ang="0">
                  <a:pos x="630" y="458"/>
                </a:cxn>
                <a:cxn ang="0">
                  <a:pos x="529" y="500"/>
                </a:cxn>
                <a:cxn ang="0">
                  <a:pos x="487" y="542"/>
                </a:cxn>
                <a:cxn ang="0">
                  <a:pos x="457" y="590"/>
                </a:cxn>
                <a:cxn ang="0">
                  <a:pos x="402" y="638"/>
                </a:cxn>
                <a:cxn ang="0">
                  <a:pos x="330" y="758"/>
                </a:cxn>
                <a:cxn ang="0">
                  <a:pos x="312" y="788"/>
                </a:cxn>
                <a:cxn ang="0">
                  <a:pos x="252" y="824"/>
                </a:cxn>
                <a:cxn ang="0">
                  <a:pos x="84" y="926"/>
                </a:cxn>
                <a:cxn ang="0">
                  <a:pos x="0" y="992"/>
                </a:cxn>
                <a:cxn ang="0">
                  <a:pos x="12" y="1040"/>
                </a:cxn>
                <a:cxn ang="0">
                  <a:pos x="132" y="1034"/>
                </a:cxn>
                <a:cxn ang="0">
                  <a:pos x="336" y="980"/>
                </a:cxn>
                <a:cxn ang="0">
                  <a:pos x="529" y="896"/>
                </a:cxn>
                <a:cxn ang="0">
                  <a:pos x="576" y="872"/>
                </a:cxn>
                <a:cxn ang="0">
                  <a:pos x="714" y="848"/>
                </a:cxn>
                <a:cxn ang="0">
                  <a:pos x="966" y="794"/>
                </a:cxn>
                <a:cxn ang="0">
                  <a:pos x="1212" y="782"/>
                </a:cxn>
                <a:cxn ang="0">
                  <a:pos x="1416" y="872"/>
                </a:cxn>
                <a:cxn ang="0">
                  <a:pos x="1464" y="932"/>
                </a:cxn>
                <a:cxn ang="0">
                  <a:pos x="1440" y="992"/>
                </a:cxn>
                <a:cxn ang="0">
                  <a:pos x="1302" y="1040"/>
                </a:cxn>
                <a:cxn ang="0">
                  <a:pos x="1158" y="1100"/>
                </a:cxn>
                <a:cxn ang="0">
                  <a:pos x="1093" y="1148"/>
                </a:cxn>
                <a:cxn ang="0">
                  <a:pos x="1075" y="1208"/>
                </a:cxn>
                <a:cxn ang="0">
                  <a:pos x="1093" y="1232"/>
                </a:cxn>
                <a:cxn ang="0">
                  <a:pos x="1152" y="1226"/>
                </a:cxn>
                <a:cxn ang="0">
                  <a:pos x="1332" y="1208"/>
                </a:cxn>
                <a:cxn ang="0">
                  <a:pos x="1434" y="1184"/>
                </a:cxn>
                <a:cxn ang="0">
                  <a:pos x="1464" y="1172"/>
                </a:cxn>
                <a:cxn ang="0">
                  <a:pos x="1578" y="1130"/>
                </a:cxn>
                <a:cxn ang="0">
                  <a:pos x="1758" y="1064"/>
                </a:cxn>
                <a:cxn ang="0">
                  <a:pos x="1872" y="962"/>
                </a:cxn>
                <a:cxn ang="0">
                  <a:pos x="1986" y="800"/>
                </a:cxn>
                <a:cxn ang="0">
                  <a:pos x="2166" y="650"/>
                </a:cxn>
                <a:cxn ang="0">
                  <a:pos x="2257" y="590"/>
                </a:cxn>
                <a:cxn ang="0">
                  <a:pos x="2400" y="57"/>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pPr>
                <a:defRPr/>
              </a:pPr>
              <a:endParaRPr lang="en-US"/>
            </a:p>
          </p:txBody>
        </p:sp>
        <p:sp>
          <p:nvSpPr>
            <p:cNvPr id="24582"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p>
          </p:txBody>
        </p:sp>
        <p:sp>
          <p:nvSpPr>
            <p:cNvPr id="24583" name="Freeform 7"/>
            <p:cNvSpPr>
              <a:spLocks/>
            </p:cNvSpPr>
            <p:nvPr userDrawn="1"/>
          </p:nvSpPr>
          <p:spPr bwMode="hidden">
            <a:xfrm>
              <a:off x="3599" y="2477"/>
              <a:ext cx="186" cy="120"/>
            </a:xfrm>
            <a:custGeom>
              <a:avLst/>
              <a:gdLst/>
              <a:ahLst/>
              <a:cxnLst>
                <a:cxn ang="0">
                  <a:pos x="185" y="0"/>
                </a:cxn>
                <a:cxn ang="0">
                  <a:pos x="185" y="6"/>
                </a:cxn>
                <a:cxn ang="0">
                  <a:pos x="185" y="18"/>
                </a:cxn>
                <a:cxn ang="0">
                  <a:pos x="185" y="36"/>
                </a:cxn>
                <a:cxn ang="0">
                  <a:pos x="179" y="54"/>
                </a:cxn>
                <a:cxn ang="0">
                  <a:pos x="161" y="72"/>
                </a:cxn>
                <a:cxn ang="0">
                  <a:pos x="137" y="96"/>
                </a:cxn>
                <a:cxn ang="0">
                  <a:pos x="101" y="108"/>
                </a:cxn>
                <a:cxn ang="0">
                  <a:pos x="47" y="120"/>
                </a:cxn>
                <a:cxn ang="0">
                  <a:pos x="29" y="120"/>
                </a:cxn>
                <a:cxn ang="0">
                  <a:pos x="17" y="114"/>
                </a:cxn>
                <a:cxn ang="0">
                  <a:pos x="0" y="96"/>
                </a:cxn>
                <a:cxn ang="0">
                  <a:pos x="0" y="78"/>
                </a:cxn>
                <a:cxn ang="0">
                  <a:pos x="0" y="72"/>
                </a:cxn>
                <a:cxn ang="0">
                  <a:pos x="185" y="0"/>
                </a:cxn>
                <a:cxn ang="0">
                  <a:pos x="185" y="0"/>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w="9525">
              <a:noFill/>
              <a:round/>
              <a:headEnd/>
              <a:tailEnd/>
            </a:ln>
          </p:spPr>
          <p:txBody>
            <a:bodyPr/>
            <a:lstStyle/>
            <a:p>
              <a:pPr>
                <a:defRPr/>
              </a:pPr>
              <a:endParaRPr lang="en-US"/>
            </a:p>
          </p:txBody>
        </p:sp>
        <p:sp>
          <p:nvSpPr>
            <p:cNvPr id="24584" name="Freeform 8"/>
            <p:cNvSpPr>
              <a:spLocks/>
            </p:cNvSpPr>
            <p:nvPr userDrawn="1"/>
          </p:nvSpPr>
          <p:spPr bwMode="hidden">
            <a:xfrm>
              <a:off x="3779" y="2393"/>
              <a:ext cx="185" cy="120"/>
            </a:xfrm>
            <a:custGeom>
              <a:avLst/>
              <a:gdLst/>
              <a:ahLst/>
              <a:cxnLst>
                <a:cxn ang="0">
                  <a:pos x="185" y="0"/>
                </a:cxn>
                <a:cxn ang="0">
                  <a:pos x="185" y="6"/>
                </a:cxn>
                <a:cxn ang="0">
                  <a:pos x="179" y="24"/>
                </a:cxn>
                <a:cxn ang="0">
                  <a:pos x="167" y="42"/>
                </a:cxn>
                <a:cxn ang="0">
                  <a:pos x="149" y="66"/>
                </a:cxn>
                <a:cxn ang="0">
                  <a:pos x="131" y="90"/>
                </a:cxn>
                <a:cxn ang="0">
                  <a:pos x="102" y="108"/>
                </a:cxn>
                <a:cxn ang="0">
                  <a:pos x="66" y="120"/>
                </a:cxn>
                <a:cxn ang="0">
                  <a:pos x="18" y="120"/>
                </a:cxn>
                <a:cxn ang="0">
                  <a:pos x="0" y="60"/>
                </a:cxn>
                <a:cxn ang="0">
                  <a:pos x="185" y="0"/>
                </a:cxn>
                <a:cxn ang="0">
                  <a:pos x="185" y="0"/>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w="9525">
              <a:noFill/>
              <a:round/>
              <a:headEnd/>
              <a:tailEnd/>
            </a:ln>
          </p:spPr>
          <p:txBody>
            <a:bodyPr/>
            <a:lstStyle/>
            <a:p>
              <a:pPr>
                <a:defRPr/>
              </a:pPr>
              <a:endParaRPr lang="en-US"/>
            </a:p>
          </p:txBody>
        </p:sp>
        <p:sp>
          <p:nvSpPr>
            <p:cNvPr id="24585" name="Freeform 9"/>
            <p:cNvSpPr>
              <a:spLocks/>
            </p:cNvSpPr>
            <p:nvPr userDrawn="1"/>
          </p:nvSpPr>
          <p:spPr bwMode="hidden">
            <a:xfrm>
              <a:off x="3839" y="1836"/>
              <a:ext cx="528" cy="275"/>
            </a:xfrm>
            <a:custGeom>
              <a:avLst/>
              <a:gdLst/>
              <a:ahLst/>
              <a:cxnLst>
                <a:cxn ang="0">
                  <a:pos x="0" y="275"/>
                </a:cxn>
                <a:cxn ang="0">
                  <a:pos x="0" y="269"/>
                </a:cxn>
                <a:cxn ang="0">
                  <a:pos x="6" y="251"/>
                </a:cxn>
                <a:cxn ang="0">
                  <a:pos x="6" y="239"/>
                </a:cxn>
                <a:cxn ang="0">
                  <a:pos x="12" y="227"/>
                </a:cxn>
                <a:cxn ang="0">
                  <a:pos x="18" y="221"/>
                </a:cxn>
                <a:cxn ang="0">
                  <a:pos x="36" y="215"/>
                </a:cxn>
                <a:cxn ang="0">
                  <a:pos x="77" y="203"/>
                </a:cxn>
                <a:cxn ang="0">
                  <a:pos x="137" y="179"/>
                </a:cxn>
                <a:cxn ang="0">
                  <a:pos x="209" y="143"/>
                </a:cxn>
                <a:cxn ang="0">
                  <a:pos x="251" y="120"/>
                </a:cxn>
                <a:cxn ang="0">
                  <a:pos x="299" y="96"/>
                </a:cxn>
                <a:cxn ang="0">
                  <a:pos x="394" y="48"/>
                </a:cxn>
                <a:cxn ang="0">
                  <a:pos x="442" y="30"/>
                </a:cxn>
                <a:cxn ang="0">
                  <a:pos x="478" y="12"/>
                </a:cxn>
                <a:cxn ang="0">
                  <a:pos x="502" y="6"/>
                </a:cxn>
                <a:cxn ang="0">
                  <a:pos x="520" y="0"/>
                </a:cxn>
                <a:cxn ang="0">
                  <a:pos x="526" y="0"/>
                </a:cxn>
                <a:cxn ang="0">
                  <a:pos x="520" y="6"/>
                </a:cxn>
                <a:cxn ang="0">
                  <a:pos x="508" y="12"/>
                </a:cxn>
                <a:cxn ang="0">
                  <a:pos x="484" y="24"/>
                </a:cxn>
                <a:cxn ang="0">
                  <a:pos x="460" y="42"/>
                </a:cxn>
                <a:cxn ang="0">
                  <a:pos x="436" y="54"/>
                </a:cxn>
                <a:cxn ang="0">
                  <a:pos x="394" y="78"/>
                </a:cxn>
                <a:cxn ang="0">
                  <a:pos x="340" y="108"/>
                </a:cxn>
                <a:cxn ang="0">
                  <a:pos x="275" y="143"/>
                </a:cxn>
                <a:cxn ang="0">
                  <a:pos x="131" y="221"/>
                </a:cxn>
                <a:cxn ang="0">
                  <a:pos x="65" y="251"/>
                </a:cxn>
                <a:cxn ang="0">
                  <a:pos x="0" y="275"/>
                </a:cxn>
                <a:cxn ang="0">
                  <a:pos x="0" y="275"/>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w="9525">
              <a:noFill/>
              <a:round/>
              <a:headEnd/>
              <a:tailEnd/>
            </a:ln>
          </p:spPr>
          <p:txBody>
            <a:bodyPr/>
            <a:lstStyle/>
            <a:p>
              <a:pPr>
                <a:defRPr/>
              </a:pPr>
              <a:endParaRPr lang="en-US"/>
            </a:p>
          </p:txBody>
        </p:sp>
        <p:sp>
          <p:nvSpPr>
            <p:cNvPr id="24586" name="Freeform 10"/>
            <p:cNvSpPr>
              <a:spLocks/>
            </p:cNvSpPr>
            <p:nvPr userDrawn="1"/>
          </p:nvSpPr>
          <p:spPr bwMode="hidden">
            <a:xfrm>
              <a:off x="3676" y="2015"/>
              <a:ext cx="721" cy="306"/>
            </a:xfrm>
            <a:custGeom>
              <a:avLst/>
              <a:gdLst/>
              <a:ahLst/>
              <a:cxnLst>
                <a:cxn ang="0">
                  <a:pos x="48" y="216"/>
                </a:cxn>
                <a:cxn ang="0">
                  <a:pos x="30" y="252"/>
                </a:cxn>
                <a:cxn ang="0">
                  <a:pos x="12" y="282"/>
                </a:cxn>
                <a:cxn ang="0">
                  <a:pos x="6" y="300"/>
                </a:cxn>
                <a:cxn ang="0">
                  <a:pos x="0" y="306"/>
                </a:cxn>
                <a:cxn ang="0">
                  <a:pos x="48" y="276"/>
                </a:cxn>
                <a:cxn ang="0">
                  <a:pos x="84" y="252"/>
                </a:cxn>
                <a:cxn ang="0">
                  <a:pos x="108" y="234"/>
                </a:cxn>
                <a:cxn ang="0">
                  <a:pos x="120" y="228"/>
                </a:cxn>
                <a:cxn ang="0">
                  <a:pos x="126" y="228"/>
                </a:cxn>
                <a:cxn ang="0">
                  <a:pos x="144" y="222"/>
                </a:cxn>
                <a:cxn ang="0">
                  <a:pos x="168" y="216"/>
                </a:cxn>
                <a:cxn ang="0">
                  <a:pos x="198" y="204"/>
                </a:cxn>
                <a:cxn ang="0">
                  <a:pos x="275" y="180"/>
                </a:cxn>
                <a:cxn ang="0">
                  <a:pos x="371" y="156"/>
                </a:cxn>
                <a:cxn ang="0">
                  <a:pos x="461" y="126"/>
                </a:cxn>
                <a:cxn ang="0">
                  <a:pos x="544" y="102"/>
                </a:cxn>
                <a:cxn ang="0">
                  <a:pos x="574" y="90"/>
                </a:cxn>
                <a:cxn ang="0">
                  <a:pos x="604" y="84"/>
                </a:cxn>
                <a:cxn ang="0">
                  <a:pos x="622" y="78"/>
                </a:cxn>
                <a:cxn ang="0">
                  <a:pos x="628" y="72"/>
                </a:cxn>
                <a:cxn ang="0">
                  <a:pos x="634" y="66"/>
                </a:cxn>
                <a:cxn ang="0">
                  <a:pos x="652" y="60"/>
                </a:cxn>
                <a:cxn ang="0">
                  <a:pos x="694" y="30"/>
                </a:cxn>
                <a:cxn ang="0">
                  <a:pos x="712" y="18"/>
                </a:cxn>
                <a:cxn ang="0">
                  <a:pos x="718" y="6"/>
                </a:cxn>
                <a:cxn ang="0">
                  <a:pos x="712" y="0"/>
                </a:cxn>
                <a:cxn ang="0">
                  <a:pos x="688" y="0"/>
                </a:cxn>
                <a:cxn ang="0">
                  <a:pos x="628" y="0"/>
                </a:cxn>
                <a:cxn ang="0">
                  <a:pos x="580" y="0"/>
                </a:cxn>
                <a:cxn ang="0">
                  <a:pos x="544" y="0"/>
                </a:cxn>
                <a:cxn ang="0">
                  <a:pos x="514" y="18"/>
                </a:cxn>
                <a:cxn ang="0">
                  <a:pos x="485" y="42"/>
                </a:cxn>
                <a:cxn ang="0">
                  <a:pos x="467" y="54"/>
                </a:cxn>
                <a:cxn ang="0">
                  <a:pos x="449" y="60"/>
                </a:cxn>
                <a:cxn ang="0">
                  <a:pos x="425" y="60"/>
                </a:cxn>
                <a:cxn ang="0">
                  <a:pos x="389" y="66"/>
                </a:cxn>
                <a:cxn ang="0">
                  <a:pos x="347" y="84"/>
                </a:cxn>
                <a:cxn ang="0">
                  <a:pos x="311" y="108"/>
                </a:cxn>
                <a:cxn ang="0">
                  <a:pos x="287" y="126"/>
                </a:cxn>
                <a:cxn ang="0">
                  <a:pos x="275" y="132"/>
                </a:cxn>
                <a:cxn ang="0">
                  <a:pos x="257" y="138"/>
                </a:cxn>
                <a:cxn ang="0">
                  <a:pos x="221" y="138"/>
                </a:cxn>
                <a:cxn ang="0">
                  <a:pos x="186" y="138"/>
                </a:cxn>
                <a:cxn ang="0">
                  <a:pos x="180" y="138"/>
                </a:cxn>
                <a:cxn ang="0">
                  <a:pos x="174" y="138"/>
                </a:cxn>
                <a:cxn ang="0">
                  <a:pos x="114" y="162"/>
                </a:cxn>
                <a:cxn ang="0">
                  <a:pos x="48" y="216"/>
                </a:cxn>
                <a:cxn ang="0">
                  <a:pos x="48" y="216"/>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w="9525">
              <a:noFill/>
              <a:round/>
              <a:headEnd/>
              <a:tailEnd/>
            </a:ln>
          </p:spPr>
          <p:txBody>
            <a:bodyPr/>
            <a:lstStyle/>
            <a:p>
              <a:pPr>
                <a:defRPr/>
              </a:pPr>
              <a:endParaRPr lang="en-US"/>
            </a:p>
          </p:txBody>
        </p:sp>
        <p:sp>
          <p:nvSpPr>
            <p:cNvPr id="24587" name="Freeform 11"/>
            <p:cNvSpPr>
              <a:spLocks/>
            </p:cNvSpPr>
            <p:nvPr userDrawn="1"/>
          </p:nvSpPr>
          <p:spPr bwMode="hidden">
            <a:xfrm>
              <a:off x="3358" y="1890"/>
              <a:ext cx="2400" cy="881"/>
            </a:xfrm>
            <a:custGeom>
              <a:avLst/>
              <a:gdLst/>
              <a:ahLst/>
              <a:cxnLst>
                <a:cxn ang="0">
                  <a:pos x="2231" y="54"/>
                </a:cxn>
                <a:cxn ang="0">
                  <a:pos x="2189" y="54"/>
                </a:cxn>
                <a:cxn ang="0">
                  <a:pos x="2147" y="66"/>
                </a:cxn>
                <a:cxn ang="0">
                  <a:pos x="2021" y="101"/>
                </a:cxn>
                <a:cxn ang="0">
                  <a:pos x="1956" y="119"/>
                </a:cxn>
                <a:cxn ang="0">
                  <a:pos x="1860" y="167"/>
                </a:cxn>
                <a:cxn ang="0">
                  <a:pos x="1836" y="245"/>
                </a:cxn>
                <a:cxn ang="0">
                  <a:pos x="1842" y="305"/>
                </a:cxn>
                <a:cxn ang="0">
                  <a:pos x="1758" y="317"/>
                </a:cxn>
                <a:cxn ang="0">
                  <a:pos x="1597" y="263"/>
                </a:cxn>
                <a:cxn ang="0">
                  <a:pos x="1507" y="257"/>
                </a:cxn>
                <a:cxn ang="0">
                  <a:pos x="1399" y="311"/>
                </a:cxn>
                <a:cxn ang="0">
                  <a:pos x="1334" y="353"/>
                </a:cxn>
                <a:cxn ang="0">
                  <a:pos x="1310" y="359"/>
                </a:cxn>
                <a:cxn ang="0">
                  <a:pos x="1214" y="371"/>
                </a:cxn>
                <a:cxn ang="0">
                  <a:pos x="1160" y="365"/>
                </a:cxn>
                <a:cxn ang="0">
                  <a:pos x="1053" y="371"/>
                </a:cxn>
                <a:cxn ang="0">
                  <a:pos x="957" y="383"/>
                </a:cxn>
                <a:cxn ang="0">
                  <a:pos x="921" y="401"/>
                </a:cxn>
                <a:cxn ang="0">
                  <a:pos x="819" y="419"/>
                </a:cxn>
                <a:cxn ang="0">
                  <a:pos x="778" y="419"/>
                </a:cxn>
                <a:cxn ang="0">
                  <a:pos x="664" y="437"/>
                </a:cxn>
                <a:cxn ang="0">
                  <a:pos x="598" y="473"/>
                </a:cxn>
                <a:cxn ang="0">
                  <a:pos x="503" y="467"/>
                </a:cxn>
                <a:cxn ang="0">
                  <a:pos x="431" y="491"/>
                </a:cxn>
                <a:cxn ang="0">
                  <a:pos x="413" y="539"/>
                </a:cxn>
                <a:cxn ang="0">
                  <a:pos x="347" y="569"/>
                </a:cxn>
                <a:cxn ang="0">
                  <a:pos x="222" y="599"/>
                </a:cxn>
                <a:cxn ang="0">
                  <a:pos x="138" y="647"/>
                </a:cxn>
                <a:cxn ang="0">
                  <a:pos x="108" y="659"/>
                </a:cxn>
                <a:cxn ang="0">
                  <a:pos x="0" y="671"/>
                </a:cxn>
                <a:cxn ang="0">
                  <a:pos x="84" y="695"/>
                </a:cxn>
                <a:cxn ang="0">
                  <a:pos x="263" y="653"/>
                </a:cxn>
                <a:cxn ang="0">
                  <a:pos x="473" y="569"/>
                </a:cxn>
                <a:cxn ang="0">
                  <a:pos x="568" y="521"/>
                </a:cxn>
                <a:cxn ang="0">
                  <a:pos x="646" y="515"/>
                </a:cxn>
                <a:cxn ang="0">
                  <a:pos x="873" y="461"/>
                </a:cxn>
                <a:cxn ang="0">
                  <a:pos x="1148" y="425"/>
                </a:cxn>
                <a:cxn ang="0">
                  <a:pos x="1292" y="461"/>
                </a:cxn>
                <a:cxn ang="0">
                  <a:pos x="1417" y="533"/>
                </a:cxn>
                <a:cxn ang="0">
                  <a:pos x="1435" y="617"/>
                </a:cxn>
                <a:cxn ang="0">
                  <a:pos x="1376" y="653"/>
                </a:cxn>
                <a:cxn ang="0">
                  <a:pos x="1226" y="701"/>
                </a:cxn>
                <a:cxn ang="0">
                  <a:pos x="1112" y="755"/>
                </a:cxn>
                <a:cxn ang="0">
                  <a:pos x="1065" y="809"/>
                </a:cxn>
                <a:cxn ang="0">
                  <a:pos x="1077" y="869"/>
                </a:cxn>
                <a:cxn ang="0">
                  <a:pos x="1106" y="881"/>
                </a:cxn>
                <a:cxn ang="0">
                  <a:pos x="1208" y="869"/>
                </a:cxn>
                <a:cxn ang="0">
                  <a:pos x="1388" y="857"/>
                </a:cxn>
                <a:cxn ang="0">
                  <a:pos x="1441" y="851"/>
                </a:cxn>
                <a:cxn ang="0">
                  <a:pos x="1483" y="833"/>
                </a:cxn>
                <a:cxn ang="0">
                  <a:pos x="1675" y="743"/>
                </a:cxn>
                <a:cxn ang="0">
                  <a:pos x="1806" y="689"/>
                </a:cxn>
                <a:cxn ang="0">
                  <a:pos x="1884" y="581"/>
                </a:cxn>
                <a:cxn ang="0">
                  <a:pos x="2039" y="389"/>
                </a:cxn>
                <a:cxn ang="0">
                  <a:pos x="2207" y="269"/>
                </a:cxn>
                <a:cxn ang="0">
                  <a:pos x="2249" y="239"/>
                </a:cxn>
                <a:cxn ang="0">
                  <a:pos x="2392" y="0"/>
                </a:cxn>
                <a:cxn ang="0">
                  <a:pos x="2302" y="36"/>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w="9525">
              <a:noFill/>
              <a:round/>
              <a:headEnd/>
              <a:tailEnd/>
            </a:ln>
          </p:spPr>
          <p:txBody>
            <a:bodyPr/>
            <a:lstStyle/>
            <a:p>
              <a:pPr>
                <a:defRPr/>
              </a:pPr>
              <a:endParaRPr lang="en-US"/>
            </a:p>
          </p:txBody>
        </p:sp>
        <p:sp>
          <p:nvSpPr>
            <p:cNvPr id="24588"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a:p>
          </p:txBody>
        </p:sp>
        <p:sp>
          <p:nvSpPr>
            <p:cNvPr id="24589" name="Freeform 13"/>
            <p:cNvSpPr>
              <a:spLocks/>
            </p:cNvSpPr>
            <p:nvPr userDrawn="1"/>
          </p:nvSpPr>
          <p:spPr bwMode="hidden">
            <a:xfrm>
              <a:off x="5327" y="1642"/>
              <a:ext cx="5" cy="1"/>
            </a:xfrm>
            <a:custGeom>
              <a:avLst/>
              <a:gdLst/>
              <a:ahLst/>
              <a:cxnLst>
                <a:cxn ang="0">
                  <a:pos x="0" y="0"/>
                </a:cxn>
                <a:cxn ang="0">
                  <a:pos x="5" y="0"/>
                </a:cxn>
                <a:cxn ang="0">
                  <a:pos x="0" y="0"/>
                </a:cxn>
                <a:cxn ang="0">
                  <a:pos x="0" y="0"/>
                </a:cxn>
              </a:cxnLst>
              <a:rect l="0" t="0" r="r" b="b"/>
              <a:pathLst>
                <a:path w="5">
                  <a:moveTo>
                    <a:pt x="0" y="0"/>
                  </a:moveTo>
                  <a:lnTo>
                    <a:pt x="5" y="0"/>
                  </a:lnTo>
                  <a:lnTo>
                    <a:pt x="0" y="0"/>
                  </a:lnTo>
                  <a:lnTo>
                    <a:pt x="0" y="0"/>
                  </a:lnTo>
                  <a:close/>
                </a:path>
              </a:pathLst>
            </a:custGeom>
            <a:solidFill>
              <a:srgbClr val="FED1AD"/>
            </a:solidFill>
            <a:ln w="9525">
              <a:noFill/>
              <a:round/>
              <a:headEnd/>
              <a:tailEnd/>
            </a:ln>
          </p:spPr>
          <p:txBody>
            <a:bodyPr/>
            <a:lstStyle/>
            <a:p>
              <a:pPr>
                <a:defRPr/>
              </a:pPr>
              <a:endParaRPr lang="en-US"/>
            </a:p>
          </p:txBody>
        </p:sp>
        <p:sp>
          <p:nvSpPr>
            <p:cNvPr id="24590"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a:p>
          </p:txBody>
        </p:sp>
        <p:sp>
          <p:nvSpPr>
            <p:cNvPr id="24591"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a:p>
          </p:txBody>
        </p:sp>
        <p:sp>
          <p:nvSpPr>
            <p:cNvPr id="24592"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p>
          </p:txBody>
        </p:sp>
        <p:sp>
          <p:nvSpPr>
            <p:cNvPr id="24593" name="Freeform 17"/>
            <p:cNvSpPr>
              <a:spLocks/>
            </p:cNvSpPr>
            <p:nvPr userDrawn="1"/>
          </p:nvSpPr>
          <p:spPr bwMode="hidden">
            <a:xfrm>
              <a:off x="0" y="2994"/>
              <a:ext cx="2723" cy="1091"/>
            </a:xfrm>
            <a:custGeom>
              <a:avLst/>
              <a:gdLst/>
              <a:ahLst/>
              <a:cxnLst>
                <a:cxn ang="0">
                  <a:pos x="2370" y="72"/>
                </a:cxn>
                <a:cxn ang="0">
                  <a:pos x="2597" y="198"/>
                </a:cxn>
                <a:cxn ang="0">
                  <a:pos x="2639" y="276"/>
                </a:cxn>
                <a:cxn ang="0">
                  <a:pos x="2453" y="264"/>
                </a:cxn>
                <a:cxn ang="0">
                  <a:pos x="2297" y="204"/>
                </a:cxn>
                <a:cxn ang="0">
                  <a:pos x="2112" y="66"/>
                </a:cxn>
                <a:cxn ang="0">
                  <a:pos x="2088" y="72"/>
                </a:cxn>
                <a:cxn ang="0">
                  <a:pos x="2106" y="114"/>
                </a:cxn>
                <a:cxn ang="0">
                  <a:pos x="2412" y="552"/>
                </a:cxn>
                <a:cxn ang="0">
                  <a:pos x="2279" y="564"/>
                </a:cxn>
                <a:cxn ang="0">
                  <a:pos x="2189" y="492"/>
                </a:cxn>
                <a:cxn ang="0">
                  <a:pos x="2058" y="330"/>
                </a:cxn>
                <a:cxn ang="0">
                  <a:pos x="1991" y="234"/>
                </a:cxn>
                <a:cxn ang="0">
                  <a:pos x="1949" y="174"/>
                </a:cxn>
                <a:cxn ang="0">
                  <a:pos x="1824" y="132"/>
                </a:cxn>
                <a:cxn ang="0">
                  <a:pos x="1794" y="144"/>
                </a:cxn>
                <a:cxn ang="0">
                  <a:pos x="1895" y="222"/>
                </a:cxn>
                <a:cxn ang="0">
                  <a:pos x="1943" y="366"/>
                </a:cxn>
                <a:cxn ang="0">
                  <a:pos x="2064" y="630"/>
                </a:cxn>
                <a:cxn ang="0">
                  <a:pos x="2052" y="695"/>
                </a:cxn>
                <a:cxn ang="0">
                  <a:pos x="1955" y="683"/>
                </a:cxn>
                <a:cxn ang="0">
                  <a:pos x="1913" y="636"/>
                </a:cxn>
                <a:cxn ang="0">
                  <a:pos x="1703" y="312"/>
                </a:cxn>
                <a:cxn ang="0">
                  <a:pos x="1637" y="276"/>
                </a:cxn>
                <a:cxn ang="0">
                  <a:pos x="1643" y="318"/>
                </a:cxn>
                <a:cxn ang="0">
                  <a:pos x="1673" y="408"/>
                </a:cxn>
                <a:cxn ang="0">
                  <a:pos x="1716" y="779"/>
                </a:cxn>
                <a:cxn ang="0">
                  <a:pos x="1691" y="737"/>
                </a:cxn>
                <a:cxn ang="0">
                  <a:pos x="1613" y="582"/>
                </a:cxn>
                <a:cxn ang="0">
                  <a:pos x="1494" y="480"/>
                </a:cxn>
                <a:cxn ang="0">
                  <a:pos x="1248" y="528"/>
                </a:cxn>
                <a:cxn ang="0">
                  <a:pos x="996" y="630"/>
                </a:cxn>
                <a:cxn ang="0">
                  <a:pos x="714" y="534"/>
                </a:cxn>
                <a:cxn ang="0">
                  <a:pos x="198" y="288"/>
                </a:cxn>
                <a:cxn ang="0">
                  <a:pos x="0" y="460"/>
                </a:cxn>
                <a:cxn ang="0">
                  <a:pos x="288" y="570"/>
                </a:cxn>
                <a:cxn ang="0">
                  <a:pos x="461" y="654"/>
                </a:cxn>
                <a:cxn ang="0">
                  <a:pos x="725" y="755"/>
                </a:cxn>
                <a:cxn ang="0">
                  <a:pos x="966" y="791"/>
                </a:cxn>
                <a:cxn ang="0">
                  <a:pos x="1176" y="779"/>
                </a:cxn>
                <a:cxn ang="0">
                  <a:pos x="1278" y="791"/>
                </a:cxn>
                <a:cxn ang="0">
                  <a:pos x="1404" y="845"/>
                </a:cxn>
                <a:cxn ang="0">
                  <a:pos x="1416" y="887"/>
                </a:cxn>
                <a:cxn ang="0">
                  <a:pos x="1361" y="923"/>
                </a:cxn>
                <a:cxn ang="0">
                  <a:pos x="1385" y="1007"/>
                </a:cxn>
                <a:cxn ang="0">
                  <a:pos x="1494" y="1085"/>
                </a:cxn>
                <a:cxn ang="0">
                  <a:pos x="1697" y="1043"/>
                </a:cxn>
                <a:cxn ang="0">
                  <a:pos x="1812" y="989"/>
                </a:cxn>
                <a:cxn ang="0">
                  <a:pos x="1973" y="917"/>
                </a:cxn>
                <a:cxn ang="0">
                  <a:pos x="2201" y="899"/>
                </a:cxn>
                <a:cxn ang="0">
                  <a:pos x="2364" y="863"/>
                </a:cxn>
                <a:cxn ang="0">
                  <a:pos x="2400" y="743"/>
                </a:cxn>
                <a:cxn ang="0">
                  <a:pos x="2471" y="701"/>
                </a:cxn>
                <a:cxn ang="0">
                  <a:pos x="2621" y="504"/>
                </a:cxn>
                <a:cxn ang="0">
                  <a:pos x="2693" y="374"/>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pPr>
                <a:defRPr/>
              </a:pPr>
              <a:endParaRPr lang="en-US"/>
            </a:p>
          </p:txBody>
        </p:sp>
      </p:grpSp>
      <p:sp>
        <p:nvSpPr>
          <p:cNvPr id="24594" name="Rectangle 18"/>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24595" name="Rectangle 1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fld id="{1D8BD707-D9CF-40AE-B4C6-C98DA3205C09}" type="datetimeFigureOut">
              <a:rPr lang="en-US" smtClean="0"/>
              <a:pPr/>
              <a:t>27-Mar-17</a:t>
            </a:fld>
            <a:endParaRPr lang="en-US" dirty="0"/>
          </a:p>
        </p:txBody>
      </p:sp>
      <p:sp>
        <p:nvSpPr>
          <p:cNvPr id="24596"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US" dirty="0"/>
          </a:p>
        </p:txBody>
      </p:sp>
      <p:sp>
        <p:nvSpPr>
          <p:cNvPr id="24597" name="Rectangle 2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B6F15528-21DE-4FAA-801E-634DDDAF4B2B}" type="slidenum">
              <a:rPr lang="en-US" smtClean="0"/>
              <a:pPr/>
              <a:t>‹#›</a:t>
            </a:fld>
            <a:endParaRPr lang="en-US" dirty="0"/>
          </a:p>
        </p:txBody>
      </p:sp>
      <p:sp>
        <p:nvSpPr>
          <p:cNvPr id="24598"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iming>
    <p:tnLst>
      <p:par>
        <p:cTn id="1" dur="indefinite" restart="never" nodeType="tmRoot"/>
      </p:par>
    </p:tnLst>
  </p:timing>
  <p:txStyles>
    <p:titleStyle>
      <a:lvl1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1" fontAlgn="base" hangingPunct="1">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images (24).jpg"/>
          <p:cNvPicPr>
            <a:picLocks noGrp="1" noChangeAspect="1"/>
          </p:cNvPicPr>
          <p:nvPr>
            <p:ph idx="1"/>
          </p:nvPr>
        </p:nvPicPr>
        <p:blipFill>
          <a:blip r:embed="rId2"/>
          <a:stretch>
            <a:fillRect/>
          </a:stretch>
        </p:blipFill>
        <p:spPr>
          <a:xfrm>
            <a:off x="34636" y="0"/>
            <a:ext cx="9109364" cy="6858000"/>
          </a:xfrm>
        </p:spPr>
      </p:pic>
    </p:spTree>
    <p:extLst>
      <p:ext uri="{BB962C8B-B14F-4D97-AF65-F5344CB8AC3E}">
        <p14:creationId xmlns:p14="http://schemas.microsoft.com/office/powerpoint/2010/main" xmlns="" val="35590339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181600"/>
          </a:xfrm>
        </p:spPr>
        <p:txBody>
          <a:bodyPr>
            <a:normAutofit fontScale="92500" lnSpcReduction="20000"/>
          </a:bodyPr>
          <a:lstStyle/>
          <a:p>
            <a:pPr>
              <a:buNone/>
            </a:pPr>
            <a:r>
              <a:rPr lang="en-US" sz="3500" b="1" dirty="0" smtClean="0">
                <a:effectLst/>
              </a:rPr>
              <a:t>1 RM FOR A MUSCLE</a:t>
            </a:r>
            <a:endParaRPr lang="en-US" dirty="0">
              <a:effectLst/>
            </a:endParaRPr>
          </a:p>
          <a:p>
            <a:pPr>
              <a:buNone/>
            </a:pPr>
            <a:r>
              <a:rPr lang="en-US" dirty="0" smtClean="0">
                <a:effectLst/>
              </a:rPr>
              <a:t>    It is </a:t>
            </a:r>
            <a:r>
              <a:rPr lang="en-US" dirty="0">
                <a:effectLst/>
              </a:rPr>
              <a:t>the maximum weight (resistance) with </a:t>
            </a:r>
            <a:r>
              <a:rPr lang="en-US" dirty="0" smtClean="0">
                <a:effectLst/>
              </a:rPr>
              <a:t>which the </a:t>
            </a:r>
            <a:r>
              <a:rPr lang="en-US" dirty="0">
                <a:effectLst/>
              </a:rPr>
              <a:t>muscle can contract through full/ available ROM for one time. The muscle will be unable to perform the repetition for a second time </a:t>
            </a:r>
            <a:r>
              <a:rPr lang="en-US" dirty="0" smtClean="0">
                <a:effectLst/>
              </a:rPr>
              <a:t>.</a:t>
            </a:r>
          </a:p>
          <a:p>
            <a:pPr>
              <a:buNone/>
            </a:pPr>
            <a:endParaRPr lang="en-US" dirty="0">
              <a:effectLst/>
            </a:endParaRPr>
          </a:p>
          <a:p>
            <a:pPr>
              <a:buNone/>
            </a:pPr>
            <a:r>
              <a:rPr lang="en-US" sz="3500" b="1" dirty="0" smtClean="0">
                <a:effectLst/>
              </a:rPr>
              <a:t>10 RM FOR A MUSCLE</a:t>
            </a:r>
          </a:p>
          <a:p>
            <a:pPr>
              <a:buNone/>
            </a:pPr>
            <a:r>
              <a:rPr lang="en-US" sz="3500" dirty="0" smtClean="0">
                <a:effectLst/>
              </a:rPr>
              <a:t>    It </a:t>
            </a:r>
            <a:r>
              <a:rPr lang="en-US" dirty="0" smtClean="0">
                <a:effectLst/>
              </a:rPr>
              <a:t>is </a:t>
            </a:r>
            <a:r>
              <a:rPr lang="en-US" dirty="0">
                <a:effectLst/>
              </a:rPr>
              <a:t>the maximum weight (resistance) with which the muscle can contract through full/ available ROM for 10 times. The muscle will be unable to perform an 11th repetition . </a:t>
            </a:r>
          </a:p>
        </p:txBody>
      </p:sp>
    </p:spTree>
    <p:extLst>
      <p:ext uri="{BB962C8B-B14F-4D97-AF65-F5344CB8AC3E}">
        <p14:creationId xmlns:p14="http://schemas.microsoft.com/office/powerpoint/2010/main" xmlns="" val="2904658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Resistance by Pulley circuits</a:t>
            </a:r>
            <a:endParaRPr lang="en-US" dirty="0">
              <a:effectLst/>
            </a:endParaRPr>
          </a:p>
        </p:txBody>
      </p:sp>
      <p:sp>
        <p:nvSpPr>
          <p:cNvPr id="3" name="Content Placeholder 2"/>
          <p:cNvSpPr>
            <a:spLocks noGrp="1"/>
          </p:cNvSpPr>
          <p:nvPr>
            <p:ph idx="1"/>
          </p:nvPr>
        </p:nvSpPr>
        <p:spPr/>
        <p:txBody>
          <a:bodyPr/>
          <a:lstStyle/>
          <a:p>
            <a:pPr marL="0" indent="0">
              <a:buNone/>
            </a:pPr>
            <a:r>
              <a:rPr lang="en-US" dirty="0" smtClean="0">
                <a:effectLst/>
              </a:rPr>
              <a:t>The use of rope and pulley allows the force to exerted by a weight to act in any direction. So muscle is not required to work against both gravity and the weight.</a:t>
            </a:r>
          </a:p>
          <a:p>
            <a:pPr marL="0" indent="0">
              <a:buNone/>
            </a:pPr>
            <a:r>
              <a:rPr lang="en-US" dirty="0" smtClean="0">
                <a:effectLst/>
              </a:rPr>
              <a:t>The effect of gravity can be counter balanced when work is done in horizontal plane. This is helpful for the weak muscle when the limb is heavy. </a:t>
            </a:r>
            <a:endParaRPr lang="en-US" dirty="0">
              <a:effectLst/>
            </a:endParaRPr>
          </a:p>
        </p:txBody>
      </p:sp>
    </p:spTree>
    <p:extLst>
      <p:ext uri="{BB962C8B-B14F-4D97-AF65-F5344CB8AC3E}">
        <p14:creationId xmlns:p14="http://schemas.microsoft.com/office/powerpoint/2010/main" xmlns="" val="3486945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effectLst/>
              </a:rPr>
              <a:t>Assuming that a particular muscle is powerful in mid range so the resistance is applied at right angle. Both the power and the resistance will diminish on either side of the point.</a:t>
            </a:r>
          </a:p>
          <a:p>
            <a:r>
              <a:rPr lang="en-US" dirty="0" smtClean="0">
                <a:effectLst/>
              </a:rPr>
              <a:t>Psychologically it is important for the patient that he is able to see the weight moving across </a:t>
            </a:r>
            <a:endParaRPr lang="en-US" dirty="0">
              <a:effectLst/>
            </a:endParaRPr>
          </a:p>
        </p:txBody>
      </p:sp>
    </p:spTree>
    <p:extLst>
      <p:ext uri="{BB962C8B-B14F-4D97-AF65-F5344CB8AC3E}">
        <p14:creationId xmlns:p14="http://schemas.microsoft.com/office/powerpoint/2010/main" xmlns="" val="3229693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rPr>
              <a:t>Resistance by springs and other elastic substances</a:t>
            </a:r>
            <a:endParaRPr lang="en-US" b="1" dirty="0">
              <a:effectLst/>
            </a:endParaRPr>
          </a:p>
        </p:txBody>
      </p:sp>
      <p:sp>
        <p:nvSpPr>
          <p:cNvPr id="3" name="Content Placeholder 2"/>
          <p:cNvSpPr>
            <a:spLocks noGrp="1"/>
          </p:cNvSpPr>
          <p:nvPr>
            <p:ph idx="1"/>
          </p:nvPr>
        </p:nvSpPr>
        <p:spPr>
          <a:xfrm>
            <a:off x="609600" y="1447800"/>
            <a:ext cx="8153400" cy="4800600"/>
          </a:xfrm>
        </p:spPr>
        <p:txBody>
          <a:bodyPr/>
          <a:lstStyle/>
          <a:p>
            <a:endParaRPr lang="en-US" sz="2800" dirty="0" smtClean="0">
              <a:effectLst/>
            </a:endParaRPr>
          </a:p>
          <a:p>
            <a:r>
              <a:rPr lang="en-US" sz="2800" dirty="0" smtClean="0">
                <a:effectLst/>
              </a:rPr>
              <a:t>Resisting force of spring increases progressively as the spring can be compressed and stretched according to the type of spring used.</a:t>
            </a:r>
          </a:p>
          <a:p>
            <a:r>
              <a:rPr lang="en-US" sz="2800" dirty="0" smtClean="0">
                <a:effectLst/>
              </a:rPr>
              <a:t>When springs are used the speed of the movement must be carefully controlled by muscle both in contraction and controlled relaxation as accumulated energy in the stretched spring make natural recoil very great</a:t>
            </a:r>
            <a:r>
              <a:rPr lang="en-US" dirty="0" smtClean="0">
                <a:effectLst/>
              </a:rPr>
              <a:t>.</a:t>
            </a:r>
            <a:endParaRPr lang="en-US" dirty="0">
              <a:effectLst/>
            </a:endParaRPr>
          </a:p>
        </p:txBody>
      </p:sp>
    </p:spTree>
    <p:extLst>
      <p:ext uri="{BB962C8B-B14F-4D97-AF65-F5344CB8AC3E}">
        <p14:creationId xmlns:p14="http://schemas.microsoft.com/office/powerpoint/2010/main" xmlns="" val="3743312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7924800" cy="4419600"/>
          </a:xfrm>
        </p:spPr>
        <p:txBody>
          <a:bodyPr/>
          <a:lstStyle/>
          <a:p>
            <a:r>
              <a:rPr lang="en-US" b="1" dirty="0" smtClean="0">
                <a:effectLst/>
              </a:rPr>
              <a:t>RUBBER ELASTICS</a:t>
            </a:r>
            <a:r>
              <a:rPr lang="en-US" dirty="0" smtClean="0">
                <a:effectLst/>
              </a:rPr>
              <a:t>: these are of various thickness and width behave in a manner similar to springs but these are not durable.</a:t>
            </a:r>
          </a:p>
          <a:p>
            <a:r>
              <a:rPr lang="en-US" b="1" dirty="0" smtClean="0">
                <a:effectLst/>
              </a:rPr>
              <a:t>SORBO RUBBERS, RUBBER SPONGES, RUBBER BALLS</a:t>
            </a:r>
            <a:r>
              <a:rPr lang="en-US" dirty="0" smtClean="0">
                <a:effectLst/>
              </a:rPr>
              <a:t>: these afford varying resistance which is particularly useful in developing the griping action of hand muscle.</a:t>
            </a:r>
            <a:endParaRPr lang="en-US" dirty="0">
              <a:effectLst/>
            </a:endParaRPr>
          </a:p>
        </p:txBody>
      </p:sp>
    </p:spTree>
    <p:extLst>
      <p:ext uri="{BB962C8B-B14F-4D97-AF65-F5344CB8AC3E}">
        <p14:creationId xmlns:p14="http://schemas.microsoft.com/office/powerpoint/2010/main" xmlns="" val="3551400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rPr>
              <a:t>RESISTANCE BY MALLEABLE SUBSTANCES</a:t>
            </a:r>
            <a:endParaRPr lang="en-US" b="1" dirty="0">
              <a:effectLst/>
            </a:endParaRPr>
          </a:p>
        </p:txBody>
      </p:sp>
      <p:sp>
        <p:nvSpPr>
          <p:cNvPr id="3" name="Content Placeholder 2"/>
          <p:cNvSpPr>
            <a:spLocks noGrp="1"/>
          </p:cNvSpPr>
          <p:nvPr>
            <p:ph idx="1"/>
          </p:nvPr>
        </p:nvSpPr>
        <p:spPr/>
        <p:txBody>
          <a:bodyPr/>
          <a:lstStyle/>
          <a:p>
            <a:pPr marL="0" indent="0">
              <a:buNone/>
            </a:pPr>
            <a:r>
              <a:rPr lang="en-US" dirty="0" smtClean="0">
                <a:effectLst/>
              </a:rPr>
              <a:t>Substances such as putty, clay, some kind of waxes, </a:t>
            </a:r>
            <a:r>
              <a:rPr lang="en-US" dirty="0" err="1" smtClean="0">
                <a:effectLst/>
              </a:rPr>
              <a:t>plasticine</a:t>
            </a:r>
            <a:r>
              <a:rPr lang="en-US" dirty="0" smtClean="0">
                <a:effectLst/>
              </a:rPr>
              <a:t> and wet sand bags can be molded into different shapes.</a:t>
            </a:r>
          </a:p>
          <a:p>
            <a:pPr marL="0" indent="0">
              <a:buNone/>
            </a:pPr>
            <a:endParaRPr lang="en-US" dirty="0" smtClean="0">
              <a:effectLst/>
            </a:endParaRPr>
          </a:p>
          <a:p>
            <a:pPr marL="0" indent="0">
              <a:buNone/>
            </a:pPr>
            <a:r>
              <a:rPr lang="en-US" b="1" dirty="0" smtClean="0">
                <a:effectLst/>
              </a:rPr>
              <a:t>USE: </a:t>
            </a:r>
            <a:r>
              <a:rPr lang="en-US" dirty="0" smtClean="0">
                <a:effectLst/>
              </a:rPr>
              <a:t>This can be used for both strengthening and  mobilization of hand</a:t>
            </a:r>
            <a:endParaRPr lang="en-US" dirty="0">
              <a:effectLst/>
            </a:endParaRPr>
          </a:p>
        </p:txBody>
      </p:sp>
    </p:spTree>
    <p:extLst>
      <p:ext uri="{BB962C8B-B14F-4D97-AF65-F5344CB8AC3E}">
        <p14:creationId xmlns:p14="http://schemas.microsoft.com/office/powerpoint/2010/main" xmlns="" val="3498133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rPr>
              <a:t>RESISTANCE BY WATER</a:t>
            </a:r>
            <a:endParaRPr lang="en-US" b="1" dirty="0">
              <a:effectLst/>
            </a:endParaRPr>
          </a:p>
        </p:txBody>
      </p:sp>
      <p:sp>
        <p:nvSpPr>
          <p:cNvPr id="3" name="Content Placeholder 2"/>
          <p:cNvSpPr>
            <a:spLocks noGrp="1"/>
          </p:cNvSpPr>
          <p:nvPr>
            <p:ph idx="1"/>
          </p:nvPr>
        </p:nvSpPr>
        <p:spPr>
          <a:xfrm>
            <a:off x="457200" y="1447800"/>
            <a:ext cx="8077200" cy="4876800"/>
          </a:xfrm>
        </p:spPr>
        <p:txBody>
          <a:bodyPr/>
          <a:lstStyle/>
          <a:p>
            <a:pPr marL="0" indent="0">
              <a:buNone/>
            </a:pPr>
            <a:r>
              <a:rPr lang="en-US" dirty="0" smtClean="0">
                <a:effectLst/>
              </a:rPr>
              <a:t>Resistance increase as the speed and surface area is increased.</a:t>
            </a:r>
          </a:p>
          <a:p>
            <a:pPr marL="0" indent="0">
              <a:buNone/>
            </a:pPr>
            <a:r>
              <a:rPr lang="en-US" dirty="0" smtClean="0">
                <a:effectLst/>
              </a:rPr>
              <a:t>When the movement is vertical buoyancy adds to the resistance on the way down and cancels out much of the resistance on the way up.</a:t>
            </a:r>
          </a:p>
          <a:p>
            <a:pPr marL="0" indent="0">
              <a:buNone/>
            </a:pPr>
            <a:r>
              <a:rPr lang="en-US" dirty="0" smtClean="0">
                <a:effectLst/>
              </a:rPr>
              <a:t>It is also called as </a:t>
            </a:r>
            <a:r>
              <a:rPr lang="en-US" b="1" dirty="0" smtClean="0">
                <a:effectLst/>
              </a:rPr>
              <a:t>HYDROTHERAPY</a:t>
            </a:r>
            <a:r>
              <a:rPr lang="en-US" dirty="0" smtClean="0">
                <a:effectLst/>
              </a:rPr>
              <a:t>.</a:t>
            </a:r>
            <a:endParaRPr lang="en-US" dirty="0">
              <a:effectLst/>
            </a:endParaRPr>
          </a:p>
        </p:txBody>
      </p:sp>
    </p:spTree>
    <p:extLst>
      <p:ext uri="{BB962C8B-B14F-4D97-AF65-F5344CB8AC3E}">
        <p14:creationId xmlns:p14="http://schemas.microsoft.com/office/powerpoint/2010/main" xmlns="" val="3976010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effectLst/>
              </a:rPr>
              <a:t>PROGRESSION</a:t>
            </a:r>
            <a:endParaRPr lang="en-US" b="1" dirty="0">
              <a:effectLst/>
            </a:endParaRPr>
          </a:p>
        </p:txBody>
      </p:sp>
      <p:sp>
        <p:nvSpPr>
          <p:cNvPr id="3" name="Content Placeholder 2"/>
          <p:cNvSpPr>
            <a:spLocks noGrp="1"/>
          </p:cNvSpPr>
          <p:nvPr>
            <p:ph idx="1"/>
          </p:nvPr>
        </p:nvSpPr>
        <p:spPr>
          <a:xfrm>
            <a:off x="609600" y="1600200"/>
            <a:ext cx="7924800" cy="4724400"/>
          </a:xfrm>
        </p:spPr>
        <p:txBody>
          <a:bodyPr/>
          <a:lstStyle/>
          <a:p>
            <a:pPr marL="0" indent="0">
              <a:buNone/>
            </a:pPr>
            <a:r>
              <a:rPr lang="en-US" dirty="0" smtClean="0">
                <a:effectLst/>
              </a:rPr>
              <a:t>As the power of muscle increase the resistance must be increased proportionally.</a:t>
            </a:r>
          </a:p>
          <a:p>
            <a:pPr marL="0" indent="0">
              <a:buNone/>
            </a:pPr>
            <a:r>
              <a:rPr lang="en-US" dirty="0" smtClean="0">
                <a:effectLst/>
              </a:rPr>
              <a:t>There are four main methods to increase the resistance to muscle.</a:t>
            </a:r>
          </a:p>
          <a:p>
            <a:pPr marL="514350" indent="-514350">
              <a:buFont typeface="+mj-lt"/>
              <a:buAutoNum type="arabicPeriod"/>
            </a:pPr>
            <a:r>
              <a:rPr lang="en-US" sz="2800" dirty="0" smtClean="0">
                <a:effectLst/>
              </a:rPr>
              <a:t>Increase the weight or poundage</a:t>
            </a:r>
          </a:p>
          <a:p>
            <a:pPr marL="514350" indent="-514350">
              <a:buFont typeface="+mj-lt"/>
              <a:buAutoNum type="arabicPeriod"/>
            </a:pPr>
            <a:r>
              <a:rPr lang="en-US" sz="2800" dirty="0" smtClean="0">
                <a:effectLst/>
              </a:rPr>
              <a:t>Increase in leverage</a:t>
            </a:r>
          </a:p>
          <a:p>
            <a:pPr marL="514350" indent="-514350">
              <a:buFont typeface="+mj-lt"/>
              <a:buAutoNum type="arabicPeriod"/>
            </a:pPr>
            <a:r>
              <a:rPr lang="en-US" sz="2800" dirty="0" smtClean="0">
                <a:effectLst/>
              </a:rPr>
              <a:t>Alteration in the speed of movement</a:t>
            </a:r>
          </a:p>
          <a:p>
            <a:pPr marL="514350" indent="-514350">
              <a:buFont typeface="+mj-lt"/>
              <a:buAutoNum type="arabicPeriod"/>
            </a:pPr>
            <a:r>
              <a:rPr lang="en-US" sz="2800" dirty="0" smtClean="0">
                <a:effectLst/>
              </a:rPr>
              <a:t>Increase in the duration of exercise </a:t>
            </a:r>
            <a:endParaRPr lang="en-US" sz="2800" dirty="0">
              <a:effectLst/>
            </a:endParaRPr>
          </a:p>
        </p:txBody>
      </p:sp>
    </p:spTree>
    <p:extLst>
      <p:ext uri="{BB962C8B-B14F-4D97-AF65-F5344CB8AC3E}">
        <p14:creationId xmlns:p14="http://schemas.microsoft.com/office/powerpoint/2010/main" xmlns="" val="1864095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000"/>
                                        <p:tgtEl>
                                          <p:spTgt spid="3">
                                            <p:txEl>
                                              <p:pRg st="3" end="3"/>
                                            </p:txEl>
                                          </p:spTgt>
                                        </p:tgtEl>
                                      </p:cBhvr>
                                    </p:animEffect>
                                    <p:anim calcmode="lin" valueType="num">
                                      <p:cBhvr>
                                        <p:cTn id="1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arn(inVertical)">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ipe(down)">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effectLst/>
              </a:rPr>
              <a:t>INCREASE IN POUNDAGE OR WEIGHT</a:t>
            </a:r>
            <a:endParaRPr lang="en-US" sz="3200" b="1" dirty="0">
              <a:effectLst/>
            </a:endParaRPr>
          </a:p>
        </p:txBody>
      </p:sp>
      <p:sp>
        <p:nvSpPr>
          <p:cNvPr id="3" name="Content Placeholder 2"/>
          <p:cNvSpPr>
            <a:spLocks noGrp="1"/>
          </p:cNvSpPr>
          <p:nvPr>
            <p:ph idx="1"/>
          </p:nvPr>
        </p:nvSpPr>
        <p:spPr/>
        <p:txBody>
          <a:bodyPr/>
          <a:lstStyle/>
          <a:p>
            <a:pPr marL="0" indent="0">
              <a:buNone/>
            </a:pPr>
            <a:r>
              <a:rPr lang="en-US" dirty="0" smtClean="0">
                <a:effectLst/>
              </a:rPr>
              <a:t>As the muscle power increases the weight is increased proportionally.</a:t>
            </a:r>
          </a:p>
          <a:p>
            <a:pPr marL="0" indent="0">
              <a:buNone/>
            </a:pPr>
            <a:r>
              <a:rPr lang="en-US" dirty="0" smtClean="0">
                <a:effectLst/>
              </a:rPr>
              <a:t>The actual amount of the increase is variable according to particular muscle group, its rate of progression and the frequency at which an increase is made.</a:t>
            </a:r>
          </a:p>
          <a:p>
            <a:pPr marL="0" indent="0">
              <a:buNone/>
            </a:pPr>
            <a:r>
              <a:rPr lang="en-US" dirty="0" smtClean="0">
                <a:effectLst/>
              </a:rPr>
              <a:t>Increase in power </a:t>
            </a:r>
            <a:r>
              <a:rPr lang="el-GR" dirty="0" smtClean="0">
                <a:effectLst/>
              </a:rPr>
              <a:t>α</a:t>
            </a:r>
            <a:r>
              <a:rPr lang="en-US" dirty="0" smtClean="0">
                <a:effectLst/>
              </a:rPr>
              <a:t> increase in resistance</a:t>
            </a:r>
            <a:endParaRPr lang="en-US" dirty="0">
              <a:effectLst/>
            </a:endParaRPr>
          </a:p>
        </p:txBody>
      </p:sp>
    </p:spTree>
    <p:extLst>
      <p:ext uri="{BB962C8B-B14F-4D97-AF65-F5344CB8AC3E}">
        <p14:creationId xmlns:p14="http://schemas.microsoft.com/office/powerpoint/2010/main" xmlns="" val="2384669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rPr>
              <a:t>INCREASE IN LEVERAGE</a:t>
            </a:r>
            <a:endParaRPr lang="en-US" b="1" dirty="0">
              <a:effectLst/>
            </a:endParaRPr>
          </a:p>
        </p:txBody>
      </p:sp>
      <p:sp>
        <p:nvSpPr>
          <p:cNvPr id="3" name="Content Placeholder 2"/>
          <p:cNvSpPr>
            <a:spLocks noGrp="1"/>
          </p:cNvSpPr>
          <p:nvPr>
            <p:ph idx="1"/>
          </p:nvPr>
        </p:nvSpPr>
        <p:spPr>
          <a:xfrm>
            <a:off x="609600" y="1447800"/>
            <a:ext cx="7924800" cy="4572000"/>
          </a:xfrm>
        </p:spPr>
        <p:txBody>
          <a:bodyPr/>
          <a:lstStyle/>
          <a:p>
            <a:pPr marL="0" indent="0">
              <a:buNone/>
            </a:pPr>
            <a:r>
              <a:rPr lang="en-US" dirty="0" smtClean="0">
                <a:effectLst/>
              </a:rPr>
              <a:t>Total resistance depend upon the point of application in relation to the fulcrum.</a:t>
            </a:r>
          </a:p>
          <a:p>
            <a:pPr marL="0" indent="0">
              <a:buNone/>
            </a:pPr>
            <a:r>
              <a:rPr lang="en-US" dirty="0" smtClean="0">
                <a:effectLst/>
              </a:rPr>
              <a:t>Moment of force= weight </a:t>
            </a:r>
            <a:r>
              <a:rPr lang="en-US" dirty="0">
                <a:effectLst/>
              </a:rPr>
              <a:t>×</a:t>
            </a:r>
            <a:r>
              <a:rPr lang="en-US" dirty="0" smtClean="0">
                <a:effectLst/>
              </a:rPr>
              <a:t> perpendicular distance.</a:t>
            </a:r>
          </a:p>
          <a:p>
            <a:pPr marL="0" indent="0">
              <a:buNone/>
            </a:pPr>
            <a:r>
              <a:rPr lang="en-US" dirty="0" smtClean="0">
                <a:effectLst/>
              </a:rPr>
              <a:t>Applying resistance at wrist is more as compared to elbow in shoulder abduction.  </a:t>
            </a:r>
          </a:p>
        </p:txBody>
      </p:sp>
    </p:spTree>
    <p:extLst>
      <p:ext uri="{BB962C8B-B14F-4D97-AF65-F5344CB8AC3E}">
        <p14:creationId xmlns:p14="http://schemas.microsoft.com/office/powerpoint/2010/main" xmlns="" val="1178712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66800"/>
            <a:ext cx="7772400" cy="1362075"/>
          </a:xfrm>
        </p:spPr>
        <p:txBody>
          <a:bodyPr/>
          <a:lstStyle/>
          <a:p>
            <a:r>
              <a:rPr lang="en-US" sz="8800" dirty="0" smtClean="0"/>
              <a:t>RESISTANCE</a:t>
            </a:r>
            <a:endParaRPr lang="en-US" dirty="0"/>
          </a:p>
        </p:txBody>
      </p:sp>
      <p:sp>
        <p:nvSpPr>
          <p:cNvPr id="3" name="Text Placeholder 2"/>
          <p:cNvSpPr>
            <a:spLocks noGrp="1"/>
          </p:cNvSpPr>
          <p:nvPr>
            <p:ph type="body" idx="1"/>
          </p:nvPr>
        </p:nvSpPr>
        <p:spPr>
          <a:xfrm>
            <a:off x="685800" y="2438400"/>
            <a:ext cx="7772400" cy="2033587"/>
          </a:xfrm>
        </p:spPr>
        <p:txBody>
          <a:bodyPr/>
          <a:lstStyle/>
          <a:p>
            <a:pPr algn="r"/>
            <a:r>
              <a:rPr lang="en-US" sz="2800" b="1" dirty="0" smtClean="0">
                <a:effectLst>
                  <a:outerShdw blurRad="38100" dist="38100" dir="2700000" algn="tl">
                    <a:srgbClr val="000000">
                      <a:alpha val="43137"/>
                    </a:srgbClr>
                  </a:outerShdw>
                </a:effectLst>
              </a:rPr>
              <a:t>			</a:t>
            </a:r>
            <a:r>
              <a:rPr lang="en-US" sz="2800" b="1" smtClean="0">
                <a:effectLst>
                  <a:outerShdw blurRad="38100" dist="38100" dir="2700000" algn="tl">
                    <a:srgbClr val="000000">
                      <a:alpha val="43137"/>
                    </a:srgbClr>
                  </a:outerShdw>
                </a:effectLst>
              </a:rPr>
              <a:t>	</a:t>
            </a:r>
            <a:endParaRPr lang="en-US" sz="2400" b="1" dirty="0" smtClean="0">
              <a:solidFill>
                <a:srgbClr val="FF0000"/>
              </a:solidFill>
              <a:effectLst/>
              <a:latin typeface="Arial Black" pitchFamily="34" charset="0"/>
            </a:endParaRPr>
          </a:p>
        </p:txBody>
      </p:sp>
    </p:spTree>
    <p:extLst>
      <p:ext uri="{BB962C8B-B14F-4D97-AF65-F5344CB8AC3E}">
        <p14:creationId xmlns:p14="http://schemas.microsoft.com/office/powerpoint/2010/main" xmlns="" val="26948953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ALTERATION IN SPEED OF MOVEMENT:</a:t>
            </a:r>
            <a:endParaRPr lang="en-US" dirty="0">
              <a:effectLst/>
            </a:endParaRPr>
          </a:p>
        </p:txBody>
      </p:sp>
      <p:sp>
        <p:nvSpPr>
          <p:cNvPr id="3" name="Content Placeholder 2"/>
          <p:cNvSpPr>
            <a:spLocks noGrp="1"/>
          </p:cNvSpPr>
          <p:nvPr>
            <p:ph idx="1"/>
          </p:nvPr>
        </p:nvSpPr>
        <p:spPr>
          <a:xfrm>
            <a:off x="457200" y="1371600"/>
            <a:ext cx="8077200" cy="4724400"/>
          </a:xfrm>
        </p:spPr>
        <p:txBody>
          <a:bodyPr>
            <a:normAutofit lnSpcReduction="10000"/>
          </a:bodyPr>
          <a:lstStyle/>
          <a:p>
            <a:r>
              <a:rPr lang="en-US" sz="2800" dirty="0" smtClean="0">
                <a:effectLst/>
              </a:rPr>
              <a:t>Efficient contraction when performed at natural or optimal speed.</a:t>
            </a:r>
          </a:p>
          <a:p>
            <a:r>
              <a:rPr lang="en-US" sz="2800" dirty="0" smtClean="0">
                <a:effectLst/>
              </a:rPr>
              <a:t>Increase or decrease in the natural speed of movement increase the effect of resistance when muscle work concentrically</a:t>
            </a:r>
            <a:endParaRPr lang="en-US" sz="2800" dirty="0">
              <a:effectLst/>
            </a:endParaRPr>
          </a:p>
          <a:p>
            <a:r>
              <a:rPr lang="en-US" sz="2800" dirty="0" smtClean="0">
                <a:effectLst/>
              </a:rPr>
              <a:t>But when performed eccentrically the slower the movement greater the effect of resistance.</a:t>
            </a:r>
          </a:p>
          <a:p>
            <a:r>
              <a:rPr lang="en-US" sz="2800" dirty="0" smtClean="0">
                <a:effectLst/>
              </a:rPr>
              <a:t>Concentric work is easier when  performed at natural speed, eccentric work is easier when performed  at high speed. i.e. climbing uphill and coming  </a:t>
            </a:r>
          </a:p>
          <a:p>
            <a:pPr marL="0" indent="0">
              <a:buNone/>
            </a:pPr>
            <a:endParaRPr lang="en-US" sz="2800" dirty="0" smtClean="0">
              <a:effectLst/>
            </a:endParaRPr>
          </a:p>
          <a:p>
            <a:pPr marL="0" indent="0">
              <a:buNone/>
            </a:pPr>
            <a:endParaRPr lang="en-US" dirty="0">
              <a:effectLst/>
            </a:endParaRPr>
          </a:p>
        </p:txBody>
      </p:sp>
    </p:spTree>
    <p:extLst>
      <p:ext uri="{BB962C8B-B14F-4D97-AF65-F5344CB8AC3E}">
        <p14:creationId xmlns:p14="http://schemas.microsoft.com/office/powerpoint/2010/main" xmlns="" val="1561888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INCREASE IN DURATION</a:t>
            </a:r>
            <a:endParaRPr lang="en-US" dirty="0">
              <a:effectLst/>
            </a:endParaRPr>
          </a:p>
        </p:txBody>
      </p:sp>
      <p:sp>
        <p:nvSpPr>
          <p:cNvPr id="3" name="Content Placeholder 2"/>
          <p:cNvSpPr>
            <a:spLocks noGrp="1"/>
          </p:cNvSpPr>
          <p:nvPr>
            <p:ph idx="1"/>
          </p:nvPr>
        </p:nvSpPr>
        <p:spPr>
          <a:xfrm>
            <a:off x="381000" y="1371600"/>
            <a:ext cx="8153400" cy="5029200"/>
          </a:xfrm>
        </p:spPr>
        <p:txBody>
          <a:bodyPr/>
          <a:lstStyle/>
          <a:p>
            <a:r>
              <a:rPr lang="en-US" dirty="0" smtClean="0">
                <a:effectLst/>
              </a:rPr>
              <a:t>As the muscle warm up to overcome the resistance they become more efficient and effect of resistance decrease and exercise seems easier.</a:t>
            </a:r>
          </a:p>
          <a:p>
            <a:r>
              <a:rPr lang="en-US" dirty="0" smtClean="0">
                <a:effectLst/>
              </a:rPr>
              <a:t>Fatigue reduces the efficiency of the muscle so resistance increase</a:t>
            </a:r>
          </a:p>
          <a:p>
            <a:r>
              <a:rPr lang="en-US" dirty="0" smtClean="0">
                <a:effectLst/>
              </a:rPr>
              <a:t>Example sawing a wooden log  </a:t>
            </a:r>
          </a:p>
        </p:txBody>
      </p:sp>
    </p:spTree>
    <p:extLst>
      <p:ext uri="{BB962C8B-B14F-4D97-AF65-F5344CB8AC3E}">
        <p14:creationId xmlns:p14="http://schemas.microsoft.com/office/powerpoint/2010/main" xmlns="" val="1654637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smtClean="0">
                <a:effectLst/>
              </a:rPr>
              <a:t>EFFECT AND USES OF RESISTED EXERCISES</a:t>
            </a:r>
            <a:endParaRPr lang="en-US" sz="4400" b="1" dirty="0">
              <a:effectLst/>
            </a:endParaRPr>
          </a:p>
        </p:txBody>
      </p:sp>
      <p:sp>
        <p:nvSpPr>
          <p:cNvPr id="3" name="Content Placeholder 2"/>
          <p:cNvSpPr>
            <a:spLocks noGrp="1"/>
          </p:cNvSpPr>
          <p:nvPr>
            <p:ph idx="1"/>
          </p:nvPr>
        </p:nvSpPr>
        <p:spPr/>
        <p:txBody>
          <a:bodyPr/>
          <a:lstStyle/>
          <a:p>
            <a:r>
              <a:rPr lang="en-US" b="1" dirty="0" smtClean="0">
                <a:effectLst/>
              </a:rPr>
              <a:t>MUSCLE POWER: </a:t>
            </a:r>
            <a:r>
              <a:rPr lang="en-US" dirty="0" smtClean="0">
                <a:effectLst/>
              </a:rPr>
              <a:t>Resisted exercise is used to build up weak muscle and restore muscle power for stability and coordinated movement.</a:t>
            </a:r>
          </a:p>
          <a:p>
            <a:r>
              <a:rPr lang="en-US" b="1" dirty="0" smtClean="0">
                <a:effectLst/>
              </a:rPr>
              <a:t>BLOOD FLOW: </a:t>
            </a:r>
            <a:r>
              <a:rPr lang="en-US" dirty="0" smtClean="0">
                <a:effectLst/>
              </a:rPr>
              <a:t>It increase in response to amount of work done. Blood flow increase 10 times in strenuous activity. blood flow cause oxygen and nutrients to the muscle.</a:t>
            </a:r>
          </a:p>
        </p:txBody>
      </p:sp>
    </p:spTree>
    <p:extLst>
      <p:ext uri="{BB962C8B-B14F-4D97-AF65-F5344CB8AC3E}">
        <p14:creationId xmlns:p14="http://schemas.microsoft.com/office/powerpoint/2010/main" xmlns="" val="1593543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229600" cy="5715000"/>
          </a:xfrm>
        </p:spPr>
        <p:txBody>
          <a:bodyPr/>
          <a:lstStyle/>
          <a:p>
            <a:r>
              <a:rPr lang="en-US" b="1" dirty="0" smtClean="0">
                <a:effectLst/>
              </a:rPr>
              <a:t>BLOOD PRESSURE: </a:t>
            </a:r>
            <a:r>
              <a:rPr lang="en-US" dirty="0" smtClean="0">
                <a:effectLst/>
              </a:rPr>
              <a:t>resisted exercises cause increase in blood pressure.</a:t>
            </a:r>
          </a:p>
          <a:p>
            <a:r>
              <a:rPr lang="en-US" b="1" dirty="0" smtClean="0">
                <a:effectLst/>
              </a:rPr>
              <a:t>Heat: </a:t>
            </a:r>
            <a:r>
              <a:rPr lang="en-US" dirty="0" smtClean="0">
                <a:effectLst/>
              </a:rPr>
              <a:t>heat produced during activity cause stimulation of heat regulation center which result in vasodilation. Skin appear moist, pink indicating heat lost from the surface. The degree of moisture depends largely on temperature, humidity and movement of atmosphere.  </a:t>
            </a:r>
            <a:endParaRPr lang="en-US" b="1" dirty="0">
              <a:effectLst/>
            </a:endParaRPr>
          </a:p>
        </p:txBody>
      </p:sp>
    </p:spTree>
    <p:extLst>
      <p:ext uri="{BB962C8B-B14F-4D97-AF65-F5344CB8AC3E}">
        <p14:creationId xmlns:p14="http://schemas.microsoft.com/office/powerpoint/2010/main" xmlns="" val="264665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effectLst/>
              </a:rPr>
              <a:t>INVOLUNTARY MOVEMENTS</a:t>
            </a:r>
            <a:endParaRPr lang="en-US" dirty="0">
              <a:effectLst/>
            </a:endParaRPr>
          </a:p>
        </p:txBody>
      </p:sp>
      <p:sp>
        <p:nvSpPr>
          <p:cNvPr id="3" name="Content Placeholder 2"/>
          <p:cNvSpPr>
            <a:spLocks noGrp="1"/>
          </p:cNvSpPr>
          <p:nvPr>
            <p:ph idx="1"/>
          </p:nvPr>
        </p:nvSpPr>
        <p:spPr/>
        <p:txBody>
          <a:bodyPr/>
          <a:lstStyle/>
          <a:p>
            <a:pPr marL="0" indent="0">
              <a:buNone/>
            </a:pPr>
            <a:r>
              <a:rPr lang="en-US" sz="3600" b="1" dirty="0" smtClean="0">
                <a:effectLst/>
              </a:rPr>
              <a:t>REFLAX MOVEMENT:</a:t>
            </a:r>
          </a:p>
          <a:p>
            <a:pPr marL="0" indent="0">
              <a:buNone/>
            </a:pPr>
            <a:r>
              <a:rPr lang="en-US" sz="2800" dirty="0" smtClean="0">
                <a:effectLst/>
              </a:rPr>
              <a:t>It is the motor response to sensory stimulus.</a:t>
            </a:r>
          </a:p>
          <a:p>
            <a:pPr marL="0" indent="0">
              <a:buNone/>
            </a:pPr>
            <a:endParaRPr lang="en-US" sz="2800" dirty="0" smtClean="0">
              <a:effectLst/>
            </a:endParaRPr>
          </a:p>
          <a:p>
            <a:pPr marL="0" indent="0">
              <a:buNone/>
            </a:pPr>
            <a:r>
              <a:rPr lang="en-US" sz="2800" dirty="0" smtClean="0">
                <a:effectLst/>
              </a:rPr>
              <a:t>The reflex movements are protective in nature. </a:t>
            </a:r>
          </a:p>
          <a:p>
            <a:pPr marL="0" indent="0">
              <a:buNone/>
            </a:pPr>
            <a:endParaRPr lang="en-US" sz="2800" dirty="0" smtClean="0">
              <a:effectLst/>
            </a:endParaRPr>
          </a:p>
          <a:p>
            <a:pPr marL="0" indent="0">
              <a:buNone/>
            </a:pPr>
            <a:r>
              <a:rPr lang="en-US" sz="2800" dirty="0" smtClean="0">
                <a:effectLst/>
              </a:rPr>
              <a:t>They become usually habitual or autonomic.</a:t>
            </a:r>
            <a:endParaRPr lang="en-US" dirty="0">
              <a:effectLst/>
            </a:endParaRPr>
          </a:p>
        </p:txBody>
      </p:sp>
    </p:spTree>
    <p:extLst>
      <p:ext uri="{BB962C8B-B14F-4D97-AF65-F5344CB8AC3E}">
        <p14:creationId xmlns:p14="http://schemas.microsoft.com/office/powerpoint/2010/main" xmlns="" val="12226190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effectLst/>
              </a:rPr>
              <a:t>REFLEX ARC</a:t>
            </a:r>
            <a:endParaRPr lang="en-US" sz="5400" dirty="0">
              <a:effectLst/>
            </a:endParaRPr>
          </a:p>
        </p:txBody>
      </p:sp>
      <p:sp>
        <p:nvSpPr>
          <p:cNvPr id="3" name="Content Placeholder 2"/>
          <p:cNvSpPr>
            <a:spLocks noGrp="1"/>
          </p:cNvSpPr>
          <p:nvPr>
            <p:ph idx="1"/>
          </p:nvPr>
        </p:nvSpPr>
        <p:spPr>
          <a:xfrm>
            <a:off x="457200" y="1447800"/>
            <a:ext cx="8229600" cy="4876800"/>
          </a:xfrm>
        </p:spPr>
        <p:txBody>
          <a:bodyPr/>
          <a:lstStyle/>
          <a:p>
            <a:r>
              <a:rPr lang="en-US" dirty="0" smtClean="0">
                <a:effectLst/>
              </a:rPr>
              <a:t>It is the pathway of impulse that give rise to the stimulus. It  consist of two neurons </a:t>
            </a:r>
          </a:p>
          <a:p>
            <a:r>
              <a:rPr lang="en-US" b="1" dirty="0" smtClean="0">
                <a:effectLst/>
              </a:rPr>
              <a:t>AFFERENT NEURONS </a:t>
            </a:r>
            <a:r>
              <a:rPr lang="en-US" dirty="0" smtClean="0">
                <a:effectLst/>
              </a:rPr>
              <a:t>- - from sensory receptor organ to CNS</a:t>
            </a:r>
          </a:p>
          <a:p>
            <a:r>
              <a:rPr lang="en-US" b="1" dirty="0" smtClean="0">
                <a:effectLst/>
              </a:rPr>
              <a:t>EFFERENT NEURONS</a:t>
            </a:r>
            <a:r>
              <a:rPr lang="en-US" dirty="0" smtClean="0">
                <a:effectLst/>
              </a:rPr>
              <a:t> - - from CNS to effector organ  i.e. muscle.</a:t>
            </a:r>
          </a:p>
          <a:p>
            <a:r>
              <a:rPr lang="en-US" dirty="0" smtClean="0">
                <a:effectLst/>
              </a:rPr>
              <a:t>Reflex activity can be stimulated and used to improve or facilitate movement or to maintain posture.</a:t>
            </a:r>
            <a:endParaRPr lang="en-US" dirty="0">
              <a:effectLst/>
            </a:endParaRPr>
          </a:p>
        </p:txBody>
      </p:sp>
    </p:spTree>
    <p:extLst>
      <p:ext uri="{BB962C8B-B14F-4D97-AF65-F5344CB8AC3E}">
        <p14:creationId xmlns:p14="http://schemas.microsoft.com/office/powerpoint/2010/main" xmlns="" val="1296445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4"/>
          <p:cNvSpPr>
            <a:spLocks noGrp="1" noChangeArrowheads="1"/>
          </p:cNvSpPr>
          <p:nvPr>
            <p:ph type="title"/>
          </p:nvPr>
        </p:nvSpPr>
        <p:spPr/>
        <p:txBody>
          <a:bodyPr/>
          <a:lstStyle/>
          <a:p>
            <a:pPr eaLnBrk="1" hangingPunct="1"/>
            <a:r>
              <a:rPr lang="en-GB" smtClean="0"/>
              <a:t>A simplified reflex arc</a:t>
            </a:r>
          </a:p>
        </p:txBody>
      </p:sp>
      <p:sp>
        <p:nvSpPr>
          <p:cNvPr id="5123" name="Text Box 5"/>
          <p:cNvSpPr txBox="1">
            <a:spLocks noChangeArrowheads="1"/>
          </p:cNvSpPr>
          <p:nvPr/>
        </p:nvSpPr>
        <p:spPr bwMode="auto">
          <a:xfrm>
            <a:off x="827088" y="2492375"/>
            <a:ext cx="115252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GB"/>
              <a:t>stimulus</a:t>
            </a:r>
          </a:p>
        </p:txBody>
      </p:sp>
      <p:sp>
        <p:nvSpPr>
          <p:cNvPr id="5124" name="Line 6"/>
          <p:cNvSpPr>
            <a:spLocks noChangeShapeType="1"/>
          </p:cNvSpPr>
          <p:nvPr/>
        </p:nvSpPr>
        <p:spPr bwMode="auto">
          <a:xfrm>
            <a:off x="1476375" y="2852738"/>
            <a:ext cx="287338" cy="288925"/>
          </a:xfrm>
          <a:prstGeom prst="line">
            <a:avLst/>
          </a:prstGeom>
          <a:noFill/>
          <a:ln w="7620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Tree>
    <p:extLst>
      <p:ext uri="{BB962C8B-B14F-4D97-AF65-F5344CB8AC3E}">
        <p14:creationId xmlns:p14="http://schemas.microsoft.com/office/powerpoint/2010/main" xmlns="" val="92129472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pPr eaLnBrk="1" hangingPunct="1"/>
            <a:r>
              <a:rPr lang="en-GB" smtClean="0"/>
              <a:t>A simplified reflex arc</a:t>
            </a:r>
          </a:p>
        </p:txBody>
      </p:sp>
      <p:sp>
        <p:nvSpPr>
          <p:cNvPr id="6147" name="Text Box 3"/>
          <p:cNvSpPr txBox="1">
            <a:spLocks noChangeArrowheads="1"/>
          </p:cNvSpPr>
          <p:nvPr/>
        </p:nvSpPr>
        <p:spPr bwMode="auto">
          <a:xfrm>
            <a:off x="827088" y="2492375"/>
            <a:ext cx="115252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GB"/>
              <a:t>stimulus</a:t>
            </a:r>
          </a:p>
        </p:txBody>
      </p:sp>
      <p:sp>
        <p:nvSpPr>
          <p:cNvPr id="6148" name="Line 4"/>
          <p:cNvSpPr>
            <a:spLocks noChangeShapeType="1"/>
          </p:cNvSpPr>
          <p:nvPr/>
        </p:nvSpPr>
        <p:spPr bwMode="auto">
          <a:xfrm>
            <a:off x="1476375" y="2852738"/>
            <a:ext cx="287338" cy="288925"/>
          </a:xfrm>
          <a:prstGeom prst="line">
            <a:avLst/>
          </a:prstGeom>
          <a:noFill/>
          <a:ln w="7620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6149" name="Rectangle 5"/>
          <p:cNvSpPr>
            <a:spLocks noChangeArrowheads="1"/>
          </p:cNvSpPr>
          <p:nvPr/>
        </p:nvSpPr>
        <p:spPr bwMode="auto">
          <a:xfrm>
            <a:off x="2339975" y="3500438"/>
            <a:ext cx="503238" cy="433387"/>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150" name="Text Box 6"/>
          <p:cNvSpPr txBox="1">
            <a:spLocks noChangeArrowheads="1"/>
          </p:cNvSpPr>
          <p:nvPr/>
        </p:nvSpPr>
        <p:spPr bwMode="auto">
          <a:xfrm>
            <a:off x="1692275" y="3141663"/>
            <a:ext cx="1223963"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GB" b="0"/>
              <a:t>receptor</a:t>
            </a:r>
          </a:p>
        </p:txBody>
      </p:sp>
      <p:sp>
        <p:nvSpPr>
          <p:cNvPr id="6151" name="Line 7"/>
          <p:cNvSpPr>
            <a:spLocks noChangeShapeType="1"/>
          </p:cNvSpPr>
          <p:nvPr/>
        </p:nvSpPr>
        <p:spPr bwMode="auto">
          <a:xfrm>
            <a:off x="2843213" y="3716338"/>
            <a:ext cx="2159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6152" name="Line 8"/>
          <p:cNvSpPr>
            <a:spLocks noChangeShapeType="1"/>
          </p:cNvSpPr>
          <p:nvPr/>
        </p:nvSpPr>
        <p:spPr bwMode="auto">
          <a:xfrm flipV="1">
            <a:off x="3059113" y="3644900"/>
            <a:ext cx="73025" cy="7143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6153" name="Line 9"/>
          <p:cNvSpPr>
            <a:spLocks noChangeShapeType="1"/>
          </p:cNvSpPr>
          <p:nvPr/>
        </p:nvSpPr>
        <p:spPr bwMode="auto">
          <a:xfrm>
            <a:off x="3059113" y="3716338"/>
            <a:ext cx="73025" cy="7302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Tree>
    <p:extLst>
      <p:ext uri="{BB962C8B-B14F-4D97-AF65-F5344CB8AC3E}">
        <p14:creationId xmlns:p14="http://schemas.microsoft.com/office/powerpoint/2010/main" xmlns="" val="112922281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eaLnBrk="1" hangingPunct="1"/>
            <a:r>
              <a:rPr lang="en-GB" smtClean="0"/>
              <a:t>A simplified reflex arc</a:t>
            </a:r>
          </a:p>
        </p:txBody>
      </p:sp>
      <p:sp>
        <p:nvSpPr>
          <p:cNvPr id="7171" name="Text Box 3"/>
          <p:cNvSpPr txBox="1">
            <a:spLocks noChangeArrowheads="1"/>
          </p:cNvSpPr>
          <p:nvPr/>
        </p:nvSpPr>
        <p:spPr bwMode="auto">
          <a:xfrm>
            <a:off x="827088" y="2492375"/>
            <a:ext cx="115252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GB"/>
              <a:t>stimulus</a:t>
            </a:r>
          </a:p>
        </p:txBody>
      </p:sp>
      <p:sp>
        <p:nvSpPr>
          <p:cNvPr id="7172" name="Line 4"/>
          <p:cNvSpPr>
            <a:spLocks noChangeShapeType="1"/>
          </p:cNvSpPr>
          <p:nvPr/>
        </p:nvSpPr>
        <p:spPr bwMode="auto">
          <a:xfrm>
            <a:off x="1476375" y="2852738"/>
            <a:ext cx="287338" cy="288925"/>
          </a:xfrm>
          <a:prstGeom prst="line">
            <a:avLst/>
          </a:prstGeom>
          <a:noFill/>
          <a:ln w="7620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7173" name="Rectangle 5"/>
          <p:cNvSpPr>
            <a:spLocks noChangeArrowheads="1"/>
          </p:cNvSpPr>
          <p:nvPr/>
        </p:nvSpPr>
        <p:spPr bwMode="auto">
          <a:xfrm>
            <a:off x="2339975" y="3500438"/>
            <a:ext cx="503238" cy="433387"/>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174" name="Text Box 6"/>
          <p:cNvSpPr txBox="1">
            <a:spLocks noChangeArrowheads="1"/>
          </p:cNvSpPr>
          <p:nvPr/>
        </p:nvSpPr>
        <p:spPr bwMode="auto">
          <a:xfrm>
            <a:off x="1692275" y="3141663"/>
            <a:ext cx="1223963"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GB" b="0"/>
              <a:t>receptor</a:t>
            </a:r>
          </a:p>
        </p:txBody>
      </p:sp>
      <p:sp>
        <p:nvSpPr>
          <p:cNvPr id="7175" name="Line 7"/>
          <p:cNvSpPr>
            <a:spLocks noChangeShapeType="1"/>
          </p:cNvSpPr>
          <p:nvPr/>
        </p:nvSpPr>
        <p:spPr bwMode="auto">
          <a:xfrm>
            <a:off x="2843213" y="3716338"/>
            <a:ext cx="2159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7176" name="Line 8"/>
          <p:cNvSpPr>
            <a:spLocks noChangeShapeType="1"/>
          </p:cNvSpPr>
          <p:nvPr/>
        </p:nvSpPr>
        <p:spPr bwMode="auto">
          <a:xfrm flipV="1">
            <a:off x="3059113" y="3644900"/>
            <a:ext cx="73025" cy="7143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7177" name="Line 9"/>
          <p:cNvSpPr>
            <a:spLocks noChangeShapeType="1"/>
          </p:cNvSpPr>
          <p:nvPr/>
        </p:nvSpPr>
        <p:spPr bwMode="auto">
          <a:xfrm>
            <a:off x="3059113" y="3716338"/>
            <a:ext cx="73025" cy="7302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7178" name="Line 10"/>
          <p:cNvSpPr>
            <a:spLocks noChangeShapeType="1"/>
          </p:cNvSpPr>
          <p:nvPr/>
        </p:nvSpPr>
        <p:spPr bwMode="auto">
          <a:xfrm>
            <a:off x="3276600" y="3716338"/>
            <a:ext cx="23749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7179" name="Line 11"/>
          <p:cNvSpPr>
            <a:spLocks noChangeShapeType="1"/>
          </p:cNvSpPr>
          <p:nvPr/>
        </p:nvSpPr>
        <p:spPr bwMode="auto">
          <a:xfrm>
            <a:off x="3203575" y="3644900"/>
            <a:ext cx="73025" cy="7143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7180" name="Line 12"/>
          <p:cNvSpPr>
            <a:spLocks noChangeShapeType="1"/>
          </p:cNvSpPr>
          <p:nvPr/>
        </p:nvSpPr>
        <p:spPr bwMode="auto">
          <a:xfrm flipH="1">
            <a:off x="3203575" y="3716338"/>
            <a:ext cx="73025" cy="7302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7181" name="Oval 13"/>
          <p:cNvSpPr>
            <a:spLocks noChangeArrowheads="1"/>
          </p:cNvSpPr>
          <p:nvPr/>
        </p:nvSpPr>
        <p:spPr bwMode="auto">
          <a:xfrm>
            <a:off x="4859338" y="3500438"/>
            <a:ext cx="144462" cy="7143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7182" name="Line 15"/>
          <p:cNvSpPr>
            <a:spLocks noChangeShapeType="1"/>
          </p:cNvSpPr>
          <p:nvPr/>
        </p:nvSpPr>
        <p:spPr bwMode="auto">
          <a:xfrm>
            <a:off x="4932363" y="3573463"/>
            <a:ext cx="0" cy="14287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7183" name="Text Box 19"/>
          <p:cNvSpPr txBox="1">
            <a:spLocks noChangeArrowheads="1"/>
          </p:cNvSpPr>
          <p:nvPr/>
        </p:nvSpPr>
        <p:spPr bwMode="auto">
          <a:xfrm>
            <a:off x="3492500" y="2781300"/>
            <a:ext cx="266382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GB" b="0"/>
              <a:t>sensory neurone</a:t>
            </a:r>
          </a:p>
        </p:txBody>
      </p:sp>
      <p:sp>
        <p:nvSpPr>
          <p:cNvPr id="7184" name="Line 20"/>
          <p:cNvSpPr>
            <a:spLocks noChangeShapeType="1"/>
          </p:cNvSpPr>
          <p:nvPr/>
        </p:nvSpPr>
        <p:spPr bwMode="auto">
          <a:xfrm flipV="1">
            <a:off x="2771775" y="2997200"/>
            <a:ext cx="720725" cy="287338"/>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7185" name="Line 21"/>
          <p:cNvSpPr>
            <a:spLocks noChangeShapeType="1"/>
          </p:cNvSpPr>
          <p:nvPr/>
        </p:nvSpPr>
        <p:spPr bwMode="auto">
          <a:xfrm flipV="1">
            <a:off x="5651500" y="3644900"/>
            <a:ext cx="73025" cy="7143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7186" name="Line 22"/>
          <p:cNvSpPr>
            <a:spLocks noChangeShapeType="1"/>
          </p:cNvSpPr>
          <p:nvPr/>
        </p:nvSpPr>
        <p:spPr bwMode="auto">
          <a:xfrm>
            <a:off x="5651500" y="3716338"/>
            <a:ext cx="73025" cy="7302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Tree>
    <p:extLst>
      <p:ext uri="{BB962C8B-B14F-4D97-AF65-F5344CB8AC3E}">
        <p14:creationId xmlns:p14="http://schemas.microsoft.com/office/powerpoint/2010/main" xmlns="" val="400054948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5364163" y="3213100"/>
            <a:ext cx="3455987" cy="2232025"/>
          </a:xfrm>
          <a:prstGeom prst="rect">
            <a:avLst/>
          </a:prstGeom>
          <a:solidFill>
            <a:schemeClr val="folHlink"/>
          </a:solidFill>
          <a:ln w="9525">
            <a:solidFill>
              <a:schemeClr val="tx1"/>
            </a:solidFill>
            <a:miter lim="800000"/>
            <a:headEnd/>
            <a:tailEnd/>
          </a:ln>
        </p:spPr>
        <p:txBody>
          <a:bodyPr wrap="none" anchor="ctr"/>
          <a:lstStyle/>
          <a:p>
            <a:endParaRPr lang="en-US"/>
          </a:p>
        </p:txBody>
      </p:sp>
      <p:sp>
        <p:nvSpPr>
          <p:cNvPr id="8195" name="AutoShape 3"/>
          <p:cNvSpPr>
            <a:spLocks noGrp="1" noChangeArrowheads="1"/>
          </p:cNvSpPr>
          <p:nvPr>
            <p:ph type="title"/>
          </p:nvPr>
        </p:nvSpPr>
        <p:spPr/>
        <p:txBody>
          <a:bodyPr/>
          <a:lstStyle/>
          <a:p>
            <a:pPr eaLnBrk="1" hangingPunct="1"/>
            <a:r>
              <a:rPr lang="en-GB" smtClean="0"/>
              <a:t>A simplified reflex arc</a:t>
            </a:r>
          </a:p>
        </p:txBody>
      </p:sp>
      <p:sp>
        <p:nvSpPr>
          <p:cNvPr id="8196" name="Text Box 4"/>
          <p:cNvSpPr txBox="1">
            <a:spLocks noChangeArrowheads="1"/>
          </p:cNvSpPr>
          <p:nvPr/>
        </p:nvSpPr>
        <p:spPr bwMode="auto">
          <a:xfrm>
            <a:off x="827088" y="2492375"/>
            <a:ext cx="115252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GB"/>
              <a:t>stimulus</a:t>
            </a:r>
          </a:p>
        </p:txBody>
      </p:sp>
      <p:sp>
        <p:nvSpPr>
          <p:cNvPr id="8197" name="Line 5"/>
          <p:cNvSpPr>
            <a:spLocks noChangeShapeType="1"/>
          </p:cNvSpPr>
          <p:nvPr/>
        </p:nvSpPr>
        <p:spPr bwMode="auto">
          <a:xfrm>
            <a:off x="1476375" y="2852738"/>
            <a:ext cx="287338" cy="288925"/>
          </a:xfrm>
          <a:prstGeom prst="line">
            <a:avLst/>
          </a:prstGeom>
          <a:noFill/>
          <a:ln w="7620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8198" name="Rectangle 6"/>
          <p:cNvSpPr>
            <a:spLocks noChangeArrowheads="1"/>
          </p:cNvSpPr>
          <p:nvPr/>
        </p:nvSpPr>
        <p:spPr bwMode="auto">
          <a:xfrm>
            <a:off x="2339975" y="3500438"/>
            <a:ext cx="503238" cy="433387"/>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8199" name="Text Box 7"/>
          <p:cNvSpPr txBox="1">
            <a:spLocks noChangeArrowheads="1"/>
          </p:cNvSpPr>
          <p:nvPr/>
        </p:nvSpPr>
        <p:spPr bwMode="auto">
          <a:xfrm>
            <a:off x="1692275" y="3141663"/>
            <a:ext cx="1223963"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GB" b="0"/>
              <a:t>receptor</a:t>
            </a:r>
          </a:p>
        </p:txBody>
      </p:sp>
      <p:sp>
        <p:nvSpPr>
          <p:cNvPr id="8200" name="Line 8"/>
          <p:cNvSpPr>
            <a:spLocks noChangeShapeType="1"/>
          </p:cNvSpPr>
          <p:nvPr/>
        </p:nvSpPr>
        <p:spPr bwMode="auto">
          <a:xfrm>
            <a:off x="2843213" y="3716338"/>
            <a:ext cx="2159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8201" name="Line 9"/>
          <p:cNvSpPr>
            <a:spLocks noChangeShapeType="1"/>
          </p:cNvSpPr>
          <p:nvPr/>
        </p:nvSpPr>
        <p:spPr bwMode="auto">
          <a:xfrm flipV="1">
            <a:off x="3059113" y="3644900"/>
            <a:ext cx="73025" cy="7143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8202" name="Line 10"/>
          <p:cNvSpPr>
            <a:spLocks noChangeShapeType="1"/>
          </p:cNvSpPr>
          <p:nvPr/>
        </p:nvSpPr>
        <p:spPr bwMode="auto">
          <a:xfrm>
            <a:off x="3059113" y="3716338"/>
            <a:ext cx="73025" cy="7302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8203" name="Line 11"/>
          <p:cNvSpPr>
            <a:spLocks noChangeShapeType="1"/>
          </p:cNvSpPr>
          <p:nvPr/>
        </p:nvSpPr>
        <p:spPr bwMode="auto">
          <a:xfrm>
            <a:off x="3276600" y="3716338"/>
            <a:ext cx="23749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8204" name="Line 12"/>
          <p:cNvSpPr>
            <a:spLocks noChangeShapeType="1"/>
          </p:cNvSpPr>
          <p:nvPr/>
        </p:nvSpPr>
        <p:spPr bwMode="auto">
          <a:xfrm>
            <a:off x="3203575" y="3644900"/>
            <a:ext cx="73025" cy="7143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8205" name="Line 13"/>
          <p:cNvSpPr>
            <a:spLocks noChangeShapeType="1"/>
          </p:cNvSpPr>
          <p:nvPr/>
        </p:nvSpPr>
        <p:spPr bwMode="auto">
          <a:xfrm flipH="1">
            <a:off x="3203575" y="3716338"/>
            <a:ext cx="73025" cy="7302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8206" name="Oval 14"/>
          <p:cNvSpPr>
            <a:spLocks noChangeArrowheads="1"/>
          </p:cNvSpPr>
          <p:nvPr/>
        </p:nvSpPr>
        <p:spPr bwMode="auto">
          <a:xfrm>
            <a:off x="4859338" y="3500438"/>
            <a:ext cx="144462" cy="7143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07" name="Line 15"/>
          <p:cNvSpPr>
            <a:spLocks noChangeShapeType="1"/>
          </p:cNvSpPr>
          <p:nvPr/>
        </p:nvSpPr>
        <p:spPr bwMode="auto">
          <a:xfrm>
            <a:off x="4932363" y="3573463"/>
            <a:ext cx="0" cy="14287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8208" name="Text Box 16"/>
          <p:cNvSpPr txBox="1">
            <a:spLocks noChangeArrowheads="1"/>
          </p:cNvSpPr>
          <p:nvPr/>
        </p:nvSpPr>
        <p:spPr bwMode="auto">
          <a:xfrm>
            <a:off x="3492500" y="2781300"/>
            <a:ext cx="266382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GB" b="0"/>
              <a:t>sensory neurone</a:t>
            </a:r>
          </a:p>
        </p:txBody>
      </p:sp>
      <p:sp>
        <p:nvSpPr>
          <p:cNvPr id="8209" name="Line 17"/>
          <p:cNvSpPr>
            <a:spLocks noChangeShapeType="1"/>
          </p:cNvSpPr>
          <p:nvPr/>
        </p:nvSpPr>
        <p:spPr bwMode="auto">
          <a:xfrm flipV="1">
            <a:off x="2771775" y="2997200"/>
            <a:ext cx="720725" cy="287338"/>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8210" name="Line 18"/>
          <p:cNvSpPr>
            <a:spLocks noChangeShapeType="1"/>
          </p:cNvSpPr>
          <p:nvPr/>
        </p:nvSpPr>
        <p:spPr bwMode="auto">
          <a:xfrm flipV="1">
            <a:off x="5651500" y="3644900"/>
            <a:ext cx="73025" cy="7143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8211" name="Line 19"/>
          <p:cNvSpPr>
            <a:spLocks noChangeShapeType="1"/>
          </p:cNvSpPr>
          <p:nvPr/>
        </p:nvSpPr>
        <p:spPr bwMode="auto">
          <a:xfrm>
            <a:off x="5651500" y="3716338"/>
            <a:ext cx="73025" cy="7302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8212" name="Text Box 20"/>
          <p:cNvSpPr txBox="1">
            <a:spLocks noChangeArrowheads="1"/>
          </p:cNvSpPr>
          <p:nvPr/>
        </p:nvSpPr>
        <p:spPr bwMode="auto">
          <a:xfrm>
            <a:off x="7740650" y="3644900"/>
            <a:ext cx="1223963" cy="1465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GB" b="0"/>
              <a:t>spinal cord of central nervous system</a:t>
            </a:r>
          </a:p>
        </p:txBody>
      </p:sp>
    </p:spTree>
    <p:extLst>
      <p:ext uri="{BB962C8B-B14F-4D97-AF65-F5344CB8AC3E}">
        <p14:creationId xmlns:p14="http://schemas.microsoft.com/office/powerpoint/2010/main" xmlns="" val="173895546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96000"/>
          </a:xfrm>
        </p:spPr>
        <p:txBody>
          <a:bodyPr>
            <a:normAutofit/>
          </a:bodyPr>
          <a:lstStyle/>
          <a:p>
            <a:pPr marL="0" indent="0">
              <a:buNone/>
            </a:pPr>
            <a:r>
              <a:rPr lang="en-US" dirty="0" smtClean="0">
                <a:effectLst/>
              </a:rPr>
              <a:t>A resistance force is that which is provided other than the gravity and friction.</a:t>
            </a:r>
          </a:p>
          <a:p>
            <a:pPr marL="0" indent="0">
              <a:buNone/>
            </a:pPr>
            <a:r>
              <a:rPr lang="en-US" dirty="0" smtClean="0">
                <a:effectLst/>
              </a:rPr>
              <a:t>It may be by following means</a:t>
            </a:r>
          </a:p>
          <a:p>
            <a:pPr marL="514350" indent="-514350">
              <a:buFont typeface="+mj-lt"/>
              <a:buAutoNum type="arabicPeriod"/>
            </a:pPr>
            <a:r>
              <a:rPr lang="en-US" dirty="0" smtClean="0">
                <a:effectLst/>
              </a:rPr>
              <a:t>The Physiotherapist</a:t>
            </a:r>
          </a:p>
          <a:p>
            <a:pPr marL="514350" indent="-514350">
              <a:buFont typeface="+mj-lt"/>
              <a:buAutoNum type="arabicPeriod"/>
            </a:pPr>
            <a:r>
              <a:rPr lang="en-US" dirty="0" smtClean="0">
                <a:effectLst/>
              </a:rPr>
              <a:t>The patient</a:t>
            </a:r>
          </a:p>
          <a:p>
            <a:pPr marL="514350" indent="-514350">
              <a:buFont typeface="+mj-lt"/>
              <a:buAutoNum type="arabicPeriod"/>
            </a:pPr>
            <a:r>
              <a:rPr lang="en-US" dirty="0" smtClean="0">
                <a:effectLst/>
              </a:rPr>
              <a:t>The weights</a:t>
            </a:r>
          </a:p>
          <a:p>
            <a:pPr marL="514350" indent="-514350">
              <a:buFont typeface="+mj-lt"/>
              <a:buAutoNum type="arabicPeriod"/>
            </a:pPr>
            <a:r>
              <a:rPr lang="en-US" dirty="0" smtClean="0">
                <a:effectLst/>
              </a:rPr>
              <a:t>Weight and pulley circuits</a:t>
            </a:r>
          </a:p>
          <a:p>
            <a:pPr marL="514350" indent="-514350">
              <a:buFont typeface="+mj-lt"/>
              <a:buAutoNum type="arabicPeriod"/>
            </a:pPr>
            <a:r>
              <a:rPr lang="en-US" dirty="0" smtClean="0">
                <a:effectLst/>
              </a:rPr>
              <a:t>Spring and other elastic structures</a:t>
            </a:r>
          </a:p>
          <a:p>
            <a:pPr marL="514350" indent="-514350">
              <a:buFont typeface="+mj-lt"/>
              <a:buAutoNum type="arabicPeriod"/>
            </a:pPr>
            <a:r>
              <a:rPr lang="en-US" dirty="0" smtClean="0">
                <a:effectLst/>
              </a:rPr>
              <a:t>Substance which are malleable</a:t>
            </a:r>
          </a:p>
          <a:p>
            <a:pPr marL="514350" indent="-514350">
              <a:buFont typeface="+mj-lt"/>
              <a:buAutoNum type="arabicPeriod"/>
            </a:pPr>
            <a:r>
              <a:rPr lang="en-US" dirty="0" smtClean="0">
                <a:effectLst/>
              </a:rPr>
              <a:t>Water </a:t>
            </a:r>
          </a:p>
          <a:p>
            <a:pPr marL="514350" indent="-514350">
              <a:buFont typeface="+mj-lt"/>
              <a:buAutoNum type="arabicPeriod"/>
            </a:pPr>
            <a:endParaRPr lang="en-US" dirty="0" smtClean="0">
              <a:effectLst/>
            </a:endParaRPr>
          </a:p>
          <a:p>
            <a:pPr marL="514350" indent="-514350">
              <a:buFont typeface="+mj-lt"/>
              <a:buAutoNum type="arabicPeriod"/>
            </a:pPr>
            <a:endParaRPr lang="en-US" dirty="0">
              <a:effectLst/>
            </a:endParaRPr>
          </a:p>
        </p:txBody>
      </p:sp>
    </p:spTree>
    <p:extLst>
      <p:ext uri="{BB962C8B-B14F-4D97-AF65-F5344CB8AC3E}">
        <p14:creationId xmlns:p14="http://schemas.microsoft.com/office/powerpoint/2010/main" xmlns="" val="1338891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5364163" y="3213100"/>
            <a:ext cx="3455987" cy="2232025"/>
          </a:xfrm>
          <a:prstGeom prst="rect">
            <a:avLst/>
          </a:prstGeom>
          <a:solidFill>
            <a:schemeClr val="folHlink"/>
          </a:solidFill>
          <a:ln w="9525">
            <a:solidFill>
              <a:schemeClr val="tx1"/>
            </a:solidFill>
            <a:miter lim="800000"/>
            <a:headEnd/>
            <a:tailEnd/>
          </a:ln>
        </p:spPr>
        <p:txBody>
          <a:bodyPr wrap="none" anchor="ctr"/>
          <a:lstStyle/>
          <a:p>
            <a:endParaRPr lang="en-US"/>
          </a:p>
        </p:txBody>
      </p:sp>
      <p:sp>
        <p:nvSpPr>
          <p:cNvPr id="9219" name="AutoShape 3"/>
          <p:cNvSpPr>
            <a:spLocks noGrp="1" noChangeArrowheads="1"/>
          </p:cNvSpPr>
          <p:nvPr>
            <p:ph type="title"/>
          </p:nvPr>
        </p:nvSpPr>
        <p:spPr/>
        <p:txBody>
          <a:bodyPr/>
          <a:lstStyle/>
          <a:p>
            <a:pPr eaLnBrk="1" hangingPunct="1"/>
            <a:r>
              <a:rPr lang="en-GB" smtClean="0"/>
              <a:t>A simplified reflex arc</a:t>
            </a:r>
          </a:p>
        </p:txBody>
      </p:sp>
      <p:sp>
        <p:nvSpPr>
          <p:cNvPr id="9220" name="Text Box 4"/>
          <p:cNvSpPr txBox="1">
            <a:spLocks noChangeArrowheads="1"/>
          </p:cNvSpPr>
          <p:nvPr/>
        </p:nvSpPr>
        <p:spPr bwMode="auto">
          <a:xfrm>
            <a:off x="827088" y="2492375"/>
            <a:ext cx="115252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GB"/>
              <a:t>stimulus</a:t>
            </a:r>
          </a:p>
        </p:txBody>
      </p:sp>
      <p:sp>
        <p:nvSpPr>
          <p:cNvPr id="9221" name="Line 5"/>
          <p:cNvSpPr>
            <a:spLocks noChangeShapeType="1"/>
          </p:cNvSpPr>
          <p:nvPr/>
        </p:nvSpPr>
        <p:spPr bwMode="auto">
          <a:xfrm>
            <a:off x="1476375" y="2852738"/>
            <a:ext cx="287338" cy="288925"/>
          </a:xfrm>
          <a:prstGeom prst="line">
            <a:avLst/>
          </a:prstGeom>
          <a:noFill/>
          <a:ln w="7620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9222" name="Rectangle 6"/>
          <p:cNvSpPr>
            <a:spLocks noChangeArrowheads="1"/>
          </p:cNvSpPr>
          <p:nvPr/>
        </p:nvSpPr>
        <p:spPr bwMode="auto">
          <a:xfrm>
            <a:off x="2339975" y="3500438"/>
            <a:ext cx="503238" cy="433387"/>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23" name="Text Box 7"/>
          <p:cNvSpPr txBox="1">
            <a:spLocks noChangeArrowheads="1"/>
          </p:cNvSpPr>
          <p:nvPr/>
        </p:nvSpPr>
        <p:spPr bwMode="auto">
          <a:xfrm>
            <a:off x="1692275" y="3141663"/>
            <a:ext cx="1223963"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GB" b="0"/>
              <a:t>receptor</a:t>
            </a:r>
          </a:p>
        </p:txBody>
      </p:sp>
      <p:sp>
        <p:nvSpPr>
          <p:cNvPr id="9224" name="Line 8"/>
          <p:cNvSpPr>
            <a:spLocks noChangeShapeType="1"/>
          </p:cNvSpPr>
          <p:nvPr/>
        </p:nvSpPr>
        <p:spPr bwMode="auto">
          <a:xfrm>
            <a:off x="2843213" y="3716338"/>
            <a:ext cx="2159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5" name="Line 9"/>
          <p:cNvSpPr>
            <a:spLocks noChangeShapeType="1"/>
          </p:cNvSpPr>
          <p:nvPr/>
        </p:nvSpPr>
        <p:spPr bwMode="auto">
          <a:xfrm flipV="1">
            <a:off x="3059113" y="3644900"/>
            <a:ext cx="73025" cy="7143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6" name="Line 10"/>
          <p:cNvSpPr>
            <a:spLocks noChangeShapeType="1"/>
          </p:cNvSpPr>
          <p:nvPr/>
        </p:nvSpPr>
        <p:spPr bwMode="auto">
          <a:xfrm>
            <a:off x="3059113" y="3716338"/>
            <a:ext cx="73025" cy="7302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7" name="Line 11"/>
          <p:cNvSpPr>
            <a:spLocks noChangeShapeType="1"/>
          </p:cNvSpPr>
          <p:nvPr/>
        </p:nvSpPr>
        <p:spPr bwMode="auto">
          <a:xfrm>
            <a:off x="3276600" y="3716338"/>
            <a:ext cx="23749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8" name="Line 12"/>
          <p:cNvSpPr>
            <a:spLocks noChangeShapeType="1"/>
          </p:cNvSpPr>
          <p:nvPr/>
        </p:nvSpPr>
        <p:spPr bwMode="auto">
          <a:xfrm>
            <a:off x="3203575" y="3644900"/>
            <a:ext cx="73025" cy="7143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9" name="Line 13"/>
          <p:cNvSpPr>
            <a:spLocks noChangeShapeType="1"/>
          </p:cNvSpPr>
          <p:nvPr/>
        </p:nvSpPr>
        <p:spPr bwMode="auto">
          <a:xfrm flipH="1">
            <a:off x="3203575" y="3716338"/>
            <a:ext cx="73025" cy="7302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30" name="Oval 14"/>
          <p:cNvSpPr>
            <a:spLocks noChangeArrowheads="1"/>
          </p:cNvSpPr>
          <p:nvPr/>
        </p:nvSpPr>
        <p:spPr bwMode="auto">
          <a:xfrm>
            <a:off x="4859338" y="3500438"/>
            <a:ext cx="144462" cy="7143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9231" name="Line 15"/>
          <p:cNvSpPr>
            <a:spLocks noChangeShapeType="1"/>
          </p:cNvSpPr>
          <p:nvPr/>
        </p:nvSpPr>
        <p:spPr bwMode="auto">
          <a:xfrm>
            <a:off x="4932363" y="3573463"/>
            <a:ext cx="0" cy="14287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32" name="Text Box 16"/>
          <p:cNvSpPr txBox="1">
            <a:spLocks noChangeArrowheads="1"/>
          </p:cNvSpPr>
          <p:nvPr/>
        </p:nvSpPr>
        <p:spPr bwMode="auto">
          <a:xfrm>
            <a:off x="3492500" y="2781300"/>
            <a:ext cx="266382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GB" b="0"/>
              <a:t>sensory neurone</a:t>
            </a:r>
          </a:p>
        </p:txBody>
      </p:sp>
      <p:sp>
        <p:nvSpPr>
          <p:cNvPr id="9233" name="Line 17"/>
          <p:cNvSpPr>
            <a:spLocks noChangeShapeType="1"/>
          </p:cNvSpPr>
          <p:nvPr/>
        </p:nvSpPr>
        <p:spPr bwMode="auto">
          <a:xfrm flipV="1">
            <a:off x="2771775" y="2997200"/>
            <a:ext cx="720725" cy="287338"/>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9234" name="Line 18"/>
          <p:cNvSpPr>
            <a:spLocks noChangeShapeType="1"/>
          </p:cNvSpPr>
          <p:nvPr/>
        </p:nvSpPr>
        <p:spPr bwMode="auto">
          <a:xfrm flipV="1">
            <a:off x="5651500" y="3644900"/>
            <a:ext cx="73025" cy="7143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35" name="Line 19"/>
          <p:cNvSpPr>
            <a:spLocks noChangeShapeType="1"/>
          </p:cNvSpPr>
          <p:nvPr/>
        </p:nvSpPr>
        <p:spPr bwMode="auto">
          <a:xfrm>
            <a:off x="5651500" y="3716338"/>
            <a:ext cx="73025" cy="7302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36" name="Text Box 20"/>
          <p:cNvSpPr txBox="1">
            <a:spLocks noChangeArrowheads="1"/>
          </p:cNvSpPr>
          <p:nvPr/>
        </p:nvSpPr>
        <p:spPr bwMode="auto">
          <a:xfrm>
            <a:off x="7740650" y="3644900"/>
            <a:ext cx="1223963" cy="1465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GB" b="0"/>
              <a:t>spinal cord of central nervous system</a:t>
            </a:r>
          </a:p>
        </p:txBody>
      </p:sp>
      <p:sp>
        <p:nvSpPr>
          <p:cNvPr id="9237" name="Oval 22"/>
          <p:cNvSpPr>
            <a:spLocks noChangeArrowheads="1"/>
          </p:cNvSpPr>
          <p:nvPr/>
        </p:nvSpPr>
        <p:spPr bwMode="auto">
          <a:xfrm>
            <a:off x="5724525" y="3644900"/>
            <a:ext cx="142875" cy="144463"/>
          </a:xfrm>
          <a:prstGeom prst="ellipse">
            <a:avLst/>
          </a:prstGeom>
          <a:solidFill>
            <a:schemeClr val="bg1"/>
          </a:solidFill>
          <a:ln w="9525">
            <a:solidFill>
              <a:schemeClr val="tx1"/>
            </a:solidFill>
            <a:round/>
            <a:headEnd/>
            <a:tailEnd/>
          </a:ln>
        </p:spPr>
        <p:txBody>
          <a:bodyPr wrap="none" anchor="ctr"/>
          <a:lstStyle/>
          <a:p>
            <a:endParaRPr lang="en-US"/>
          </a:p>
        </p:txBody>
      </p:sp>
      <p:sp>
        <p:nvSpPr>
          <p:cNvPr id="9238" name="Line 24"/>
          <p:cNvSpPr>
            <a:spLocks noChangeShapeType="1"/>
          </p:cNvSpPr>
          <p:nvPr/>
        </p:nvSpPr>
        <p:spPr bwMode="auto">
          <a:xfrm>
            <a:off x="5867400" y="3716338"/>
            <a:ext cx="144463"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39" name="Line 25"/>
          <p:cNvSpPr>
            <a:spLocks noChangeShapeType="1"/>
          </p:cNvSpPr>
          <p:nvPr/>
        </p:nvSpPr>
        <p:spPr bwMode="auto">
          <a:xfrm>
            <a:off x="6011863" y="3716338"/>
            <a:ext cx="0" cy="115252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40" name="Line 26"/>
          <p:cNvSpPr>
            <a:spLocks noChangeShapeType="1"/>
          </p:cNvSpPr>
          <p:nvPr/>
        </p:nvSpPr>
        <p:spPr bwMode="auto">
          <a:xfrm flipH="1">
            <a:off x="5795963" y="4868863"/>
            <a:ext cx="2159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41" name="Line 27"/>
          <p:cNvSpPr>
            <a:spLocks noChangeShapeType="1"/>
          </p:cNvSpPr>
          <p:nvPr/>
        </p:nvSpPr>
        <p:spPr bwMode="auto">
          <a:xfrm flipH="1" flipV="1">
            <a:off x="5724525" y="4797425"/>
            <a:ext cx="71438" cy="7143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42" name="Line 28"/>
          <p:cNvSpPr>
            <a:spLocks noChangeShapeType="1"/>
          </p:cNvSpPr>
          <p:nvPr/>
        </p:nvSpPr>
        <p:spPr bwMode="auto">
          <a:xfrm flipH="1">
            <a:off x="5724525" y="4868863"/>
            <a:ext cx="71438" cy="7302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43" name="Text Box 29"/>
          <p:cNvSpPr txBox="1">
            <a:spLocks noChangeArrowheads="1"/>
          </p:cNvSpPr>
          <p:nvPr/>
        </p:nvSpPr>
        <p:spPr bwMode="auto">
          <a:xfrm>
            <a:off x="6084888" y="3933825"/>
            <a:ext cx="1366837"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GB" b="0"/>
              <a:t>relay neurone</a:t>
            </a:r>
          </a:p>
        </p:txBody>
      </p:sp>
      <p:sp>
        <p:nvSpPr>
          <p:cNvPr id="9244" name="Line 30"/>
          <p:cNvSpPr>
            <a:spLocks noChangeShapeType="1"/>
          </p:cNvSpPr>
          <p:nvPr/>
        </p:nvSpPr>
        <p:spPr bwMode="auto">
          <a:xfrm>
            <a:off x="5435600" y="2997200"/>
            <a:ext cx="1008063" cy="8636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Tree>
    <p:extLst>
      <p:ext uri="{BB962C8B-B14F-4D97-AF65-F5344CB8AC3E}">
        <p14:creationId xmlns:p14="http://schemas.microsoft.com/office/powerpoint/2010/main" xmlns="" val="47469206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5364163" y="3213100"/>
            <a:ext cx="3455987" cy="2232025"/>
          </a:xfrm>
          <a:prstGeom prst="rect">
            <a:avLst/>
          </a:prstGeom>
          <a:solidFill>
            <a:schemeClr val="folHlink"/>
          </a:solidFill>
          <a:ln w="9525">
            <a:solidFill>
              <a:schemeClr val="tx1"/>
            </a:solidFill>
            <a:miter lim="800000"/>
            <a:headEnd/>
            <a:tailEnd/>
          </a:ln>
        </p:spPr>
        <p:txBody>
          <a:bodyPr wrap="none" anchor="ctr"/>
          <a:lstStyle/>
          <a:p>
            <a:endParaRPr lang="en-US"/>
          </a:p>
        </p:txBody>
      </p:sp>
      <p:sp>
        <p:nvSpPr>
          <p:cNvPr id="10243" name="AutoShape 3"/>
          <p:cNvSpPr>
            <a:spLocks noGrp="1" noChangeArrowheads="1"/>
          </p:cNvSpPr>
          <p:nvPr>
            <p:ph type="title"/>
          </p:nvPr>
        </p:nvSpPr>
        <p:spPr/>
        <p:txBody>
          <a:bodyPr/>
          <a:lstStyle/>
          <a:p>
            <a:pPr eaLnBrk="1" hangingPunct="1"/>
            <a:r>
              <a:rPr lang="en-GB" smtClean="0"/>
              <a:t>A simplified reflex arc</a:t>
            </a:r>
          </a:p>
        </p:txBody>
      </p:sp>
      <p:sp>
        <p:nvSpPr>
          <p:cNvPr id="10244" name="Text Box 4"/>
          <p:cNvSpPr txBox="1">
            <a:spLocks noChangeArrowheads="1"/>
          </p:cNvSpPr>
          <p:nvPr/>
        </p:nvSpPr>
        <p:spPr bwMode="auto">
          <a:xfrm>
            <a:off x="827088" y="2492375"/>
            <a:ext cx="115252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GB"/>
              <a:t>stimulus</a:t>
            </a:r>
          </a:p>
        </p:txBody>
      </p:sp>
      <p:sp>
        <p:nvSpPr>
          <p:cNvPr id="10245" name="Line 5"/>
          <p:cNvSpPr>
            <a:spLocks noChangeShapeType="1"/>
          </p:cNvSpPr>
          <p:nvPr/>
        </p:nvSpPr>
        <p:spPr bwMode="auto">
          <a:xfrm>
            <a:off x="1476375" y="2852738"/>
            <a:ext cx="287338" cy="288925"/>
          </a:xfrm>
          <a:prstGeom prst="line">
            <a:avLst/>
          </a:prstGeom>
          <a:noFill/>
          <a:ln w="7620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10246" name="Rectangle 6"/>
          <p:cNvSpPr>
            <a:spLocks noChangeArrowheads="1"/>
          </p:cNvSpPr>
          <p:nvPr/>
        </p:nvSpPr>
        <p:spPr bwMode="auto">
          <a:xfrm>
            <a:off x="2339975" y="3500438"/>
            <a:ext cx="503238" cy="433387"/>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0247" name="Text Box 7"/>
          <p:cNvSpPr txBox="1">
            <a:spLocks noChangeArrowheads="1"/>
          </p:cNvSpPr>
          <p:nvPr/>
        </p:nvSpPr>
        <p:spPr bwMode="auto">
          <a:xfrm>
            <a:off x="1692275" y="3141663"/>
            <a:ext cx="1223963"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GB" b="0"/>
              <a:t>receptor</a:t>
            </a:r>
          </a:p>
        </p:txBody>
      </p:sp>
      <p:sp>
        <p:nvSpPr>
          <p:cNvPr id="10248" name="Line 8"/>
          <p:cNvSpPr>
            <a:spLocks noChangeShapeType="1"/>
          </p:cNvSpPr>
          <p:nvPr/>
        </p:nvSpPr>
        <p:spPr bwMode="auto">
          <a:xfrm>
            <a:off x="2843213" y="3716338"/>
            <a:ext cx="2159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249" name="Line 9"/>
          <p:cNvSpPr>
            <a:spLocks noChangeShapeType="1"/>
          </p:cNvSpPr>
          <p:nvPr/>
        </p:nvSpPr>
        <p:spPr bwMode="auto">
          <a:xfrm flipV="1">
            <a:off x="3059113" y="3644900"/>
            <a:ext cx="73025" cy="7143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250" name="Line 10"/>
          <p:cNvSpPr>
            <a:spLocks noChangeShapeType="1"/>
          </p:cNvSpPr>
          <p:nvPr/>
        </p:nvSpPr>
        <p:spPr bwMode="auto">
          <a:xfrm>
            <a:off x="3059113" y="3716338"/>
            <a:ext cx="73025" cy="7302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251" name="Line 11"/>
          <p:cNvSpPr>
            <a:spLocks noChangeShapeType="1"/>
          </p:cNvSpPr>
          <p:nvPr/>
        </p:nvSpPr>
        <p:spPr bwMode="auto">
          <a:xfrm>
            <a:off x="3276600" y="3716338"/>
            <a:ext cx="23749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252" name="Line 12"/>
          <p:cNvSpPr>
            <a:spLocks noChangeShapeType="1"/>
          </p:cNvSpPr>
          <p:nvPr/>
        </p:nvSpPr>
        <p:spPr bwMode="auto">
          <a:xfrm>
            <a:off x="3203575" y="3644900"/>
            <a:ext cx="73025" cy="7143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253" name="Line 13"/>
          <p:cNvSpPr>
            <a:spLocks noChangeShapeType="1"/>
          </p:cNvSpPr>
          <p:nvPr/>
        </p:nvSpPr>
        <p:spPr bwMode="auto">
          <a:xfrm flipH="1">
            <a:off x="3203575" y="3716338"/>
            <a:ext cx="73025" cy="7302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254" name="Oval 14"/>
          <p:cNvSpPr>
            <a:spLocks noChangeArrowheads="1"/>
          </p:cNvSpPr>
          <p:nvPr/>
        </p:nvSpPr>
        <p:spPr bwMode="auto">
          <a:xfrm>
            <a:off x="4859338" y="3500438"/>
            <a:ext cx="144462" cy="7143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0255" name="Line 15"/>
          <p:cNvSpPr>
            <a:spLocks noChangeShapeType="1"/>
          </p:cNvSpPr>
          <p:nvPr/>
        </p:nvSpPr>
        <p:spPr bwMode="auto">
          <a:xfrm>
            <a:off x="4932363" y="3573463"/>
            <a:ext cx="0" cy="14287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256" name="Text Box 16"/>
          <p:cNvSpPr txBox="1">
            <a:spLocks noChangeArrowheads="1"/>
          </p:cNvSpPr>
          <p:nvPr/>
        </p:nvSpPr>
        <p:spPr bwMode="auto">
          <a:xfrm>
            <a:off x="3492500" y="2781300"/>
            <a:ext cx="266382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GB" b="0"/>
              <a:t>sensory neurone</a:t>
            </a:r>
          </a:p>
        </p:txBody>
      </p:sp>
      <p:sp>
        <p:nvSpPr>
          <p:cNvPr id="10257" name="Line 17"/>
          <p:cNvSpPr>
            <a:spLocks noChangeShapeType="1"/>
          </p:cNvSpPr>
          <p:nvPr/>
        </p:nvSpPr>
        <p:spPr bwMode="auto">
          <a:xfrm flipV="1">
            <a:off x="2771775" y="2997200"/>
            <a:ext cx="720725" cy="287338"/>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10258" name="Line 18"/>
          <p:cNvSpPr>
            <a:spLocks noChangeShapeType="1"/>
          </p:cNvSpPr>
          <p:nvPr/>
        </p:nvSpPr>
        <p:spPr bwMode="auto">
          <a:xfrm flipV="1">
            <a:off x="5651500" y="3644900"/>
            <a:ext cx="73025" cy="7143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259" name="Line 19"/>
          <p:cNvSpPr>
            <a:spLocks noChangeShapeType="1"/>
          </p:cNvSpPr>
          <p:nvPr/>
        </p:nvSpPr>
        <p:spPr bwMode="auto">
          <a:xfrm>
            <a:off x="5651500" y="3716338"/>
            <a:ext cx="73025" cy="7302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260" name="Text Box 20"/>
          <p:cNvSpPr txBox="1">
            <a:spLocks noChangeArrowheads="1"/>
          </p:cNvSpPr>
          <p:nvPr/>
        </p:nvSpPr>
        <p:spPr bwMode="auto">
          <a:xfrm>
            <a:off x="7740650" y="3644900"/>
            <a:ext cx="1223963" cy="1465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GB" b="0"/>
              <a:t>spinal cord of central nervous system</a:t>
            </a:r>
          </a:p>
        </p:txBody>
      </p:sp>
      <p:sp>
        <p:nvSpPr>
          <p:cNvPr id="10261" name="Oval 21"/>
          <p:cNvSpPr>
            <a:spLocks noChangeArrowheads="1"/>
          </p:cNvSpPr>
          <p:nvPr/>
        </p:nvSpPr>
        <p:spPr bwMode="auto">
          <a:xfrm>
            <a:off x="5724525" y="3644900"/>
            <a:ext cx="142875" cy="144463"/>
          </a:xfrm>
          <a:prstGeom prst="ellipse">
            <a:avLst/>
          </a:prstGeom>
          <a:solidFill>
            <a:schemeClr val="bg1"/>
          </a:solidFill>
          <a:ln w="9525">
            <a:solidFill>
              <a:schemeClr val="tx1"/>
            </a:solidFill>
            <a:round/>
            <a:headEnd/>
            <a:tailEnd/>
          </a:ln>
        </p:spPr>
        <p:txBody>
          <a:bodyPr wrap="none" anchor="ctr"/>
          <a:lstStyle/>
          <a:p>
            <a:endParaRPr lang="en-US"/>
          </a:p>
        </p:txBody>
      </p:sp>
      <p:sp>
        <p:nvSpPr>
          <p:cNvPr id="10262" name="Line 22"/>
          <p:cNvSpPr>
            <a:spLocks noChangeShapeType="1"/>
          </p:cNvSpPr>
          <p:nvPr/>
        </p:nvSpPr>
        <p:spPr bwMode="auto">
          <a:xfrm>
            <a:off x="5867400" y="3716338"/>
            <a:ext cx="144463"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263" name="Line 23"/>
          <p:cNvSpPr>
            <a:spLocks noChangeShapeType="1"/>
          </p:cNvSpPr>
          <p:nvPr/>
        </p:nvSpPr>
        <p:spPr bwMode="auto">
          <a:xfrm>
            <a:off x="6011863" y="3716338"/>
            <a:ext cx="0" cy="115252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264" name="Line 24"/>
          <p:cNvSpPr>
            <a:spLocks noChangeShapeType="1"/>
          </p:cNvSpPr>
          <p:nvPr/>
        </p:nvSpPr>
        <p:spPr bwMode="auto">
          <a:xfrm flipH="1">
            <a:off x="5795963" y="4868863"/>
            <a:ext cx="2159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265" name="Line 25"/>
          <p:cNvSpPr>
            <a:spLocks noChangeShapeType="1"/>
          </p:cNvSpPr>
          <p:nvPr/>
        </p:nvSpPr>
        <p:spPr bwMode="auto">
          <a:xfrm flipH="1" flipV="1">
            <a:off x="5724525" y="4797425"/>
            <a:ext cx="71438" cy="7143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266" name="Line 26"/>
          <p:cNvSpPr>
            <a:spLocks noChangeShapeType="1"/>
          </p:cNvSpPr>
          <p:nvPr/>
        </p:nvSpPr>
        <p:spPr bwMode="auto">
          <a:xfrm flipH="1">
            <a:off x="5724525" y="4868863"/>
            <a:ext cx="71438" cy="7302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267" name="Text Box 27"/>
          <p:cNvSpPr txBox="1">
            <a:spLocks noChangeArrowheads="1"/>
          </p:cNvSpPr>
          <p:nvPr/>
        </p:nvSpPr>
        <p:spPr bwMode="auto">
          <a:xfrm>
            <a:off x="6084888" y="3933825"/>
            <a:ext cx="1366837"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GB" b="0"/>
              <a:t>relay neurone</a:t>
            </a:r>
          </a:p>
        </p:txBody>
      </p:sp>
      <p:sp>
        <p:nvSpPr>
          <p:cNvPr id="10268" name="Line 28"/>
          <p:cNvSpPr>
            <a:spLocks noChangeShapeType="1"/>
          </p:cNvSpPr>
          <p:nvPr/>
        </p:nvSpPr>
        <p:spPr bwMode="auto">
          <a:xfrm>
            <a:off x="5435600" y="2997200"/>
            <a:ext cx="1008063" cy="8636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10269" name="Oval 29"/>
          <p:cNvSpPr>
            <a:spLocks noChangeArrowheads="1"/>
          </p:cNvSpPr>
          <p:nvPr/>
        </p:nvSpPr>
        <p:spPr bwMode="auto">
          <a:xfrm>
            <a:off x="5580063" y="4797425"/>
            <a:ext cx="144462" cy="144463"/>
          </a:xfrm>
          <a:prstGeom prst="ellipse">
            <a:avLst/>
          </a:prstGeom>
          <a:solidFill>
            <a:schemeClr val="bg1"/>
          </a:solidFill>
          <a:ln w="9525">
            <a:solidFill>
              <a:schemeClr val="tx1"/>
            </a:solidFill>
            <a:round/>
            <a:headEnd/>
            <a:tailEnd/>
          </a:ln>
        </p:spPr>
        <p:txBody>
          <a:bodyPr wrap="none" anchor="ctr"/>
          <a:lstStyle/>
          <a:p>
            <a:endParaRPr lang="en-US"/>
          </a:p>
        </p:txBody>
      </p:sp>
      <p:sp>
        <p:nvSpPr>
          <p:cNvPr id="10270" name="Line 30"/>
          <p:cNvSpPr>
            <a:spLocks noChangeShapeType="1"/>
          </p:cNvSpPr>
          <p:nvPr/>
        </p:nvSpPr>
        <p:spPr bwMode="auto">
          <a:xfrm flipH="1">
            <a:off x="3348038" y="4868863"/>
            <a:ext cx="2232025"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271" name="Line 31"/>
          <p:cNvSpPr>
            <a:spLocks noChangeShapeType="1"/>
          </p:cNvSpPr>
          <p:nvPr/>
        </p:nvSpPr>
        <p:spPr bwMode="auto">
          <a:xfrm flipH="1" flipV="1">
            <a:off x="3276600" y="4797425"/>
            <a:ext cx="71438" cy="7143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272" name="Line 32"/>
          <p:cNvSpPr>
            <a:spLocks noChangeShapeType="1"/>
          </p:cNvSpPr>
          <p:nvPr/>
        </p:nvSpPr>
        <p:spPr bwMode="auto">
          <a:xfrm flipH="1">
            <a:off x="3276600" y="4868863"/>
            <a:ext cx="71438" cy="7302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273" name="Text Box 33"/>
          <p:cNvSpPr txBox="1">
            <a:spLocks noChangeArrowheads="1"/>
          </p:cNvSpPr>
          <p:nvPr/>
        </p:nvSpPr>
        <p:spPr bwMode="auto">
          <a:xfrm>
            <a:off x="3708400" y="5589588"/>
            <a:ext cx="208915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GB" b="0"/>
              <a:t>motor neurone</a:t>
            </a:r>
          </a:p>
        </p:txBody>
      </p:sp>
      <p:sp>
        <p:nvSpPr>
          <p:cNvPr id="10274" name="Line 34"/>
          <p:cNvSpPr>
            <a:spLocks noChangeShapeType="1"/>
          </p:cNvSpPr>
          <p:nvPr/>
        </p:nvSpPr>
        <p:spPr bwMode="auto">
          <a:xfrm flipH="1">
            <a:off x="5219700" y="4581525"/>
            <a:ext cx="1296988" cy="1008063"/>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Tree>
    <p:extLst>
      <p:ext uri="{BB962C8B-B14F-4D97-AF65-F5344CB8AC3E}">
        <p14:creationId xmlns:p14="http://schemas.microsoft.com/office/powerpoint/2010/main" xmlns="" val="143227891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5364163" y="3213100"/>
            <a:ext cx="3455987" cy="2232025"/>
          </a:xfrm>
          <a:prstGeom prst="rect">
            <a:avLst/>
          </a:prstGeom>
          <a:solidFill>
            <a:schemeClr val="folHlink"/>
          </a:solidFill>
          <a:ln w="9525">
            <a:solidFill>
              <a:schemeClr val="tx1"/>
            </a:solidFill>
            <a:miter lim="800000"/>
            <a:headEnd/>
            <a:tailEnd/>
          </a:ln>
        </p:spPr>
        <p:txBody>
          <a:bodyPr wrap="none" anchor="ctr"/>
          <a:lstStyle/>
          <a:p>
            <a:endParaRPr lang="en-US"/>
          </a:p>
        </p:txBody>
      </p:sp>
      <p:sp>
        <p:nvSpPr>
          <p:cNvPr id="11267" name="AutoShape 3"/>
          <p:cNvSpPr>
            <a:spLocks noGrp="1" noChangeArrowheads="1"/>
          </p:cNvSpPr>
          <p:nvPr>
            <p:ph type="title"/>
          </p:nvPr>
        </p:nvSpPr>
        <p:spPr/>
        <p:txBody>
          <a:bodyPr/>
          <a:lstStyle/>
          <a:p>
            <a:pPr eaLnBrk="1" hangingPunct="1"/>
            <a:r>
              <a:rPr lang="en-GB" smtClean="0"/>
              <a:t>A simplified reflex arc</a:t>
            </a:r>
          </a:p>
        </p:txBody>
      </p:sp>
      <p:sp>
        <p:nvSpPr>
          <p:cNvPr id="11268" name="Text Box 4"/>
          <p:cNvSpPr txBox="1">
            <a:spLocks noChangeArrowheads="1"/>
          </p:cNvSpPr>
          <p:nvPr/>
        </p:nvSpPr>
        <p:spPr bwMode="auto">
          <a:xfrm>
            <a:off x="827088" y="2492375"/>
            <a:ext cx="115252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GB"/>
              <a:t>stimulus</a:t>
            </a:r>
          </a:p>
        </p:txBody>
      </p:sp>
      <p:sp>
        <p:nvSpPr>
          <p:cNvPr id="11269" name="Line 5"/>
          <p:cNvSpPr>
            <a:spLocks noChangeShapeType="1"/>
          </p:cNvSpPr>
          <p:nvPr/>
        </p:nvSpPr>
        <p:spPr bwMode="auto">
          <a:xfrm>
            <a:off x="1476375" y="2852738"/>
            <a:ext cx="287338" cy="288925"/>
          </a:xfrm>
          <a:prstGeom prst="line">
            <a:avLst/>
          </a:prstGeom>
          <a:noFill/>
          <a:ln w="7620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11270" name="Rectangle 6"/>
          <p:cNvSpPr>
            <a:spLocks noChangeArrowheads="1"/>
          </p:cNvSpPr>
          <p:nvPr/>
        </p:nvSpPr>
        <p:spPr bwMode="auto">
          <a:xfrm>
            <a:off x="2339975" y="3500438"/>
            <a:ext cx="503238" cy="433387"/>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1271" name="Text Box 7"/>
          <p:cNvSpPr txBox="1">
            <a:spLocks noChangeArrowheads="1"/>
          </p:cNvSpPr>
          <p:nvPr/>
        </p:nvSpPr>
        <p:spPr bwMode="auto">
          <a:xfrm>
            <a:off x="1692275" y="3141663"/>
            <a:ext cx="1223963"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GB" b="0"/>
              <a:t>receptor</a:t>
            </a:r>
          </a:p>
        </p:txBody>
      </p:sp>
      <p:sp>
        <p:nvSpPr>
          <p:cNvPr id="11272" name="Line 8"/>
          <p:cNvSpPr>
            <a:spLocks noChangeShapeType="1"/>
          </p:cNvSpPr>
          <p:nvPr/>
        </p:nvSpPr>
        <p:spPr bwMode="auto">
          <a:xfrm>
            <a:off x="2843213" y="3716338"/>
            <a:ext cx="2159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1273" name="Line 9"/>
          <p:cNvSpPr>
            <a:spLocks noChangeShapeType="1"/>
          </p:cNvSpPr>
          <p:nvPr/>
        </p:nvSpPr>
        <p:spPr bwMode="auto">
          <a:xfrm flipV="1">
            <a:off x="3059113" y="3644900"/>
            <a:ext cx="73025" cy="7143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1274" name="Line 10"/>
          <p:cNvSpPr>
            <a:spLocks noChangeShapeType="1"/>
          </p:cNvSpPr>
          <p:nvPr/>
        </p:nvSpPr>
        <p:spPr bwMode="auto">
          <a:xfrm>
            <a:off x="3059113" y="3716338"/>
            <a:ext cx="73025" cy="7302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1275" name="Line 11"/>
          <p:cNvSpPr>
            <a:spLocks noChangeShapeType="1"/>
          </p:cNvSpPr>
          <p:nvPr/>
        </p:nvSpPr>
        <p:spPr bwMode="auto">
          <a:xfrm>
            <a:off x="3276600" y="3716338"/>
            <a:ext cx="23749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1276" name="Line 12"/>
          <p:cNvSpPr>
            <a:spLocks noChangeShapeType="1"/>
          </p:cNvSpPr>
          <p:nvPr/>
        </p:nvSpPr>
        <p:spPr bwMode="auto">
          <a:xfrm>
            <a:off x="3203575" y="3644900"/>
            <a:ext cx="73025" cy="7143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1277" name="Line 13"/>
          <p:cNvSpPr>
            <a:spLocks noChangeShapeType="1"/>
          </p:cNvSpPr>
          <p:nvPr/>
        </p:nvSpPr>
        <p:spPr bwMode="auto">
          <a:xfrm flipH="1">
            <a:off x="3203575" y="3716338"/>
            <a:ext cx="73025" cy="7302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1278" name="Oval 14"/>
          <p:cNvSpPr>
            <a:spLocks noChangeArrowheads="1"/>
          </p:cNvSpPr>
          <p:nvPr/>
        </p:nvSpPr>
        <p:spPr bwMode="auto">
          <a:xfrm>
            <a:off x="4859338" y="3500438"/>
            <a:ext cx="144462" cy="7143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1279" name="Line 15"/>
          <p:cNvSpPr>
            <a:spLocks noChangeShapeType="1"/>
          </p:cNvSpPr>
          <p:nvPr/>
        </p:nvSpPr>
        <p:spPr bwMode="auto">
          <a:xfrm>
            <a:off x="4932363" y="3573463"/>
            <a:ext cx="0" cy="14287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1280" name="Text Box 16"/>
          <p:cNvSpPr txBox="1">
            <a:spLocks noChangeArrowheads="1"/>
          </p:cNvSpPr>
          <p:nvPr/>
        </p:nvSpPr>
        <p:spPr bwMode="auto">
          <a:xfrm>
            <a:off x="3492500" y="2781300"/>
            <a:ext cx="266382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GB" b="0"/>
              <a:t>sensory neurone</a:t>
            </a:r>
          </a:p>
        </p:txBody>
      </p:sp>
      <p:sp>
        <p:nvSpPr>
          <p:cNvPr id="11281" name="Line 17"/>
          <p:cNvSpPr>
            <a:spLocks noChangeShapeType="1"/>
          </p:cNvSpPr>
          <p:nvPr/>
        </p:nvSpPr>
        <p:spPr bwMode="auto">
          <a:xfrm flipV="1">
            <a:off x="2771775" y="2997200"/>
            <a:ext cx="720725" cy="287338"/>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11282" name="Line 18"/>
          <p:cNvSpPr>
            <a:spLocks noChangeShapeType="1"/>
          </p:cNvSpPr>
          <p:nvPr/>
        </p:nvSpPr>
        <p:spPr bwMode="auto">
          <a:xfrm flipV="1">
            <a:off x="5651500" y="3644900"/>
            <a:ext cx="73025" cy="7143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1283" name="Line 19"/>
          <p:cNvSpPr>
            <a:spLocks noChangeShapeType="1"/>
          </p:cNvSpPr>
          <p:nvPr/>
        </p:nvSpPr>
        <p:spPr bwMode="auto">
          <a:xfrm>
            <a:off x="5651500" y="3716338"/>
            <a:ext cx="73025" cy="7302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1284" name="Text Box 20"/>
          <p:cNvSpPr txBox="1">
            <a:spLocks noChangeArrowheads="1"/>
          </p:cNvSpPr>
          <p:nvPr/>
        </p:nvSpPr>
        <p:spPr bwMode="auto">
          <a:xfrm>
            <a:off x="7740650" y="3644900"/>
            <a:ext cx="1223963" cy="1465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GB" b="0"/>
              <a:t>spinal cord of central nervous system</a:t>
            </a:r>
          </a:p>
        </p:txBody>
      </p:sp>
      <p:sp>
        <p:nvSpPr>
          <p:cNvPr id="11285" name="Oval 21"/>
          <p:cNvSpPr>
            <a:spLocks noChangeArrowheads="1"/>
          </p:cNvSpPr>
          <p:nvPr/>
        </p:nvSpPr>
        <p:spPr bwMode="auto">
          <a:xfrm>
            <a:off x="5724525" y="3644900"/>
            <a:ext cx="142875" cy="144463"/>
          </a:xfrm>
          <a:prstGeom prst="ellipse">
            <a:avLst/>
          </a:prstGeom>
          <a:solidFill>
            <a:schemeClr val="bg1"/>
          </a:solidFill>
          <a:ln w="9525">
            <a:solidFill>
              <a:schemeClr val="tx1"/>
            </a:solidFill>
            <a:round/>
            <a:headEnd/>
            <a:tailEnd/>
          </a:ln>
        </p:spPr>
        <p:txBody>
          <a:bodyPr wrap="none" anchor="ctr"/>
          <a:lstStyle/>
          <a:p>
            <a:endParaRPr lang="en-US"/>
          </a:p>
        </p:txBody>
      </p:sp>
      <p:sp>
        <p:nvSpPr>
          <p:cNvPr id="11286" name="Line 22"/>
          <p:cNvSpPr>
            <a:spLocks noChangeShapeType="1"/>
          </p:cNvSpPr>
          <p:nvPr/>
        </p:nvSpPr>
        <p:spPr bwMode="auto">
          <a:xfrm>
            <a:off x="5867400" y="3716338"/>
            <a:ext cx="144463"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1287" name="Line 23"/>
          <p:cNvSpPr>
            <a:spLocks noChangeShapeType="1"/>
          </p:cNvSpPr>
          <p:nvPr/>
        </p:nvSpPr>
        <p:spPr bwMode="auto">
          <a:xfrm>
            <a:off x="6011863" y="3716338"/>
            <a:ext cx="0" cy="115252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1288" name="Line 24"/>
          <p:cNvSpPr>
            <a:spLocks noChangeShapeType="1"/>
          </p:cNvSpPr>
          <p:nvPr/>
        </p:nvSpPr>
        <p:spPr bwMode="auto">
          <a:xfrm flipH="1">
            <a:off x="5795963" y="4868863"/>
            <a:ext cx="2159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1289" name="Line 25"/>
          <p:cNvSpPr>
            <a:spLocks noChangeShapeType="1"/>
          </p:cNvSpPr>
          <p:nvPr/>
        </p:nvSpPr>
        <p:spPr bwMode="auto">
          <a:xfrm flipH="1" flipV="1">
            <a:off x="5724525" y="4797425"/>
            <a:ext cx="71438" cy="7143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1290" name="Line 26"/>
          <p:cNvSpPr>
            <a:spLocks noChangeShapeType="1"/>
          </p:cNvSpPr>
          <p:nvPr/>
        </p:nvSpPr>
        <p:spPr bwMode="auto">
          <a:xfrm flipH="1">
            <a:off x="5724525" y="4868863"/>
            <a:ext cx="71438" cy="7302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1291" name="Text Box 27"/>
          <p:cNvSpPr txBox="1">
            <a:spLocks noChangeArrowheads="1"/>
          </p:cNvSpPr>
          <p:nvPr/>
        </p:nvSpPr>
        <p:spPr bwMode="auto">
          <a:xfrm>
            <a:off x="6084888" y="3933825"/>
            <a:ext cx="1366837"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GB" b="0"/>
              <a:t>relay neurone</a:t>
            </a:r>
          </a:p>
        </p:txBody>
      </p:sp>
      <p:sp>
        <p:nvSpPr>
          <p:cNvPr id="11292" name="Line 28"/>
          <p:cNvSpPr>
            <a:spLocks noChangeShapeType="1"/>
          </p:cNvSpPr>
          <p:nvPr/>
        </p:nvSpPr>
        <p:spPr bwMode="auto">
          <a:xfrm>
            <a:off x="5435600" y="2997200"/>
            <a:ext cx="1008063" cy="8636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11293" name="Oval 29"/>
          <p:cNvSpPr>
            <a:spLocks noChangeArrowheads="1"/>
          </p:cNvSpPr>
          <p:nvPr/>
        </p:nvSpPr>
        <p:spPr bwMode="auto">
          <a:xfrm>
            <a:off x="5580063" y="4797425"/>
            <a:ext cx="144462" cy="144463"/>
          </a:xfrm>
          <a:prstGeom prst="ellipse">
            <a:avLst/>
          </a:prstGeom>
          <a:solidFill>
            <a:schemeClr val="bg1"/>
          </a:solidFill>
          <a:ln w="9525">
            <a:solidFill>
              <a:schemeClr val="tx1"/>
            </a:solidFill>
            <a:round/>
            <a:headEnd/>
            <a:tailEnd/>
          </a:ln>
        </p:spPr>
        <p:txBody>
          <a:bodyPr wrap="none" anchor="ctr"/>
          <a:lstStyle/>
          <a:p>
            <a:endParaRPr lang="en-US"/>
          </a:p>
        </p:txBody>
      </p:sp>
      <p:sp>
        <p:nvSpPr>
          <p:cNvPr id="11294" name="Line 30"/>
          <p:cNvSpPr>
            <a:spLocks noChangeShapeType="1"/>
          </p:cNvSpPr>
          <p:nvPr/>
        </p:nvSpPr>
        <p:spPr bwMode="auto">
          <a:xfrm flipH="1">
            <a:off x="3348038" y="4868863"/>
            <a:ext cx="2232025"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1295" name="Line 31"/>
          <p:cNvSpPr>
            <a:spLocks noChangeShapeType="1"/>
          </p:cNvSpPr>
          <p:nvPr/>
        </p:nvSpPr>
        <p:spPr bwMode="auto">
          <a:xfrm flipH="1" flipV="1">
            <a:off x="3276600" y="4797425"/>
            <a:ext cx="71438" cy="7143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1296" name="Line 32"/>
          <p:cNvSpPr>
            <a:spLocks noChangeShapeType="1"/>
          </p:cNvSpPr>
          <p:nvPr/>
        </p:nvSpPr>
        <p:spPr bwMode="auto">
          <a:xfrm flipH="1">
            <a:off x="3276600" y="4868863"/>
            <a:ext cx="71438" cy="7302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1297" name="Text Box 33"/>
          <p:cNvSpPr txBox="1">
            <a:spLocks noChangeArrowheads="1"/>
          </p:cNvSpPr>
          <p:nvPr/>
        </p:nvSpPr>
        <p:spPr bwMode="auto">
          <a:xfrm>
            <a:off x="3708400" y="5589588"/>
            <a:ext cx="208915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GB" b="0"/>
              <a:t>motor neurone</a:t>
            </a:r>
          </a:p>
        </p:txBody>
      </p:sp>
      <p:sp>
        <p:nvSpPr>
          <p:cNvPr id="11298" name="Line 34"/>
          <p:cNvSpPr>
            <a:spLocks noChangeShapeType="1"/>
          </p:cNvSpPr>
          <p:nvPr/>
        </p:nvSpPr>
        <p:spPr bwMode="auto">
          <a:xfrm flipH="1">
            <a:off x="5219700" y="4581525"/>
            <a:ext cx="1296988" cy="1008063"/>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11299" name="Rectangle 35"/>
          <p:cNvSpPr>
            <a:spLocks noChangeArrowheads="1"/>
          </p:cNvSpPr>
          <p:nvPr/>
        </p:nvSpPr>
        <p:spPr bwMode="auto">
          <a:xfrm>
            <a:off x="1692275" y="4724400"/>
            <a:ext cx="1511300" cy="288925"/>
          </a:xfrm>
          <a:prstGeom prst="rect">
            <a:avLst/>
          </a:prstGeom>
          <a:solidFill>
            <a:srgbClr val="FF99CC"/>
          </a:solidFill>
          <a:ln w="9525">
            <a:solidFill>
              <a:schemeClr val="tx1"/>
            </a:solidFill>
            <a:miter lim="800000"/>
            <a:headEnd/>
            <a:tailEnd/>
          </a:ln>
        </p:spPr>
        <p:txBody>
          <a:bodyPr wrap="none" anchor="ctr"/>
          <a:lstStyle/>
          <a:p>
            <a:endParaRPr lang="en-US"/>
          </a:p>
        </p:txBody>
      </p:sp>
      <p:sp>
        <p:nvSpPr>
          <p:cNvPr id="11300" name="Text Box 36"/>
          <p:cNvSpPr txBox="1">
            <a:spLocks noChangeArrowheads="1"/>
          </p:cNvSpPr>
          <p:nvPr/>
        </p:nvSpPr>
        <p:spPr bwMode="auto">
          <a:xfrm>
            <a:off x="1908175" y="5013325"/>
            <a:ext cx="1296988"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GB" b="0"/>
              <a:t>effector</a:t>
            </a:r>
          </a:p>
        </p:txBody>
      </p:sp>
      <p:sp>
        <p:nvSpPr>
          <p:cNvPr id="11301" name="Line 37"/>
          <p:cNvSpPr>
            <a:spLocks noChangeShapeType="1"/>
          </p:cNvSpPr>
          <p:nvPr/>
        </p:nvSpPr>
        <p:spPr bwMode="auto">
          <a:xfrm flipH="1" flipV="1">
            <a:off x="2843213" y="5300663"/>
            <a:ext cx="865187" cy="43338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Tree>
    <p:extLst>
      <p:ext uri="{BB962C8B-B14F-4D97-AF65-F5344CB8AC3E}">
        <p14:creationId xmlns:p14="http://schemas.microsoft.com/office/powerpoint/2010/main" xmlns="" val="287277650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STRETCH REFLEX</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effectLst/>
              </a:rPr>
              <a:t>This is spinal reflex activated by stretching of the muscle.</a:t>
            </a:r>
          </a:p>
          <a:p>
            <a:pPr>
              <a:buFont typeface="Wingdings" pitchFamily="2" charset="2"/>
              <a:buChar char="Ø"/>
            </a:pPr>
            <a:r>
              <a:rPr lang="en-US" dirty="0" smtClean="0">
                <a:effectLst/>
              </a:rPr>
              <a:t>When an innervated muscle is stretched it respond by contraction and developing tension to counteract the stretching force.</a:t>
            </a:r>
          </a:p>
          <a:p>
            <a:pPr>
              <a:buFont typeface="Wingdings" pitchFamily="2" charset="2"/>
              <a:buChar char="Ø"/>
            </a:pPr>
            <a:r>
              <a:rPr lang="en-US" dirty="0" smtClean="0">
                <a:effectLst/>
              </a:rPr>
              <a:t>Contraction of the muscle by stretch reflex is accompanied by the reciprocal inhibition of the antagonistic muscle.</a:t>
            </a:r>
          </a:p>
        </p:txBody>
      </p:sp>
    </p:spTree>
    <p:extLst>
      <p:ext uri="{BB962C8B-B14F-4D97-AF65-F5344CB8AC3E}">
        <p14:creationId xmlns:p14="http://schemas.microsoft.com/office/powerpoint/2010/main" xmlns="" val="2220043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THE RIGHTING REFLEX</a:t>
            </a:r>
            <a:endParaRPr lang="en-US" dirty="0">
              <a:effectLst/>
            </a:endParaRPr>
          </a:p>
        </p:txBody>
      </p:sp>
      <p:sp>
        <p:nvSpPr>
          <p:cNvPr id="3" name="Content Placeholder 2"/>
          <p:cNvSpPr>
            <a:spLocks noGrp="1"/>
          </p:cNvSpPr>
          <p:nvPr>
            <p:ph idx="1"/>
          </p:nvPr>
        </p:nvSpPr>
        <p:spPr/>
        <p:txBody>
          <a:bodyPr/>
          <a:lstStyle/>
          <a:p>
            <a:pPr marL="0" indent="0">
              <a:buNone/>
            </a:pPr>
            <a:r>
              <a:rPr lang="en-US" dirty="0" smtClean="0">
                <a:effectLst/>
              </a:rPr>
              <a:t>These are series of reflexes concerned with maintenance and restoration of equilibrium.</a:t>
            </a:r>
          </a:p>
          <a:p>
            <a:pPr marL="0" indent="0">
              <a:buNone/>
            </a:pPr>
            <a:r>
              <a:rPr lang="en-US" dirty="0" smtClean="0">
                <a:effectLst/>
              </a:rPr>
              <a:t>Pushing the patient cause the series of mass movements to restore the balance.</a:t>
            </a:r>
            <a:endParaRPr lang="en-US" dirty="0">
              <a:effectLst/>
            </a:endParaRPr>
          </a:p>
        </p:txBody>
      </p:sp>
    </p:spTree>
    <p:extLst>
      <p:ext uri="{BB962C8B-B14F-4D97-AF65-F5344CB8AC3E}">
        <p14:creationId xmlns:p14="http://schemas.microsoft.com/office/powerpoint/2010/main" xmlns="" val="23461548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THE POSTURAL REFLEX</a:t>
            </a:r>
            <a:endParaRPr lang="en-US" dirty="0">
              <a:effectLst/>
            </a:endParaRPr>
          </a:p>
        </p:txBody>
      </p:sp>
      <p:sp>
        <p:nvSpPr>
          <p:cNvPr id="3" name="Content Placeholder 2"/>
          <p:cNvSpPr>
            <a:spLocks noGrp="1"/>
          </p:cNvSpPr>
          <p:nvPr>
            <p:ph idx="1"/>
          </p:nvPr>
        </p:nvSpPr>
        <p:spPr/>
        <p:txBody>
          <a:bodyPr/>
          <a:lstStyle/>
          <a:p>
            <a:pPr marL="0" indent="0">
              <a:buNone/>
            </a:pPr>
            <a:r>
              <a:rPr lang="en-US" dirty="0" smtClean="0">
                <a:effectLst/>
              </a:rPr>
              <a:t>The erect posture is maintained by the complex series of reflexes collectively known as postural reflexes.</a:t>
            </a:r>
            <a:endParaRPr lang="en-US" dirty="0">
              <a:effectLst/>
            </a:endParaRPr>
          </a:p>
        </p:txBody>
      </p:sp>
    </p:spTree>
    <p:extLst>
      <p:ext uri="{BB962C8B-B14F-4D97-AF65-F5344CB8AC3E}">
        <p14:creationId xmlns:p14="http://schemas.microsoft.com/office/powerpoint/2010/main" xmlns="" val="24136415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EFFECT AND USES</a:t>
            </a:r>
            <a:endParaRPr lang="en-US" dirty="0">
              <a:effectLst/>
            </a:endParaRPr>
          </a:p>
        </p:txBody>
      </p:sp>
      <p:sp>
        <p:nvSpPr>
          <p:cNvPr id="3" name="Content Placeholder 2"/>
          <p:cNvSpPr>
            <a:spLocks noGrp="1"/>
          </p:cNvSpPr>
          <p:nvPr>
            <p:ph idx="1"/>
          </p:nvPr>
        </p:nvSpPr>
        <p:spPr/>
        <p:txBody>
          <a:bodyPr/>
          <a:lstStyle/>
          <a:p>
            <a:pPr>
              <a:buFont typeface="Wingdings" pitchFamily="2" charset="2"/>
              <a:buChar char="q"/>
            </a:pPr>
            <a:r>
              <a:rPr lang="en-US" b="1" dirty="0" smtClean="0">
                <a:effectLst/>
              </a:rPr>
              <a:t>INITIATION OF REFLEX MOVEMENT: </a:t>
            </a:r>
            <a:r>
              <a:rPr lang="en-US" dirty="0" smtClean="0">
                <a:effectLst/>
              </a:rPr>
              <a:t>it provide activity of  NM mechanism when voluntary effort is ineffective. i.e. in flaccid paralysis and brain damage.</a:t>
            </a:r>
          </a:p>
          <a:p>
            <a:pPr>
              <a:buFont typeface="Wingdings" pitchFamily="2" charset="2"/>
              <a:buChar char="q"/>
            </a:pPr>
            <a:r>
              <a:rPr lang="en-US" b="1" dirty="0" smtClean="0">
                <a:effectLst/>
              </a:rPr>
              <a:t>NORMAL JOINT MOBILITY: </a:t>
            </a:r>
            <a:r>
              <a:rPr lang="en-US" dirty="0" smtClean="0">
                <a:effectLst/>
              </a:rPr>
              <a:t> joint mobility and muscle extensibility is maintained when the spastic paralysis make voluntary movements impossible.</a:t>
            </a:r>
          </a:p>
          <a:p>
            <a:pPr marL="0" indent="0">
              <a:buNone/>
            </a:pPr>
            <a:r>
              <a:rPr lang="en-US" dirty="0" smtClean="0">
                <a:effectLst/>
              </a:rPr>
              <a:t> </a:t>
            </a:r>
            <a:endParaRPr lang="en-US" b="1" dirty="0">
              <a:effectLst/>
            </a:endParaRPr>
          </a:p>
        </p:txBody>
      </p:sp>
    </p:spTree>
    <p:extLst>
      <p:ext uri="{BB962C8B-B14F-4D97-AF65-F5344CB8AC3E}">
        <p14:creationId xmlns:p14="http://schemas.microsoft.com/office/powerpoint/2010/main" xmlns="" val="2689453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pattFill prst="smConfetti">
          <a:fgClr>
            <a:schemeClr val="bg2"/>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EFFECT AND USES</a:t>
            </a:r>
            <a:endParaRPr lang="en-US" dirty="0">
              <a:effectLst/>
            </a:endParaRPr>
          </a:p>
        </p:txBody>
      </p:sp>
      <p:sp>
        <p:nvSpPr>
          <p:cNvPr id="3" name="Content Placeholder 2"/>
          <p:cNvSpPr>
            <a:spLocks noGrp="1"/>
          </p:cNvSpPr>
          <p:nvPr>
            <p:ph idx="1"/>
          </p:nvPr>
        </p:nvSpPr>
        <p:spPr/>
        <p:txBody>
          <a:bodyPr/>
          <a:lstStyle/>
          <a:p>
            <a:pPr>
              <a:buFont typeface="Wingdings" pitchFamily="2" charset="2"/>
              <a:buChar char="q"/>
            </a:pPr>
            <a:r>
              <a:rPr lang="en-US" b="1" dirty="0" smtClean="0">
                <a:effectLst/>
              </a:rPr>
              <a:t>CIRCULATION IMPROVEMENT: </a:t>
            </a:r>
            <a:r>
              <a:rPr lang="en-US" dirty="0" smtClean="0">
                <a:effectLst/>
              </a:rPr>
              <a:t>it is improved by the contraction of muscle and movement of joint.</a:t>
            </a:r>
          </a:p>
          <a:p>
            <a:pPr>
              <a:buFont typeface="Wingdings" pitchFamily="2" charset="2"/>
              <a:buChar char="q"/>
            </a:pPr>
            <a:r>
              <a:rPr lang="en-US" b="1" dirty="0" smtClean="0">
                <a:effectLst/>
              </a:rPr>
              <a:t>RELAXATION OF THE SPASTIC MUSCLE: </a:t>
            </a:r>
            <a:r>
              <a:rPr lang="en-US" dirty="0" smtClean="0">
                <a:effectLst/>
              </a:rPr>
              <a:t>it  is achieved by reciprocal inhibition.</a:t>
            </a:r>
          </a:p>
          <a:p>
            <a:pPr>
              <a:buFont typeface="Wingdings" pitchFamily="2" charset="2"/>
              <a:buChar char="q"/>
            </a:pPr>
            <a:r>
              <a:rPr lang="en-US" b="1" dirty="0" smtClean="0">
                <a:effectLst/>
              </a:rPr>
              <a:t>POSTURAL REFLEXES: </a:t>
            </a:r>
            <a:r>
              <a:rPr lang="en-US" dirty="0" smtClean="0">
                <a:effectLst/>
              </a:rPr>
              <a:t>this is basis for the postural reeducation.</a:t>
            </a:r>
            <a:r>
              <a:rPr lang="en-US" b="1" dirty="0" smtClean="0">
                <a:effectLst/>
              </a:rPr>
              <a:t> </a:t>
            </a:r>
            <a:endParaRPr lang="en-US" b="1" dirty="0">
              <a:effectLst/>
            </a:endParaRPr>
          </a:p>
        </p:txBody>
      </p:sp>
    </p:spTree>
    <p:extLst>
      <p:ext uri="{BB962C8B-B14F-4D97-AF65-F5344CB8AC3E}">
        <p14:creationId xmlns:p14="http://schemas.microsoft.com/office/powerpoint/2010/main" xmlns="" val="2636853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Resistance by the Physiotherapist</a:t>
            </a:r>
            <a:endParaRPr lang="en-US" dirty="0">
              <a:effectLst/>
            </a:endParaRPr>
          </a:p>
        </p:txBody>
      </p:sp>
      <p:sp>
        <p:nvSpPr>
          <p:cNvPr id="3" name="Content Placeholder 2"/>
          <p:cNvSpPr>
            <a:spLocks noGrp="1"/>
          </p:cNvSpPr>
          <p:nvPr>
            <p:ph idx="1"/>
          </p:nvPr>
        </p:nvSpPr>
        <p:spPr/>
        <p:txBody>
          <a:bodyPr/>
          <a:lstStyle/>
          <a:p>
            <a:pPr marL="0" indent="0">
              <a:buNone/>
            </a:pPr>
            <a:r>
              <a:rPr lang="en-US" dirty="0" smtClean="0">
                <a:effectLst/>
              </a:rPr>
              <a:t>It is applied manually. Physiotherapists hand is used to apply the resistance. This may vary in different part of range according to the power of the muscle. </a:t>
            </a:r>
          </a:p>
          <a:p>
            <a:pPr marL="0" indent="0">
              <a:buNone/>
            </a:pPr>
            <a:endParaRPr lang="en-US" dirty="0">
              <a:effectLst/>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828800" y="3775363"/>
            <a:ext cx="5334000" cy="19461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243267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Resistance by the Patient</a:t>
            </a:r>
            <a:endParaRPr lang="en-US" dirty="0">
              <a:effectLst/>
            </a:endParaRPr>
          </a:p>
        </p:txBody>
      </p:sp>
      <p:sp>
        <p:nvSpPr>
          <p:cNvPr id="3" name="Content Placeholder 2"/>
          <p:cNvSpPr>
            <a:spLocks noGrp="1"/>
          </p:cNvSpPr>
          <p:nvPr>
            <p:ph idx="1"/>
          </p:nvPr>
        </p:nvSpPr>
        <p:spPr/>
        <p:txBody>
          <a:bodyPr/>
          <a:lstStyle/>
          <a:p>
            <a:pPr marL="0" indent="0">
              <a:buNone/>
            </a:pPr>
            <a:r>
              <a:rPr lang="en-US" dirty="0" smtClean="0">
                <a:effectLst/>
              </a:rPr>
              <a:t>Patient can resist his movement by his own sound limb, or by his own body weight.</a:t>
            </a:r>
          </a:p>
          <a:p>
            <a:pPr marL="0" indent="0">
              <a:buNone/>
            </a:pPr>
            <a:r>
              <a:rPr lang="en-US" dirty="0" smtClean="0">
                <a:effectLst/>
              </a:rPr>
              <a:t>Examples:</a:t>
            </a:r>
          </a:p>
          <a:p>
            <a:pPr marL="0" indent="0">
              <a:buNone/>
            </a:pPr>
            <a:r>
              <a:rPr lang="en-US" dirty="0" smtClean="0">
                <a:effectLst/>
              </a:rPr>
              <a:t>High sitting and resisting extension of knee by his own  sound limb.</a:t>
            </a:r>
          </a:p>
          <a:p>
            <a:pPr marL="0" indent="0">
              <a:buNone/>
            </a:pPr>
            <a:r>
              <a:rPr lang="en-US" dirty="0" smtClean="0">
                <a:effectLst/>
              </a:rPr>
              <a:t>Press ups.  </a:t>
            </a:r>
            <a:endParaRPr lang="en-US" dirty="0">
              <a:effectLst/>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105400" y="4267200"/>
            <a:ext cx="3276600" cy="20227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095260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RESISTANCE BY WEIGHT</a:t>
            </a:r>
            <a:endParaRPr lang="en-US" dirty="0">
              <a:effectLst/>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effectLst/>
              </a:rPr>
              <a:t>Direct application of force on the body forms a simple and effective method.</a:t>
            </a:r>
          </a:p>
          <a:p>
            <a:pPr marL="0" indent="0">
              <a:buNone/>
            </a:pPr>
            <a:r>
              <a:rPr lang="en-US" dirty="0" smtClean="0">
                <a:effectLst/>
              </a:rPr>
              <a:t>Apparatus used for this are</a:t>
            </a:r>
          </a:p>
          <a:p>
            <a:pPr>
              <a:buFont typeface="Wingdings" pitchFamily="2" charset="2"/>
              <a:buChar char="ü"/>
            </a:pPr>
            <a:r>
              <a:rPr lang="en-US" sz="2800" dirty="0" smtClean="0">
                <a:effectLst/>
              </a:rPr>
              <a:t>Sand bags</a:t>
            </a:r>
          </a:p>
          <a:p>
            <a:pPr>
              <a:buFont typeface="Wingdings" pitchFamily="2" charset="2"/>
              <a:buChar char="ü"/>
            </a:pPr>
            <a:r>
              <a:rPr lang="en-US" sz="2800" dirty="0" smtClean="0">
                <a:effectLst/>
              </a:rPr>
              <a:t>Metal weights</a:t>
            </a:r>
          </a:p>
          <a:p>
            <a:pPr>
              <a:buFont typeface="Wingdings" pitchFamily="2" charset="2"/>
              <a:buChar char="ü"/>
            </a:pPr>
            <a:r>
              <a:rPr lang="en-US" sz="2800" dirty="0" smtClean="0">
                <a:effectLst/>
              </a:rPr>
              <a:t>Medicinal ball i.e. held in the hand</a:t>
            </a:r>
          </a:p>
          <a:p>
            <a:pPr marL="0" indent="0">
              <a:buNone/>
            </a:pPr>
            <a:r>
              <a:rPr lang="en-US" sz="2800" dirty="0" smtClean="0">
                <a:effectLst/>
              </a:rPr>
              <a:t>Attachment should be comfortable and efficient. </a:t>
            </a:r>
          </a:p>
          <a:p>
            <a:pPr marL="0" indent="0">
              <a:buNone/>
            </a:pPr>
            <a:r>
              <a:rPr lang="en-US" sz="2800" dirty="0" smtClean="0">
                <a:effectLst/>
              </a:rPr>
              <a:t>Resistance by weights is also known as PRE (Progressive resistance exercises) </a:t>
            </a:r>
          </a:p>
          <a:p>
            <a:pPr marL="0" indent="0">
              <a:buNone/>
            </a:pPr>
            <a:r>
              <a:rPr lang="en-US" dirty="0" smtClean="0">
                <a:effectLst/>
              </a:rPr>
              <a:t> </a:t>
            </a:r>
            <a:endParaRPr lang="en-US" dirty="0">
              <a:effectLst/>
            </a:endParaRPr>
          </a:p>
        </p:txBody>
      </p:sp>
    </p:spTree>
    <p:extLst>
      <p:ext uri="{BB962C8B-B14F-4D97-AF65-F5344CB8AC3E}">
        <p14:creationId xmlns:p14="http://schemas.microsoft.com/office/powerpoint/2010/main" xmlns="" val="49630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1000"/>
                                        <p:tgtEl>
                                          <p:spTgt spid="3">
                                            <p:txEl>
                                              <p:pRg st="5" end="5"/>
                                            </p:txEl>
                                          </p:spTgt>
                                        </p:tgtEl>
                                      </p:cBhvr>
                                    </p:animEffect>
                                    <p:anim calcmode="lin" valueType="num">
                                      <p:cBhvr>
                                        <p:cTn id="2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anim calcmode="lin" valueType="num">
                                      <p:cBhvr>
                                        <p:cTn id="3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rPr>
              <a:t>PROGRESSIVE RESISTANCE EXERCISES PRE </a:t>
            </a:r>
            <a:endParaRPr lang="en-US" dirty="0">
              <a:effectLst/>
            </a:endParaRPr>
          </a:p>
        </p:txBody>
      </p:sp>
      <p:sp>
        <p:nvSpPr>
          <p:cNvPr id="3" name="Content Placeholder 2"/>
          <p:cNvSpPr>
            <a:spLocks noGrp="1"/>
          </p:cNvSpPr>
          <p:nvPr>
            <p:ph idx="1"/>
          </p:nvPr>
        </p:nvSpPr>
        <p:spPr/>
        <p:txBody>
          <a:bodyPr>
            <a:normAutofit fontScale="85000" lnSpcReduction="10000"/>
          </a:bodyPr>
          <a:lstStyle/>
          <a:p>
            <a:pPr>
              <a:buNone/>
            </a:pPr>
            <a:r>
              <a:rPr lang="en-US" dirty="0">
                <a:effectLst/>
              </a:rPr>
              <a:t>Progressive resistance exercise is a </a:t>
            </a:r>
            <a:r>
              <a:rPr lang="en-US" dirty="0" smtClean="0">
                <a:effectLst/>
              </a:rPr>
              <a:t>dynamic resistance </a:t>
            </a:r>
            <a:r>
              <a:rPr lang="en-US" dirty="0">
                <a:effectLst/>
              </a:rPr>
              <a:t>training in which a constant external load is applied to the contracting muscle by some mechanical means and incrementally increased.</a:t>
            </a:r>
          </a:p>
          <a:p>
            <a:pPr>
              <a:buNone/>
            </a:pPr>
            <a:r>
              <a:rPr lang="en-US" dirty="0">
                <a:effectLst/>
              </a:rPr>
              <a:t>The RM is used as the basis of progression in the resistance.</a:t>
            </a:r>
          </a:p>
          <a:p>
            <a:pPr>
              <a:buNone/>
            </a:pPr>
            <a:r>
              <a:rPr lang="en-US" dirty="0">
                <a:effectLst/>
              </a:rPr>
              <a:t>Multiple sets are used in a session, which may consist of 2-3 sets of 6-12repititions of 6-12 RM</a:t>
            </a:r>
          </a:p>
          <a:p>
            <a:pPr>
              <a:buNone/>
            </a:pPr>
            <a:r>
              <a:rPr lang="en-US" dirty="0">
                <a:effectLst/>
              </a:rPr>
              <a:t>Common variants are </a:t>
            </a:r>
            <a:r>
              <a:rPr lang="en-US" dirty="0" err="1">
                <a:effectLst/>
              </a:rPr>
              <a:t>DeLorme</a:t>
            </a:r>
            <a:r>
              <a:rPr lang="en-US" dirty="0">
                <a:effectLst/>
              </a:rPr>
              <a:t>, Oxford and McQueen method</a:t>
            </a:r>
            <a:r>
              <a:rPr lang="en-US" dirty="0" smtClean="0">
                <a:effectLst/>
              </a:rPr>
              <a:t>.</a:t>
            </a:r>
            <a:endParaRPr lang="en-US" dirty="0">
              <a:effectLst/>
            </a:endParaRPr>
          </a:p>
        </p:txBody>
      </p:sp>
    </p:spTree>
    <p:extLst>
      <p:ext uri="{BB962C8B-B14F-4D97-AF65-F5344CB8AC3E}">
        <p14:creationId xmlns:p14="http://schemas.microsoft.com/office/powerpoint/2010/main" xmlns="" val="2788364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 </a:t>
            </a:r>
            <a:endParaRPr lang="en-US" dirty="0"/>
          </a:p>
        </p:txBody>
      </p:sp>
      <p:pic>
        <p:nvPicPr>
          <p:cNvPr id="5" name="Picture 2"/>
          <p:cNvPicPr>
            <a:picLocks noChangeAspect="1" noChangeArrowheads="1"/>
          </p:cNvPicPr>
          <p:nvPr/>
        </p:nvPicPr>
        <p:blipFill>
          <a:blip r:embed="rId2" cstate="print"/>
          <a:srcRect/>
          <a:stretch>
            <a:fillRect/>
          </a:stretch>
        </p:blipFill>
        <p:spPr bwMode="auto">
          <a:xfrm>
            <a:off x="228600" y="533400"/>
            <a:ext cx="8236744" cy="4724400"/>
          </a:xfrm>
          <a:prstGeom prst="rect">
            <a:avLst/>
          </a:prstGeom>
          <a:noFill/>
          <a:ln w="9525">
            <a:noFill/>
            <a:miter lim="800000"/>
            <a:headEnd/>
            <a:tailEnd/>
          </a:ln>
        </p:spPr>
      </p:pic>
    </p:spTree>
    <p:extLst>
      <p:ext uri="{BB962C8B-B14F-4D97-AF65-F5344CB8AC3E}">
        <p14:creationId xmlns:p14="http://schemas.microsoft.com/office/powerpoint/2010/main" xmlns="" val="32360853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rmAutofit/>
          </a:bodyPr>
          <a:lstStyle/>
          <a:p>
            <a:r>
              <a:rPr lang="en-US" sz="5400" b="1" dirty="0" smtClean="0">
                <a:effectLst/>
              </a:rPr>
              <a:t>REPETITION MAXIMUM</a:t>
            </a:r>
            <a:endParaRPr lang="en-US" sz="5400" b="1" dirty="0">
              <a:effectLst/>
            </a:endParaRPr>
          </a:p>
        </p:txBody>
      </p:sp>
      <p:sp>
        <p:nvSpPr>
          <p:cNvPr id="3" name="Content Placeholder 2"/>
          <p:cNvSpPr>
            <a:spLocks noGrp="1"/>
          </p:cNvSpPr>
          <p:nvPr>
            <p:ph idx="1"/>
          </p:nvPr>
        </p:nvSpPr>
        <p:spPr>
          <a:xfrm>
            <a:off x="381000" y="1524000"/>
            <a:ext cx="8305800" cy="4953000"/>
          </a:xfrm>
        </p:spPr>
        <p:txBody>
          <a:bodyPr>
            <a:normAutofit/>
          </a:bodyPr>
          <a:lstStyle/>
          <a:p>
            <a:pPr>
              <a:buNone/>
            </a:pPr>
            <a:r>
              <a:rPr lang="en-US" dirty="0" smtClean="0">
                <a:effectLst/>
              </a:rPr>
              <a:t>RM is a method of quantifying exercise intensity, Given by Delorme</a:t>
            </a:r>
          </a:p>
          <a:p>
            <a:pPr>
              <a:buNone/>
            </a:pPr>
            <a:r>
              <a:rPr lang="en-US" b="1" dirty="0" smtClean="0">
                <a:effectLst/>
              </a:rPr>
              <a:t>Definition</a:t>
            </a:r>
            <a:r>
              <a:rPr lang="en-US" dirty="0" smtClean="0">
                <a:effectLst/>
              </a:rPr>
              <a:t>:</a:t>
            </a:r>
          </a:p>
          <a:p>
            <a:pPr>
              <a:buNone/>
            </a:pPr>
            <a:r>
              <a:rPr lang="en-US" dirty="0" smtClean="0">
                <a:effectLst/>
              </a:rPr>
              <a:t>A repetition maximum is defined as the greatest amount of weight a muscle can move through  the available ROM in a specific no of times.</a:t>
            </a:r>
          </a:p>
          <a:p>
            <a:pPr>
              <a:buNone/>
            </a:pPr>
            <a:endParaRPr lang="en-US" dirty="0">
              <a:effectLst/>
            </a:endParaRPr>
          </a:p>
        </p:txBody>
      </p:sp>
    </p:spTree>
    <p:extLst>
      <p:ext uri="{BB962C8B-B14F-4D97-AF65-F5344CB8AC3E}">
        <p14:creationId xmlns:p14="http://schemas.microsoft.com/office/powerpoint/2010/main" xmlns="" val="65843479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amwork">
  <a:themeElements>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Gender_Health_Care_15</Template>
  <TotalTime>460</TotalTime>
  <Words>1425</Words>
  <Application>Microsoft Office PowerPoint</Application>
  <PresentationFormat>On-screen Show (4:3)</PresentationFormat>
  <Paragraphs>154</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Teamwork</vt:lpstr>
      <vt:lpstr>Slide 1</vt:lpstr>
      <vt:lpstr>RESISTANCE</vt:lpstr>
      <vt:lpstr>Slide 3</vt:lpstr>
      <vt:lpstr>Resistance by the Physiotherapist</vt:lpstr>
      <vt:lpstr>Resistance by the Patient</vt:lpstr>
      <vt:lpstr>RESISTANCE BY WEIGHT</vt:lpstr>
      <vt:lpstr>PROGRESSIVE RESISTANCE EXERCISES PRE </vt:lpstr>
      <vt:lpstr>Slide 8</vt:lpstr>
      <vt:lpstr>REPETITION MAXIMUM</vt:lpstr>
      <vt:lpstr>Slide 10</vt:lpstr>
      <vt:lpstr>Resistance by Pulley circuits</vt:lpstr>
      <vt:lpstr>Slide 12</vt:lpstr>
      <vt:lpstr>Resistance by springs and other elastic substances</vt:lpstr>
      <vt:lpstr>Slide 14</vt:lpstr>
      <vt:lpstr>RESISTANCE BY MALLEABLE SUBSTANCES</vt:lpstr>
      <vt:lpstr>RESISTANCE BY WATER</vt:lpstr>
      <vt:lpstr>PROGRESSION</vt:lpstr>
      <vt:lpstr>INCREASE IN POUNDAGE OR WEIGHT</vt:lpstr>
      <vt:lpstr>INCREASE IN LEVERAGE</vt:lpstr>
      <vt:lpstr>ALTERATION IN SPEED OF MOVEMENT:</vt:lpstr>
      <vt:lpstr>INCREASE IN DURATION</vt:lpstr>
      <vt:lpstr>EFFECT AND USES OF RESISTED EXERCISES</vt:lpstr>
      <vt:lpstr>Slide 23</vt:lpstr>
      <vt:lpstr>INVOLUNTARY MOVEMENTS</vt:lpstr>
      <vt:lpstr>REFLEX ARC</vt:lpstr>
      <vt:lpstr>A simplified reflex arc</vt:lpstr>
      <vt:lpstr>A simplified reflex arc</vt:lpstr>
      <vt:lpstr>A simplified reflex arc</vt:lpstr>
      <vt:lpstr>A simplified reflex arc</vt:lpstr>
      <vt:lpstr>A simplified reflex arc</vt:lpstr>
      <vt:lpstr>A simplified reflex arc</vt:lpstr>
      <vt:lpstr>A simplified reflex arc</vt:lpstr>
      <vt:lpstr>THE STRETCH REFLEX</vt:lpstr>
      <vt:lpstr>THE RIGHTING REFLEX</vt:lpstr>
      <vt:lpstr>THE POSTURAL REFLEX</vt:lpstr>
      <vt:lpstr>EFFECT AND USES</vt:lpstr>
      <vt:lpstr>EFFECT AND USES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RESISTANCE</dc:title>
  <dc:creator>DR TAIMOOR UL HASSAN</dc:creator>
  <cp:lastModifiedBy>Windows User</cp:lastModifiedBy>
  <cp:revision>65</cp:revision>
  <dcterms:created xsi:type="dcterms:W3CDTF">2006-08-16T00:00:00Z</dcterms:created>
  <dcterms:modified xsi:type="dcterms:W3CDTF">2017-03-27T03:08:31Z</dcterms:modified>
</cp:coreProperties>
</file>