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3" r:id="rId1"/>
  </p:sldMasterIdLst>
  <p:sldIdLst>
    <p:sldId id="273" r:id="rId2"/>
    <p:sldId id="256" r:id="rId3"/>
    <p:sldId id="257" r:id="rId4"/>
    <p:sldId id="258" r:id="rId5"/>
    <p:sldId id="259" r:id="rId6"/>
    <p:sldId id="260" r:id="rId7"/>
    <p:sldId id="261" r:id="rId8"/>
    <p:sldId id="262" r:id="rId9"/>
    <p:sldId id="272" r:id="rId10"/>
    <p:sldId id="263" r:id="rId11"/>
    <p:sldId id="264" r:id="rId12"/>
    <p:sldId id="265" r:id="rId13"/>
    <p:sldId id="266" r:id="rId14"/>
    <p:sldId id="267" r:id="rId15"/>
    <p:sldId id="268" r:id="rId16"/>
    <p:sldId id="269" r:id="rId17"/>
    <p:sldId id="270" r:id="rId18"/>
    <p:sldId id="271" r:id="rId19"/>
    <p:sldId id="274" r:id="rId20"/>
    <p:sldId id="275" r:id="rId21"/>
    <p:sldId id="276" r:id="rId22"/>
    <p:sldId id="277" r:id="rId23"/>
    <p:sldId id="278" r:id="rId24"/>
    <p:sldId id="288" r:id="rId25"/>
    <p:sldId id="289" r:id="rId26"/>
    <p:sldId id="281" r:id="rId27"/>
    <p:sldId id="282" r:id="rId28"/>
    <p:sldId id="283" r:id="rId29"/>
    <p:sldId id="284" r:id="rId30"/>
    <p:sldId id="285" r:id="rId31"/>
    <p:sldId id="286" r:id="rId32"/>
    <p:sldId id="287" r:id="rId33"/>
    <p:sldId id="292" r:id="rId34"/>
    <p:sldId id="293" r:id="rId35"/>
    <p:sldId id="294" r:id="rId36"/>
    <p:sldId id="295" r:id="rId37"/>
    <p:sldId id="296"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144000" cy="4046538"/>
            <a:chOff x="0" y="1536"/>
            <a:chExt cx="5760" cy="2549"/>
          </a:xfrm>
        </p:grpSpPr>
        <p:sp>
          <p:nvSpPr>
            <p:cNvPr id="5" name="Rectangle 3"/>
            <p:cNvSpPr>
              <a:spLocks noChangeArrowheads="1"/>
            </p:cNvSpPr>
            <p:nvPr userDrawn="1"/>
          </p:nvSpPr>
          <p:spPr bwMode="hidden">
            <a:xfrm rot="-1424751">
              <a:off x="2121" y="2592"/>
              <a:ext cx="3072" cy="384"/>
            </a:xfrm>
            <a:prstGeom prst="rect">
              <a:avLst/>
            </a:prstGeom>
            <a:gradFill rotWithShape="0">
              <a:gsLst>
                <a:gs pos="0">
                  <a:schemeClr val="bg1">
                    <a:gamma/>
                    <a:shade val="94118"/>
                    <a:invGamma/>
                  </a:schemeClr>
                </a:gs>
                <a:gs pos="50000">
                  <a:schemeClr val="bg1"/>
                </a:gs>
                <a:gs pos="100000">
                  <a:schemeClr val="bg1">
                    <a:gamma/>
                    <a:shade val="94118"/>
                    <a:invGamma/>
                  </a:schemeClr>
                </a:gs>
              </a:gsLst>
              <a:lin ang="18900000" scaled="1"/>
            </a:gradFill>
            <a:ln w="9525">
              <a:noFill/>
              <a:miter lim="800000"/>
              <a:headEnd/>
              <a:tailEnd/>
            </a:ln>
            <a:effectLst/>
          </p:spPr>
          <p:txBody>
            <a:bodyPr wrap="none" anchor="ctr"/>
            <a:lstStyle/>
            <a:p>
              <a:pPr>
                <a:defRPr/>
              </a:pPr>
              <a:endParaRPr lang="en-US"/>
            </a:p>
          </p:txBody>
        </p:sp>
        <p:sp>
          <p:nvSpPr>
            <p:cNvPr id="6" name="Freeform 4"/>
            <p:cNvSpPr>
              <a:spLocks/>
            </p:cNvSpPr>
            <p:nvPr userDrawn="1"/>
          </p:nvSpPr>
          <p:spPr bwMode="hidden">
            <a:xfrm>
              <a:off x="0" y="2664"/>
              <a:ext cx="2688" cy="1224"/>
            </a:xfrm>
            <a:custGeom>
              <a:avLst/>
              <a:gdLst/>
              <a:ahLst/>
              <a:cxnLst>
                <a:cxn ang="0">
                  <a:pos x="0" y="0"/>
                </a:cxn>
                <a:cxn ang="0">
                  <a:pos x="960" y="552"/>
                </a:cxn>
                <a:cxn ang="0">
                  <a:pos x="1968" y="264"/>
                </a:cxn>
                <a:cxn ang="0">
                  <a:pos x="2028" y="270"/>
                </a:cxn>
                <a:cxn ang="0">
                  <a:pos x="2661" y="528"/>
                </a:cxn>
                <a:cxn ang="0">
                  <a:pos x="2688" y="648"/>
                </a:cxn>
                <a:cxn ang="0">
                  <a:pos x="2304" y="1080"/>
                </a:cxn>
                <a:cxn ang="0">
                  <a:pos x="1584" y="1224"/>
                </a:cxn>
                <a:cxn ang="0">
                  <a:pos x="1296" y="936"/>
                </a:cxn>
                <a:cxn ang="0">
                  <a:pos x="864" y="1032"/>
                </a:cxn>
                <a:cxn ang="0">
                  <a:pos x="0" y="552"/>
                </a:cxn>
                <a:cxn ang="0">
                  <a:pos x="0" y="0"/>
                </a:cxn>
              </a:cxnLst>
              <a:rect l="0" t="0" r="r" b="b"/>
              <a:pathLst>
                <a:path w="2688" h="1224">
                  <a:moveTo>
                    <a:pt x="0" y="0"/>
                  </a:moveTo>
                  <a:lnTo>
                    <a:pt x="960" y="552"/>
                  </a:lnTo>
                  <a:lnTo>
                    <a:pt x="1968" y="264"/>
                  </a:lnTo>
                  <a:lnTo>
                    <a:pt x="2028" y="270"/>
                  </a:lnTo>
                  <a:lnTo>
                    <a:pt x="2661" y="528"/>
                  </a:lnTo>
                  <a:lnTo>
                    <a:pt x="2688" y="648"/>
                  </a:lnTo>
                  <a:lnTo>
                    <a:pt x="2304" y="1080"/>
                  </a:lnTo>
                  <a:lnTo>
                    <a:pt x="1584" y="1224"/>
                  </a:lnTo>
                  <a:lnTo>
                    <a:pt x="1296" y="936"/>
                  </a:lnTo>
                  <a:lnTo>
                    <a:pt x="864" y="1032"/>
                  </a:lnTo>
                  <a:lnTo>
                    <a:pt x="0" y="552"/>
                  </a:lnTo>
                  <a:lnTo>
                    <a:pt x="0" y="0"/>
                  </a:lnTo>
                  <a:close/>
                </a:path>
              </a:pathLst>
            </a:custGeom>
            <a:solidFill>
              <a:schemeClr val="bg2"/>
            </a:solidFill>
            <a:ln w="9525">
              <a:noFill/>
              <a:round/>
              <a:headEnd/>
              <a:tailEnd/>
            </a:ln>
            <a:effectLst/>
          </p:spPr>
          <p:txBody>
            <a:bodyPr/>
            <a:lstStyle/>
            <a:p>
              <a:pPr>
                <a:defRPr/>
              </a:pPr>
              <a:endParaRPr lang="en-US"/>
            </a:p>
          </p:txBody>
        </p:sp>
        <p:sp>
          <p:nvSpPr>
            <p:cNvPr id="7" name="Freeform 5"/>
            <p:cNvSpPr>
              <a:spLocks/>
            </p:cNvSpPr>
            <p:nvPr userDrawn="1"/>
          </p:nvSpPr>
          <p:spPr bwMode="hidden">
            <a:xfrm>
              <a:off x="3359" y="1536"/>
              <a:ext cx="2401" cy="1232"/>
            </a:xfrm>
            <a:custGeom>
              <a:avLst/>
              <a:gdLst/>
              <a:ahLst/>
              <a:cxnLst>
                <a:cxn ang="0">
                  <a:pos x="2208" y="15"/>
                </a:cxn>
                <a:cxn ang="0">
                  <a:pos x="2088" y="57"/>
                </a:cxn>
                <a:cxn ang="0">
                  <a:pos x="1951" y="99"/>
                </a:cxn>
                <a:cxn ang="0">
                  <a:pos x="1704" y="135"/>
                </a:cxn>
                <a:cxn ang="0">
                  <a:pos x="1314" y="177"/>
                </a:cxn>
                <a:cxn ang="0">
                  <a:pos x="1176" y="189"/>
                </a:cxn>
                <a:cxn ang="0">
                  <a:pos x="1122" y="195"/>
                </a:cxn>
                <a:cxn ang="0">
                  <a:pos x="1075" y="231"/>
                </a:cxn>
                <a:cxn ang="0">
                  <a:pos x="924" y="321"/>
                </a:cxn>
                <a:cxn ang="0">
                  <a:pos x="840" y="369"/>
                </a:cxn>
                <a:cxn ang="0">
                  <a:pos x="630" y="458"/>
                </a:cxn>
                <a:cxn ang="0">
                  <a:pos x="529" y="500"/>
                </a:cxn>
                <a:cxn ang="0">
                  <a:pos x="487" y="542"/>
                </a:cxn>
                <a:cxn ang="0">
                  <a:pos x="457" y="590"/>
                </a:cxn>
                <a:cxn ang="0">
                  <a:pos x="402" y="638"/>
                </a:cxn>
                <a:cxn ang="0">
                  <a:pos x="330" y="758"/>
                </a:cxn>
                <a:cxn ang="0">
                  <a:pos x="312" y="788"/>
                </a:cxn>
                <a:cxn ang="0">
                  <a:pos x="252" y="824"/>
                </a:cxn>
                <a:cxn ang="0">
                  <a:pos x="84" y="926"/>
                </a:cxn>
                <a:cxn ang="0">
                  <a:pos x="0" y="992"/>
                </a:cxn>
                <a:cxn ang="0">
                  <a:pos x="12" y="1040"/>
                </a:cxn>
                <a:cxn ang="0">
                  <a:pos x="132" y="1034"/>
                </a:cxn>
                <a:cxn ang="0">
                  <a:pos x="336" y="980"/>
                </a:cxn>
                <a:cxn ang="0">
                  <a:pos x="529" y="896"/>
                </a:cxn>
                <a:cxn ang="0">
                  <a:pos x="576" y="872"/>
                </a:cxn>
                <a:cxn ang="0">
                  <a:pos x="714" y="848"/>
                </a:cxn>
                <a:cxn ang="0">
                  <a:pos x="966" y="794"/>
                </a:cxn>
                <a:cxn ang="0">
                  <a:pos x="1212" y="782"/>
                </a:cxn>
                <a:cxn ang="0">
                  <a:pos x="1416" y="872"/>
                </a:cxn>
                <a:cxn ang="0">
                  <a:pos x="1464" y="932"/>
                </a:cxn>
                <a:cxn ang="0">
                  <a:pos x="1440" y="992"/>
                </a:cxn>
                <a:cxn ang="0">
                  <a:pos x="1302" y="1040"/>
                </a:cxn>
                <a:cxn ang="0">
                  <a:pos x="1158" y="1100"/>
                </a:cxn>
                <a:cxn ang="0">
                  <a:pos x="1093" y="1148"/>
                </a:cxn>
                <a:cxn ang="0">
                  <a:pos x="1075" y="1208"/>
                </a:cxn>
                <a:cxn ang="0">
                  <a:pos x="1093" y="1232"/>
                </a:cxn>
                <a:cxn ang="0">
                  <a:pos x="1152" y="1226"/>
                </a:cxn>
                <a:cxn ang="0">
                  <a:pos x="1332" y="1208"/>
                </a:cxn>
                <a:cxn ang="0">
                  <a:pos x="1434" y="1184"/>
                </a:cxn>
                <a:cxn ang="0">
                  <a:pos x="1464" y="1172"/>
                </a:cxn>
                <a:cxn ang="0">
                  <a:pos x="1578" y="1130"/>
                </a:cxn>
                <a:cxn ang="0">
                  <a:pos x="1758" y="1064"/>
                </a:cxn>
                <a:cxn ang="0">
                  <a:pos x="1872" y="962"/>
                </a:cxn>
                <a:cxn ang="0">
                  <a:pos x="1986" y="800"/>
                </a:cxn>
                <a:cxn ang="0">
                  <a:pos x="2166" y="650"/>
                </a:cxn>
                <a:cxn ang="0">
                  <a:pos x="2257" y="590"/>
                </a:cxn>
                <a:cxn ang="0">
                  <a:pos x="2400" y="57"/>
                </a:cxn>
              </a:cxnLst>
              <a:rect l="0" t="0" r="r" b="b"/>
              <a:pathLst>
                <a:path w="2401" h="1232">
                  <a:moveTo>
                    <a:pt x="2310" y="3"/>
                  </a:moveTo>
                  <a:lnTo>
                    <a:pt x="2280" y="3"/>
                  </a:lnTo>
                  <a:lnTo>
                    <a:pt x="2208" y="15"/>
                  </a:lnTo>
                  <a:lnTo>
                    <a:pt x="2136" y="27"/>
                  </a:lnTo>
                  <a:lnTo>
                    <a:pt x="2112" y="39"/>
                  </a:lnTo>
                  <a:lnTo>
                    <a:pt x="2088" y="57"/>
                  </a:lnTo>
                  <a:lnTo>
                    <a:pt x="2082" y="63"/>
                  </a:lnTo>
                  <a:lnTo>
                    <a:pt x="2076" y="69"/>
                  </a:lnTo>
                  <a:lnTo>
                    <a:pt x="1951" y="99"/>
                  </a:lnTo>
                  <a:lnTo>
                    <a:pt x="1896" y="111"/>
                  </a:lnTo>
                  <a:lnTo>
                    <a:pt x="1836" y="117"/>
                  </a:lnTo>
                  <a:lnTo>
                    <a:pt x="1704" y="135"/>
                  </a:lnTo>
                  <a:lnTo>
                    <a:pt x="1572" y="153"/>
                  </a:lnTo>
                  <a:lnTo>
                    <a:pt x="1434" y="165"/>
                  </a:lnTo>
                  <a:lnTo>
                    <a:pt x="1314" y="177"/>
                  </a:lnTo>
                  <a:lnTo>
                    <a:pt x="1260" y="183"/>
                  </a:lnTo>
                  <a:lnTo>
                    <a:pt x="1212" y="189"/>
                  </a:lnTo>
                  <a:lnTo>
                    <a:pt x="1176" y="189"/>
                  </a:lnTo>
                  <a:lnTo>
                    <a:pt x="1146" y="195"/>
                  </a:lnTo>
                  <a:lnTo>
                    <a:pt x="1128" y="195"/>
                  </a:lnTo>
                  <a:lnTo>
                    <a:pt x="1122" y="195"/>
                  </a:lnTo>
                  <a:lnTo>
                    <a:pt x="1116" y="201"/>
                  </a:lnTo>
                  <a:lnTo>
                    <a:pt x="1105" y="207"/>
                  </a:lnTo>
                  <a:lnTo>
                    <a:pt x="1075" y="231"/>
                  </a:lnTo>
                  <a:lnTo>
                    <a:pt x="1026" y="261"/>
                  </a:lnTo>
                  <a:lnTo>
                    <a:pt x="972" y="291"/>
                  </a:lnTo>
                  <a:lnTo>
                    <a:pt x="924" y="321"/>
                  </a:lnTo>
                  <a:lnTo>
                    <a:pt x="876" y="345"/>
                  </a:lnTo>
                  <a:lnTo>
                    <a:pt x="846" y="363"/>
                  </a:lnTo>
                  <a:lnTo>
                    <a:pt x="840" y="369"/>
                  </a:lnTo>
                  <a:lnTo>
                    <a:pt x="834" y="369"/>
                  </a:lnTo>
                  <a:lnTo>
                    <a:pt x="732" y="417"/>
                  </a:lnTo>
                  <a:lnTo>
                    <a:pt x="630" y="458"/>
                  </a:lnTo>
                  <a:lnTo>
                    <a:pt x="588" y="476"/>
                  </a:lnTo>
                  <a:lnTo>
                    <a:pt x="552" y="488"/>
                  </a:lnTo>
                  <a:lnTo>
                    <a:pt x="529" y="500"/>
                  </a:lnTo>
                  <a:lnTo>
                    <a:pt x="517" y="506"/>
                  </a:lnTo>
                  <a:lnTo>
                    <a:pt x="499" y="524"/>
                  </a:lnTo>
                  <a:lnTo>
                    <a:pt x="487" y="542"/>
                  </a:lnTo>
                  <a:lnTo>
                    <a:pt x="481" y="560"/>
                  </a:lnTo>
                  <a:lnTo>
                    <a:pt x="481" y="578"/>
                  </a:lnTo>
                  <a:lnTo>
                    <a:pt x="457" y="590"/>
                  </a:lnTo>
                  <a:lnTo>
                    <a:pt x="438" y="596"/>
                  </a:lnTo>
                  <a:lnTo>
                    <a:pt x="420" y="614"/>
                  </a:lnTo>
                  <a:lnTo>
                    <a:pt x="402" y="638"/>
                  </a:lnTo>
                  <a:lnTo>
                    <a:pt x="366" y="698"/>
                  </a:lnTo>
                  <a:lnTo>
                    <a:pt x="348" y="728"/>
                  </a:lnTo>
                  <a:lnTo>
                    <a:pt x="330" y="758"/>
                  </a:lnTo>
                  <a:lnTo>
                    <a:pt x="324" y="776"/>
                  </a:lnTo>
                  <a:lnTo>
                    <a:pt x="318" y="782"/>
                  </a:lnTo>
                  <a:lnTo>
                    <a:pt x="312" y="788"/>
                  </a:lnTo>
                  <a:lnTo>
                    <a:pt x="300" y="794"/>
                  </a:lnTo>
                  <a:lnTo>
                    <a:pt x="282" y="806"/>
                  </a:lnTo>
                  <a:lnTo>
                    <a:pt x="252" y="824"/>
                  </a:lnTo>
                  <a:lnTo>
                    <a:pt x="199" y="854"/>
                  </a:lnTo>
                  <a:lnTo>
                    <a:pt x="151" y="884"/>
                  </a:lnTo>
                  <a:lnTo>
                    <a:pt x="84" y="926"/>
                  </a:lnTo>
                  <a:lnTo>
                    <a:pt x="30" y="962"/>
                  </a:lnTo>
                  <a:lnTo>
                    <a:pt x="12" y="974"/>
                  </a:lnTo>
                  <a:lnTo>
                    <a:pt x="0" y="992"/>
                  </a:lnTo>
                  <a:lnTo>
                    <a:pt x="0" y="1004"/>
                  </a:lnTo>
                  <a:lnTo>
                    <a:pt x="0" y="1022"/>
                  </a:lnTo>
                  <a:lnTo>
                    <a:pt x="12" y="1040"/>
                  </a:lnTo>
                  <a:lnTo>
                    <a:pt x="42" y="1046"/>
                  </a:lnTo>
                  <a:lnTo>
                    <a:pt x="84" y="1046"/>
                  </a:lnTo>
                  <a:lnTo>
                    <a:pt x="132" y="1034"/>
                  </a:lnTo>
                  <a:lnTo>
                    <a:pt x="193" y="1022"/>
                  </a:lnTo>
                  <a:lnTo>
                    <a:pt x="264" y="1004"/>
                  </a:lnTo>
                  <a:lnTo>
                    <a:pt x="336" y="980"/>
                  </a:lnTo>
                  <a:lnTo>
                    <a:pt x="408" y="950"/>
                  </a:lnTo>
                  <a:lnTo>
                    <a:pt x="475" y="920"/>
                  </a:lnTo>
                  <a:lnTo>
                    <a:pt x="529" y="896"/>
                  </a:lnTo>
                  <a:lnTo>
                    <a:pt x="564" y="878"/>
                  </a:lnTo>
                  <a:lnTo>
                    <a:pt x="570" y="872"/>
                  </a:lnTo>
                  <a:lnTo>
                    <a:pt x="576" y="872"/>
                  </a:lnTo>
                  <a:lnTo>
                    <a:pt x="606" y="872"/>
                  </a:lnTo>
                  <a:lnTo>
                    <a:pt x="648" y="866"/>
                  </a:lnTo>
                  <a:lnTo>
                    <a:pt x="714" y="848"/>
                  </a:lnTo>
                  <a:lnTo>
                    <a:pt x="793" y="830"/>
                  </a:lnTo>
                  <a:lnTo>
                    <a:pt x="876" y="812"/>
                  </a:lnTo>
                  <a:lnTo>
                    <a:pt x="966" y="794"/>
                  </a:lnTo>
                  <a:lnTo>
                    <a:pt x="1063" y="782"/>
                  </a:lnTo>
                  <a:lnTo>
                    <a:pt x="1152" y="776"/>
                  </a:lnTo>
                  <a:lnTo>
                    <a:pt x="1212" y="782"/>
                  </a:lnTo>
                  <a:lnTo>
                    <a:pt x="1284" y="806"/>
                  </a:lnTo>
                  <a:lnTo>
                    <a:pt x="1357" y="836"/>
                  </a:lnTo>
                  <a:lnTo>
                    <a:pt x="1416" y="872"/>
                  </a:lnTo>
                  <a:lnTo>
                    <a:pt x="1434" y="890"/>
                  </a:lnTo>
                  <a:lnTo>
                    <a:pt x="1452" y="908"/>
                  </a:lnTo>
                  <a:lnTo>
                    <a:pt x="1464" y="932"/>
                  </a:lnTo>
                  <a:lnTo>
                    <a:pt x="1464" y="950"/>
                  </a:lnTo>
                  <a:lnTo>
                    <a:pt x="1458" y="968"/>
                  </a:lnTo>
                  <a:lnTo>
                    <a:pt x="1440" y="992"/>
                  </a:lnTo>
                  <a:lnTo>
                    <a:pt x="1410" y="1004"/>
                  </a:lnTo>
                  <a:lnTo>
                    <a:pt x="1369" y="1022"/>
                  </a:lnTo>
                  <a:lnTo>
                    <a:pt x="1302" y="1040"/>
                  </a:lnTo>
                  <a:lnTo>
                    <a:pt x="1248" y="1064"/>
                  </a:lnTo>
                  <a:lnTo>
                    <a:pt x="1200" y="1082"/>
                  </a:lnTo>
                  <a:lnTo>
                    <a:pt x="1158" y="1100"/>
                  </a:lnTo>
                  <a:lnTo>
                    <a:pt x="1128" y="1118"/>
                  </a:lnTo>
                  <a:lnTo>
                    <a:pt x="1110" y="1130"/>
                  </a:lnTo>
                  <a:lnTo>
                    <a:pt x="1093" y="1148"/>
                  </a:lnTo>
                  <a:lnTo>
                    <a:pt x="1081" y="1160"/>
                  </a:lnTo>
                  <a:lnTo>
                    <a:pt x="1069" y="1190"/>
                  </a:lnTo>
                  <a:lnTo>
                    <a:pt x="1075" y="1208"/>
                  </a:lnTo>
                  <a:lnTo>
                    <a:pt x="1081" y="1220"/>
                  </a:lnTo>
                  <a:lnTo>
                    <a:pt x="1087" y="1226"/>
                  </a:lnTo>
                  <a:lnTo>
                    <a:pt x="1093" y="1232"/>
                  </a:lnTo>
                  <a:lnTo>
                    <a:pt x="1110" y="1232"/>
                  </a:lnTo>
                  <a:lnTo>
                    <a:pt x="1128" y="1226"/>
                  </a:lnTo>
                  <a:lnTo>
                    <a:pt x="1152" y="1226"/>
                  </a:lnTo>
                  <a:lnTo>
                    <a:pt x="1212" y="1220"/>
                  </a:lnTo>
                  <a:lnTo>
                    <a:pt x="1272" y="1214"/>
                  </a:lnTo>
                  <a:lnTo>
                    <a:pt x="1332" y="1208"/>
                  </a:lnTo>
                  <a:lnTo>
                    <a:pt x="1393" y="1196"/>
                  </a:lnTo>
                  <a:lnTo>
                    <a:pt x="1416" y="1190"/>
                  </a:lnTo>
                  <a:lnTo>
                    <a:pt x="1434" y="1184"/>
                  </a:lnTo>
                  <a:lnTo>
                    <a:pt x="1446" y="1178"/>
                  </a:lnTo>
                  <a:lnTo>
                    <a:pt x="1452" y="1178"/>
                  </a:lnTo>
                  <a:lnTo>
                    <a:pt x="1464" y="1172"/>
                  </a:lnTo>
                  <a:lnTo>
                    <a:pt x="1488" y="1166"/>
                  </a:lnTo>
                  <a:lnTo>
                    <a:pt x="1530" y="1148"/>
                  </a:lnTo>
                  <a:lnTo>
                    <a:pt x="1578" y="1130"/>
                  </a:lnTo>
                  <a:lnTo>
                    <a:pt x="1681" y="1094"/>
                  </a:lnTo>
                  <a:lnTo>
                    <a:pt x="1722" y="1076"/>
                  </a:lnTo>
                  <a:lnTo>
                    <a:pt x="1758" y="1064"/>
                  </a:lnTo>
                  <a:lnTo>
                    <a:pt x="1812" y="1040"/>
                  </a:lnTo>
                  <a:lnTo>
                    <a:pt x="1848" y="1004"/>
                  </a:lnTo>
                  <a:lnTo>
                    <a:pt x="1872" y="962"/>
                  </a:lnTo>
                  <a:lnTo>
                    <a:pt x="1890" y="932"/>
                  </a:lnTo>
                  <a:lnTo>
                    <a:pt x="1932" y="866"/>
                  </a:lnTo>
                  <a:lnTo>
                    <a:pt x="1986" y="800"/>
                  </a:lnTo>
                  <a:lnTo>
                    <a:pt x="2046" y="740"/>
                  </a:lnTo>
                  <a:lnTo>
                    <a:pt x="2112" y="692"/>
                  </a:lnTo>
                  <a:lnTo>
                    <a:pt x="2166" y="650"/>
                  </a:lnTo>
                  <a:lnTo>
                    <a:pt x="2214" y="620"/>
                  </a:lnTo>
                  <a:lnTo>
                    <a:pt x="2244" y="596"/>
                  </a:lnTo>
                  <a:lnTo>
                    <a:pt x="2257" y="590"/>
                  </a:lnTo>
                  <a:lnTo>
                    <a:pt x="2257" y="590"/>
                  </a:lnTo>
                  <a:lnTo>
                    <a:pt x="2400" y="518"/>
                  </a:lnTo>
                  <a:lnTo>
                    <a:pt x="2400" y="57"/>
                  </a:lnTo>
                  <a:lnTo>
                    <a:pt x="2401" y="0"/>
                  </a:lnTo>
                  <a:lnTo>
                    <a:pt x="2310" y="3"/>
                  </a:lnTo>
                  <a:close/>
                </a:path>
              </a:pathLst>
            </a:custGeom>
            <a:solidFill>
              <a:schemeClr val="bg2"/>
            </a:solidFill>
            <a:ln w="9525">
              <a:noFill/>
              <a:round/>
              <a:headEnd/>
              <a:tailEnd/>
            </a:ln>
          </p:spPr>
          <p:txBody>
            <a:bodyPr/>
            <a:lstStyle/>
            <a:p>
              <a:pPr>
                <a:defRPr/>
              </a:pPr>
              <a:endParaRPr lang="en-US"/>
            </a:p>
          </p:txBody>
        </p:sp>
        <p:sp>
          <p:nvSpPr>
            <p:cNvPr id="8" name="Freeform 6"/>
            <p:cNvSpPr>
              <a:spLocks/>
            </p:cNvSpPr>
            <p:nvPr userDrawn="1"/>
          </p:nvSpPr>
          <p:spPr bwMode="hidden">
            <a:xfrm>
              <a:off x="3792" y="1536"/>
              <a:ext cx="1968" cy="762"/>
            </a:xfrm>
            <a:custGeom>
              <a:avLst/>
              <a:gdLst/>
              <a:ahLst/>
              <a:cxnLst>
                <a:cxn ang="0">
                  <a:pos x="965" y="165"/>
                </a:cxn>
                <a:cxn ang="0">
                  <a:pos x="696" y="200"/>
                </a:cxn>
                <a:cxn ang="0">
                  <a:pos x="693" y="237"/>
                </a:cxn>
                <a:cxn ang="0">
                  <a:pos x="924" y="258"/>
                </a:cxn>
                <a:cxn ang="0">
                  <a:pos x="993" y="267"/>
                </a:cxn>
                <a:cxn ang="0">
                  <a:pos x="681" y="291"/>
                </a:cxn>
                <a:cxn ang="0">
                  <a:pos x="633" y="309"/>
                </a:cxn>
                <a:cxn ang="0">
                  <a:pos x="645" y="336"/>
                </a:cxn>
                <a:cxn ang="0">
                  <a:pos x="672" y="351"/>
                </a:cxn>
                <a:cxn ang="0">
                  <a:pos x="984" y="333"/>
                </a:cxn>
                <a:cxn ang="0">
                  <a:pos x="1080" y="357"/>
                </a:cxn>
                <a:cxn ang="0">
                  <a:pos x="624" y="492"/>
                </a:cxn>
                <a:cxn ang="0">
                  <a:pos x="616" y="536"/>
                </a:cxn>
                <a:cxn ang="0">
                  <a:pos x="8" y="724"/>
                </a:cxn>
                <a:cxn ang="0">
                  <a:pos x="0" y="756"/>
                </a:cxn>
                <a:cxn ang="0">
                  <a:pos x="27" y="762"/>
                </a:cxn>
                <a:cxn ang="0">
                  <a:pos x="664" y="564"/>
                </a:cxn>
                <a:cxn ang="0">
                  <a:pos x="856" y="600"/>
                </a:cxn>
                <a:cxn ang="0">
                  <a:pos x="1158" y="507"/>
                </a:cxn>
                <a:cxn ang="0">
                  <a:pos x="1434" y="465"/>
                </a:cxn>
                <a:cxn ang="0">
                  <a:pos x="1572" y="368"/>
                </a:cxn>
                <a:cxn ang="0">
                  <a:pos x="1712" y="340"/>
                </a:cxn>
                <a:cxn ang="0">
                  <a:pos x="1856" y="328"/>
                </a:cxn>
                <a:cxn ang="0">
                  <a:pos x="1968" y="330"/>
                </a:cxn>
                <a:cxn ang="0">
                  <a:pos x="1968" y="0"/>
                </a:cxn>
                <a:cxn ang="0">
                  <a:pos x="1934" y="3"/>
                </a:cxn>
                <a:cxn ang="0">
                  <a:pos x="1832" y="5"/>
                </a:cxn>
                <a:cxn ang="0">
                  <a:pos x="1682" y="35"/>
                </a:cxn>
                <a:cxn ang="0">
                  <a:pos x="1643" y="72"/>
                </a:cxn>
                <a:cxn ang="0">
                  <a:pos x="1392" y="119"/>
                </a:cxn>
              </a:cxnLst>
              <a:rect l="0" t="0" r="r" b="b"/>
              <a:pathLst>
                <a:path w="1968" h="762">
                  <a:moveTo>
                    <a:pt x="965" y="165"/>
                  </a:moveTo>
                  <a:lnTo>
                    <a:pt x="696" y="200"/>
                  </a:lnTo>
                  <a:lnTo>
                    <a:pt x="693" y="237"/>
                  </a:lnTo>
                  <a:lnTo>
                    <a:pt x="924" y="258"/>
                  </a:lnTo>
                  <a:lnTo>
                    <a:pt x="993" y="267"/>
                  </a:lnTo>
                  <a:lnTo>
                    <a:pt x="681" y="291"/>
                  </a:lnTo>
                  <a:lnTo>
                    <a:pt x="633" y="309"/>
                  </a:lnTo>
                  <a:lnTo>
                    <a:pt x="645" y="336"/>
                  </a:lnTo>
                  <a:lnTo>
                    <a:pt x="672" y="351"/>
                  </a:lnTo>
                  <a:lnTo>
                    <a:pt x="984" y="333"/>
                  </a:lnTo>
                  <a:lnTo>
                    <a:pt x="1080" y="357"/>
                  </a:lnTo>
                  <a:lnTo>
                    <a:pt x="624" y="492"/>
                  </a:lnTo>
                  <a:lnTo>
                    <a:pt x="616" y="536"/>
                  </a:lnTo>
                  <a:lnTo>
                    <a:pt x="8" y="724"/>
                  </a:lnTo>
                  <a:lnTo>
                    <a:pt x="0" y="756"/>
                  </a:lnTo>
                  <a:lnTo>
                    <a:pt x="27" y="762"/>
                  </a:lnTo>
                  <a:lnTo>
                    <a:pt x="664" y="564"/>
                  </a:lnTo>
                  <a:lnTo>
                    <a:pt x="856" y="600"/>
                  </a:lnTo>
                  <a:lnTo>
                    <a:pt x="1158" y="507"/>
                  </a:lnTo>
                  <a:lnTo>
                    <a:pt x="1434" y="465"/>
                  </a:lnTo>
                  <a:lnTo>
                    <a:pt x="1572" y="368"/>
                  </a:lnTo>
                  <a:lnTo>
                    <a:pt x="1712" y="340"/>
                  </a:lnTo>
                  <a:lnTo>
                    <a:pt x="1856" y="328"/>
                  </a:lnTo>
                  <a:lnTo>
                    <a:pt x="1968" y="330"/>
                  </a:lnTo>
                  <a:lnTo>
                    <a:pt x="1968" y="0"/>
                  </a:lnTo>
                  <a:lnTo>
                    <a:pt x="1934" y="3"/>
                  </a:lnTo>
                  <a:lnTo>
                    <a:pt x="1832" y="5"/>
                  </a:lnTo>
                  <a:lnTo>
                    <a:pt x="1682" y="35"/>
                  </a:lnTo>
                  <a:lnTo>
                    <a:pt x="1643" y="72"/>
                  </a:lnTo>
                  <a:lnTo>
                    <a:pt x="1392" y="119"/>
                  </a:lnTo>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a:defRPr/>
              </a:pPr>
              <a:endParaRPr lang="en-US"/>
            </a:p>
          </p:txBody>
        </p:sp>
        <p:sp>
          <p:nvSpPr>
            <p:cNvPr id="9" name="Freeform 7"/>
            <p:cNvSpPr>
              <a:spLocks/>
            </p:cNvSpPr>
            <p:nvPr userDrawn="1"/>
          </p:nvSpPr>
          <p:spPr bwMode="hidden">
            <a:xfrm>
              <a:off x="3599" y="2477"/>
              <a:ext cx="186" cy="120"/>
            </a:xfrm>
            <a:custGeom>
              <a:avLst/>
              <a:gdLst/>
              <a:ahLst/>
              <a:cxnLst>
                <a:cxn ang="0">
                  <a:pos x="185" y="0"/>
                </a:cxn>
                <a:cxn ang="0">
                  <a:pos x="185" y="6"/>
                </a:cxn>
                <a:cxn ang="0">
                  <a:pos x="185" y="18"/>
                </a:cxn>
                <a:cxn ang="0">
                  <a:pos x="185" y="36"/>
                </a:cxn>
                <a:cxn ang="0">
                  <a:pos x="179" y="54"/>
                </a:cxn>
                <a:cxn ang="0">
                  <a:pos x="161" y="72"/>
                </a:cxn>
                <a:cxn ang="0">
                  <a:pos x="137" y="96"/>
                </a:cxn>
                <a:cxn ang="0">
                  <a:pos x="101" y="108"/>
                </a:cxn>
                <a:cxn ang="0">
                  <a:pos x="47" y="120"/>
                </a:cxn>
                <a:cxn ang="0">
                  <a:pos x="29" y="120"/>
                </a:cxn>
                <a:cxn ang="0">
                  <a:pos x="17" y="114"/>
                </a:cxn>
                <a:cxn ang="0">
                  <a:pos x="0" y="96"/>
                </a:cxn>
                <a:cxn ang="0">
                  <a:pos x="0" y="78"/>
                </a:cxn>
                <a:cxn ang="0">
                  <a:pos x="0" y="72"/>
                </a:cxn>
                <a:cxn ang="0">
                  <a:pos x="185" y="0"/>
                </a:cxn>
                <a:cxn ang="0">
                  <a:pos x="185" y="0"/>
                </a:cxn>
              </a:cxnLst>
              <a:rect l="0" t="0" r="r" b="b"/>
              <a:pathLst>
                <a:path w="185" h="120">
                  <a:moveTo>
                    <a:pt x="185" y="0"/>
                  </a:moveTo>
                  <a:lnTo>
                    <a:pt x="185" y="6"/>
                  </a:lnTo>
                  <a:lnTo>
                    <a:pt x="185" y="18"/>
                  </a:lnTo>
                  <a:lnTo>
                    <a:pt x="185" y="36"/>
                  </a:lnTo>
                  <a:lnTo>
                    <a:pt x="179" y="54"/>
                  </a:lnTo>
                  <a:lnTo>
                    <a:pt x="161" y="72"/>
                  </a:lnTo>
                  <a:lnTo>
                    <a:pt x="137" y="96"/>
                  </a:lnTo>
                  <a:lnTo>
                    <a:pt x="101" y="108"/>
                  </a:lnTo>
                  <a:lnTo>
                    <a:pt x="47" y="120"/>
                  </a:lnTo>
                  <a:lnTo>
                    <a:pt x="29" y="120"/>
                  </a:lnTo>
                  <a:lnTo>
                    <a:pt x="17" y="114"/>
                  </a:lnTo>
                  <a:lnTo>
                    <a:pt x="0" y="96"/>
                  </a:lnTo>
                  <a:lnTo>
                    <a:pt x="0" y="78"/>
                  </a:lnTo>
                  <a:lnTo>
                    <a:pt x="0" y="72"/>
                  </a:lnTo>
                  <a:lnTo>
                    <a:pt x="185" y="0"/>
                  </a:lnTo>
                  <a:lnTo>
                    <a:pt x="185" y="0"/>
                  </a:lnTo>
                  <a:close/>
                </a:path>
              </a:pathLst>
            </a:custGeom>
            <a:solidFill>
              <a:schemeClr val="bg1"/>
            </a:solidFill>
            <a:ln w="9525">
              <a:noFill/>
              <a:round/>
              <a:headEnd/>
              <a:tailEnd/>
            </a:ln>
          </p:spPr>
          <p:txBody>
            <a:bodyPr/>
            <a:lstStyle/>
            <a:p>
              <a:pPr>
                <a:defRPr/>
              </a:pPr>
              <a:endParaRPr lang="en-US"/>
            </a:p>
          </p:txBody>
        </p:sp>
        <p:sp>
          <p:nvSpPr>
            <p:cNvPr id="10" name="Freeform 8"/>
            <p:cNvSpPr>
              <a:spLocks/>
            </p:cNvSpPr>
            <p:nvPr userDrawn="1"/>
          </p:nvSpPr>
          <p:spPr bwMode="hidden">
            <a:xfrm>
              <a:off x="3779" y="2393"/>
              <a:ext cx="185" cy="120"/>
            </a:xfrm>
            <a:custGeom>
              <a:avLst/>
              <a:gdLst/>
              <a:ahLst/>
              <a:cxnLst>
                <a:cxn ang="0">
                  <a:pos x="185" y="0"/>
                </a:cxn>
                <a:cxn ang="0">
                  <a:pos x="185" y="6"/>
                </a:cxn>
                <a:cxn ang="0">
                  <a:pos x="179" y="24"/>
                </a:cxn>
                <a:cxn ang="0">
                  <a:pos x="167" y="42"/>
                </a:cxn>
                <a:cxn ang="0">
                  <a:pos x="149" y="66"/>
                </a:cxn>
                <a:cxn ang="0">
                  <a:pos x="131" y="90"/>
                </a:cxn>
                <a:cxn ang="0">
                  <a:pos x="102" y="108"/>
                </a:cxn>
                <a:cxn ang="0">
                  <a:pos x="66" y="120"/>
                </a:cxn>
                <a:cxn ang="0">
                  <a:pos x="18" y="120"/>
                </a:cxn>
                <a:cxn ang="0">
                  <a:pos x="0" y="60"/>
                </a:cxn>
                <a:cxn ang="0">
                  <a:pos x="185" y="0"/>
                </a:cxn>
                <a:cxn ang="0">
                  <a:pos x="185" y="0"/>
                </a:cxn>
              </a:cxnLst>
              <a:rect l="0" t="0" r="r" b="b"/>
              <a:pathLst>
                <a:path w="185" h="120">
                  <a:moveTo>
                    <a:pt x="185" y="0"/>
                  </a:moveTo>
                  <a:lnTo>
                    <a:pt x="185" y="6"/>
                  </a:lnTo>
                  <a:lnTo>
                    <a:pt x="179" y="24"/>
                  </a:lnTo>
                  <a:lnTo>
                    <a:pt x="167" y="42"/>
                  </a:lnTo>
                  <a:lnTo>
                    <a:pt x="149" y="66"/>
                  </a:lnTo>
                  <a:lnTo>
                    <a:pt x="131" y="90"/>
                  </a:lnTo>
                  <a:lnTo>
                    <a:pt x="102" y="108"/>
                  </a:lnTo>
                  <a:lnTo>
                    <a:pt x="66" y="120"/>
                  </a:lnTo>
                  <a:lnTo>
                    <a:pt x="18" y="120"/>
                  </a:lnTo>
                  <a:lnTo>
                    <a:pt x="0" y="60"/>
                  </a:lnTo>
                  <a:lnTo>
                    <a:pt x="185" y="0"/>
                  </a:lnTo>
                  <a:lnTo>
                    <a:pt x="185" y="0"/>
                  </a:lnTo>
                  <a:close/>
                </a:path>
              </a:pathLst>
            </a:custGeom>
            <a:solidFill>
              <a:schemeClr val="bg1"/>
            </a:solidFill>
            <a:ln w="9525">
              <a:noFill/>
              <a:round/>
              <a:headEnd/>
              <a:tailEnd/>
            </a:ln>
          </p:spPr>
          <p:txBody>
            <a:bodyPr/>
            <a:lstStyle/>
            <a:p>
              <a:pPr>
                <a:defRPr/>
              </a:pPr>
              <a:endParaRPr lang="en-US"/>
            </a:p>
          </p:txBody>
        </p:sp>
        <p:sp>
          <p:nvSpPr>
            <p:cNvPr id="11" name="Freeform 9"/>
            <p:cNvSpPr>
              <a:spLocks/>
            </p:cNvSpPr>
            <p:nvPr userDrawn="1"/>
          </p:nvSpPr>
          <p:spPr bwMode="hidden">
            <a:xfrm>
              <a:off x="3839" y="1836"/>
              <a:ext cx="528" cy="275"/>
            </a:xfrm>
            <a:custGeom>
              <a:avLst/>
              <a:gdLst/>
              <a:ahLst/>
              <a:cxnLst>
                <a:cxn ang="0">
                  <a:pos x="0" y="275"/>
                </a:cxn>
                <a:cxn ang="0">
                  <a:pos x="0" y="269"/>
                </a:cxn>
                <a:cxn ang="0">
                  <a:pos x="6" y="251"/>
                </a:cxn>
                <a:cxn ang="0">
                  <a:pos x="6" y="239"/>
                </a:cxn>
                <a:cxn ang="0">
                  <a:pos x="12" y="227"/>
                </a:cxn>
                <a:cxn ang="0">
                  <a:pos x="18" y="221"/>
                </a:cxn>
                <a:cxn ang="0">
                  <a:pos x="36" y="215"/>
                </a:cxn>
                <a:cxn ang="0">
                  <a:pos x="77" y="203"/>
                </a:cxn>
                <a:cxn ang="0">
                  <a:pos x="137" y="179"/>
                </a:cxn>
                <a:cxn ang="0">
                  <a:pos x="209" y="143"/>
                </a:cxn>
                <a:cxn ang="0">
                  <a:pos x="251" y="120"/>
                </a:cxn>
                <a:cxn ang="0">
                  <a:pos x="299" y="96"/>
                </a:cxn>
                <a:cxn ang="0">
                  <a:pos x="394" y="48"/>
                </a:cxn>
                <a:cxn ang="0">
                  <a:pos x="442" y="30"/>
                </a:cxn>
                <a:cxn ang="0">
                  <a:pos x="478" y="12"/>
                </a:cxn>
                <a:cxn ang="0">
                  <a:pos x="502" y="6"/>
                </a:cxn>
                <a:cxn ang="0">
                  <a:pos x="520" y="0"/>
                </a:cxn>
                <a:cxn ang="0">
                  <a:pos x="526" y="0"/>
                </a:cxn>
                <a:cxn ang="0">
                  <a:pos x="520" y="6"/>
                </a:cxn>
                <a:cxn ang="0">
                  <a:pos x="508" y="12"/>
                </a:cxn>
                <a:cxn ang="0">
                  <a:pos x="484" y="24"/>
                </a:cxn>
                <a:cxn ang="0">
                  <a:pos x="460" y="42"/>
                </a:cxn>
                <a:cxn ang="0">
                  <a:pos x="436" y="54"/>
                </a:cxn>
                <a:cxn ang="0">
                  <a:pos x="394" y="78"/>
                </a:cxn>
                <a:cxn ang="0">
                  <a:pos x="340" y="108"/>
                </a:cxn>
                <a:cxn ang="0">
                  <a:pos x="275" y="143"/>
                </a:cxn>
                <a:cxn ang="0">
                  <a:pos x="131" y="221"/>
                </a:cxn>
                <a:cxn ang="0">
                  <a:pos x="65" y="251"/>
                </a:cxn>
                <a:cxn ang="0">
                  <a:pos x="0" y="275"/>
                </a:cxn>
                <a:cxn ang="0">
                  <a:pos x="0" y="275"/>
                </a:cxn>
              </a:cxnLst>
              <a:rect l="0" t="0" r="r" b="b"/>
              <a:pathLst>
                <a:path w="526" h="275">
                  <a:moveTo>
                    <a:pt x="0" y="275"/>
                  </a:moveTo>
                  <a:lnTo>
                    <a:pt x="0" y="269"/>
                  </a:lnTo>
                  <a:lnTo>
                    <a:pt x="6" y="251"/>
                  </a:lnTo>
                  <a:lnTo>
                    <a:pt x="6" y="239"/>
                  </a:lnTo>
                  <a:lnTo>
                    <a:pt x="12" y="227"/>
                  </a:lnTo>
                  <a:lnTo>
                    <a:pt x="18" y="221"/>
                  </a:lnTo>
                  <a:lnTo>
                    <a:pt x="36" y="215"/>
                  </a:lnTo>
                  <a:lnTo>
                    <a:pt x="77" y="203"/>
                  </a:lnTo>
                  <a:lnTo>
                    <a:pt x="137" y="179"/>
                  </a:lnTo>
                  <a:lnTo>
                    <a:pt x="209" y="143"/>
                  </a:lnTo>
                  <a:lnTo>
                    <a:pt x="251" y="120"/>
                  </a:lnTo>
                  <a:lnTo>
                    <a:pt x="299" y="96"/>
                  </a:lnTo>
                  <a:lnTo>
                    <a:pt x="394" y="48"/>
                  </a:lnTo>
                  <a:lnTo>
                    <a:pt x="442" y="30"/>
                  </a:lnTo>
                  <a:lnTo>
                    <a:pt x="478" y="12"/>
                  </a:lnTo>
                  <a:lnTo>
                    <a:pt x="502" y="6"/>
                  </a:lnTo>
                  <a:lnTo>
                    <a:pt x="520" y="0"/>
                  </a:lnTo>
                  <a:lnTo>
                    <a:pt x="526" y="0"/>
                  </a:lnTo>
                  <a:lnTo>
                    <a:pt x="520" y="6"/>
                  </a:lnTo>
                  <a:lnTo>
                    <a:pt x="508" y="12"/>
                  </a:lnTo>
                  <a:lnTo>
                    <a:pt x="484" y="24"/>
                  </a:lnTo>
                  <a:lnTo>
                    <a:pt x="460" y="42"/>
                  </a:lnTo>
                  <a:lnTo>
                    <a:pt x="436" y="54"/>
                  </a:lnTo>
                  <a:lnTo>
                    <a:pt x="394" y="78"/>
                  </a:lnTo>
                  <a:lnTo>
                    <a:pt x="340" y="108"/>
                  </a:lnTo>
                  <a:lnTo>
                    <a:pt x="275" y="143"/>
                  </a:lnTo>
                  <a:lnTo>
                    <a:pt x="131" y="221"/>
                  </a:lnTo>
                  <a:lnTo>
                    <a:pt x="65" y="251"/>
                  </a:lnTo>
                  <a:lnTo>
                    <a:pt x="0" y="275"/>
                  </a:lnTo>
                  <a:lnTo>
                    <a:pt x="0" y="275"/>
                  </a:lnTo>
                  <a:close/>
                </a:path>
              </a:pathLst>
            </a:custGeom>
            <a:solidFill>
              <a:schemeClr val="bg1"/>
            </a:solidFill>
            <a:ln w="9525">
              <a:noFill/>
              <a:round/>
              <a:headEnd/>
              <a:tailEnd/>
            </a:ln>
          </p:spPr>
          <p:txBody>
            <a:bodyPr/>
            <a:lstStyle/>
            <a:p>
              <a:pPr>
                <a:defRPr/>
              </a:pPr>
              <a:endParaRPr lang="en-US"/>
            </a:p>
          </p:txBody>
        </p:sp>
        <p:sp>
          <p:nvSpPr>
            <p:cNvPr id="12" name="Freeform 10"/>
            <p:cNvSpPr>
              <a:spLocks/>
            </p:cNvSpPr>
            <p:nvPr userDrawn="1"/>
          </p:nvSpPr>
          <p:spPr bwMode="hidden">
            <a:xfrm>
              <a:off x="3676" y="2015"/>
              <a:ext cx="721" cy="306"/>
            </a:xfrm>
            <a:custGeom>
              <a:avLst/>
              <a:gdLst/>
              <a:ahLst/>
              <a:cxnLst>
                <a:cxn ang="0">
                  <a:pos x="48" y="216"/>
                </a:cxn>
                <a:cxn ang="0">
                  <a:pos x="30" y="252"/>
                </a:cxn>
                <a:cxn ang="0">
                  <a:pos x="12" y="282"/>
                </a:cxn>
                <a:cxn ang="0">
                  <a:pos x="6" y="300"/>
                </a:cxn>
                <a:cxn ang="0">
                  <a:pos x="0" y="306"/>
                </a:cxn>
                <a:cxn ang="0">
                  <a:pos x="48" y="276"/>
                </a:cxn>
                <a:cxn ang="0">
                  <a:pos x="84" y="252"/>
                </a:cxn>
                <a:cxn ang="0">
                  <a:pos x="108" y="234"/>
                </a:cxn>
                <a:cxn ang="0">
                  <a:pos x="120" y="228"/>
                </a:cxn>
                <a:cxn ang="0">
                  <a:pos x="126" y="228"/>
                </a:cxn>
                <a:cxn ang="0">
                  <a:pos x="144" y="222"/>
                </a:cxn>
                <a:cxn ang="0">
                  <a:pos x="168" y="216"/>
                </a:cxn>
                <a:cxn ang="0">
                  <a:pos x="198" y="204"/>
                </a:cxn>
                <a:cxn ang="0">
                  <a:pos x="275" y="180"/>
                </a:cxn>
                <a:cxn ang="0">
                  <a:pos x="371" y="156"/>
                </a:cxn>
                <a:cxn ang="0">
                  <a:pos x="461" y="126"/>
                </a:cxn>
                <a:cxn ang="0">
                  <a:pos x="544" y="102"/>
                </a:cxn>
                <a:cxn ang="0">
                  <a:pos x="574" y="90"/>
                </a:cxn>
                <a:cxn ang="0">
                  <a:pos x="604" y="84"/>
                </a:cxn>
                <a:cxn ang="0">
                  <a:pos x="622" y="78"/>
                </a:cxn>
                <a:cxn ang="0">
                  <a:pos x="628" y="72"/>
                </a:cxn>
                <a:cxn ang="0">
                  <a:pos x="634" y="66"/>
                </a:cxn>
                <a:cxn ang="0">
                  <a:pos x="652" y="60"/>
                </a:cxn>
                <a:cxn ang="0">
                  <a:pos x="694" y="30"/>
                </a:cxn>
                <a:cxn ang="0">
                  <a:pos x="712" y="18"/>
                </a:cxn>
                <a:cxn ang="0">
                  <a:pos x="718" y="6"/>
                </a:cxn>
                <a:cxn ang="0">
                  <a:pos x="712" y="0"/>
                </a:cxn>
                <a:cxn ang="0">
                  <a:pos x="688" y="0"/>
                </a:cxn>
                <a:cxn ang="0">
                  <a:pos x="628" y="0"/>
                </a:cxn>
                <a:cxn ang="0">
                  <a:pos x="580" y="0"/>
                </a:cxn>
                <a:cxn ang="0">
                  <a:pos x="544" y="0"/>
                </a:cxn>
                <a:cxn ang="0">
                  <a:pos x="514" y="18"/>
                </a:cxn>
                <a:cxn ang="0">
                  <a:pos x="485" y="42"/>
                </a:cxn>
                <a:cxn ang="0">
                  <a:pos x="467" y="54"/>
                </a:cxn>
                <a:cxn ang="0">
                  <a:pos x="449" y="60"/>
                </a:cxn>
                <a:cxn ang="0">
                  <a:pos x="425" y="60"/>
                </a:cxn>
                <a:cxn ang="0">
                  <a:pos x="389" y="66"/>
                </a:cxn>
                <a:cxn ang="0">
                  <a:pos x="347" y="84"/>
                </a:cxn>
                <a:cxn ang="0">
                  <a:pos x="311" y="108"/>
                </a:cxn>
                <a:cxn ang="0">
                  <a:pos x="287" y="126"/>
                </a:cxn>
                <a:cxn ang="0">
                  <a:pos x="275" y="132"/>
                </a:cxn>
                <a:cxn ang="0">
                  <a:pos x="257" y="138"/>
                </a:cxn>
                <a:cxn ang="0">
                  <a:pos x="221" y="138"/>
                </a:cxn>
                <a:cxn ang="0">
                  <a:pos x="186" y="138"/>
                </a:cxn>
                <a:cxn ang="0">
                  <a:pos x="180" y="138"/>
                </a:cxn>
                <a:cxn ang="0">
                  <a:pos x="174" y="138"/>
                </a:cxn>
                <a:cxn ang="0">
                  <a:pos x="114" y="162"/>
                </a:cxn>
                <a:cxn ang="0">
                  <a:pos x="48" y="216"/>
                </a:cxn>
                <a:cxn ang="0">
                  <a:pos x="48" y="216"/>
                </a:cxn>
              </a:cxnLst>
              <a:rect l="0" t="0" r="r" b="b"/>
              <a:pathLst>
                <a:path w="718" h="306">
                  <a:moveTo>
                    <a:pt x="48" y="216"/>
                  </a:moveTo>
                  <a:lnTo>
                    <a:pt x="30" y="252"/>
                  </a:lnTo>
                  <a:lnTo>
                    <a:pt x="12" y="282"/>
                  </a:lnTo>
                  <a:lnTo>
                    <a:pt x="6" y="300"/>
                  </a:lnTo>
                  <a:lnTo>
                    <a:pt x="0" y="306"/>
                  </a:lnTo>
                  <a:lnTo>
                    <a:pt x="48" y="276"/>
                  </a:lnTo>
                  <a:lnTo>
                    <a:pt x="84" y="252"/>
                  </a:lnTo>
                  <a:lnTo>
                    <a:pt x="108" y="234"/>
                  </a:lnTo>
                  <a:lnTo>
                    <a:pt x="120" y="228"/>
                  </a:lnTo>
                  <a:lnTo>
                    <a:pt x="126" y="228"/>
                  </a:lnTo>
                  <a:lnTo>
                    <a:pt x="144" y="222"/>
                  </a:lnTo>
                  <a:lnTo>
                    <a:pt x="168" y="216"/>
                  </a:lnTo>
                  <a:lnTo>
                    <a:pt x="198" y="204"/>
                  </a:lnTo>
                  <a:lnTo>
                    <a:pt x="275" y="180"/>
                  </a:lnTo>
                  <a:lnTo>
                    <a:pt x="371" y="156"/>
                  </a:lnTo>
                  <a:lnTo>
                    <a:pt x="461" y="126"/>
                  </a:lnTo>
                  <a:lnTo>
                    <a:pt x="544" y="102"/>
                  </a:lnTo>
                  <a:lnTo>
                    <a:pt x="574" y="90"/>
                  </a:lnTo>
                  <a:lnTo>
                    <a:pt x="604" y="84"/>
                  </a:lnTo>
                  <a:lnTo>
                    <a:pt x="622" y="78"/>
                  </a:lnTo>
                  <a:lnTo>
                    <a:pt x="628" y="72"/>
                  </a:lnTo>
                  <a:lnTo>
                    <a:pt x="634" y="66"/>
                  </a:lnTo>
                  <a:lnTo>
                    <a:pt x="652" y="60"/>
                  </a:lnTo>
                  <a:lnTo>
                    <a:pt x="694" y="30"/>
                  </a:lnTo>
                  <a:lnTo>
                    <a:pt x="712" y="18"/>
                  </a:lnTo>
                  <a:lnTo>
                    <a:pt x="718" y="6"/>
                  </a:lnTo>
                  <a:lnTo>
                    <a:pt x="712" y="0"/>
                  </a:lnTo>
                  <a:lnTo>
                    <a:pt x="688" y="0"/>
                  </a:lnTo>
                  <a:lnTo>
                    <a:pt x="628" y="0"/>
                  </a:lnTo>
                  <a:lnTo>
                    <a:pt x="580" y="0"/>
                  </a:lnTo>
                  <a:lnTo>
                    <a:pt x="544" y="0"/>
                  </a:lnTo>
                  <a:lnTo>
                    <a:pt x="514" y="18"/>
                  </a:lnTo>
                  <a:lnTo>
                    <a:pt x="485" y="42"/>
                  </a:lnTo>
                  <a:lnTo>
                    <a:pt x="467" y="54"/>
                  </a:lnTo>
                  <a:lnTo>
                    <a:pt x="449" y="60"/>
                  </a:lnTo>
                  <a:lnTo>
                    <a:pt x="425" y="60"/>
                  </a:lnTo>
                  <a:lnTo>
                    <a:pt x="389" y="66"/>
                  </a:lnTo>
                  <a:lnTo>
                    <a:pt x="347" y="84"/>
                  </a:lnTo>
                  <a:lnTo>
                    <a:pt x="311" y="108"/>
                  </a:lnTo>
                  <a:lnTo>
                    <a:pt x="287" y="126"/>
                  </a:lnTo>
                  <a:lnTo>
                    <a:pt x="275" y="132"/>
                  </a:lnTo>
                  <a:lnTo>
                    <a:pt x="257" y="138"/>
                  </a:lnTo>
                  <a:lnTo>
                    <a:pt x="221" y="138"/>
                  </a:lnTo>
                  <a:lnTo>
                    <a:pt x="186" y="138"/>
                  </a:lnTo>
                  <a:lnTo>
                    <a:pt x="180" y="138"/>
                  </a:lnTo>
                  <a:lnTo>
                    <a:pt x="174" y="138"/>
                  </a:lnTo>
                  <a:lnTo>
                    <a:pt x="114" y="162"/>
                  </a:lnTo>
                  <a:lnTo>
                    <a:pt x="48" y="216"/>
                  </a:lnTo>
                  <a:lnTo>
                    <a:pt x="48" y="216"/>
                  </a:lnTo>
                  <a:close/>
                </a:path>
              </a:pathLst>
            </a:custGeom>
            <a:solidFill>
              <a:schemeClr val="bg1"/>
            </a:solidFill>
            <a:ln w="9525">
              <a:noFill/>
              <a:round/>
              <a:headEnd/>
              <a:tailEnd/>
            </a:ln>
          </p:spPr>
          <p:txBody>
            <a:bodyPr/>
            <a:lstStyle/>
            <a:p>
              <a:pPr>
                <a:defRPr/>
              </a:pPr>
              <a:endParaRPr lang="en-US"/>
            </a:p>
          </p:txBody>
        </p:sp>
        <p:sp>
          <p:nvSpPr>
            <p:cNvPr id="13" name="Freeform 11"/>
            <p:cNvSpPr>
              <a:spLocks/>
            </p:cNvSpPr>
            <p:nvPr userDrawn="1"/>
          </p:nvSpPr>
          <p:spPr bwMode="hidden">
            <a:xfrm>
              <a:off x="3358" y="1890"/>
              <a:ext cx="2400" cy="881"/>
            </a:xfrm>
            <a:custGeom>
              <a:avLst/>
              <a:gdLst/>
              <a:ahLst/>
              <a:cxnLst>
                <a:cxn ang="0">
                  <a:pos x="2231" y="54"/>
                </a:cxn>
                <a:cxn ang="0">
                  <a:pos x="2189" y="54"/>
                </a:cxn>
                <a:cxn ang="0">
                  <a:pos x="2147" y="66"/>
                </a:cxn>
                <a:cxn ang="0">
                  <a:pos x="2021" y="101"/>
                </a:cxn>
                <a:cxn ang="0">
                  <a:pos x="1956" y="119"/>
                </a:cxn>
                <a:cxn ang="0">
                  <a:pos x="1860" y="167"/>
                </a:cxn>
                <a:cxn ang="0">
                  <a:pos x="1836" y="245"/>
                </a:cxn>
                <a:cxn ang="0">
                  <a:pos x="1842" y="305"/>
                </a:cxn>
                <a:cxn ang="0">
                  <a:pos x="1758" y="317"/>
                </a:cxn>
                <a:cxn ang="0">
                  <a:pos x="1597" y="263"/>
                </a:cxn>
                <a:cxn ang="0">
                  <a:pos x="1507" y="257"/>
                </a:cxn>
                <a:cxn ang="0">
                  <a:pos x="1399" y="311"/>
                </a:cxn>
                <a:cxn ang="0">
                  <a:pos x="1334" y="353"/>
                </a:cxn>
                <a:cxn ang="0">
                  <a:pos x="1310" y="359"/>
                </a:cxn>
                <a:cxn ang="0">
                  <a:pos x="1214" y="371"/>
                </a:cxn>
                <a:cxn ang="0">
                  <a:pos x="1160" y="365"/>
                </a:cxn>
                <a:cxn ang="0">
                  <a:pos x="1053" y="371"/>
                </a:cxn>
                <a:cxn ang="0">
                  <a:pos x="957" y="383"/>
                </a:cxn>
                <a:cxn ang="0">
                  <a:pos x="921" y="401"/>
                </a:cxn>
                <a:cxn ang="0">
                  <a:pos x="819" y="419"/>
                </a:cxn>
                <a:cxn ang="0">
                  <a:pos x="778" y="419"/>
                </a:cxn>
                <a:cxn ang="0">
                  <a:pos x="664" y="437"/>
                </a:cxn>
                <a:cxn ang="0">
                  <a:pos x="598" y="473"/>
                </a:cxn>
                <a:cxn ang="0">
                  <a:pos x="503" y="467"/>
                </a:cxn>
                <a:cxn ang="0">
                  <a:pos x="431" y="491"/>
                </a:cxn>
                <a:cxn ang="0">
                  <a:pos x="413" y="539"/>
                </a:cxn>
                <a:cxn ang="0">
                  <a:pos x="347" y="569"/>
                </a:cxn>
                <a:cxn ang="0">
                  <a:pos x="222" y="599"/>
                </a:cxn>
                <a:cxn ang="0">
                  <a:pos x="138" y="647"/>
                </a:cxn>
                <a:cxn ang="0">
                  <a:pos x="108" y="659"/>
                </a:cxn>
                <a:cxn ang="0">
                  <a:pos x="0" y="671"/>
                </a:cxn>
                <a:cxn ang="0">
                  <a:pos x="84" y="695"/>
                </a:cxn>
                <a:cxn ang="0">
                  <a:pos x="263" y="653"/>
                </a:cxn>
                <a:cxn ang="0">
                  <a:pos x="473" y="569"/>
                </a:cxn>
                <a:cxn ang="0">
                  <a:pos x="568" y="521"/>
                </a:cxn>
                <a:cxn ang="0">
                  <a:pos x="646" y="515"/>
                </a:cxn>
                <a:cxn ang="0">
                  <a:pos x="873" y="461"/>
                </a:cxn>
                <a:cxn ang="0">
                  <a:pos x="1148" y="425"/>
                </a:cxn>
                <a:cxn ang="0">
                  <a:pos x="1292" y="461"/>
                </a:cxn>
                <a:cxn ang="0">
                  <a:pos x="1417" y="533"/>
                </a:cxn>
                <a:cxn ang="0">
                  <a:pos x="1435" y="617"/>
                </a:cxn>
                <a:cxn ang="0">
                  <a:pos x="1376" y="653"/>
                </a:cxn>
                <a:cxn ang="0">
                  <a:pos x="1226" y="701"/>
                </a:cxn>
                <a:cxn ang="0">
                  <a:pos x="1112" y="755"/>
                </a:cxn>
                <a:cxn ang="0">
                  <a:pos x="1065" y="809"/>
                </a:cxn>
                <a:cxn ang="0">
                  <a:pos x="1077" y="869"/>
                </a:cxn>
                <a:cxn ang="0">
                  <a:pos x="1106" y="881"/>
                </a:cxn>
                <a:cxn ang="0">
                  <a:pos x="1208" y="869"/>
                </a:cxn>
                <a:cxn ang="0">
                  <a:pos x="1388" y="857"/>
                </a:cxn>
                <a:cxn ang="0">
                  <a:pos x="1441" y="851"/>
                </a:cxn>
                <a:cxn ang="0">
                  <a:pos x="1483" y="833"/>
                </a:cxn>
                <a:cxn ang="0">
                  <a:pos x="1675" y="743"/>
                </a:cxn>
                <a:cxn ang="0">
                  <a:pos x="1806" y="689"/>
                </a:cxn>
                <a:cxn ang="0">
                  <a:pos x="1884" y="581"/>
                </a:cxn>
                <a:cxn ang="0">
                  <a:pos x="2039" y="389"/>
                </a:cxn>
                <a:cxn ang="0">
                  <a:pos x="2207" y="269"/>
                </a:cxn>
                <a:cxn ang="0">
                  <a:pos x="2249" y="239"/>
                </a:cxn>
                <a:cxn ang="0">
                  <a:pos x="2392" y="0"/>
                </a:cxn>
                <a:cxn ang="0">
                  <a:pos x="2302" y="36"/>
                </a:cxn>
              </a:cxnLst>
              <a:rect l="0" t="0" r="r" b="b"/>
              <a:pathLst>
                <a:path w="2392" h="881">
                  <a:moveTo>
                    <a:pt x="2302" y="36"/>
                  </a:moveTo>
                  <a:lnTo>
                    <a:pt x="2266" y="48"/>
                  </a:lnTo>
                  <a:lnTo>
                    <a:pt x="2231" y="54"/>
                  </a:lnTo>
                  <a:lnTo>
                    <a:pt x="2201" y="54"/>
                  </a:lnTo>
                  <a:lnTo>
                    <a:pt x="2195" y="54"/>
                  </a:lnTo>
                  <a:lnTo>
                    <a:pt x="2189" y="54"/>
                  </a:lnTo>
                  <a:lnTo>
                    <a:pt x="2189" y="54"/>
                  </a:lnTo>
                  <a:lnTo>
                    <a:pt x="2177" y="60"/>
                  </a:lnTo>
                  <a:lnTo>
                    <a:pt x="2147" y="66"/>
                  </a:lnTo>
                  <a:lnTo>
                    <a:pt x="2105" y="78"/>
                  </a:lnTo>
                  <a:lnTo>
                    <a:pt x="2057" y="89"/>
                  </a:lnTo>
                  <a:lnTo>
                    <a:pt x="2021" y="101"/>
                  </a:lnTo>
                  <a:lnTo>
                    <a:pt x="1997" y="107"/>
                  </a:lnTo>
                  <a:lnTo>
                    <a:pt x="1973" y="113"/>
                  </a:lnTo>
                  <a:lnTo>
                    <a:pt x="1956" y="119"/>
                  </a:lnTo>
                  <a:lnTo>
                    <a:pt x="1926" y="131"/>
                  </a:lnTo>
                  <a:lnTo>
                    <a:pt x="1896" y="137"/>
                  </a:lnTo>
                  <a:lnTo>
                    <a:pt x="1860" y="167"/>
                  </a:lnTo>
                  <a:lnTo>
                    <a:pt x="1842" y="191"/>
                  </a:lnTo>
                  <a:lnTo>
                    <a:pt x="1836" y="221"/>
                  </a:lnTo>
                  <a:lnTo>
                    <a:pt x="1836" y="245"/>
                  </a:lnTo>
                  <a:lnTo>
                    <a:pt x="1842" y="269"/>
                  </a:lnTo>
                  <a:lnTo>
                    <a:pt x="1842" y="293"/>
                  </a:lnTo>
                  <a:lnTo>
                    <a:pt x="1842" y="305"/>
                  </a:lnTo>
                  <a:lnTo>
                    <a:pt x="1824" y="323"/>
                  </a:lnTo>
                  <a:lnTo>
                    <a:pt x="1794" y="329"/>
                  </a:lnTo>
                  <a:lnTo>
                    <a:pt x="1758" y="317"/>
                  </a:lnTo>
                  <a:lnTo>
                    <a:pt x="1716" y="299"/>
                  </a:lnTo>
                  <a:lnTo>
                    <a:pt x="1657" y="275"/>
                  </a:lnTo>
                  <a:lnTo>
                    <a:pt x="1597" y="263"/>
                  </a:lnTo>
                  <a:lnTo>
                    <a:pt x="1543" y="257"/>
                  </a:lnTo>
                  <a:lnTo>
                    <a:pt x="1519" y="257"/>
                  </a:lnTo>
                  <a:lnTo>
                    <a:pt x="1507" y="257"/>
                  </a:lnTo>
                  <a:lnTo>
                    <a:pt x="1489" y="263"/>
                  </a:lnTo>
                  <a:lnTo>
                    <a:pt x="1459" y="275"/>
                  </a:lnTo>
                  <a:lnTo>
                    <a:pt x="1399" y="311"/>
                  </a:lnTo>
                  <a:lnTo>
                    <a:pt x="1376" y="329"/>
                  </a:lnTo>
                  <a:lnTo>
                    <a:pt x="1352" y="341"/>
                  </a:lnTo>
                  <a:lnTo>
                    <a:pt x="1334" y="353"/>
                  </a:lnTo>
                  <a:lnTo>
                    <a:pt x="1328" y="359"/>
                  </a:lnTo>
                  <a:lnTo>
                    <a:pt x="1322" y="359"/>
                  </a:lnTo>
                  <a:lnTo>
                    <a:pt x="1310" y="359"/>
                  </a:lnTo>
                  <a:lnTo>
                    <a:pt x="1286" y="365"/>
                  </a:lnTo>
                  <a:lnTo>
                    <a:pt x="1262" y="365"/>
                  </a:lnTo>
                  <a:lnTo>
                    <a:pt x="1214" y="371"/>
                  </a:lnTo>
                  <a:lnTo>
                    <a:pt x="1196" y="371"/>
                  </a:lnTo>
                  <a:lnTo>
                    <a:pt x="1178" y="365"/>
                  </a:lnTo>
                  <a:lnTo>
                    <a:pt x="1160" y="365"/>
                  </a:lnTo>
                  <a:lnTo>
                    <a:pt x="1130" y="365"/>
                  </a:lnTo>
                  <a:lnTo>
                    <a:pt x="1095" y="365"/>
                  </a:lnTo>
                  <a:lnTo>
                    <a:pt x="1053" y="371"/>
                  </a:lnTo>
                  <a:lnTo>
                    <a:pt x="1017" y="377"/>
                  </a:lnTo>
                  <a:lnTo>
                    <a:pt x="981" y="377"/>
                  </a:lnTo>
                  <a:lnTo>
                    <a:pt x="957" y="383"/>
                  </a:lnTo>
                  <a:lnTo>
                    <a:pt x="945" y="389"/>
                  </a:lnTo>
                  <a:lnTo>
                    <a:pt x="939" y="395"/>
                  </a:lnTo>
                  <a:lnTo>
                    <a:pt x="921" y="401"/>
                  </a:lnTo>
                  <a:lnTo>
                    <a:pt x="879" y="407"/>
                  </a:lnTo>
                  <a:lnTo>
                    <a:pt x="837" y="419"/>
                  </a:lnTo>
                  <a:lnTo>
                    <a:pt x="819" y="419"/>
                  </a:lnTo>
                  <a:lnTo>
                    <a:pt x="808" y="419"/>
                  </a:lnTo>
                  <a:lnTo>
                    <a:pt x="796" y="419"/>
                  </a:lnTo>
                  <a:lnTo>
                    <a:pt x="778" y="419"/>
                  </a:lnTo>
                  <a:lnTo>
                    <a:pt x="754" y="419"/>
                  </a:lnTo>
                  <a:lnTo>
                    <a:pt x="724" y="425"/>
                  </a:lnTo>
                  <a:lnTo>
                    <a:pt x="664" y="437"/>
                  </a:lnTo>
                  <a:lnTo>
                    <a:pt x="640" y="449"/>
                  </a:lnTo>
                  <a:lnTo>
                    <a:pt x="616" y="461"/>
                  </a:lnTo>
                  <a:lnTo>
                    <a:pt x="598" y="473"/>
                  </a:lnTo>
                  <a:lnTo>
                    <a:pt x="580" y="473"/>
                  </a:lnTo>
                  <a:lnTo>
                    <a:pt x="538" y="473"/>
                  </a:lnTo>
                  <a:lnTo>
                    <a:pt x="503" y="467"/>
                  </a:lnTo>
                  <a:lnTo>
                    <a:pt x="461" y="473"/>
                  </a:lnTo>
                  <a:lnTo>
                    <a:pt x="443" y="479"/>
                  </a:lnTo>
                  <a:lnTo>
                    <a:pt x="431" y="491"/>
                  </a:lnTo>
                  <a:lnTo>
                    <a:pt x="425" y="509"/>
                  </a:lnTo>
                  <a:lnTo>
                    <a:pt x="419" y="533"/>
                  </a:lnTo>
                  <a:lnTo>
                    <a:pt x="413" y="539"/>
                  </a:lnTo>
                  <a:lnTo>
                    <a:pt x="407" y="545"/>
                  </a:lnTo>
                  <a:lnTo>
                    <a:pt x="389" y="551"/>
                  </a:lnTo>
                  <a:lnTo>
                    <a:pt x="347" y="569"/>
                  </a:lnTo>
                  <a:lnTo>
                    <a:pt x="299" y="587"/>
                  </a:lnTo>
                  <a:lnTo>
                    <a:pt x="257" y="593"/>
                  </a:lnTo>
                  <a:lnTo>
                    <a:pt x="222" y="599"/>
                  </a:lnTo>
                  <a:lnTo>
                    <a:pt x="180" y="617"/>
                  </a:lnTo>
                  <a:lnTo>
                    <a:pt x="150" y="641"/>
                  </a:lnTo>
                  <a:lnTo>
                    <a:pt x="138" y="647"/>
                  </a:lnTo>
                  <a:lnTo>
                    <a:pt x="132" y="653"/>
                  </a:lnTo>
                  <a:lnTo>
                    <a:pt x="126" y="659"/>
                  </a:lnTo>
                  <a:lnTo>
                    <a:pt x="108" y="659"/>
                  </a:lnTo>
                  <a:lnTo>
                    <a:pt x="96" y="653"/>
                  </a:lnTo>
                  <a:lnTo>
                    <a:pt x="90" y="653"/>
                  </a:lnTo>
                  <a:lnTo>
                    <a:pt x="0" y="671"/>
                  </a:lnTo>
                  <a:lnTo>
                    <a:pt x="12" y="689"/>
                  </a:lnTo>
                  <a:lnTo>
                    <a:pt x="42" y="695"/>
                  </a:lnTo>
                  <a:lnTo>
                    <a:pt x="84" y="695"/>
                  </a:lnTo>
                  <a:lnTo>
                    <a:pt x="132" y="683"/>
                  </a:lnTo>
                  <a:lnTo>
                    <a:pt x="192" y="671"/>
                  </a:lnTo>
                  <a:lnTo>
                    <a:pt x="263" y="653"/>
                  </a:lnTo>
                  <a:lnTo>
                    <a:pt x="335" y="629"/>
                  </a:lnTo>
                  <a:lnTo>
                    <a:pt x="407" y="599"/>
                  </a:lnTo>
                  <a:lnTo>
                    <a:pt x="473" y="569"/>
                  </a:lnTo>
                  <a:lnTo>
                    <a:pt x="527" y="545"/>
                  </a:lnTo>
                  <a:lnTo>
                    <a:pt x="562" y="527"/>
                  </a:lnTo>
                  <a:lnTo>
                    <a:pt x="568" y="521"/>
                  </a:lnTo>
                  <a:lnTo>
                    <a:pt x="574" y="521"/>
                  </a:lnTo>
                  <a:lnTo>
                    <a:pt x="604" y="521"/>
                  </a:lnTo>
                  <a:lnTo>
                    <a:pt x="646" y="515"/>
                  </a:lnTo>
                  <a:lnTo>
                    <a:pt x="712" y="497"/>
                  </a:lnTo>
                  <a:lnTo>
                    <a:pt x="790" y="479"/>
                  </a:lnTo>
                  <a:lnTo>
                    <a:pt x="873" y="461"/>
                  </a:lnTo>
                  <a:lnTo>
                    <a:pt x="963" y="443"/>
                  </a:lnTo>
                  <a:lnTo>
                    <a:pt x="1059" y="431"/>
                  </a:lnTo>
                  <a:lnTo>
                    <a:pt x="1148" y="425"/>
                  </a:lnTo>
                  <a:lnTo>
                    <a:pt x="1178" y="425"/>
                  </a:lnTo>
                  <a:lnTo>
                    <a:pt x="1214" y="437"/>
                  </a:lnTo>
                  <a:lnTo>
                    <a:pt x="1292" y="461"/>
                  </a:lnTo>
                  <a:lnTo>
                    <a:pt x="1340" y="479"/>
                  </a:lnTo>
                  <a:lnTo>
                    <a:pt x="1382" y="503"/>
                  </a:lnTo>
                  <a:lnTo>
                    <a:pt x="1417" y="533"/>
                  </a:lnTo>
                  <a:lnTo>
                    <a:pt x="1441" y="563"/>
                  </a:lnTo>
                  <a:lnTo>
                    <a:pt x="1447" y="587"/>
                  </a:lnTo>
                  <a:lnTo>
                    <a:pt x="1435" y="617"/>
                  </a:lnTo>
                  <a:lnTo>
                    <a:pt x="1423" y="629"/>
                  </a:lnTo>
                  <a:lnTo>
                    <a:pt x="1405" y="641"/>
                  </a:lnTo>
                  <a:lnTo>
                    <a:pt x="1376" y="653"/>
                  </a:lnTo>
                  <a:lnTo>
                    <a:pt x="1346" y="665"/>
                  </a:lnTo>
                  <a:lnTo>
                    <a:pt x="1280" y="683"/>
                  </a:lnTo>
                  <a:lnTo>
                    <a:pt x="1226" y="701"/>
                  </a:lnTo>
                  <a:lnTo>
                    <a:pt x="1178" y="719"/>
                  </a:lnTo>
                  <a:lnTo>
                    <a:pt x="1142" y="743"/>
                  </a:lnTo>
                  <a:lnTo>
                    <a:pt x="1112" y="755"/>
                  </a:lnTo>
                  <a:lnTo>
                    <a:pt x="1089" y="773"/>
                  </a:lnTo>
                  <a:lnTo>
                    <a:pt x="1077" y="791"/>
                  </a:lnTo>
                  <a:lnTo>
                    <a:pt x="1065" y="809"/>
                  </a:lnTo>
                  <a:lnTo>
                    <a:pt x="1059" y="833"/>
                  </a:lnTo>
                  <a:lnTo>
                    <a:pt x="1065" y="857"/>
                  </a:lnTo>
                  <a:lnTo>
                    <a:pt x="1077" y="869"/>
                  </a:lnTo>
                  <a:lnTo>
                    <a:pt x="1083" y="875"/>
                  </a:lnTo>
                  <a:lnTo>
                    <a:pt x="1089" y="881"/>
                  </a:lnTo>
                  <a:lnTo>
                    <a:pt x="1106" y="881"/>
                  </a:lnTo>
                  <a:lnTo>
                    <a:pt x="1124" y="875"/>
                  </a:lnTo>
                  <a:lnTo>
                    <a:pt x="1148" y="875"/>
                  </a:lnTo>
                  <a:lnTo>
                    <a:pt x="1208" y="869"/>
                  </a:lnTo>
                  <a:lnTo>
                    <a:pt x="1268" y="863"/>
                  </a:lnTo>
                  <a:lnTo>
                    <a:pt x="1328" y="863"/>
                  </a:lnTo>
                  <a:lnTo>
                    <a:pt x="1388" y="857"/>
                  </a:lnTo>
                  <a:lnTo>
                    <a:pt x="1411" y="857"/>
                  </a:lnTo>
                  <a:lnTo>
                    <a:pt x="1429" y="851"/>
                  </a:lnTo>
                  <a:lnTo>
                    <a:pt x="1441" y="851"/>
                  </a:lnTo>
                  <a:lnTo>
                    <a:pt x="1447" y="851"/>
                  </a:lnTo>
                  <a:lnTo>
                    <a:pt x="1459" y="845"/>
                  </a:lnTo>
                  <a:lnTo>
                    <a:pt x="1483" y="833"/>
                  </a:lnTo>
                  <a:lnTo>
                    <a:pt x="1525" y="815"/>
                  </a:lnTo>
                  <a:lnTo>
                    <a:pt x="1573" y="791"/>
                  </a:lnTo>
                  <a:lnTo>
                    <a:pt x="1675" y="743"/>
                  </a:lnTo>
                  <a:lnTo>
                    <a:pt x="1716" y="725"/>
                  </a:lnTo>
                  <a:lnTo>
                    <a:pt x="1752" y="713"/>
                  </a:lnTo>
                  <a:lnTo>
                    <a:pt x="1806" y="689"/>
                  </a:lnTo>
                  <a:lnTo>
                    <a:pt x="1842" y="653"/>
                  </a:lnTo>
                  <a:lnTo>
                    <a:pt x="1866" y="611"/>
                  </a:lnTo>
                  <a:lnTo>
                    <a:pt x="1884" y="581"/>
                  </a:lnTo>
                  <a:lnTo>
                    <a:pt x="1926" y="515"/>
                  </a:lnTo>
                  <a:lnTo>
                    <a:pt x="1979" y="449"/>
                  </a:lnTo>
                  <a:lnTo>
                    <a:pt x="2039" y="389"/>
                  </a:lnTo>
                  <a:lnTo>
                    <a:pt x="2105" y="341"/>
                  </a:lnTo>
                  <a:lnTo>
                    <a:pt x="2159" y="299"/>
                  </a:lnTo>
                  <a:lnTo>
                    <a:pt x="2207" y="269"/>
                  </a:lnTo>
                  <a:lnTo>
                    <a:pt x="2237" y="245"/>
                  </a:lnTo>
                  <a:lnTo>
                    <a:pt x="2249" y="239"/>
                  </a:lnTo>
                  <a:lnTo>
                    <a:pt x="2249" y="239"/>
                  </a:lnTo>
                  <a:lnTo>
                    <a:pt x="2392" y="167"/>
                  </a:lnTo>
                  <a:lnTo>
                    <a:pt x="2392" y="60"/>
                  </a:lnTo>
                  <a:lnTo>
                    <a:pt x="2392" y="0"/>
                  </a:lnTo>
                  <a:lnTo>
                    <a:pt x="2344" y="18"/>
                  </a:lnTo>
                  <a:lnTo>
                    <a:pt x="2302" y="36"/>
                  </a:lnTo>
                  <a:lnTo>
                    <a:pt x="2302" y="36"/>
                  </a:lnTo>
                  <a:close/>
                </a:path>
              </a:pathLst>
            </a:custGeom>
            <a:solidFill>
              <a:schemeClr val="bg1"/>
            </a:solidFill>
            <a:ln w="9525">
              <a:noFill/>
              <a:round/>
              <a:headEnd/>
              <a:tailEnd/>
            </a:ln>
          </p:spPr>
          <p:txBody>
            <a:bodyPr/>
            <a:lstStyle/>
            <a:p>
              <a:pPr>
                <a:defRPr/>
              </a:pPr>
              <a:endParaRPr lang="en-US"/>
            </a:p>
          </p:txBody>
        </p:sp>
        <p:sp>
          <p:nvSpPr>
            <p:cNvPr id="14" name="Freeform 12"/>
            <p:cNvSpPr>
              <a:spLocks/>
            </p:cNvSpPr>
            <p:nvPr userDrawn="1"/>
          </p:nvSpPr>
          <p:spPr bwMode="hidden">
            <a:xfrm>
              <a:off x="3839" y="1854"/>
              <a:ext cx="577" cy="258"/>
            </a:xfrm>
            <a:custGeom>
              <a:avLst/>
              <a:gdLst/>
              <a:ahLst/>
              <a:cxnLst>
                <a:cxn ang="0">
                  <a:pos x="30" y="245"/>
                </a:cxn>
                <a:cxn ang="0">
                  <a:pos x="18" y="251"/>
                </a:cxn>
                <a:cxn ang="0">
                  <a:pos x="6" y="257"/>
                </a:cxn>
                <a:cxn ang="0">
                  <a:pos x="0" y="257"/>
                </a:cxn>
                <a:cxn ang="0">
                  <a:pos x="305" y="113"/>
                </a:cxn>
                <a:cxn ang="0">
                  <a:pos x="520" y="0"/>
                </a:cxn>
                <a:cxn ang="0">
                  <a:pos x="526" y="6"/>
                </a:cxn>
                <a:cxn ang="0">
                  <a:pos x="544" y="18"/>
                </a:cxn>
                <a:cxn ang="0">
                  <a:pos x="550" y="24"/>
                </a:cxn>
                <a:cxn ang="0">
                  <a:pos x="550" y="36"/>
                </a:cxn>
                <a:cxn ang="0">
                  <a:pos x="544" y="42"/>
                </a:cxn>
                <a:cxn ang="0">
                  <a:pos x="526" y="54"/>
                </a:cxn>
                <a:cxn ang="0">
                  <a:pos x="514" y="60"/>
                </a:cxn>
                <a:cxn ang="0">
                  <a:pos x="502" y="66"/>
                </a:cxn>
                <a:cxn ang="0">
                  <a:pos x="448" y="84"/>
                </a:cxn>
                <a:cxn ang="0">
                  <a:pos x="382" y="113"/>
                </a:cxn>
                <a:cxn ang="0">
                  <a:pos x="305" y="143"/>
                </a:cxn>
                <a:cxn ang="0">
                  <a:pos x="227" y="173"/>
                </a:cxn>
                <a:cxn ang="0">
                  <a:pos x="149" y="203"/>
                </a:cxn>
                <a:cxn ang="0">
                  <a:pos x="83" y="227"/>
                </a:cxn>
                <a:cxn ang="0">
                  <a:pos x="30" y="245"/>
                </a:cxn>
                <a:cxn ang="0">
                  <a:pos x="30" y="245"/>
                </a:cxn>
              </a:cxnLst>
              <a:rect l="0" t="0" r="r" b="b"/>
              <a:pathLst>
                <a:path w="550" h="257">
                  <a:moveTo>
                    <a:pt x="30" y="245"/>
                  </a:moveTo>
                  <a:lnTo>
                    <a:pt x="18" y="251"/>
                  </a:lnTo>
                  <a:lnTo>
                    <a:pt x="6" y="257"/>
                  </a:lnTo>
                  <a:lnTo>
                    <a:pt x="0" y="257"/>
                  </a:lnTo>
                  <a:lnTo>
                    <a:pt x="305" y="113"/>
                  </a:lnTo>
                  <a:lnTo>
                    <a:pt x="520" y="0"/>
                  </a:lnTo>
                  <a:lnTo>
                    <a:pt x="526" y="6"/>
                  </a:lnTo>
                  <a:lnTo>
                    <a:pt x="544" y="18"/>
                  </a:lnTo>
                  <a:lnTo>
                    <a:pt x="550" y="24"/>
                  </a:lnTo>
                  <a:lnTo>
                    <a:pt x="550" y="36"/>
                  </a:lnTo>
                  <a:lnTo>
                    <a:pt x="544" y="42"/>
                  </a:lnTo>
                  <a:lnTo>
                    <a:pt x="526" y="54"/>
                  </a:lnTo>
                  <a:lnTo>
                    <a:pt x="514" y="60"/>
                  </a:lnTo>
                  <a:lnTo>
                    <a:pt x="502" y="66"/>
                  </a:lnTo>
                  <a:lnTo>
                    <a:pt x="448" y="84"/>
                  </a:lnTo>
                  <a:lnTo>
                    <a:pt x="382" y="113"/>
                  </a:lnTo>
                  <a:lnTo>
                    <a:pt x="305" y="143"/>
                  </a:lnTo>
                  <a:lnTo>
                    <a:pt x="227" y="173"/>
                  </a:lnTo>
                  <a:lnTo>
                    <a:pt x="149" y="203"/>
                  </a:lnTo>
                  <a:lnTo>
                    <a:pt x="83" y="227"/>
                  </a:lnTo>
                  <a:lnTo>
                    <a:pt x="30" y="245"/>
                  </a:lnTo>
                  <a:lnTo>
                    <a:pt x="30" y="245"/>
                  </a:lnTo>
                  <a:close/>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a:defRPr/>
              </a:pPr>
              <a:endParaRPr lang="en-US"/>
            </a:p>
          </p:txBody>
        </p:sp>
        <p:sp>
          <p:nvSpPr>
            <p:cNvPr id="15" name="Freeform 13"/>
            <p:cNvSpPr>
              <a:spLocks/>
            </p:cNvSpPr>
            <p:nvPr userDrawn="1"/>
          </p:nvSpPr>
          <p:spPr bwMode="hidden">
            <a:xfrm>
              <a:off x="5327" y="1642"/>
              <a:ext cx="5" cy="1"/>
            </a:xfrm>
            <a:custGeom>
              <a:avLst/>
              <a:gdLst/>
              <a:ahLst/>
              <a:cxnLst>
                <a:cxn ang="0">
                  <a:pos x="0" y="0"/>
                </a:cxn>
                <a:cxn ang="0">
                  <a:pos x="5" y="0"/>
                </a:cxn>
                <a:cxn ang="0">
                  <a:pos x="0" y="0"/>
                </a:cxn>
                <a:cxn ang="0">
                  <a:pos x="0" y="0"/>
                </a:cxn>
              </a:cxnLst>
              <a:rect l="0" t="0" r="r" b="b"/>
              <a:pathLst>
                <a:path w="5">
                  <a:moveTo>
                    <a:pt x="0" y="0"/>
                  </a:moveTo>
                  <a:lnTo>
                    <a:pt x="5" y="0"/>
                  </a:lnTo>
                  <a:lnTo>
                    <a:pt x="0" y="0"/>
                  </a:lnTo>
                  <a:lnTo>
                    <a:pt x="0" y="0"/>
                  </a:lnTo>
                  <a:close/>
                </a:path>
              </a:pathLst>
            </a:custGeom>
            <a:solidFill>
              <a:srgbClr val="FED1AD"/>
            </a:solidFill>
            <a:ln w="9525">
              <a:noFill/>
              <a:round/>
              <a:headEnd/>
              <a:tailEnd/>
            </a:ln>
          </p:spPr>
          <p:txBody>
            <a:bodyPr/>
            <a:lstStyle/>
            <a:p>
              <a:pPr>
                <a:defRPr/>
              </a:pPr>
              <a:endParaRPr lang="en-US"/>
            </a:p>
          </p:txBody>
        </p:sp>
        <p:sp>
          <p:nvSpPr>
            <p:cNvPr id="16" name="Freeform 14"/>
            <p:cNvSpPr>
              <a:spLocks/>
            </p:cNvSpPr>
            <p:nvPr userDrawn="1"/>
          </p:nvSpPr>
          <p:spPr bwMode="hidden">
            <a:xfrm>
              <a:off x="3839" y="1728"/>
              <a:ext cx="716" cy="383"/>
            </a:xfrm>
            <a:custGeom>
              <a:avLst/>
              <a:gdLst/>
              <a:ahLst/>
              <a:cxnLst>
                <a:cxn ang="0">
                  <a:pos x="659" y="6"/>
                </a:cxn>
                <a:cxn ang="0">
                  <a:pos x="588" y="42"/>
                </a:cxn>
                <a:cxn ang="0">
                  <a:pos x="515" y="84"/>
                </a:cxn>
                <a:cxn ang="0">
                  <a:pos x="509" y="90"/>
                </a:cxn>
                <a:cxn ang="0">
                  <a:pos x="485" y="102"/>
                </a:cxn>
                <a:cxn ang="0">
                  <a:pos x="455" y="120"/>
                </a:cxn>
                <a:cxn ang="0">
                  <a:pos x="425" y="138"/>
                </a:cxn>
                <a:cxn ang="0">
                  <a:pos x="371" y="168"/>
                </a:cxn>
                <a:cxn ang="0">
                  <a:pos x="306" y="198"/>
                </a:cxn>
                <a:cxn ang="0">
                  <a:pos x="186" y="251"/>
                </a:cxn>
                <a:cxn ang="0">
                  <a:pos x="131" y="269"/>
                </a:cxn>
                <a:cxn ang="0">
                  <a:pos x="89" y="287"/>
                </a:cxn>
                <a:cxn ang="0">
                  <a:pos x="53" y="305"/>
                </a:cxn>
                <a:cxn ang="0">
                  <a:pos x="36" y="311"/>
                </a:cxn>
                <a:cxn ang="0">
                  <a:pos x="12" y="329"/>
                </a:cxn>
                <a:cxn ang="0">
                  <a:pos x="0" y="353"/>
                </a:cxn>
                <a:cxn ang="0">
                  <a:pos x="0" y="371"/>
                </a:cxn>
                <a:cxn ang="0">
                  <a:pos x="0" y="383"/>
                </a:cxn>
                <a:cxn ang="0">
                  <a:pos x="0" y="383"/>
                </a:cxn>
                <a:cxn ang="0">
                  <a:pos x="12" y="371"/>
                </a:cxn>
                <a:cxn ang="0">
                  <a:pos x="30" y="353"/>
                </a:cxn>
                <a:cxn ang="0">
                  <a:pos x="53" y="335"/>
                </a:cxn>
                <a:cxn ang="0">
                  <a:pos x="77" y="317"/>
                </a:cxn>
                <a:cxn ang="0">
                  <a:pos x="101" y="311"/>
                </a:cxn>
                <a:cxn ang="0">
                  <a:pos x="131" y="299"/>
                </a:cxn>
                <a:cxn ang="0">
                  <a:pos x="204" y="269"/>
                </a:cxn>
                <a:cxn ang="0">
                  <a:pos x="240" y="251"/>
                </a:cxn>
                <a:cxn ang="0">
                  <a:pos x="270" y="239"/>
                </a:cxn>
                <a:cxn ang="0">
                  <a:pos x="294" y="228"/>
                </a:cxn>
                <a:cxn ang="0">
                  <a:pos x="312" y="222"/>
                </a:cxn>
                <a:cxn ang="0">
                  <a:pos x="330" y="210"/>
                </a:cxn>
                <a:cxn ang="0">
                  <a:pos x="365" y="186"/>
                </a:cxn>
                <a:cxn ang="0">
                  <a:pos x="419" y="156"/>
                </a:cxn>
                <a:cxn ang="0">
                  <a:pos x="473" y="120"/>
                </a:cxn>
                <a:cxn ang="0">
                  <a:pos x="527" y="90"/>
                </a:cxn>
                <a:cxn ang="0">
                  <a:pos x="576" y="60"/>
                </a:cxn>
                <a:cxn ang="0">
                  <a:pos x="612" y="42"/>
                </a:cxn>
                <a:cxn ang="0">
                  <a:pos x="629" y="36"/>
                </a:cxn>
                <a:cxn ang="0">
                  <a:pos x="647" y="30"/>
                </a:cxn>
                <a:cxn ang="0">
                  <a:pos x="677" y="18"/>
                </a:cxn>
                <a:cxn ang="0">
                  <a:pos x="701" y="6"/>
                </a:cxn>
                <a:cxn ang="0">
                  <a:pos x="713" y="0"/>
                </a:cxn>
                <a:cxn ang="0">
                  <a:pos x="713" y="0"/>
                </a:cxn>
                <a:cxn ang="0">
                  <a:pos x="659" y="6"/>
                </a:cxn>
                <a:cxn ang="0">
                  <a:pos x="716" y="63"/>
                </a:cxn>
              </a:cxnLst>
              <a:rect l="0" t="0" r="r" b="b"/>
              <a:pathLst>
                <a:path w="716" h="383">
                  <a:moveTo>
                    <a:pt x="659" y="6"/>
                  </a:moveTo>
                  <a:lnTo>
                    <a:pt x="588" y="42"/>
                  </a:lnTo>
                  <a:lnTo>
                    <a:pt x="515" y="84"/>
                  </a:lnTo>
                  <a:lnTo>
                    <a:pt x="509" y="90"/>
                  </a:lnTo>
                  <a:lnTo>
                    <a:pt x="485" y="102"/>
                  </a:lnTo>
                  <a:lnTo>
                    <a:pt x="455" y="120"/>
                  </a:lnTo>
                  <a:lnTo>
                    <a:pt x="425" y="138"/>
                  </a:lnTo>
                  <a:lnTo>
                    <a:pt x="371" y="168"/>
                  </a:lnTo>
                  <a:lnTo>
                    <a:pt x="306" y="198"/>
                  </a:lnTo>
                  <a:lnTo>
                    <a:pt x="186" y="251"/>
                  </a:lnTo>
                  <a:lnTo>
                    <a:pt x="131" y="269"/>
                  </a:lnTo>
                  <a:lnTo>
                    <a:pt x="89" y="287"/>
                  </a:lnTo>
                  <a:lnTo>
                    <a:pt x="53" y="305"/>
                  </a:lnTo>
                  <a:lnTo>
                    <a:pt x="36" y="311"/>
                  </a:lnTo>
                  <a:lnTo>
                    <a:pt x="12" y="329"/>
                  </a:lnTo>
                  <a:lnTo>
                    <a:pt x="0" y="353"/>
                  </a:lnTo>
                  <a:lnTo>
                    <a:pt x="0" y="371"/>
                  </a:lnTo>
                  <a:lnTo>
                    <a:pt x="0" y="383"/>
                  </a:lnTo>
                  <a:lnTo>
                    <a:pt x="0" y="383"/>
                  </a:lnTo>
                  <a:lnTo>
                    <a:pt x="12" y="371"/>
                  </a:lnTo>
                  <a:lnTo>
                    <a:pt x="30" y="353"/>
                  </a:lnTo>
                  <a:lnTo>
                    <a:pt x="53" y="335"/>
                  </a:lnTo>
                  <a:lnTo>
                    <a:pt x="77" y="317"/>
                  </a:lnTo>
                  <a:lnTo>
                    <a:pt x="101" y="311"/>
                  </a:lnTo>
                  <a:lnTo>
                    <a:pt x="131" y="299"/>
                  </a:lnTo>
                  <a:lnTo>
                    <a:pt x="204" y="269"/>
                  </a:lnTo>
                  <a:lnTo>
                    <a:pt x="240" y="251"/>
                  </a:lnTo>
                  <a:lnTo>
                    <a:pt x="270" y="239"/>
                  </a:lnTo>
                  <a:lnTo>
                    <a:pt x="294" y="228"/>
                  </a:lnTo>
                  <a:lnTo>
                    <a:pt x="312" y="222"/>
                  </a:lnTo>
                  <a:lnTo>
                    <a:pt x="330" y="210"/>
                  </a:lnTo>
                  <a:lnTo>
                    <a:pt x="365" y="186"/>
                  </a:lnTo>
                  <a:lnTo>
                    <a:pt x="419" y="156"/>
                  </a:lnTo>
                  <a:lnTo>
                    <a:pt x="473" y="120"/>
                  </a:lnTo>
                  <a:lnTo>
                    <a:pt x="527" y="90"/>
                  </a:lnTo>
                  <a:lnTo>
                    <a:pt x="576" y="60"/>
                  </a:lnTo>
                  <a:lnTo>
                    <a:pt x="612" y="42"/>
                  </a:lnTo>
                  <a:lnTo>
                    <a:pt x="629" y="36"/>
                  </a:lnTo>
                  <a:lnTo>
                    <a:pt x="647" y="30"/>
                  </a:lnTo>
                  <a:lnTo>
                    <a:pt x="677" y="18"/>
                  </a:lnTo>
                  <a:lnTo>
                    <a:pt x="701" y="6"/>
                  </a:lnTo>
                  <a:lnTo>
                    <a:pt x="713" y="0"/>
                  </a:lnTo>
                  <a:lnTo>
                    <a:pt x="713" y="0"/>
                  </a:lnTo>
                  <a:lnTo>
                    <a:pt x="659" y="6"/>
                  </a:lnTo>
                  <a:lnTo>
                    <a:pt x="716" y="63"/>
                  </a:lnTo>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a:defRPr/>
              </a:pPr>
              <a:endParaRPr lang="en-US"/>
            </a:p>
          </p:txBody>
        </p:sp>
        <p:sp>
          <p:nvSpPr>
            <p:cNvPr id="17" name="Freeform 15"/>
            <p:cNvSpPr>
              <a:spLocks/>
            </p:cNvSpPr>
            <p:nvPr userDrawn="1"/>
          </p:nvSpPr>
          <p:spPr bwMode="hidden">
            <a:xfrm>
              <a:off x="3453" y="2271"/>
              <a:ext cx="318" cy="225"/>
            </a:xfrm>
            <a:custGeom>
              <a:avLst/>
              <a:gdLst/>
              <a:ahLst/>
              <a:cxnLst>
                <a:cxn ang="0">
                  <a:pos x="6" y="225"/>
                </a:cxn>
                <a:cxn ang="0">
                  <a:pos x="0" y="195"/>
                </a:cxn>
                <a:cxn ang="0">
                  <a:pos x="315" y="0"/>
                </a:cxn>
                <a:cxn ang="0">
                  <a:pos x="303" y="27"/>
                </a:cxn>
                <a:cxn ang="0">
                  <a:pos x="318" y="42"/>
                </a:cxn>
              </a:cxnLst>
              <a:rect l="0" t="0" r="r" b="b"/>
              <a:pathLst>
                <a:path w="318" h="225">
                  <a:moveTo>
                    <a:pt x="6" y="225"/>
                  </a:moveTo>
                  <a:lnTo>
                    <a:pt x="0" y="195"/>
                  </a:lnTo>
                  <a:lnTo>
                    <a:pt x="315" y="0"/>
                  </a:lnTo>
                  <a:lnTo>
                    <a:pt x="303" y="27"/>
                  </a:lnTo>
                  <a:lnTo>
                    <a:pt x="318" y="42"/>
                  </a:lnTo>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a:defRPr/>
              </a:pPr>
              <a:endParaRPr lang="en-US"/>
            </a:p>
          </p:txBody>
        </p:sp>
        <p:sp>
          <p:nvSpPr>
            <p:cNvPr id="18" name="Freeform 16"/>
            <p:cNvSpPr>
              <a:spLocks/>
            </p:cNvSpPr>
            <p:nvPr userDrawn="1"/>
          </p:nvSpPr>
          <p:spPr bwMode="hidden">
            <a:xfrm>
              <a:off x="0" y="2658"/>
              <a:ext cx="2595" cy="933"/>
            </a:xfrm>
            <a:custGeom>
              <a:avLst/>
              <a:gdLst/>
              <a:ahLst/>
              <a:cxnLst>
                <a:cxn ang="0">
                  <a:pos x="1050" y="657"/>
                </a:cxn>
                <a:cxn ang="0">
                  <a:pos x="1581" y="690"/>
                </a:cxn>
                <a:cxn ang="0">
                  <a:pos x="1671" y="723"/>
                </a:cxn>
                <a:cxn ang="0">
                  <a:pos x="1176" y="621"/>
                </a:cxn>
                <a:cxn ang="0">
                  <a:pos x="1854" y="567"/>
                </a:cxn>
                <a:cxn ang="0">
                  <a:pos x="1869" y="612"/>
                </a:cxn>
                <a:cxn ang="0">
                  <a:pos x="2103" y="861"/>
                </a:cxn>
                <a:cxn ang="0">
                  <a:pos x="1883" y="520"/>
                </a:cxn>
                <a:cxn ang="0">
                  <a:pos x="1842" y="490"/>
                </a:cxn>
                <a:cxn ang="0">
                  <a:pos x="1770" y="466"/>
                </a:cxn>
                <a:cxn ang="0">
                  <a:pos x="1740" y="448"/>
                </a:cxn>
                <a:cxn ang="0">
                  <a:pos x="1758" y="436"/>
                </a:cxn>
                <a:cxn ang="0">
                  <a:pos x="1830" y="430"/>
                </a:cxn>
                <a:cxn ang="0">
                  <a:pos x="1877" y="424"/>
                </a:cxn>
                <a:cxn ang="0">
                  <a:pos x="1955" y="394"/>
                </a:cxn>
                <a:cxn ang="0">
                  <a:pos x="2052" y="396"/>
                </a:cxn>
                <a:cxn ang="0">
                  <a:pos x="2253" y="732"/>
                </a:cxn>
                <a:cxn ang="0">
                  <a:pos x="2415" y="933"/>
                </a:cxn>
                <a:cxn ang="0">
                  <a:pos x="2397" y="828"/>
                </a:cxn>
                <a:cxn ang="0">
                  <a:pos x="2088" y="400"/>
                </a:cxn>
                <a:cxn ang="0">
                  <a:pos x="2046" y="346"/>
                </a:cxn>
                <a:cxn ang="0">
                  <a:pos x="1997" y="304"/>
                </a:cxn>
                <a:cxn ang="0">
                  <a:pos x="1967" y="286"/>
                </a:cxn>
                <a:cxn ang="0">
                  <a:pos x="1973" y="286"/>
                </a:cxn>
                <a:cxn ang="0">
                  <a:pos x="2009" y="286"/>
                </a:cxn>
                <a:cxn ang="0">
                  <a:pos x="2082" y="322"/>
                </a:cxn>
                <a:cxn ang="0">
                  <a:pos x="2199" y="384"/>
                </a:cxn>
                <a:cxn ang="0">
                  <a:pos x="2394" y="448"/>
                </a:cxn>
                <a:cxn ang="0">
                  <a:pos x="2595" y="516"/>
                </a:cxn>
                <a:cxn ang="0">
                  <a:pos x="2388" y="424"/>
                </a:cxn>
                <a:cxn ang="0">
                  <a:pos x="2219" y="340"/>
                </a:cxn>
                <a:cxn ang="0">
                  <a:pos x="2052" y="280"/>
                </a:cxn>
                <a:cxn ang="0">
                  <a:pos x="1955" y="262"/>
                </a:cxn>
                <a:cxn ang="0">
                  <a:pos x="1877" y="274"/>
                </a:cxn>
                <a:cxn ang="0">
                  <a:pos x="1752" y="274"/>
                </a:cxn>
                <a:cxn ang="0">
                  <a:pos x="1661" y="292"/>
                </a:cxn>
                <a:cxn ang="0">
                  <a:pos x="1607" y="316"/>
                </a:cxn>
                <a:cxn ang="0">
                  <a:pos x="1589" y="322"/>
                </a:cxn>
                <a:cxn ang="0">
                  <a:pos x="1409" y="358"/>
                </a:cxn>
                <a:cxn ang="0">
                  <a:pos x="1152" y="442"/>
                </a:cxn>
                <a:cxn ang="0">
                  <a:pos x="966" y="460"/>
                </a:cxn>
                <a:cxn ang="0">
                  <a:pos x="870" y="442"/>
                </a:cxn>
                <a:cxn ang="0">
                  <a:pos x="828" y="430"/>
                </a:cxn>
                <a:cxn ang="0">
                  <a:pos x="743" y="388"/>
                </a:cxn>
                <a:cxn ang="0">
                  <a:pos x="636" y="334"/>
                </a:cxn>
                <a:cxn ang="0">
                  <a:pos x="467" y="256"/>
                </a:cxn>
                <a:cxn ang="0">
                  <a:pos x="0" y="0"/>
                </a:cxn>
                <a:cxn ang="0">
                  <a:pos x="585" y="390"/>
                </a:cxn>
                <a:cxn ang="0">
                  <a:pos x="849" y="543"/>
                </a:cxn>
                <a:cxn ang="0">
                  <a:pos x="897" y="621"/>
                </a:cxn>
              </a:cxnLst>
              <a:rect l="0" t="0" r="r" b="b"/>
              <a:pathLst>
                <a:path w="2595" h="933">
                  <a:moveTo>
                    <a:pt x="981" y="675"/>
                  </a:moveTo>
                  <a:lnTo>
                    <a:pt x="1050" y="657"/>
                  </a:lnTo>
                  <a:lnTo>
                    <a:pt x="1143" y="651"/>
                  </a:lnTo>
                  <a:lnTo>
                    <a:pt x="1581" y="690"/>
                  </a:lnTo>
                  <a:lnTo>
                    <a:pt x="1623" y="738"/>
                  </a:lnTo>
                  <a:lnTo>
                    <a:pt x="1671" y="723"/>
                  </a:lnTo>
                  <a:lnTo>
                    <a:pt x="1656" y="675"/>
                  </a:lnTo>
                  <a:lnTo>
                    <a:pt x="1176" y="621"/>
                  </a:lnTo>
                  <a:lnTo>
                    <a:pt x="1797" y="534"/>
                  </a:lnTo>
                  <a:lnTo>
                    <a:pt x="1854" y="567"/>
                  </a:lnTo>
                  <a:lnTo>
                    <a:pt x="1881" y="585"/>
                  </a:lnTo>
                  <a:lnTo>
                    <a:pt x="1869" y="612"/>
                  </a:lnTo>
                  <a:lnTo>
                    <a:pt x="1995" y="852"/>
                  </a:lnTo>
                  <a:lnTo>
                    <a:pt x="2103" y="861"/>
                  </a:lnTo>
                  <a:lnTo>
                    <a:pt x="1889" y="538"/>
                  </a:lnTo>
                  <a:lnTo>
                    <a:pt x="1883" y="520"/>
                  </a:lnTo>
                  <a:lnTo>
                    <a:pt x="1872" y="508"/>
                  </a:lnTo>
                  <a:lnTo>
                    <a:pt x="1842" y="490"/>
                  </a:lnTo>
                  <a:lnTo>
                    <a:pt x="1806" y="478"/>
                  </a:lnTo>
                  <a:lnTo>
                    <a:pt x="1770" y="466"/>
                  </a:lnTo>
                  <a:lnTo>
                    <a:pt x="1752" y="454"/>
                  </a:lnTo>
                  <a:lnTo>
                    <a:pt x="1740" y="448"/>
                  </a:lnTo>
                  <a:lnTo>
                    <a:pt x="1746" y="436"/>
                  </a:lnTo>
                  <a:lnTo>
                    <a:pt x="1758" y="436"/>
                  </a:lnTo>
                  <a:lnTo>
                    <a:pt x="1782" y="430"/>
                  </a:lnTo>
                  <a:lnTo>
                    <a:pt x="1830" y="430"/>
                  </a:lnTo>
                  <a:lnTo>
                    <a:pt x="1854" y="430"/>
                  </a:lnTo>
                  <a:lnTo>
                    <a:pt x="1877" y="424"/>
                  </a:lnTo>
                  <a:lnTo>
                    <a:pt x="1925" y="400"/>
                  </a:lnTo>
                  <a:lnTo>
                    <a:pt x="1955" y="394"/>
                  </a:lnTo>
                  <a:lnTo>
                    <a:pt x="1979" y="394"/>
                  </a:lnTo>
                  <a:lnTo>
                    <a:pt x="2052" y="396"/>
                  </a:lnTo>
                  <a:lnTo>
                    <a:pt x="2046" y="456"/>
                  </a:lnTo>
                  <a:lnTo>
                    <a:pt x="2253" y="732"/>
                  </a:lnTo>
                  <a:lnTo>
                    <a:pt x="2334" y="816"/>
                  </a:lnTo>
                  <a:lnTo>
                    <a:pt x="2415" y="933"/>
                  </a:lnTo>
                  <a:lnTo>
                    <a:pt x="2430" y="909"/>
                  </a:lnTo>
                  <a:lnTo>
                    <a:pt x="2397" y="828"/>
                  </a:lnTo>
                  <a:lnTo>
                    <a:pt x="2094" y="412"/>
                  </a:lnTo>
                  <a:lnTo>
                    <a:pt x="2088" y="400"/>
                  </a:lnTo>
                  <a:lnTo>
                    <a:pt x="2076" y="376"/>
                  </a:lnTo>
                  <a:lnTo>
                    <a:pt x="2046" y="346"/>
                  </a:lnTo>
                  <a:lnTo>
                    <a:pt x="2015" y="322"/>
                  </a:lnTo>
                  <a:lnTo>
                    <a:pt x="1997" y="304"/>
                  </a:lnTo>
                  <a:lnTo>
                    <a:pt x="1979" y="292"/>
                  </a:lnTo>
                  <a:lnTo>
                    <a:pt x="1967" y="286"/>
                  </a:lnTo>
                  <a:lnTo>
                    <a:pt x="1967" y="286"/>
                  </a:lnTo>
                  <a:lnTo>
                    <a:pt x="1973" y="286"/>
                  </a:lnTo>
                  <a:lnTo>
                    <a:pt x="1985" y="286"/>
                  </a:lnTo>
                  <a:lnTo>
                    <a:pt x="2009" y="286"/>
                  </a:lnTo>
                  <a:lnTo>
                    <a:pt x="2040" y="298"/>
                  </a:lnTo>
                  <a:lnTo>
                    <a:pt x="2082" y="322"/>
                  </a:lnTo>
                  <a:lnTo>
                    <a:pt x="2124" y="348"/>
                  </a:lnTo>
                  <a:lnTo>
                    <a:pt x="2199" y="384"/>
                  </a:lnTo>
                  <a:lnTo>
                    <a:pt x="2325" y="426"/>
                  </a:lnTo>
                  <a:lnTo>
                    <a:pt x="2394" y="448"/>
                  </a:lnTo>
                  <a:lnTo>
                    <a:pt x="2523" y="522"/>
                  </a:lnTo>
                  <a:lnTo>
                    <a:pt x="2595" y="516"/>
                  </a:lnTo>
                  <a:lnTo>
                    <a:pt x="2442" y="454"/>
                  </a:lnTo>
                  <a:lnTo>
                    <a:pt x="2388" y="424"/>
                  </a:lnTo>
                  <a:lnTo>
                    <a:pt x="2327" y="388"/>
                  </a:lnTo>
                  <a:lnTo>
                    <a:pt x="2219" y="340"/>
                  </a:lnTo>
                  <a:lnTo>
                    <a:pt x="2106" y="292"/>
                  </a:lnTo>
                  <a:lnTo>
                    <a:pt x="2052" y="280"/>
                  </a:lnTo>
                  <a:lnTo>
                    <a:pt x="2003" y="268"/>
                  </a:lnTo>
                  <a:lnTo>
                    <a:pt x="1955" y="262"/>
                  </a:lnTo>
                  <a:lnTo>
                    <a:pt x="1919" y="268"/>
                  </a:lnTo>
                  <a:lnTo>
                    <a:pt x="1877" y="274"/>
                  </a:lnTo>
                  <a:lnTo>
                    <a:pt x="1812" y="274"/>
                  </a:lnTo>
                  <a:lnTo>
                    <a:pt x="1752" y="274"/>
                  </a:lnTo>
                  <a:lnTo>
                    <a:pt x="1703" y="286"/>
                  </a:lnTo>
                  <a:lnTo>
                    <a:pt x="1661" y="292"/>
                  </a:lnTo>
                  <a:lnTo>
                    <a:pt x="1631" y="304"/>
                  </a:lnTo>
                  <a:lnTo>
                    <a:pt x="1607" y="316"/>
                  </a:lnTo>
                  <a:lnTo>
                    <a:pt x="1595" y="322"/>
                  </a:lnTo>
                  <a:lnTo>
                    <a:pt x="1589" y="322"/>
                  </a:lnTo>
                  <a:lnTo>
                    <a:pt x="1500" y="334"/>
                  </a:lnTo>
                  <a:lnTo>
                    <a:pt x="1409" y="358"/>
                  </a:lnTo>
                  <a:lnTo>
                    <a:pt x="1236" y="418"/>
                  </a:lnTo>
                  <a:lnTo>
                    <a:pt x="1152" y="442"/>
                  </a:lnTo>
                  <a:lnTo>
                    <a:pt x="1061" y="460"/>
                  </a:lnTo>
                  <a:lnTo>
                    <a:pt x="966" y="460"/>
                  </a:lnTo>
                  <a:lnTo>
                    <a:pt x="918" y="454"/>
                  </a:lnTo>
                  <a:lnTo>
                    <a:pt x="870" y="442"/>
                  </a:lnTo>
                  <a:lnTo>
                    <a:pt x="858" y="436"/>
                  </a:lnTo>
                  <a:lnTo>
                    <a:pt x="828" y="430"/>
                  </a:lnTo>
                  <a:lnTo>
                    <a:pt x="791" y="412"/>
                  </a:lnTo>
                  <a:lnTo>
                    <a:pt x="743" y="388"/>
                  </a:lnTo>
                  <a:lnTo>
                    <a:pt x="690" y="364"/>
                  </a:lnTo>
                  <a:lnTo>
                    <a:pt x="636" y="334"/>
                  </a:lnTo>
                  <a:lnTo>
                    <a:pt x="515" y="280"/>
                  </a:lnTo>
                  <a:lnTo>
                    <a:pt x="467" y="256"/>
                  </a:lnTo>
                  <a:lnTo>
                    <a:pt x="443" y="244"/>
                  </a:lnTo>
                  <a:lnTo>
                    <a:pt x="0" y="0"/>
                  </a:lnTo>
                  <a:lnTo>
                    <a:pt x="123" y="120"/>
                  </a:lnTo>
                  <a:lnTo>
                    <a:pt x="585" y="390"/>
                  </a:lnTo>
                  <a:lnTo>
                    <a:pt x="708" y="462"/>
                  </a:lnTo>
                  <a:lnTo>
                    <a:pt x="849" y="543"/>
                  </a:lnTo>
                  <a:lnTo>
                    <a:pt x="882" y="564"/>
                  </a:lnTo>
                  <a:lnTo>
                    <a:pt x="897" y="621"/>
                  </a:lnTo>
                  <a:lnTo>
                    <a:pt x="981" y="675"/>
                  </a:lnTo>
                  <a:close/>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a:defRPr/>
              </a:pPr>
              <a:endParaRPr lang="en-US"/>
            </a:p>
          </p:txBody>
        </p:sp>
        <p:sp>
          <p:nvSpPr>
            <p:cNvPr id="19" name="Freeform 17"/>
            <p:cNvSpPr>
              <a:spLocks/>
            </p:cNvSpPr>
            <p:nvPr userDrawn="1"/>
          </p:nvSpPr>
          <p:spPr bwMode="hidden">
            <a:xfrm>
              <a:off x="0" y="2994"/>
              <a:ext cx="2723" cy="1091"/>
            </a:xfrm>
            <a:custGeom>
              <a:avLst/>
              <a:gdLst/>
              <a:ahLst/>
              <a:cxnLst>
                <a:cxn ang="0">
                  <a:pos x="2370" y="72"/>
                </a:cxn>
                <a:cxn ang="0">
                  <a:pos x="2597" y="198"/>
                </a:cxn>
                <a:cxn ang="0">
                  <a:pos x="2639" y="276"/>
                </a:cxn>
                <a:cxn ang="0">
                  <a:pos x="2453" y="264"/>
                </a:cxn>
                <a:cxn ang="0">
                  <a:pos x="2297" y="204"/>
                </a:cxn>
                <a:cxn ang="0">
                  <a:pos x="2112" y="66"/>
                </a:cxn>
                <a:cxn ang="0">
                  <a:pos x="2088" y="72"/>
                </a:cxn>
                <a:cxn ang="0">
                  <a:pos x="2106" y="114"/>
                </a:cxn>
                <a:cxn ang="0">
                  <a:pos x="2412" y="552"/>
                </a:cxn>
                <a:cxn ang="0">
                  <a:pos x="2279" y="564"/>
                </a:cxn>
                <a:cxn ang="0">
                  <a:pos x="2189" y="492"/>
                </a:cxn>
                <a:cxn ang="0">
                  <a:pos x="2058" y="330"/>
                </a:cxn>
                <a:cxn ang="0">
                  <a:pos x="1991" y="234"/>
                </a:cxn>
                <a:cxn ang="0">
                  <a:pos x="1949" y="174"/>
                </a:cxn>
                <a:cxn ang="0">
                  <a:pos x="1824" y="132"/>
                </a:cxn>
                <a:cxn ang="0">
                  <a:pos x="1794" y="144"/>
                </a:cxn>
                <a:cxn ang="0">
                  <a:pos x="1895" y="222"/>
                </a:cxn>
                <a:cxn ang="0">
                  <a:pos x="1943" y="366"/>
                </a:cxn>
                <a:cxn ang="0">
                  <a:pos x="2064" y="630"/>
                </a:cxn>
                <a:cxn ang="0">
                  <a:pos x="2052" y="695"/>
                </a:cxn>
                <a:cxn ang="0">
                  <a:pos x="1955" y="683"/>
                </a:cxn>
                <a:cxn ang="0">
                  <a:pos x="1913" y="636"/>
                </a:cxn>
                <a:cxn ang="0">
                  <a:pos x="1703" y="312"/>
                </a:cxn>
                <a:cxn ang="0">
                  <a:pos x="1637" y="276"/>
                </a:cxn>
                <a:cxn ang="0">
                  <a:pos x="1643" y="318"/>
                </a:cxn>
                <a:cxn ang="0">
                  <a:pos x="1673" y="408"/>
                </a:cxn>
                <a:cxn ang="0">
                  <a:pos x="1716" y="779"/>
                </a:cxn>
                <a:cxn ang="0">
                  <a:pos x="1691" y="737"/>
                </a:cxn>
                <a:cxn ang="0">
                  <a:pos x="1613" y="582"/>
                </a:cxn>
                <a:cxn ang="0">
                  <a:pos x="1494" y="480"/>
                </a:cxn>
                <a:cxn ang="0">
                  <a:pos x="1248" y="528"/>
                </a:cxn>
                <a:cxn ang="0">
                  <a:pos x="996" y="630"/>
                </a:cxn>
                <a:cxn ang="0">
                  <a:pos x="714" y="534"/>
                </a:cxn>
                <a:cxn ang="0">
                  <a:pos x="198" y="288"/>
                </a:cxn>
                <a:cxn ang="0">
                  <a:pos x="0" y="460"/>
                </a:cxn>
                <a:cxn ang="0">
                  <a:pos x="288" y="570"/>
                </a:cxn>
                <a:cxn ang="0">
                  <a:pos x="461" y="654"/>
                </a:cxn>
                <a:cxn ang="0">
                  <a:pos x="725" y="755"/>
                </a:cxn>
                <a:cxn ang="0">
                  <a:pos x="966" y="791"/>
                </a:cxn>
                <a:cxn ang="0">
                  <a:pos x="1176" y="779"/>
                </a:cxn>
                <a:cxn ang="0">
                  <a:pos x="1278" y="791"/>
                </a:cxn>
                <a:cxn ang="0">
                  <a:pos x="1404" y="845"/>
                </a:cxn>
                <a:cxn ang="0">
                  <a:pos x="1416" y="887"/>
                </a:cxn>
                <a:cxn ang="0">
                  <a:pos x="1361" y="923"/>
                </a:cxn>
                <a:cxn ang="0">
                  <a:pos x="1385" y="1007"/>
                </a:cxn>
                <a:cxn ang="0">
                  <a:pos x="1494" y="1085"/>
                </a:cxn>
                <a:cxn ang="0">
                  <a:pos x="1697" y="1043"/>
                </a:cxn>
                <a:cxn ang="0">
                  <a:pos x="1812" y="989"/>
                </a:cxn>
                <a:cxn ang="0">
                  <a:pos x="1973" y="917"/>
                </a:cxn>
                <a:cxn ang="0">
                  <a:pos x="2201" y="899"/>
                </a:cxn>
                <a:cxn ang="0">
                  <a:pos x="2364" y="863"/>
                </a:cxn>
                <a:cxn ang="0">
                  <a:pos x="2400" y="743"/>
                </a:cxn>
                <a:cxn ang="0">
                  <a:pos x="2471" y="701"/>
                </a:cxn>
                <a:cxn ang="0">
                  <a:pos x="2621" y="504"/>
                </a:cxn>
                <a:cxn ang="0">
                  <a:pos x="2693" y="374"/>
                </a:cxn>
              </a:cxnLst>
              <a:rect l="0" t="0" r="r" b="b"/>
              <a:pathLst>
                <a:path w="2723" h="1091">
                  <a:moveTo>
                    <a:pt x="2723" y="299"/>
                  </a:moveTo>
                  <a:lnTo>
                    <a:pt x="2715" y="240"/>
                  </a:lnTo>
                  <a:lnTo>
                    <a:pt x="2656" y="195"/>
                  </a:lnTo>
                  <a:lnTo>
                    <a:pt x="2370" y="72"/>
                  </a:lnTo>
                  <a:lnTo>
                    <a:pt x="2303" y="54"/>
                  </a:lnTo>
                  <a:lnTo>
                    <a:pt x="2585" y="186"/>
                  </a:lnTo>
                  <a:lnTo>
                    <a:pt x="2591" y="192"/>
                  </a:lnTo>
                  <a:lnTo>
                    <a:pt x="2597" y="198"/>
                  </a:lnTo>
                  <a:lnTo>
                    <a:pt x="2621" y="228"/>
                  </a:lnTo>
                  <a:lnTo>
                    <a:pt x="2639" y="258"/>
                  </a:lnTo>
                  <a:lnTo>
                    <a:pt x="2646" y="270"/>
                  </a:lnTo>
                  <a:lnTo>
                    <a:pt x="2639" y="276"/>
                  </a:lnTo>
                  <a:lnTo>
                    <a:pt x="2603" y="282"/>
                  </a:lnTo>
                  <a:lnTo>
                    <a:pt x="2555" y="282"/>
                  </a:lnTo>
                  <a:lnTo>
                    <a:pt x="2507" y="276"/>
                  </a:lnTo>
                  <a:lnTo>
                    <a:pt x="2453" y="264"/>
                  </a:lnTo>
                  <a:lnTo>
                    <a:pt x="2394" y="246"/>
                  </a:lnTo>
                  <a:lnTo>
                    <a:pt x="2340" y="222"/>
                  </a:lnTo>
                  <a:lnTo>
                    <a:pt x="2321" y="216"/>
                  </a:lnTo>
                  <a:lnTo>
                    <a:pt x="2297" y="204"/>
                  </a:lnTo>
                  <a:lnTo>
                    <a:pt x="2171" y="126"/>
                  </a:lnTo>
                  <a:lnTo>
                    <a:pt x="2165" y="120"/>
                  </a:lnTo>
                  <a:lnTo>
                    <a:pt x="2154" y="102"/>
                  </a:lnTo>
                  <a:lnTo>
                    <a:pt x="2112" y="66"/>
                  </a:lnTo>
                  <a:lnTo>
                    <a:pt x="2064" y="24"/>
                  </a:lnTo>
                  <a:lnTo>
                    <a:pt x="2046" y="6"/>
                  </a:lnTo>
                  <a:lnTo>
                    <a:pt x="2034" y="0"/>
                  </a:lnTo>
                  <a:lnTo>
                    <a:pt x="2088" y="72"/>
                  </a:lnTo>
                  <a:lnTo>
                    <a:pt x="2106" y="108"/>
                  </a:lnTo>
                  <a:lnTo>
                    <a:pt x="2106" y="108"/>
                  </a:lnTo>
                  <a:lnTo>
                    <a:pt x="2106" y="108"/>
                  </a:lnTo>
                  <a:lnTo>
                    <a:pt x="2106" y="114"/>
                  </a:lnTo>
                  <a:lnTo>
                    <a:pt x="2112" y="114"/>
                  </a:lnTo>
                  <a:lnTo>
                    <a:pt x="2406" y="516"/>
                  </a:lnTo>
                  <a:lnTo>
                    <a:pt x="2412" y="534"/>
                  </a:lnTo>
                  <a:lnTo>
                    <a:pt x="2412" y="552"/>
                  </a:lnTo>
                  <a:lnTo>
                    <a:pt x="2394" y="576"/>
                  </a:lnTo>
                  <a:lnTo>
                    <a:pt x="2364" y="588"/>
                  </a:lnTo>
                  <a:lnTo>
                    <a:pt x="2321" y="588"/>
                  </a:lnTo>
                  <a:lnTo>
                    <a:pt x="2279" y="564"/>
                  </a:lnTo>
                  <a:lnTo>
                    <a:pt x="2237" y="534"/>
                  </a:lnTo>
                  <a:lnTo>
                    <a:pt x="2201" y="504"/>
                  </a:lnTo>
                  <a:lnTo>
                    <a:pt x="2195" y="498"/>
                  </a:lnTo>
                  <a:lnTo>
                    <a:pt x="2189" y="492"/>
                  </a:lnTo>
                  <a:lnTo>
                    <a:pt x="2171" y="462"/>
                  </a:lnTo>
                  <a:lnTo>
                    <a:pt x="2142" y="420"/>
                  </a:lnTo>
                  <a:lnTo>
                    <a:pt x="2100" y="378"/>
                  </a:lnTo>
                  <a:lnTo>
                    <a:pt x="2058" y="330"/>
                  </a:lnTo>
                  <a:lnTo>
                    <a:pt x="2040" y="318"/>
                  </a:lnTo>
                  <a:lnTo>
                    <a:pt x="2028" y="300"/>
                  </a:lnTo>
                  <a:lnTo>
                    <a:pt x="2009" y="264"/>
                  </a:lnTo>
                  <a:lnTo>
                    <a:pt x="1991" y="234"/>
                  </a:lnTo>
                  <a:lnTo>
                    <a:pt x="1985" y="210"/>
                  </a:lnTo>
                  <a:lnTo>
                    <a:pt x="1973" y="192"/>
                  </a:lnTo>
                  <a:lnTo>
                    <a:pt x="1967" y="180"/>
                  </a:lnTo>
                  <a:lnTo>
                    <a:pt x="1949" y="174"/>
                  </a:lnTo>
                  <a:lnTo>
                    <a:pt x="1907" y="156"/>
                  </a:lnTo>
                  <a:lnTo>
                    <a:pt x="1860" y="138"/>
                  </a:lnTo>
                  <a:lnTo>
                    <a:pt x="1836" y="132"/>
                  </a:lnTo>
                  <a:lnTo>
                    <a:pt x="1824" y="132"/>
                  </a:lnTo>
                  <a:lnTo>
                    <a:pt x="1806" y="132"/>
                  </a:lnTo>
                  <a:lnTo>
                    <a:pt x="1800" y="138"/>
                  </a:lnTo>
                  <a:lnTo>
                    <a:pt x="1794" y="144"/>
                  </a:lnTo>
                  <a:lnTo>
                    <a:pt x="1794" y="144"/>
                  </a:lnTo>
                  <a:lnTo>
                    <a:pt x="1842" y="156"/>
                  </a:lnTo>
                  <a:lnTo>
                    <a:pt x="1872" y="180"/>
                  </a:lnTo>
                  <a:lnTo>
                    <a:pt x="1889" y="204"/>
                  </a:lnTo>
                  <a:lnTo>
                    <a:pt x="1895" y="222"/>
                  </a:lnTo>
                  <a:lnTo>
                    <a:pt x="1889" y="240"/>
                  </a:lnTo>
                  <a:lnTo>
                    <a:pt x="1901" y="270"/>
                  </a:lnTo>
                  <a:lnTo>
                    <a:pt x="1919" y="318"/>
                  </a:lnTo>
                  <a:lnTo>
                    <a:pt x="1943" y="366"/>
                  </a:lnTo>
                  <a:lnTo>
                    <a:pt x="1991" y="480"/>
                  </a:lnTo>
                  <a:lnTo>
                    <a:pt x="2021" y="534"/>
                  </a:lnTo>
                  <a:lnTo>
                    <a:pt x="2040" y="582"/>
                  </a:lnTo>
                  <a:lnTo>
                    <a:pt x="2064" y="630"/>
                  </a:lnTo>
                  <a:lnTo>
                    <a:pt x="2076" y="666"/>
                  </a:lnTo>
                  <a:lnTo>
                    <a:pt x="2082" y="683"/>
                  </a:lnTo>
                  <a:lnTo>
                    <a:pt x="2070" y="695"/>
                  </a:lnTo>
                  <a:lnTo>
                    <a:pt x="2052" y="695"/>
                  </a:lnTo>
                  <a:lnTo>
                    <a:pt x="2021" y="695"/>
                  </a:lnTo>
                  <a:lnTo>
                    <a:pt x="1997" y="695"/>
                  </a:lnTo>
                  <a:lnTo>
                    <a:pt x="1973" y="689"/>
                  </a:lnTo>
                  <a:lnTo>
                    <a:pt x="1955" y="683"/>
                  </a:lnTo>
                  <a:lnTo>
                    <a:pt x="1949" y="683"/>
                  </a:lnTo>
                  <a:lnTo>
                    <a:pt x="1949" y="677"/>
                  </a:lnTo>
                  <a:lnTo>
                    <a:pt x="1943" y="672"/>
                  </a:lnTo>
                  <a:lnTo>
                    <a:pt x="1913" y="636"/>
                  </a:lnTo>
                  <a:lnTo>
                    <a:pt x="1806" y="324"/>
                  </a:lnTo>
                  <a:lnTo>
                    <a:pt x="1776" y="330"/>
                  </a:lnTo>
                  <a:lnTo>
                    <a:pt x="1746" y="330"/>
                  </a:lnTo>
                  <a:lnTo>
                    <a:pt x="1703" y="312"/>
                  </a:lnTo>
                  <a:lnTo>
                    <a:pt x="1673" y="288"/>
                  </a:lnTo>
                  <a:lnTo>
                    <a:pt x="1667" y="276"/>
                  </a:lnTo>
                  <a:lnTo>
                    <a:pt x="1655" y="270"/>
                  </a:lnTo>
                  <a:lnTo>
                    <a:pt x="1637" y="276"/>
                  </a:lnTo>
                  <a:lnTo>
                    <a:pt x="1631" y="288"/>
                  </a:lnTo>
                  <a:lnTo>
                    <a:pt x="1625" y="306"/>
                  </a:lnTo>
                  <a:lnTo>
                    <a:pt x="1625" y="312"/>
                  </a:lnTo>
                  <a:lnTo>
                    <a:pt x="1643" y="318"/>
                  </a:lnTo>
                  <a:lnTo>
                    <a:pt x="1655" y="336"/>
                  </a:lnTo>
                  <a:lnTo>
                    <a:pt x="1667" y="366"/>
                  </a:lnTo>
                  <a:lnTo>
                    <a:pt x="1673" y="402"/>
                  </a:lnTo>
                  <a:lnTo>
                    <a:pt x="1673" y="408"/>
                  </a:lnTo>
                  <a:lnTo>
                    <a:pt x="1673" y="414"/>
                  </a:lnTo>
                  <a:lnTo>
                    <a:pt x="1716" y="761"/>
                  </a:lnTo>
                  <a:lnTo>
                    <a:pt x="1716" y="773"/>
                  </a:lnTo>
                  <a:lnTo>
                    <a:pt x="1716" y="779"/>
                  </a:lnTo>
                  <a:lnTo>
                    <a:pt x="1709" y="773"/>
                  </a:lnTo>
                  <a:lnTo>
                    <a:pt x="1703" y="755"/>
                  </a:lnTo>
                  <a:lnTo>
                    <a:pt x="1697" y="749"/>
                  </a:lnTo>
                  <a:lnTo>
                    <a:pt x="1691" y="737"/>
                  </a:lnTo>
                  <a:lnTo>
                    <a:pt x="1679" y="713"/>
                  </a:lnTo>
                  <a:lnTo>
                    <a:pt x="1661" y="672"/>
                  </a:lnTo>
                  <a:lnTo>
                    <a:pt x="1643" y="630"/>
                  </a:lnTo>
                  <a:lnTo>
                    <a:pt x="1613" y="582"/>
                  </a:lnTo>
                  <a:lnTo>
                    <a:pt x="1589" y="540"/>
                  </a:lnTo>
                  <a:lnTo>
                    <a:pt x="1560" y="510"/>
                  </a:lnTo>
                  <a:lnTo>
                    <a:pt x="1536" y="492"/>
                  </a:lnTo>
                  <a:lnTo>
                    <a:pt x="1494" y="480"/>
                  </a:lnTo>
                  <a:lnTo>
                    <a:pt x="1446" y="480"/>
                  </a:lnTo>
                  <a:lnTo>
                    <a:pt x="1397" y="486"/>
                  </a:lnTo>
                  <a:lnTo>
                    <a:pt x="1349" y="498"/>
                  </a:lnTo>
                  <a:lnTo>
                    <a:pt x="1248" y="528"/>
                  </a:lnTo>
                  <a:lnTo>
                    <a:pt x="1158" y="570"/>
                  </a:lnTo>
                  <a:lnTo>
                    <a:pt x="1104" y="600"/>
                  </a:lnTo>
                  <a:lnTo>
                    <a:pt x="1037" y="624"/>
                  </a:lnTo>
                  <a:lnTo>
                    <a:pt x="996" y="630"/>
                  </a:lnTo>
                  <a:lnTo>
                    <a:pt x="948" y="630"/>
                  </a:lnTo>
                  <a:lnTo>
                    <a:pt x="900" y="618"/>
                  </a:lnTo>
                  <a:lnTo>
                    <a:pt x="840" y="588"/>
                  </a:lnTo>
                  <a:lnTo>
                    <a:pt x="714" y="534"/>
                  </a:lnTo>
                  <a:lnTo>
                    <a:pt x="582" y="474"/>
                  </a:lnTo>
                  <a:lnTo>
                    <a:pt x="443" y="408"/>
                  </a:lnTo>
                  <a:lnTo>
                    <a:pt x="318" y="348"/>
                  </a:lnTo>
                  <a:lnTo>
                    <a:pt x="198" y="288"/>
                  </a:lnTo>
                  <a:lnTo>
                    <a:pt x="149" y="264"/>
                  </a:lnTo>
                  <a:lnTo>
                    <a:pt x="102" y="240"/>
                  </a:lnTo>
                  <a:lnTo>
                    <a:pt x="0" y="187"/>
                  </a:lnTo>
                  <a:lnTo>
                    <a:pt x="0" y="460"/>
                  </a:lnTo>
                  <a:lnTo>
                    <a:pt x="36" y="474"/>
                  </a:lnTo>
                  <a:lnTo>
                    <a:pt x="149" y="516"/>
                  </a:lnTo>
                  <a:lnTo>
                    <a:pt x="216" y="540"/>
                  </a:lnTo>
                  <a:lnTo>
                    <a:pt x="288" y="570"/>
                  </a:lnTo>
                  <a:lnTo>
                    <a:pt x="348" y="594"/>
                  </a:lnTo>
                  <a:lnTo>
                    <a:pt x="396" y="618"/>
                  </a:lnTo>
                  <a:lnTo>
                    <a:pt x="432" y="636"/>
                  </a:lnTo>
                  <a:lnTo>
                    <a:pt x="461" y="654"/>
                  </a:lnTo>
                  <a:lnTo>
                    <a:pt x="504" y="672"/>
                  </a:lnTo>
                  <a:lnTo>
                    <a:pt x="588" y="707"/>
                  </a:lnTo>
                  <a:lnTo>
                    <a:pt x="684" y="743"/>
                  </a:lnTo>
                  <a:lnTo>
                    <a:pt x="725" y="755"/>
                  </a:lnTo>
                  <a:lnTo>
                    <a:pt x="761" y="767"/>
                  </a:lnTo>
                  <a:lnTo>
                    <a:pt x="828" y="779"/>
                  </a:lnTo>
                  <a:lnTo>
                    <a:pt x="894" y="785"/>
                  </a:lnTo>
                  <a:lnTo>
                    <a:pt x="966" y="791"/>
                  </a:lnTo>
                  <a:lnTo>
                    <a:pt x="1031" y="791"/>
                  </a:lnTo>
                  <a:lnTo>
                    <a:pt x="1092" y="785"/>
                  </a:lnTo>
                  <a:lnTo>
                    <a:pt x="1146" y="785"/>
                  </a:lnTo>
                  <a:lnTo>
                    <a:pt x="1176" y="779"/>
                  </a:lnTo>
                  <a:lnTo>
                    <a:pt x="1188" y="779"/>
                  </a:lnTo>
                  <a:lnTo>
                    <a:pt x="1188" y="779"/>
                  </a:lnTo>
                  <a:lnTo>
                    <a:pt x="1236" y="785"/>
                  </a:lnTo>
                  <a:lnTo>
                    <a:pt x="1278" y="791"/>
                  </a:lnTo>
                  <a:lnTo>
                    <a:pt x="1307" y="803"/>
                  </a:lnTo>
                  <a:lnTo>
                    <a:pt x="1337" y="809"/>
                  </a:lnTo>
                  <a:lnTo>
                    <a:pt x="1379" y="827"/>
                  </a:lnTo>
                  <a:lnTo>
                    <a:pt x="1404" y="845"/>
                  </a:lnTo>
                  <a:lnTo>
                    <a:pt x="1416" y="863"/>
                  </a:lnTo>
                  <a:lnTo>
                    <a:pt x="1416" y="875"/>
                  </a:lnTo>
                  <a:lnTo>
                    <a:pt x="1416" y="881"/>
                  </a:lnTo>
                  <a:lnTo>
                    <a:pt x="1416" y="887"/>
                  </a:lnTo>
                  <a:lnTo>
                    <a:pt x="1410" y="887"/>
                  </a:lnTo>
                  <a:lnTo>
                    <a:pt x="1397" y="893"/>
                  </a:lnTo>
                  <a:lnTo>
                    <a:pt x="1379" y="905"/>
                  </a:lnTo>
                  <a:lnTo>
                    <a:pt x="1361" y="923"/>
                  </a:lnTo>
                  <a:lnTo>
                    <a:pt x="1355" y="941"/>
                  </a:lnTo>
                  <a:lnTo>
                    <a:pt x="1361" y="971"/>
                  </a:lnTo>
                  <a:lnTo>
                    <a:pt x="1367" y="989"/>
                  </a:lnTo>
                  <a:lnTo>
                    <a:pt x="1385" y="1007"/>
                  </a:lnTo>
                  <a:lnTo>
                    <a:pt x="1404" y="1025"/>
                  </a:lnTo>
                  <a:lnTo>
                    <a:pt x="1434" y="1049"/>
                  </a:lnTo>
                  <a:lnTo>
                    <a:pt x="1464" y="1067"/>
                  </a:lnTo>
                  <a:lnTo>
                    <a:pt x="1494" y="1085"/>
                  </a:lnTo>
                  <a:lnTo>
                    <a:pt x="1554" y="1091"/>
                  </a:lnTo>
                  <a:lnTo>
                    <a:pt x="1607" y="1085"/>
                  </a:lnTo>
                  <a:lnTo>
                    <a:pt x="1661" y="1067"/>
                  </a:lnTo>
                  <a:lnTo>
                    <a:pt x="1697" y="1043"/>
                  </a:lnTo>
                  <a:lnTo>
                    <a:pt x="1734" y="1019"/>
                  </a:lnTo>
                  <a:lnTo>
                    <a:pt x="1752" y="995"/>
                  </a:lnTo>
                  <a:lnTo>
                    <a:pt x="1758" y="989"/>
                  </a:lnTo>
                  <a:lnTo>
                    <a:pt x="1812" y="989"/>
                  </a:lnTo>
                  <a:lnTo>
                    <a:pt x="1860" y="983"/>
                  </a:lnTo>
                  <a:lnTo>
                    <a:pt x="1907" y="965"/>
                  </a:lnTo>
                  <a:lnTo>
                    <a:pt x="1943" y="941"/>
                  </a:lnTo>
                  <a:lnTo>
                    <a:pt x="1973" y="917"/>
                  </a:lnTo>
                  <a:lnTo>
                    <a:pt x="2003" y="899"/>
                  </a:lnTo>
                  <a:lnTo>
                    <a:pt x="2015" y="881"/>
                  </a:lnTo>
                  <a:lnTo>
                    <a:pt x="2021" y="875"/>
                  </a:lnTo>
                  <a:lnTo>
                    <a:pt x="2201" y="899"/>
                  </a:lnTo>
                  <a:lnTo>
                    <a:pt x="2243" y="905"/>
                  </a:lnTo>
                  <a:lnTo>
                    <a:pt x="2273" y="899"/>
                  </a:lnTo>
                  <a:lnTo>
                    <a:pt x="2327" y="887"/>
                  </a:lnTo>
                  <a:lnTo>
                    <a:pt x="2364" y="863"/>
                  </a:lnTo>
                  <a:lnTo>
                    <a:pt x="2388" y="827"/>
                  </a:lnTo>
                  <a:lnTo>
                    <a:pt x="2400" y="797"/>
                  </a:lnTo>
                  <a:lnTo>
                    <a:pt x="2400" y="767"/>
                  </a:lnTo>
                  <a:lnTo>
                    <a:pt x="2400" y="743"/>
                  </a:lnTo>
                  <a:lnTo>
                    <a:pt x="2400" y="737"/>
                  </a:lnTo>
                  <a:lnTo>
                    <a:pt x="2418" y="737"/>
                  </a:lnTo>
                  <a:lnTo>
                    <a:pt x="2436" y="731"/>
                  </a:lnTo>
                  <a:lnTo>
                    <a:pt x="2471" y="701"/>
                  </a:lnTo>
                  <a:lnTo>
                    <a:pt x="2513" y="660"/>
                  </a:lnTo>
                  <a:lnTo>
                    <a:pt x="2555" y="606"/>
                  </a:lnTo>
                  <a:lnTo>
                    <a:pt x="2591" y="552"/>
                  </a:lnTo>
                  <a:lnTo>
                    <a:pt x="2621" y="504"/>
                  </a:lnTo>
                  <a:lnTo>
                    <a:pt x="2639" y="468"/>
                  </a:lnTo>
                  <a:lnTo>
                    <a:pt x="2646" y="462"/>
                  </a:lnTo>
                  <a:lnTo>
                    <a:pt x="2646" y="456"/>
                  </a:lnTo>
                  <a:lnTo>
                    <a:pt x="2693" y="374"/>
                  </a:lnTo>
                  <a:lnTo>
                    <a:pt x="2723" y="299"/>
                  </a:lnTo>
                  <a:close/>
                </a:path>
              </a:pathLst>
            </a:custGeom>
            <a:solidFill>
              <a:schemeClr val="bg1"/>
            </a:solidFill>
            <a:ln w="9525">
              <a:noFill/>
              <a:round/>
              <a:headEnd/>
              <a:tailEnd/>
            </a:ln>
          </p:spPr>
          <p:txBody>
            <a:bodyPr/>
            <a:lstStyle/>
            <a:p>
              <a:pPr>
                <a:defRPr/>
              </a:pPr>
              <a:endParaRPr lang="en-US"/>
            </a:p>
          </p:txBody>
        </p:sp>
      </p:grpSp>
      <p:sp>
        <p:nvSpPr>
          <p:cNvPr id="25618" name="Rectangle 18"/>
          <p:cNvSpPr>
            <a:spLocks noGrp="1" noChangeArrowheads="1"/>
          </p:cNvSpPr>
          <p:nvPr>
            <p:ph type="ctrTitle" sz="quarter"/>
          </p:nvPr>
        </p:nvSpPr>
        <p:spPr>
          <a:xfrm>
            <a:off x="685800" y="1768475"/>
            <a:ext cx="7772400" cy="1736725"/>
          </a:xfrm>
        </p:spPr>
        <p:txBody>
          <a:bodyPr anchor="b"/>
          <a:lstStyle>
            <a:lvl1pPr>
              <a:defRPr sz="5400"/>
            </a:lvl1pPr>
          </a:lstStyle>
          <a:p>
            <a:r>
              <a:rPr lang="en-US" smtClean="0"/>
              <a:t>Click to edit Master title style</a:t>
            </a:r>
            <a:endParaRPr lang="en-US"/>
          </a:p>
        </p:txBody>
      </p:sp>
      <p:sp>
        <p:nvSpPr>
          <p:cNvPr id="25619" name="Rectangle 19"/>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smtClean="0"/>
              <a:t>Click to edit Master subtitle style</a:t>
            </a:r>
            <a:endParaRPr lang="en-US"/>
          </a:p>
        </p:txBody>
      </p:sp>
      <p:sp>
        <p:nvSpPr>
          <p:cNvPr id="20" name="Rectangle 20"/>
          <p:cNvSpPr>
            <a:spLocks noGrp="1" noChangeArrowheads="1"/>
          </p:cNvSpPr>
          <p:nvPr>
            <p:ph type="dt" sz="quarter" idx="10"/>
          </p:nvPr>
        </p:nvSpPr>
        <p:spPr/>
        <p:txBody>
          <a:bodyPr/>
          <a:lstStyle>
            <a:lvl1pPr>
              <a:defRPr/>
            </a:lvl1pPr>
          </a:lstStyle>
          <a:p>
            <a:fld id="{1D8BD707-D9CF-40AE-B4C6-C98DA3205C09}" type="datetimeFigureOut">
              <a:rPr lang="en-US" smtClean="0"/>
              <a:pPr/>
              <a:t>27-Mar-17</a:t>
            </a:fld>
            <a:endParaRPr lang="en-US" dirty="0"/>
          </a:p>
        </p:txBody>
      </p:sp>
      <p:sp>
        <p:nvSpPr>
          <p:cNvPr id="21" name="Rectangle 21"/>
          <p:cNvSpPr>
            <a:spLocks noGrp="1" noChangeArrowheads="1"/>
          </p:cNvSpPr>
          <p:nvPr>
            <p:ph type="ftr" sz="quarter" idx="11"/>
          </p:nvPr>
        </p:nvSpPr>
        <p:spPr/>
        <p:txBody>
          <a:bodyPr/>
          <a:lstStyle>
            <a:lvl1pPr>
              <a:defRPr/>
            </a:lvl1pPr>
          </a:lstStyle>
          <a:p>
            <a:endParaRPr lang="en-US" dirty="0"/>
          </a:p>
        </p:txBody>
      </p:sp>
      <p:sp>
        <p:nvSpPr>
          <p:cNvPr id="22" name="Rectangle 22"/>
          <p:cNvSpPr>
            <a:spLocks noGrp="1" noChangeArrowheads="1"/>
          </p:cNvSpPr>
          <p:nvPr>
            <p:ph type="sldNum" sz="quarter" idx="12"/>
          </p:nvPr>
        </p:nvSpPr>
        <p:spPr/>
        <p:txBody>
          <a:bodyPr/>
          <a:lstStyle>
            <a:lvl1pPr>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xmlns="" val="2471688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fld id="{1D8BD707-D9CF-40AE-B4C6-C98DA3205C09}" type="datetimeFigureOut">
              <a:rPr lang="en-US" smtClean="0"/>
              <a:pPr/>
              <a:t>27-Mar-17</a:t>
            </a:fld>
            <a:endParaRPr lang="en-US" dirty="0"/>
          </a:p>
        </p:txBody>
      </p:sp>
      <p:sp>
        <p:nvSpPr>
          <p:cNvPr id="5" name="Rectangle 20"/>
          <p:cNvSpPr>
            <a:spLocks noGrp="1" noChangeArrowheads="1"/>
          </p:cNvSpPr>
          <p:nvPr>
            <p:ph type="ftr" sz="quarter" idx="11"/>
          </p:nvPr>
        </p:nvSpPr>
        <p:spPr>
          <a:ln/>
        </p:spPr>
        <p:txBody>
          <a:bodyPr/>
          <a:lstStyle>
            <a:lvl1pPr>
              <a:defRPr/>
            </a:lvl1pPr>
          </a:lstStyle>
          <a:p>
            <a:endParaRPr lang="en-US" dirty="0"/>
          </a:p>
        </p:txBody>
      </p:sp>
      <p:sp>
        <p:nvSpPr>
          <p:cNvPr id="6" name="Rectangle 21"/>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xmlns="" val="1927925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213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21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fld id="{1D8BD707-D9CF-40AE-B4C6-C98DA3205C09}" type="datetimeFigureOut">
              <a:rPr lang="en-US" smtClean="0"/>
              <a:pPr/>
              <a:t>27-Mar-17</a:t>
            </a:fld>
            <a:endParaRPr lang="en-US" dirty="0"/>
          </a:p>
        </p:txBody>
      </p:sp>
      <p:sp>
        <p:nvSpPr>
          <p:cNvPr id="5" name="Rectangle 20"/>
          <p:cNvSpPr>
            <a:spLocks noGrp="1" noChangeArrowheads="1"/>
          </p:cNvSpPr>
          <p:nvPr>
            <p:ph type="ftr" sz="quarter" idx="11"/>
          </p:nvPr>
        </p:nvSpPr>
        <p:spPr>
          <a:ln/>
        </p:spPr>
        <p:txBody>
          <a:bodyPr/>
          <a:lstStyle>
            <a:lvl1pPr>
              <a:defRPr/>
            </a:lvl1pPr>
          </a:lstStyle>
          <a:p>
            <a:endParaRPr lang="en-US" dirty="0"/>
          </a:p>
        </p:txBody>
      </p:sp>
      <p:sp>
        <p:nvSpPr>
          <p:cNvPr id="6" name="Rectangle 21"/>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xmlns="" val="234252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fld id="{1D8BD707-D9CF-40AE-B4C6-C98DA3205C09}" type="datetimeFigureOut">
              <a:rPr lang="en-US" smtClean="0"/>
              <a:pPr/>
              <a:t>27-Mar-17</a:t>
            </a:fld>
            <a:endParaRPr lang="en-US" dirty="0"/>
          </a:p>
        </p:txBody>
      </p:sp>
      <p:sp>
        <p:nvSpPr>
          <p:cNvPr id="5" name="Rectangle 20"/>
          <p:cNvSpPr>
            <a:spLocks noGrp="1" noChangeArrowheads="1"/>
          </p:cNvSpPr>
          <p:nvPr>
            <p:ph type="ftr" sz="quarter" idx="11"/>
          </p:nvPr>
        </p:nvSpPr>
        <p:spPr>
          <a:ln/>
        </p:spPr>
        <p:txBody>
          <a:bodyPr/>
          <a:lstStyle>
            <a:lvl1pPr>
              <a:defRPr/>
            </a:lvl1pPr>
          </a:lstStyle>
          <a:p>
            <a:endParaRPr lang="en-US" dirty="0"/>
          </a:p>
        </p:txBody>
      </p:sp>
      <p:sp>
        <p:nvSpPr>
          <p:cNvPr id="6" name="Rectangle 21"/>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xmlns="" val="777243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9"/>
          <p:cNvSpPr>
            <a:spLocks noGrp="1" noChangeArrowheads="1"/>
          </p:cNvSpPr>
          <p:nvPr>
            <p:ph type="dt" sz="half" idx="10"/>
          </p:nvPr>
        </p:nvSpPr>
        <p:spPr>
          <a:ln/>
        </p:spPr>
        <p:txBody>
          <a:bodyPr/>
          <a:lstStyle>
            <a:lvl1pPr>
              <a:defRPr/>
            </a:lvl1pPr>
          </a:lstStyle>
          <a:p>
            <a:fld id="{1D8BD707-D9CF-40AE-B4C6-C98DA3205C09}" type="datetimeFigureOut">
              <a:rPr lang="en-US" smtClean="0"/>
              <a:pPr/>
              <a:t>27-Mar-17</a:t>
            </a:fld>
            <a:endParaRPr lang="en-US" dirty="0"/>
          </a:p>
        </p:txBody>
      </p:sp>
      <p:sp>
        <p:nvSpPr>
          <p:cNvPr id="5" name="Rectangle 20"/>
          <p:cNvSpPr>
            <a:spLocks noGrp="1" noChangeArrowheads="1"/>
          </p:cNvSpPr>
          <p:nvPr>
            <p:ph type="ftr" sz="quarter" idx="11"/>
          </p:nvPr>
        </p:nvSpPr>
        <p:spPr>
          <a:ln/>
        </p:spPr>
        <p:txBody>
          <a:bodyPr/>
          <a:lstStyle>
            <a:lvl1pPr>
              <a:defRPr/>
            </a:lvl1pPr>
          </a:lstStyle>
          <a:p>
            <a:endParaRPr lang="en-US" dirty="0"/>
          </a:p>
        </p:txBody>
      </p:sp>
      <p:sp>
        <p:nvSpPr>
          <p:cNvPr id="6" name="Rectangle 21"/>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xmlns="" val="2713944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9"/>
          <p:cNvSpPr>
            <a:spLocks noGrp="1" noChangeArrowheads="1"/>
          </p:cNvSpPr>
          <p:nvPr>
            <p:ph type="dt" sz="half" idx="10"/>
          </p:nvPr>
        </p:nvSpPr>
        <p:spPr>
          <a:ln/>
        </p:spPr>
        <p:txBody>
          <a:bodyPr/>
          <a:lstStyle>
            <a:lvl1pPr>
              <a:defRPr/>
            </a:lvl1pPr>
          </a:lstStyle>
          <a:p>
            <a:fld id="{1D8BD707-D9CF-40AE-B4C6-C98DA3205C09}" type="datetimeFigureOut">
              <a:rPr lang="en-US" smtClean="0"/>
              <a:pPr/>
              <a:t>27-Mar-17</a:t>
            </a:fld>
            <a:endParaRPr lang="en-US" dirty="0"/>
          </a:p>
        </p:txBody>
      </p:sp>
      <p:sp>
        <p:nvSpPr>
          <p:cNvPr id="6" name="Rectangle 20"/>
          <p:cNvSpPr>
            <a:spLocks noGrp="1" noChangeArrowheads="1"/>
          </p:cNvSpPr>
          <p:nvPr>
            <p:ph type="ftr" sz="quarter" idx="11"/>
          </p:nvPr>
        </p:nvSpPr>
        <p:spPr>
          <a:ln/>
        </p:spPr>
        <p:txBody>
          <a:bodyPr/>
          <a:lstStyle>
            <a:lvl1pPr>
              <a:defRPr/>
            </a:lvl1pPr>
          </a:lstStyle>
          <a:p>
            <a:endParaRPr lang="en-US" dirty="0"/>
          </a:p>
        </p:txBody>
      </p:sp>
      <p:sp>
        <p:nvSpPr>
          <p:cNvPr id="7" name="Rectangle 21"/>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xmlns="" val="445339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9"/>
          <p:cNvSpPr>
            <a:spLocks noGrp="1" noChangeArrowheads="1"/>
          </p:cNvSpPr>
          <p:nvPr>
            <p:ph type="dt" sz="half" idx="10"/>
          </p:nvPr>
        </p:nvSpPr>
        <p:spPr>
          <a:ln/>
        </p:spPr>
        <p:txBody>
          <a:bodyPr/>
          <a:lstStyle>
            <a:lvl1pPr>
              <a:defRPr/>
            </a:lvl1pPr>
          </a:lstStyle>
          <a:p>
            <a:fld id="{1D8BD707-D9CF-40AE-B4C6-C98DA3205C09}" type="datetimeFigureOut">
              <a:rPr lang="en-US" smtClean="0"/>
              <a:pPr/>
              <a:t>27-Mar-17</a:t>
            </a:fld>
            <a:endParaRPr lang="en-US" dirty="0"/>
          </a:p>
        </p:txBody>
      </p:sp>
      <p:sp>
        <p:nvSpPr>
          <p:cNvPr id="8" name="Rectangle 20"/>
          <p:cNvSpPr>
            <a:spLocks noGrp="1" noChangeArrowheads="1"/>
          </p:cNvSpPr>
          <p:nvPr>
            <p:ph type="ftr" sz="quarter" idx="11"/>
          </p:nvPr>
        </p:nvSpPr>
        <p:spPr>
          <a:ln/>
        </p:spPr>
        <p:txBody>
          <a:bodyPr/>
          <a:lstStyle>
            <a:lvl1pPr>
              <a:defRPr/>
            </a:lvl1pPr>
          </a:lstStyle>
          <a:p>
            <a:endParaRPr lang="en-US" dirty="0"/>
          </a:p>
        </p:txBody>
      </p:sp>
      <p:sp>
        <p:nvSpPr>
          <p:cNvPr id="9" name="Rectangle 21"/>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xmlns="" val="3960653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9"/>
          <p:cNvSpPr>
            <a:spLocks noGrp="1" noChangeArrowheads="1"/>
          </p:cNvSpPr>
          <p:nvPr>
            <p:ph type="dt" sz="half" idx="10"/>
          </p:nvPr>
        </p:nvSpPr>
        <p:spPr>
          <a:ln/>
        </p:spPr>
        <p:txBody>
          <a:bodyPr/>
          <a:lstStyle>
            <a:lvl1pPr>
              <a:defRPr/>
            </a:lvl1pPr>
          </a:lstStyle>
          <a:p>
            <a:fld id="{1D8BD707-D9CF-40AE-B4C6-C98DA3205C09}" type="datetimeFigureOut">
              <a:rPr lang="en-US" smtClean="0"/>
              <a:pPr/>
              <a:t>27-Mar-17</a:t>
            </a:fld>
            <a:endParaRPr lang="en-US" dirty="0"/>
          </a:p>
        </p:txBody>
      </p:sp>
      <p:sp>
        <p:nvSpPr>
          <p:cNvPr id="4" name="Rectangle 20"/>
          <p:cNvSpPr>
            <a:spLocks noGrp="1" noChangeArrowheads="1"/>
          </p:cNvSpPr>
          <p:nvPr>
            <p:ph type="ftr" sz="quarter" idx="11"/>
          </p:nvPr>
        </p:nvSpPr>
        <p:spPr>
          <a:ln/>
        </p:spPr>
        <p:txBody>
          <a:bodyPr/>
          <a:lstStyle>
            <a:lvl1pPr>
              <a:defRPr/>
            </a:lvl1pPr>
          </a:lstStyle>
          <a:p>
            <a:endParaRPr lang="en-US" dirty="0"/>
          </a:p>
        </p:txBody>
      </p:sp>
      <p:sp>
        <p:nvSpPr>
          <p:cNvPr id="5" name="Rectangle 21"/>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xmlns="" val="3604379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9"/>
          <p:cNvSpPr>
            <a:spLocks noGrp="1" noChangeArrowheads="1"/>
          </p:cNvSpPr>
          <p:nvPr>
            <p:ph type="dt" sz="half" idx="10"/>
          </p:nvPr>
        </p:nvSpPr>
        <p:spPr>
          <a:ln/>
        </p:spPr>
        <p:txBody>
          <a:bodyPr/>
          <a:lstStyle>
            <a:lvl1pPr>
              <a:defRPr/>
            </a:lvl1pPr>
          </a:lstStyle>
          <a:p>
            <a:fld id="{1D8BD707-D9CF-40AE-B4C6-C98DA3205C09}" type="datetimeFigureOut">
              <a:rPr lang="en-US" smtClean="0"/>
              <a:pPr/>
              <a:t>27-Mar-17</a:t>
            </a:fld>
            <a:endParaRPr lang="en-US" dirty="0"/>
          </a:p>
        </p:txBody>
      </p:sp>
      <p:sp>
        <p:nvSpPr>
          <p:cNvPr id="3" name="Rectangle 20"/>
          <p:cNvSpPr>
            <a:spLocks noGrp="1" noChangeArrowheads="1"/>
          </p:cNvSpPr>
          <p:nvPr>
            <p:ph type="ftr" sz="quarter" idx="11"/>
          </p:nvPr>
        </p:nvSpPr>
        <p:spPr>
          <a:ln/>
        </p:spPr>
        <p:txBody>
          <a:bodyPr/>
          <a:lstStyle>
            <a:lvl1pPr>
              <a:defRPr/>
            </a:lvl1pPr>
          </a:lstStyle>
          <a:p>
            <a:endParaRPr lang="en-US" dirty="0"/>
          </a:p>
        </p:txBody>
      </p:sp>
      <p:sp>
        <p:nvSpPr>
          <p:cNvPr id="4" name="Rectangle 21"/>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xmlns="" val="16883107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9"/>
          <p:cNvSpPr>
            <a:spLocks noGrp="1" noChangeArrowheads="1"/>
          </p:cNvSpPr>
          <p:nvPr>
            <p:ph type="dt" sz="half" idx="10"/>
          </p:nvPr>
        </p:nvSpPr>
        <p:spPr>
          <a:ln/>
        </p:spPr>
        <p:txBody>
          <a:bodyPr/>
          <a:lstStyle>
            <a:lvl1pPr>
              <a:defRPr/>
            </a:lvl1pPr>
          </a:lstStyle>
          <a:p>
            <a:fld id="{1D8BD707-D9CF-40AE-B4C6-C98DA3205C09}" type="datetimeFigureOut">
              <a:rPr lang="en-US" smtClean="0"/>
              <a:pPr/>
              <a:t>27-Mar-17</a:t>
            </a:fld>
            <a:endParaRPr lang="en-US" dirty="0"/>
          </a:p>
        </p:txBody>
      </p:sp>
      <p:sp>
        <p:nvSpPr>
          <p:cNvPr id="6" name="Rectangle 20"/>
          <p:cNvSpPr>
            <a:spLocks noGrp="1" noChangeArrowheads="1"/>
          </p:cNvSpPr>
          <p:nvPr>
            <p:ph type="ftr" sz="quarter" idx="11"/>
          </p:nvPr>
        </p:nvSpPr>
        <p:spPr>
          <a:ln/>
        </p:spPr>
        <p:txBody>
          <a:bodyPr/>
          <a:lstStyle>
            <a:lvl1pPr>
              <a:defRPr/>
            </a:lvl1pPr>
          </a:lstStyle>
          <a:p>
            <a:endParaRPr lang="en-US" dirty="0"/>
          </a:p>
        </p:txBody>
      </p:sp>
      <p:sp>
        <p:nvSpPr>
          <p:cNvPr id="7" name="Rectangle 21"/>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xmlns="" val="1183620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9"/>
          <p:cNvSpPr>
            <a:spLocks noGrp="1" noChangeArrowheads="1"/>
          </p:cNvSpPr>
          <p:nvPr>
            <p:ph type="dt" sz="half" idx="10"/>
          </p:nvPr>
        </p:nvSpPr>
        <p:spPr>
          <a:ln/>
        </p:spPr>
        <p:txBody>
          <a:bodyPr/>
          <a:lstStyle>
            <a:lvl1pPr>
              <a:defRPr/>
            </a:lvl1pPr>
          </a:lstStyle>
          <a:p>
            <a:fld id="{1D8BD707-D9CF-40AE-B4C6-C98DA3205C09}" type="datetimeFigureOut">
              <a:rPr lang="en-US" smtClean="0"/>
              <a:pPr/>
              <a:t>27-Mar-17</a:t>
            </a:fld>
            <a:endParaRPr lang="en-US" dirty="0"/>
          </a:p>
        </p:txBody>
      </p:sp>
      <p:sp>
        <p:nvSpPr>
          <p:cNvPr id="6" name="Rectangle 20"/>
          <p:cNvSpPr>
            <a:spLocks noGrp="1" noChangeArrowheads="1"/>
          </p:cNvSpPr>
          <p:nvPr>
            <p:ph type="ftr" sz="quarter" idx="11"/>
          </p:nvPr>
        </p:nvSpPr>
        <p:spPr>
          <a:ln/>
        </p:spPr>
        <p:txBody>
          <a:bodyPr/>
          <a:lstStyle>
            <a:lvl1pPr>
              <a:defRPr/>
            </a:lvl1pPr>
          </a:lstStyle>
          <a:p>
            <a:endParaRPr lang="en-US" dirty="0"/>
          </a:p>
        </p:txBody>
      </p:sp>
      <p:sp>
        <p:nvSpPr>
          <p:cNvPr id="7" name="Rectangle 21"/>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xmlns="" val="33489401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dkHorz">
          <a:fgClr>
            <a:schemeClr val="bg2"/>
          </a:fgClr>
          <a:bgClr>
            <a:schemeClr val="bg1"/>
          </a:bgClr>
        </a:patt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2438400"/>
            <a:ext cx="9144000" cy="4046538"/>
            <a:chOff x="0" y="1536"/>
            <a:chExt cx="5760" cy="2549"/>
          </a:xfrm>
        </p:grpSpPr>
        <p:sp>
          <p:nvSpPr>
            <p:cNvPr id="24579" name="Rectangle 3"/>
            <p:cNvSpPr>
              <a:spLocks noChangeArrowheads="1"/>
            </p:cNvSpPr>
            <p:nvPr userDrawn="1"/>
          </p:nvSpPr>
          <p:spPr bwMode="hidden">
            <a:xfrm rot="-1424751">
              <a:off x="2121" y="2592"/>
              <a:ext cx="3072" cy="384"/>
            </a:xfrm>
            <a:prstGeom prst="rect">
              <a:avLst/>
            </a:prstGeom>
            <a:gradFill rotWithShape="0">
              <a:gsLst>
                <a:gs pos="0">
                  <a:schemeClr val="bg1">
                    <a:gamma/>
                    <a:shade val="94118"/>
                    <a:invGamma/>
                  </a:schemeClr>
                </a:gs>
                <a:gs pos="50000">
                  <a:schemeClr val="bg1"/>
                </a:gs>
                <a:gs pos="100000">
                  <a:schemeClr val="bg1">
                    <a:gamma/>
                    <a:shade val="94118"/>
                    <a:invGamma/>
                  </a:schemeClr>
                </a:gs>
              </a:gsLst>
              <a:lin ang="18900000" scaled="1"/>
            </a:gradFill>
            <a:ln w="9525">
              <a:noFill/>
              <a:miter lim="800000"/>
              <a:headEnd/>
              <a:tailEnd/>
            </a:ln>
            <a:effectLst/>
          </p:spPr>
          <p:txBody>
            <a:bodyPr wrap="none" anchor="ctr"/>
            <a:lstStyle/>
            <a:p>
              <a:pPr>
                <a:defRPr/>
              </a:pPr>
              <a:endParaRPr lang="en-US"/>
            </a:p>
          </p:txBody>
        </p:sp>
        <p:sp>
          <p:nvSpPr>
            <p:cNvPr id="24580" name="Freeform 4"/>
            <p:cNvSpPr>
              <a:spLocks/>
            </p:cNvSpPr>
            <p:nvPr userDrawn="1"/>
          </p:nvSpPr>
          <p:spPr bwMode="hidden">
            <a:xfrm>
              <a:off x="0" y="2664"/>
              <a:ext cx="2688" cy="1224"/>
            </a:xfrm>
            <a:custGeom>
              <a:avLst/>
              <a:gdLst/>
              <a:ahLst/>
              <a:cxnLst>
                <a:cxn ang="0">
                  <a:pos x="0" y="0"/>
                </a:cxn>
                <a:cxn ang="0">
                  <a:pos x="960" y="552"/>
                </a:cxn>
                <a:cxn ang="0">
                  <a:pos x="1968" y="264"/>
                </a:cxn>
                <a:cxn ang="0">
                  <a:pos x="2028" y="270"/>
                </a:cxn>
                <a:cxn ang="0">
                  <a:pos x="2661" y="528"/>
                </a:cxn>
                <a:cxn ang="0">
                  <a:pos x="2688" y="648"/>
                </a:cxn>
                <a:cxn ang="0">
                  <a:pos x="2304" y="1080"/>
                </a:cxn>
                <a:cxn ang="0">
                  <a:pos x="1584" y="1224"/>
                </a:cxn>
                <a:cxn ang="0">
                  <a:pos x="1296" y="936"/>
                </a:cxn>
                <a:cxn ang="0">
                  <a:pos x="864" y="1032"/>
                </a:cxn>
                <a:cxn ang="0">
                  <a:pos x="0" y="552"/>
                </a:cxn>
                <a:cxn ang="0">
                  <a:pos x="0" y="0"/>
                </a:cxn>
              </a:cxnLst>
              <a:rect l="0" t="0" r="r" b="b"/>
              <a:pathLst>
                <a:path w="2688" h="1224">
                  <a:moveTo>
                    <a:pt x="0" y="0"/>
                  </a:moveTo>
                  <a:lnTo>
                    <a:pt x="960" y="552"/>
                  </a:lnTo>
                  <a:lnTo>
                    <a:pt x="1968" y="264"/>
                  </a:lnTo>
                  <a:lnTo>
                    <a:pt x="2028" y="270"/>
                  </a:lnTo>
                  <a:lnTo>
                    <a:pt x="2661" y="528"/>
                  </a:lnTo>
                  <a:lnTo>
                    <a:pt x="2688" y="648"/>
                  </a:lnTo>
                  <a:lnTo>
                    <a:pt x="2304" y="1080"/>
                  </a:lnTo>
                  <a:lnTo>
                    <a:pt x="1584" y="1224"/>
                  </a:lnTo>
                  <a:lnTo>
                    <a:pt x="1296" y="936"/>
                  </a:lnTo>
                  <a:lnTo>
                    <a:pt x="864" y="1032"/>
                  </a:lnTo>
                  <a:lnTo>
                    <a:pt x="0" y="552"/>
                  </a:lnTo>
                  <a:lnTo>
                    <a:pt x="0" y="0"/>
                  </a:lnTo>
                  <a:close/>
                </a:path>
              </a:pathLst>
            </a:custGeom>
            <a:solidFill>
              <a:schemeClr val="bg2"/>
            </a:solidFill>
            <a:ln w="9525">
              <a:noFill/>
              <a:round/>
              <a:headEnd/>
              <a:tailEnd/>
            </a:ln>
            <a:effectLst/>
          </p:spPr>
          <p:txBody>
            <a:bodyPr/>
            <a:lstStyle/>
            <a:p>
              <a:pPr>
                <a:defRPr/>
              </a:pPr>
              <a:endParaRPr lang="en-US"/>
            </a:p>
          </p:txBody>
        </p:sp>
        <p:sp>
          <p:nvSpPr>
            <p:cNvPr id="24581" name="Freeform 5"/>
            <p:cNvSpPr>
              <a:spLocks/>
            </p:cNvSpPr>
            <p:nvPr userDrawn="1"/>
          </p:nvSpPr>
          <p:spPr bwMode="hidden">
            <a:xfrm>
              <a:off x="3359" y="1536"/>
              <a:ext cx="2401" cy="1232"/>
            </a:xfrm>
            <a:custGeom>
              <a:avLst/>
              <a:gdLst/>
              <a:ahLst/>
              <a:cxnLst>
                <a:cxn ang="0">
                  <a:pos x="2208" y="15"/>
                </a:cxn>
                <a:cxn ang="0">
                  <a:pos x="2088" y="57"/>
                </a:cxn>
                <a:cxn ang="0">
                  <a:pos x="1951" y="99"/>
                </a:cxn>
                <a:cxn ang="0">
                  <a:pos x="1704" y="135"/>
                </a:cxn>
                <a:cxn ang="0">
                  <a:pos x="1314" y="177"/>
                </a:cxn>
                <a:cxn ang="0">
                  <a:pos x="1176" y="189"/>
                </a:cxn>
                <a:cxn ang="0">
                  <a:pos x="1122" y="195"/>
                </a:cxn>
                <a:cxn ang="0">
                  <a:pos x="1075" y="231"/>
                </a:cxn>
                <a:cxn ang="0">
                  <a:pos x="924" y="321"/>
                </a:cxn>
                <a:cxn ang="0">
                  <a:pos x="840" y="369"/>
                </a:cxn>
                <a:cxn ang="0">
                  <a:pos x="630" y="458"/>
                </a:cxn>
                <a:cxn ang="0">
                  <a:pos x="529" y="500"/>
                </a:cxn>
                <a:cxn ang="0">
                  <a:pos x="487" y="542"/>
                </a:cxn>
                <a:cxn ang="0">
                  <a:pos x="457" y="590"/>
                </a:cxn>
                <a:cxn ang="0">
                  <a:pos x="402" y="638"/>
                </a:cxn>
                <a:cxn ang="0">
                  <a:pos x="330" y="758"/>
                </a:cxn>
                <a:cxn ang="0">
                  <a:pos x="312" y="788"/>
                </a:cxn>
                <a:cxn ang="0">
                  <a:pos x="252" y="824"/>
                </a:cxn>
                <a:cxn ang="0">
                  <a:pos x="84" y="926"/>
                </a:cxn>
                <a:cxn ang="0">
                  <a:pos x="0" y="992"/>
                </a:cxn>
                <a:cxn ang="0">
                  <a:pos x="12" y="1040"/>
                </a:cxn>
                <a:cxn ang="0">
                  <a:pos x="132" y="1034"/>
                </a:cxn>
                <a:cxn ang="0">
                  <a:pos x="336" y="980"/>
                </a:cxn>
                <a:cxn ang="0">
                  <a:pos x="529" y="896"/>
                </a:cxn>
                <a:cxn ang="0">
                  <a:pos x="576" y="872"/>
                </a:cxn>
                <a:cxn ang="0">
                  <a:pos x="714" y="848"/>
                </a:cxn>
                <a:cxn ang="0">
                  <a:pos x="966" y="794"/>
                </a:cxn>
                <a:cxn ang="0">
                  <a:pos x="1212" y="782"/>
                </a:cxn>
                <a:cxn ang="0">
                  <a:pos x="1416" y="872"/>
                </a:cxn>
                <a:cxn ang="0">
                  <a:pos x="1464" y="932"/>
                </a:cxn>
                <a:cxn ang="0">
                  <a:pos x="1440" y="992"/>
                </a:cxn>
                <a:cxn ang="0">
                  <a:pos x="1302" y="1040"/>
                </a:cxn>
                <a:cxn ang="0">
                  <a:pos x="1158" y="1100"/>
                </a:cxn>
                <a:cxn ang="0">
                  <a:pos x="1093" y="1148"/>
                </a:cxn>
                <a:cxn ang="0">
                  <a:pos x="1075" y="1208"/>
                </a:cxn>
                <a:cxn ang="0">
                  <a:pos x="1093" y="1232"/>
                </a:cxn>
                <a:cxn ang="0">
                  <a:pos x="1152" y="1226"/>
                </a:cxn>
                <a:cxn ang="0">
                  <a:pos x="1332" y="1208"/>
                </a:cxn>
                <a:cxn ang="0">
                  <a:pos x="1434" y="1184"/>
                </a:cxn>
                <a:cxn ang="0">
                  <a:pos x="1464" y="1172"/>
                </a:cxn>
                <a:cxn ang="0">
                  <a:pos x="1578" y="1130"/>
                </a:cxn>
                <a:cxn ang="0">
                  <a:pos x="1758" y="1064"/>
                </a:cxn>
                <a:cxn ang="0">
                  <a:pos x="1872" y="962"/>
                </a:cxn>
                <a:cxn ang="0">
                  <a:pos x="1986" y="800"/>
                </a:cxn>
                <a:cxn ang="0">
                  <a:pos x="2166" y="650"/>
                </a:cxn>
                <a:cxn ang="0">
                  <a:pos x="2257" y="590"/>
                </a:cxn>
                <a:cxn ang="0">
                  <a:pos x="2400" y="57"/>
                </a:cxn>
              </a:cxnLst>
              <a:rect l="0" t="0" r="r" b="b"/>
              <a:pathLst>
                <a:path w="2401" h="1232">
                  <a:moveTo>
                    <a:pt x="2310" y="3"/>
                  </a:moveTo>
                  <a:lnTo>
                    <a:pt x="2280" y="3"/>
                  </a:lnTo>
                  <a:lnTo>
                    <a:pt x="2208" y="15"/>
                  </a:lnTo>
                  <a:lnTo>
                    <a:pt x="2136" y="27"/>
                  </a:lnTo>
                  <a:lnTo>
                    <a:pt x="2112" y="39"/>
                  </a:lnTo>
                  <a:lnTo>
                    <a:pt x="2088" y="57"/>
                  </a:lnTo>
                  <a:lnTo>
                    <a:pt x="2082" y="63"/>
                  </a:lnTo>
                  <a:lnTo>
                    <a:pt x="2076" y="69"/>
                  </a:lnTo>
                  <a:lnTo>
                    <a:pt x="1951" y="99"/>
                  </a:lnTo>
                  <a:lnTo>
                    <a:pt x="1896" y="111"/>
                  </a:lnTo>
                  <a:lnTo>
                    <a:pt x="1836" y="117"/>
                  </a:lnTo>
                  <a:lnTo>
                    <a:pt x="1704" y="135"/>
                  </a:lnTo>
                  <a:lnTo>
                    <a:pt x="1572" y="153"/>
                  </a:lnTo>
                  <a:lnTo>
                    <a:pt x="1434" y="165"/>
                  </a:lnTo>
                  <a:lnTo>
                    <a:pt x="1314" y="177"/>
                  </a:lnTo>
                  <a:lnTo>
                    <a:pt x="1260" y="183"/>
                  </a:lnTo>
                  <a:lnTo>
                    <a:pt x="1212" y="189"/>
                  </a:lnTo>
                  <a:lnTo>
                    <a:pt x="1176" y="189"/>
                  </a:lnTo>
                  <a:lnTo>
                    <a:pt x="1146" y="195"/>
                  </a:lnTo>
                  <a:lnTo>
                    <a:pt x="1128" y="195"/>
                  </a:lnTo>
                  <a:lnTo>
                    <a:pt x="1122" y="195"/>
                  </a:lnTo>
                  <a:lnTo>
                    <a:pt x="1116" y="201"/>
                  </a:lnTo>
                  <a:lnTo>
                    <a:pt x="1105" y="207"/>
                  </a:lnTo>
                  <a:lnTo>
                    <a:pt x="1075" y="231"/>
                  </a:lnTo>
                  <a:lnTo>
                    <a:pt x="1026" y="261"/>
                  </a:lnTo>
                  <a:lnTo>
                    <a:pt x="972" y="291"/>
                  </a:lnTo>
                  <a:lnTo>
                    <a:pt x="924" y="321"/>
                  </a:lnTo>
                  <a:lnTo>
                    <a:pt x="876" y="345"/>
                  </a:lnTo>
                  <a:lnTo>
                    <a:pt x="846" y="363"/>
                  </a:lnTo>
                  <a:lnTo>
                    <a:pt x="840" y="369"/>
                  </a:lnTo>
                  <a:lnTo>
                    <a:pt x="834" y="369"/>
                  </a:lnTo>
                  <a:lnTo>
                    <a:pt x="732" y="417"/>
                  </a:lnTo>
                  <a:lnTo>
                    <a:pt x="630" y="458"/>
                  </a:lnTo>
                  <a:lnTo>
                    <a:pt x="588" y="476"/>
                  </a:lnTo>
                  <a:lnTo>
                    <a:pt x="552" y="488"/>
                  </a:lnTo>
                  <a:lnTo>
                    <a:pt x="529" y="500"/>
                  </a:lnTo>
                  <a:lnTo>
                    <a:pt x="517" y="506"/>
                  </a:lnTo>
                  <a:lnTo>
                    <a:pt x="499" y="524"/>
                  </a:lnTo>
                  <a:lnTo>
                    <a:pt x="487" y="542"/>
                  </a:lnTo>
                  <a:lnTo>
                    <a:pt x="481" y="560"/>
                  </a:lnTo>
                  <a:lnTo>
                    <a:pt x="481" y="578"/>
                  </a:lnTo>
                  <a:lnTo>
                    <a:pt x="457" y="590"/>
                  </a:lnTo>
                  <a:lnTo>
                    <a:pt x="438" y="596"/>
                  </a:lnTo>
                  <a:lnTo>
                    <a:pt x="420" y="614"/>
                  </a:lnTo>
                  <a:lnTo>
                    <a:pt x="402" y="638"/>
                  </a:lnTo>
                  <a:lnTo>
                    <a:pt x="366" y="698"/>
                  </a:lnTo>
                  <a:lnTo>
                    <a:pt x="348" y="728"/>
                  </a:lnTo>
                  <a:lnTo>
                    <a:pt x="330" y="758"/>
                  </a:lnTo>
                  <a:lnTo>
                    <a:pt x="324" y="776"/>
                  </a:lnTo>
                  <a:lnTo>
                    <a:pt x="318" y="782"/>
                  </a:lnTo>
                  <a:lnTo>
                    <a:pt x="312" y="788"/>
                  </a:lnTo>
                  <a:lnTo>
                    <a:pt x="300" y="794"/>
                  </a:lnTo>
                  <a:lnTo>
                    <a:pt x="282" y="806"/>
                  </a:lnTo>
                  <a:lnTo>
                    <a:pt x="252" y="824"/>
                  </a:lnTo>
                  <a:lnTo>
                    <a:pt x="199" y="854"/>
                  </a:lnTo>
                  <a:lnTo>
                    <a:pt x="151" y="884"/>
                  </a:lnTo>
                  <a:lnTo>
                    <a:pt x="84" y="926"/>
                  </a:lnTo>
                  <a:lnTo>
                    <a:pt x="30" y="962"/>
                  </a:lnTo>
                  <a:lnTo>
                    <a:pt x="12" y="974"/>
                  </a:lnTo>
                  <a:lnTo>
                    <a:pt x="0" y="992"/>
                  </a:lnTo>
                  <a:lnTo>
                    <a:pt x="0" y="1004"/>
                  </a:lnTo>
                  <a:lnTo>
                    <a:pt x="0" y="1022"/>
                  </a:lnTo>
                  <a:lnTo>
                    <a:pt x="12" y="1040"/>
                  </a:lnTo>
                  <a:lnTo>
                    <a:pt x="42" y="1046"/>
                  </a:lnTo>
                  <a:lnTo>
                    <a:pt x="84" y="1046"/>
                  </a:lnTo>
                  <a:lnTo>
                    <a:pt x="132" y="1034"/>
                  </a:lnTo>
                  <a:lnTo>
                    <a:pt x="193" y="1022"/>
                  </a:lnTo>
                  <a:lnTo>
                    <a:pt x="264" y="1004"/>
                  </a:lnTo>
                  <a:lnTo>
                    <a:pt x="336" y="980"/>
                  </a:lnTo>
                  <a:lnTo>
                    <a:pt x="408" y="950"/>
                  </a:lnTo>
                  <a:lnTo>
                    <a:pt x="475" y="920"/>
                  </a:lnTo>
                  <a:lnTo>
                    <a:pt x="529" y="896"/>
                  </a:lnTo>
                  <a:lnTo>
                    <a:pt x="564" y="878"/>
                  </a:lnTo>
                  <a:lnTo>
                    <a:pt x="570" y="872"/>
                  </a:lnTo>
                  <a:lnTo>
                    <a:pt x="576" y="872"/>
                  </a:lnTo>
                  <a:lnTo>
                    <a:pt x="606" y="872"/>
                  </a:lnTo>
                  <a:lnTo>
                    <a:pt x="648" y="866"/>
                  </a:lnTo>
                  <a:lnTo>
                    <a:pt x="714" y="848"/>
                  </a:lnTo>
                  <a:lnTo>
                    <a:pt x="793" y="830"/>
                  </a:lnTo>
                  <a:lnTo>
                    <a:pt x="876" y="812"/>
                  </a:lnTo>
                  <a:lnTo>
                    <a:pt x="966" y="794"/>
                  </a:lnTo>
                  <a:lnTo>
                    <a:pt x="1063" y="782"/>
                  </a:lnTo>
                  <a:lnTo>
                    <a:pt x="1152" y="776"/>
                  </a:lnTo>
                  <a:lnTo>
                    <a:pt x="1212" y="782"/>
                  </a:lnTo>
                  <a:lnTo>
                    <a:pt x="1284" y="806"/>
                  </a:lnTo>
                  <a:lnTo>
                    <a:pt x="1357" y="836"/>
                  </a:lnTo>
                  <a:lnTo>
                    <a:pt x="1416" y="872"/>
                  </a:lnTo>
                  <a:lnTo>
                    <a:pt x="1434" y="890"/>
                  </a:lnTo>
                  <a:lnTo>
                    <a:pt x="1452" y="908"/>
                  </a:lnTo>
                  <a:lnTo>
                    <a:pt x="1464" y="932"/>
                  </a:lnTo>
                  <a:lnTo>
                    <a:pt x="1464" y="950"/>
                  </a:lnTo>
                  <a:lnTo>
                    <a:pt x="1458" y="968"/>
                  </a:lnTo>
                  <a:lnTo>
                    <a:pt x="1440" y="992"/>
                  </a:lnTo>
                  <a:lnTo>
                    <a:pt x="1410" y="1004"/>
                  </a:lnTo>
                  <a:lnTo>
                    <a:pt x="1369" y="1022"/>
                  </a:lnTo>
                  <a:lnTo>
                    <a:pt x="1302" y="1040"/>
                  </a:lnTo>
                  <a:lnTo>
                    <a:pt x="1248" y="1064"/>
                  </a:lnTo>
                  <a:lnTo>
                    <a:pt x="1200" y="1082"/>
                  </a:lnTo>
                  <a:lnTo>
                    <a:pt x="1158" y="1100"/>
                  </a:lnTo>
                  <a:lnTo>
                    <a:pt x="1128" y="1118"/>
                  </a:lnTo>
                  <a:lnTo>
                    <a:pt x="1110" y="1130"/>
                  </a:lnTo>
                  <a:lnTo>
                    <a:pt x="1093" y="1148"/>
                  </a:lnTo>
                  <a:lnTo>
                    <a:pt x="1081" y="1160"/>
                  </a:lnTo>
                  <a:lnTo>
                    <a:pt x="1069" y="1190"/>
                  </a:lnTo>
                  <a:lnTo>
                    <a:pt x="1075" y="1208"/>
                  </a:lnTo>
                  <a:lnTo>
                    <a:pt x="1081" y="1220"/>
                  </a:lnTo>
                  <a:lnTo>
                    <a:pt x="1087" y="1226"/>
                  </a:lnTo>
                  <a:lnTo>
                    <a:pt x="1093" y="1232"/>
                  </a:lnTo>
                  <a:lnTo>
                    <a:pt x="1110" y="1232"/>
                  </a:lnTo>
                  <a:lnTo>
                    <a:pt x="1128" y="1226"/>
                  </a:lnTo>
                  <a:lnTo>
                    <a:pt x="1152" y="1226"/>
                  </a:lnTo>
                  <a:lnTo>
                    <a:pt x="1212" y="1220"/>
                  </a:lnTo>
                  <a:lnTo>
                    <a:pt x="1272" y="1214"/>
                  </a:lnTo>
                  <a:lnTo>
                    <a:pt x="1332" y="1208"/>
                  </a:lnTo>
                  <a:lnTo>
                    <a:pt x="1393" y="1196"/>
                  </a:lnTo>
                  <a:lnTo>
                    <a:pt x="1416" y="1190"/>
                  </a:lnTo>
                  <a:lnTo>
                    <a:pt x="1434" y="1184"/>
                  </a:lnTo>
                  <a:lnTo>
                    <a:pt x="1446" y="1178"/>
                  </a:lnTo>
                  <a:lnTo>
                    <a:pt x="1452" y="1178"/>
                  </a:lnTo>
                  <a:lnTo>
                    <a:pt x="1464" y="1172"/>
                  </a:lnTo>
                  <a:lnTo>
                    <a:pt x="1488" y="1166"/>
                  </a:lnTo>
                  <a:lnTo>
                    <a:pt x="1530" y="1148"/>
                  </a:lnTo>
                  <a:lnTo>
                    <a:pt x="1578" y="1130"/>
                  </a:lnTo>
                  <a:lnTo>
                    <a:pt x="1681" y="1094"/>
                  </a:lnTo>
                  <a:lnTo>
                    <a:pt x="1722" y="1076"/>
                  </a:lnTo>
                  <a:lnTo>
                    <a:pt x="1758" y="1064"/>
                  </a:lnTo>
                  <a:lnTo>
                    <a:pt x="1812" y="1040"/>
                  </a:lnTo>
                  <a:lnTo>
                    <a:pt x="1848" y="1004"/>
                  </a:lnTo>
                  <a:lnTo>
                    <a:pt x="1872" y="962"/>
                  </a:lnTo>
                  <a:lnTo>
                    <a:pt x="1890" y="932"/>
                  </a:lnTo>
                  <a:lnTo>
                    <a:pt x="1932" y="866"/>
                  </a:lnTo>
                  <a:lnTo>
                    <a:pt x="1986" y="800"/>
                  </a:lnTo>
                  <a:lnTo>
                    <a:pt x="2046" y="740"/>
                  </a:lnTo>
                  <a:lnTo>
                    <a:pt x="2112" y="692"/>
                  </a:lnTo>
                  <a:lnTo>
                    <a:pt x="2166" y="650"/>
                  </a:lnTo>
                  <a:lnTo>
                    <a:pt x="2214" y="620"/>
                  </a:lnTo>
                  <a:lnTo>
                    <a:pt x="2244" y="596"/>
                  </a:lnTo>
                  <a:lnTo>
                    <a:pt x="2257" y="590"/>
                  </a:lnTo>
                  <a:lnTo>
                    <a:pt x="2257" y="590"/>
                  </a:lnTo>
                  <a:lnTo>
                    <a:pt x="2400" y="518"/>
                  </a:lnTo>
                  <a:lnTo>
                    <a:pt x="2400" y="57"/>
                  </a:lnTo>
                  <a:lnTo>
                    <a:pt x="2401" y="0"/>
                  </a:lnTo>
                  <a:lnTo>
                    <a:pt x="2310" y="3"/>
                  </a:lnTo>
                  <a:close/>
                </a:path>
              </a:pathLst>
            </a:custGeom>
            <a:solidFill>
              <a:schemeClr val="bg2"/>
            </a:solidFill>
            <a:ln w="9525">
              <a:noFill/>
              <a:round/>
              <a:headEnd/>
              <a:tailEnd/>
            </a:ln>
          </p:spPr>
          <p:txBody>
            <a:bodyPr/>
            <a:lstStyle/>
            <a:p>
              <a:pPr>
                <a:defRPr/>
              </a:pPr>
              <a:endParaRPr lang="en-US"/>
            </a:p>
          </p:txBody>
        </p:sp>
        <p:sp>
          <p:nvSpPr>
            <p:cNvPr id="24582" name="Freeform 6"/>
            <p:cNvSpPr>
              <a:spLocks/>
            </p:cNvSpPr>
            <p:nvPr userDrawn="1"/>
          </p:nvSpPr>
          <p:spPr bwMode="hidden">
            <a:xfrm>
              <a:off x="3792" y="1536"/>
              <a:ext cx="1968" cy="762"/>
            </a:xfrm>
            <a:custGeom>
              <a:avLst/>
              <a:gdLst/>
              <a:ahLst/>
              <a:cxnLst>
                <a:cxn ang="0">
                  <a:pos x="965" y="165"/>
                </a:cxn>
                <a:cxn ang="0">
                  <a:pos x="696" y="200"/>
                </a:cxn>
                <a:cxn ang="0">
                  <a:pos x="693" y="237"/>
                </a:cxn>
                <a:cxn ang="0">
                  <a:pos x="924" y="258"/>
                </a:cxn>
                <a:cxn ang="0">
                  <a:pos x="993" y="267"/>
                </a:cxn>
                <a:cxn ang="0">
                  <a:pos x="681" y="291"/>
                </a:cxn>
                <a:cxn ang="0">
                  <a:pos x="633" y="309"/>
                </a:cxn>
                <a:cxn ang="0">
                  <a:pos x="645" y="336"/>
                </a:cxn>
                <a:cxn ang="0">
                  <a:pos x="672" y="351"/>
                </a:cxn>
                <a:cxn ang="0">
                  <a:pos x="984" y="333"/>
                </a:cxn>
                <a:cxn ang="0">
                  <a:pos x="1080" y="357"/>
                </a:cxn>
                <a:cxn ang="0">
                  <a:pos x="624" y="492"/>
                </a:cxn>
                <a:cxn ang="0">
                  <a:pos x="616" y="536"/>
                </a:cxn>
                <a:cxn ang="0">
                  <a:pos x="8" y="724"/>
                </a:cxn>
                <a:cxn ang="0">
                  <a:pos x="0" y="756"/>
                </a:cxn>
                <a:cxn ang="0">
                  <a:pos x="27" y="762"/>
                </a:cxn>
                <a:cxn ang="0">
                  <a:pos x="664" y="564"/>
                </a:cxn>
                <a:cxn ang="0">
                  <a:pos x="856" y="600"/>
                </a:cxn>
                <a:cxn ang="0">
                  <a:pos x="1158" y="507"/>
                </a:cxn>
                <a:cxn ang="0">
                  <a:pos x="1434" y="465"/>
                </a:cxn>
                <a:cxn ang="0">
                  <a:pos x="1572" y="368"/>
                </a:cxn>
                <a:cxn ang="0">
                  <a:pos x="1712" y="340"/>
                </a:cxn>
                <a:cxn ang="0">
                  <a:pos x="1856" y="328"/>
                </a:cxn>
                <a:cxn ang="0">
                  <a:pos x="1968" y="330"/>
                </a:cxn>
                <a:cxn ang="0">
                  <a:pos x="1968" y="0"/>
                </a:cxn>
                <a:cxn ang="0">
                  <a:pos x="1934" y="3"/>
                </a:cxn>
                <a:cxn ang="0">
                  <a:pos x="1832" y="5"/>
                </a:cxn>
                <a:cxn ang="0">
                  <a:pos x="1682" y="35"/>
                </a:cxn>
                <a:cxn ang="0">
                  <a:pos x="1643" y="72"/>
                </a:cxn>
                <a:cxn ang="0">
                  <a:pos x="1392" y="119"/>
                </a:cxn>
              </a:cxnLst>
              <a:rect l="0" t="0" r="r" b="b"/>
              <a:pathLst>
                <a:path w="1968" h="762">
                  <a:moveTo>
                    <a:pt x="965" y="165"/>
                  </a:moveTo>
                  <a:lnTo>
                    <a:pt x="696" y="200"/>
                  </a:lnTo>
                  <a:lnTo>
                    <a:pt x="693" y="237"/>
                  </a:lnTo>
                  <a:lnTo>
                    <a:pt x="924" y="258"/>
                  </a:lnTo>
                  <a:lnTo>
                    <a:pt x="993" y="267"/>
                  </a:lnTo>
                  <a:lnTo>
                    <a:pt x="681" y="291"/>
                  </a:lnTo>
                  <a:lnTo>
                    <a:pt x="633" y="309"/>
                  </a:lnTo>
                  <a:lnTo>
                    <a:pt x="645" y="336"/>
                  </a:lnTo>
                  <a:lnTo>
                    <a:pt x="672" y="351"/>
                  </a:lnTo>
                  <a:lnTo>
                    <a:pt x="984" y="333"/>
                  </a:lnTo>
                  <a:lnTo>
                    <a:pt x="1080" y="357"/>
                  </a:lnTo>
                  <a:lnTo>
                    <a:pt x="624" y="492"/>
                  </a:lnTo>
                  <a:lnTo>
                    <a:pt x="616" y="536"/>
                  </a:lnTo>
                  <a:lnTo>
                    <a:pt x="8" y="724"/>
                  </a:lnTo>
                  <a:lnTo>
                    <a:pt x="0" y="756"/>
                  </a:lnTo>
                  <a:lnTo>
                    <a:pt x="27" y="762"/>
                  </a:lnTo>
                  <a:lnTo>
                    <a:pt x="664" y="564"/>
                  </a:lnTo>
                  <a:lnTo>
                    <a:pt x="856" y="600"/>
                  </a:lnTo>
                  <a:lnTo>
                    <a:pt x="1158" y="507"/>
                  </a:lnTo>
                  <a:lnTo>
                    <a:pt x="1434" y="465"/>
                  </a:lnTo>
                  <a:lnTo>
                    <a:pt x="1572" y="368"/>
                  </a:lnTo>
                  <a:lnTo>
                    <a:pt x="1712" y="340"/>
                  </a:lnTo>
                  <a:lnTo>
                    <a:pt x="1856" y="328"/>
                  </a:lnTo>
                  <a:lnTo>
                    <a:pt x="1968" y="330"/>
                  </a:lnTo>
                  <a:lnTo>
                    <a:pt x="1968" y="0"/>
                  </a:lnTo>
                  <a:lnTo>
                    <a:pt x="1934" y="3"/>
                  </a:lnTo>
                  <a:lnTo>
                    <a:pt x="1832" y="5"/>
                  </a:lnTo>
                  <a:lnTo>
                    <a:pt x="1682" y="35"/>
                  </a:lnTo>
                  <a:lnTo>
                    <a:pt x="1643" y="72"/>
                  </a:lnTo>
                  <a:lnTo>
                    <a:pt x="1392" y="119"/>
                  </a:lnTo>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a:defRPr/>
              </a:pPr>
              <a:endParaRPr lang="en-US"/>
            </a:p>
          </p:txBody>
        </p:sp>
        <p:sp>
          <p:nvSpPr>
            <p:cNvPr id="24583" name="Freeform 7"/>
            <p:cNvSpPr>
              <a:spLocks/>
            </p:cNvSpPr>
            <p:nvPr userDrawn="1"/>
          </p:nvSpPr>
          <p:spPr bwMode="hidden">
            <a:xfrm>
              <a:off x="3599" y="2477"/>
              <a:ext cx="186" cy="120"/>
            </a:xfrm>
            <a:custGeom>
              <a:avLst/>
              <a:gdLst/>
              <a:ahLst/>
              <a:cxnLst>
                <a:cxn ang="0">
                  <a:pos x="185" y="0"/>
                </a:cxn>
                <a:cxn ang="0">
                  <a:pos x="185" y="6"/>
                </a:cxn>
                <a:cxn ang="0">
                  <a:pos x="185" y="18"/>
                </a:cxn>
                <a:cxn ang="0">
                  <a:pos x="185" y="36"/>
                </a:cxn>
                <a:cxn ang="0">
                  <a:pos x="179" y="54"/>
                </a:cxn>
                <a:cxn ang="0">
                  <a:pos x="161" y="72"/>
                </a:cxn>
                <a:cxn ang="0">
                  <a:pos x="137" y="96"/>
                </a:cxn>
                <a:cxn ang="0">
                  <a:pos x="101" y="108"/>
                </a:cxn>
                <a:cxn ang="0">
                  <a:pos x="47" y="120"/>
                </a:cxn>
                <a:cxn ang="0">
                  <a:pos x="29" y="120"/>
                </a:cxn>
                <a:cxn ang="0">
                  <a:pos x="17" y="114"/>
                </a:cxn>
                <a:cxn ang="0">
                  <a:pos x="0" y="96"/>
                </a:cxn>
                <a:cxn ang="0">
                  <a:pos x="0" y="78"/>
                </a:cxn>
                <a:cxn ang="0">
                  <a:pos x="0" y="72"/>
                </a:cxn>
                <a:cxn ang="0">
                  <a:pos x="185" y="0"/>
                </a:cxn>
                <a:cxn ang="0">
                  <a:pos x="185" y="0"/>
                </a:cxn>
              </a:cxnLst>
              <a:rect l="0" t="0" r="r" b="b"/>
              <a:pathLst>
                <a:path w="185" h="120">
                  <a:moveTo>
                    <a:pt x="185" y="0"/>
                  </a:moveTo>
                  <a:lnTo>
                    <a:pt x="185" y="6"/>
                  </a:lnTo>
                  <a:lnTo>
                    <a:pt x="185" y="18"/>
                  </a:lnTo>
                  <a:lnTo>
                    <a:pt x="185" y="36"/>
                  </a:lnTo>
                  <a:lnTo>
                    <a:pt x="179" y="54"/>
                  </a:lnTo>
                  <a:lnTo>
                    <a:pt x="161" y="72"/>
                  </a:lnTo>
                  <a:lnTo>
                    <a:pt x="137" y="96"/>
                  </a:lnTo>
                  <a:lnTo>
                    <a:pt x="101" y="108"/>
                  </a:lnTo>
                  <a:lnTo>
                    <a:pt x="47" y="120"/>
                  </a:lnTo>
                  <a:lnTo>
                    <a:pt x="29" y="120"/>
                  </a:lnTo>
                  <a:lnTo>
                    <a:pt x="17" y="114"/>
                  </a:lnTo>
                  <a:lnTo>
                    <a:pt x="0" y="96"/>
                  </a:lnTo>
                  <a:lnTo>
                    <a:pt x="0" y="78"/>
                  </a:lnTo>
                  <a:lnTo>
                    <a:pt x="0" y="72"/>
                  </a:lnTo>
                  <a:lnTo>
                    <a:pt x="185" y="0"/>
                  </a:lnTo>
                  <a:lnTo>
                    <a:pt x="185" y="0"/>
                  </a:lnTo>
                  <a:close/>
                </a:path>
              </a:pathLst>
            </a:custGeom>
            <a:solidFill>
              <a:schemeClr val="bg1"/>
            </a:solidFill>
            <a:ln w="9525">
              <a:noFill/>
              <a:round/>
              <a:headEnd/>
              <a:tailEnd/>
            </a:ln>
          </p:spPr>
          <p:txBody>
            <a:bodyPr/>
            <a:lstStyle/>
            <a:p>
              <a:pPr>
                <a:defRPr/>
              </a:pPr>
              <a:endParaRPr lang="en-US"/>
            </a:p>
          </p:txBody>
        </p:sp>
        <p:sp>
          <p:nvSpPr>
            <p:cNvPr id="24584" name="Freeform 8"/>
            <p:cNvSpPr>
              <a:spLocks/>
            </p:cNvSpPr>
            <p:nvPr userDrawn="1"/>
          </p:nvSpPr>
          <p:spPr bwMode="hidden">
            <a:xfrm>
              <a:off x="3779" y="2393"/>
              <a:ext cx="185" cy="120"/>
            </a:xfrm>
            <a:custGeom>
              <a:avLst/>
              <a:gdLst/>
              <a:ahLst/>
              <a:cxnLst>
                <a:cxn ang="0">
                  <a:pos x="185" y="0"/>
                </a:cxn>
                <a:cxn ang="0">
                  <a:pos x="185" y="6"/>
                </a:cxn>
                <a:cxn ang="0">
                  <a:pos x="179" y="24"/>
                </a:cxn>
                <a:cxn ang="0">
                  <a:pos x="167" y="42"/>
                </a:cxn>
                <a:cxn ang="0">
                  <a:pos x="149" y="66"/>
                </a:cxn>
                <a:cxn ang="0">
                  <a:pos x="131" y="90"/>
                </a:cxn>
                <a:cxn ang="0">
                  <a:pos x="102" y="108"/>
                </a:cxn>
                <a:cxn ang="0">
                  <a:pos x="66" y="120"/>
                </a:cxn>
                <a:cxn ang="0">
                  <a:pos x="18" y="120"/>
                </a:cxn>
                <a:cxn ang="0">
                  <a:pos x="0" y="60"/>
                </a:cxn>
                <a:cxn ang="0">
                  <a:pos x="185" y="0"/>
                </a:cxn>
                <a:cxn ang="0">
                  <a:pos x="185" y="0"/>
                </a:cxn>
              </a:cxnLst>
              <a:rect l="0" t="0" r="r" b="b"/>
              <a:pathLst>
                <a:path w="185" h="120">
                  <a:moveTo>
                    <a:pt x="185" y="0"/>
                  </a:moveTo>
                  <a:lnTo>
                    <a:pt x="185" y="6"/>
                  </a:lnTo>
                  <a:lnTo>
                    <a:pt x="179" y="24"/>
                  </a:lnTo>
                  <a:lnTo>
                    <a:pt x="167" y="42"/>
                  </a:lnTo>
                  <a:lnTo>
                    <a:pt x="149" y="66"/>
                  </a:lnTo>
                  <a:lnTo>
                    <a:pt x="131" y="90"/>
                  </a:lnTo>
                  <a:lnTo>
                    <a:pt x="102" y="108"/>
                  </a:lnTo>
                  <a:lnTo>
                    <a:pt x="66" y="120"/>
                  </a:lnTo>
                  <a:lnTo>
                    <a:pt x="18" y="120"/>
                  </a:lnTo>
                  <a:lnTo>
                    <a:pt x="0" y="60"/>
                  </a:lnTo>
                  <a:lnTo>
                    <a:pt x="185" y="0"/>
                  </a:lnTo>
                  <a:lnTo>
                    <a:pt x="185" y="0"/>
                  </a:lnTo>
                  <a:close/>
                </a:path>
              </a:pathLst>
            </a:custGeom>
            <a:solidFill>
              <a:schemeClr val="bg1"/>
            </a:solidFill>
            <a:ln w="9525">
              <a:noFill/>
              <a:round/>
              <a:headEnd/>
              <a:tailEnd/>
            </a:ln>
          </p:spPr>
          <p:txBody>
            <a:bodyPr/>
            <a:lstStyle/>
            <a:p>
              <a:pPr>
                <a:defRPr/>
              </a:pPr>
              <a:endParaRPr lang="en-US"/>
            </a:p>
          </p:txBody>
        </p:sp>
        <p:sp>
          <p:nvSpPr>
            <p:cNvPr id="24585" name="Freeform 9"/>
            <p:cNvSpPr>
              <a:spLocks/>
            </p:cNvSpPr>
            <p:nvPr userDrawn="1"/>
          </p:nvSpPr>
          <p:spPr bwMode="hidden">
            <a:xfrm>
              <a:off x="3839" y="1836"/>
              <a:ext cx="528" cy="275"/>
            </a:xfrm>
            <a:custGeom>
              <a:avLst/>
              <a:gdLst/>
              <a:ahLst/>
              <a:cxnLst>
                <a:cxn ang="0">
                  <a:pos x="0" y="275"/>
                </a:cxn>
                <a:cxn ang="0">
                  <a:pos x="0" y="269"/>
                </a:cxn>
                <a:cxn ang="0">
                  <a:pos x="6" y="251"/>
                </a:cxn>
                <a:cxn ang="0">
                  <a:pos x="6" y="239"/>
                </a:cxn>
                <a:cxn ang="0">
                  <a:pos x="12" y="227"/>
                </a:cxn>
                <a:cxn ang="0">
                  <a:pos x="18" y="221"/>
                </a:cxn>
                <a:cxn ang="0">
                  <a:pos x="36" y="215"/>
                </a:cxn>
                <a:cxn ang="0">
                  <a:pos x="77" y="203"/>
                </a:cxn>
                <a:cxn ang="0">
                  <a:pos x="137" y="179"/>
                </a:cxn>
                <a:cxn ang="0">
                  <a:pos x="209" y="143"/>
                </a:cxn>
                <a:cxn ang="0">
                  <a:pos x="251" y="120"/>
                </a:cxn>
                <a:cxn ang="0">
                  <a:pos x="299" y="96"/>
                </a:cxn>
                <a:cxn ang="0">
                  <a:pos x="394" y="48"/>
                </a:cxn>
                <a:cxn ang="0">
                  <a:pos x="442" y="30"/>
                </a:cxn>
                <a:cxn ang="0">
                  <a:pos x="478" y="12"/>
                </a:cxn>
                <a:cxn ang="0">
                  <a:pos x="502" y="6"/>
                </a:cxn>
                <a:cxn ang="0">
                  <a:pos x="520" y="0"/>
                </a:cxn>
                <a:cxn ang="0">
                  <a:pos x="526" y="0"/>
                </a:cxn>
                <a:cxn ang="0">
                  <a:pos x="520" y="6"/>
                </a:cxn>
                <a:cxn ang="0">
                  <a:pos x="508" y="12"/>
                </a:cxn>
                <a:cxn ang="0">
                  <a:pos x="484" y="24"/>
                </a:cxn>
                <a:cxn ang="0">
                  <a:pos x="460" y="42"/>
                </a:cxn>
                <a:cxn ang="0">
                  <a:pos x="436" y="54"/>
                </a:cxn>
                <a:cxn ang="0">
                  <a:pos x="394" y="78"/>
                </a:cxn>
                <a:cxn ang="0">
                  <a:pos x="340" y="108"/>
                </a:cxn>
                <a:cxn ang="0">
                  <a:pos x="275" y="143"/>
                </a:cxn>
                <a:cxn ang="0">
                  <a:pos x="131" y="221"/>
                </a:cxn>
                <a:cxn ang="0">
                  <a:pos x="65" y="251"/>
                </a:cxn>
                <a:cxn ang="0">
                  <a:pos x="0" y="275"/>
                </a:cxn>
                <a:cxn ang="0">
                  <a:pos x="0" y="275"/>
                </a:cxn>
              </a:cxnLst>
              <a:rect l="0" t="0" r="r" b="b"/>
              <a:pathLst>
                <a:path w="526" h="275">
                  <a:moveTo>
                    <a:pt x="0" y="275"/>
                  </a:moveTo>
                  <a:lnTo>
                    <a:pt x="0" y="269"/>
                  </a:lnTo>
                  <a:lnTo>
                    <a:pt x="6" y="251"/>
                  </a:lnTo>
                  <a:lnTo>
                    <a:pt x="6" y="239"/>
                  </a:lnTo>
                  <a:lnTo>
                    <a:pt x="12" y="227"/>
                  </a:lnTo>
                  <a:lnTo>
                    <a:pt x="18" y="221"/>
                  </a:lnTo>
                  <a:lnTo>
                    <a:pt x="36" y="215"/>
                  </a:lnTo>
                  <a:lnTo>
                    <a:pt x="77" y="203"/>
                  </a:lnTo>
                  <a:lnTo>
                    <a:pt x="137" y="179"/>
                  </a:lnTo>
                  <a:lnTo>
                    <a:pt x="209" y="143"/>
                  </a:lnTo>
                  <a:lnTo>
                    <a:pt x="251" y="120"/>
                  </a:lnTo>
                  <a:lnTo>
                    <a:pt x="299" y="96"/>
                  </a:lnTo>
                  <a:lnTo>
                    <a:pt x="394" y="48"/>
                  </a:lnTo>
                  <a:lnTo>
                    <a:pt x="442" y="30"/>
                  </a:lnTo>
                  <a:lnTo>
                    <a:pt x="478" y="12"/>
                  </a:lnTo>
                  <a:lnTo>
                    <a:pt x="502" y="6"/>
                  </a:lnTo>
                  <a:lnTo>
                    <a:pt x="520" y="0"/>
                  </a:lnTo>
                  <a:lnTo>
                    <a:pt x="526" y="0"/>
                  </a:lnTo>
                  <a:lnTo>
                    <a:pt x="520" y="6"/>
                  </a:lnTo>
                  <a:lnTo>
                    <a:pt x="508" y="12"/>
                  </a:lnTo>
                  <a:lnTo>
                    <a:pt x="484" y="24"/>
                  </a:lnTo>
                  <a:lnTo>
                    <a:pt x="460" y="42"/>
                  </a:lnTo>
                  <a:lnTo>
                    <a:pt x="436" y="54"/>
                  </a:lnTo>
                  <a:lnTo>
                    <a:pt x="394" y="78"/>
                  </a:lnTo>
                  <a:lnTo>
                    <a:pt x="340" y="108"/>
                  </a:lnTo>
                  <a:lnTo>
                    <a:pt x="275" y="143"/>
                  </a:lnTo>
                  <a:lnTo>
                    <a:pt x="131" y="221"/>
                  </a:lnTo>
                  <a:lnTo>
                    <a:pt x="65" y="251"/>
                  </a:lnTo>
                  <a:lnTo>
                    <a:pt x="0" y="275"/>
                  </a:lnTo>
                  <a:lnTo>
                    <a:pt x="0" y="275"/>
                  </a:lnTo>
                  <a:close/>
                </a:path>
              </a:pathLst>
            </a:custGeom>
            <a:solidFill>
              <a:schemeClr val="bg1"/>
            </a:solidFill>
            <a:ln w="9525">
              <a:noFill/>
              <a:round/>
              <a:headEnd/>
              <a:tailEnd/>
            </a:ln>
          </p:spPr>
          <p:txBody>
            <a:bodyPr/>
            <a:lstStyle/>
            <a:p>
              <a:pPr>
                <a:defRPr/>
              </a:pPr>
              <a:endParaRPr lang="en-US"/>
            </a:p>
          </p:txBody>
        </p:sp>
        <p:sp>
          <p:nvSpPr>
            <p:cNvPr id="24586" name="Freeform 10"/>
            <p:cNvSpPr>
              <a:spLocks/>
            </p:cNvSpPr>
            <p:nvPr userDrawn="1"/>
          </p:nvSpPr>
          <p:spPr bwMode="hidden">
            <a:xfrm>
              <a:off x="3676" y="2015"/>
              <a:ext cx="721" cy="306"/>
            </a:xfrm>
            <a:custGeom>
              <a:avLst/>
              <a:gdLst/>
              <a:ahLst/>
              <a:cxnLst>
                <a:cxn ang="0">
                  <a:pos x="48" y="216"/>
                </a:cxn>
                <a:cxn ang="0">
                  <a:pos x="30" y="252"/>
                </a:cxn>
                <a:cxn ang="0">
                  <a:pos x="12" y="282"/>
                </a:cxn>
                <a:cxn ang="0">
                  <a:pos x="6" y="300"/>
                </a:cxn>
                <a:cxn ang="0">
                  <a:pos x="0" y="306"/>
                </a:cxn>
                <a:cxn ang="0">
                  <a:pos x="48" y="276"/>
                </a:cxn>
                <a:cxn ang="0">
                  <a:pos x="84" y="252"/>
                </a:cxn>
                <a:cxn ang="0">
                  <a:pos x="108" y="234"/>
                </a:cxn>
                <a:cxn ang="0">
                  <a:pos x="120" y="228"/>
                </a:cxn>
                <a:cxn ang="0">
                  <a:pos x="126" y="228"/>
                </a:cxn>
                <a:cxn ang="0">
                  <a:pos x="144" y="222"/>
                </a:cxn>
                <a:cxn ang="0">
                  <a:pos x="168" y="216"/>
                </a:cxn>
                <a:cxn ang="0">
                  <a:pos x="198" y="204"/>
                </a:cxn>
                <a:cxn ang="0">
                  <a:pos x="275" y="180"/>
                </a:cxn>
                <a:cxn ang="0">
                  <a:pos x="371" y="156"/>
                </a:cxn>
                <a:cxn ang="0">
                  <a:pos x="461" y="126"/>
                </a:cxn>
                <a:cxn ang="0">
                  <a:pos x="544" y="102"/>
                </a:cxn>
                <a:cxn ang="0">
                  <a:pos x="574" y="90"/>
                </a:cxn>
                <a:cxn ang="0">
                  <a:pos x="604" y="84"/>
                </a:cxn>
                <a:cxn ang="0">
                  <a:pos x="622" y="78"/>
                </a:cxn>
                <a:cxn ang="0">
                  <a:pos x="628" y="72"/>
                </a:cxn>
                <a:cxn ang="0">
                  <a:pos x="634" y="66"/>
                </a:cxn>
                <a:cxn ang="0">
                  <a:pos x="652" y="60"/>
                </a:cxn>
                <a:cxn ang="0">
                  <a:pos x="694" y="30"/>
                </a:cxn>
                <a:cxn ang="0">
                  <a:pos x="712" y="18"/>
                </a:cxn>
                <a:cxn ang="0">
                  <a:pos x="718" y="6"/>
                </a:cxn>
                <a:cxn ang="0">
                  <a:pos x="712" y="0"/>
                </a:cxn>
                <a:cxn ang="0">
                  <a:pos x="688" y="0"/>
                </a:cxn>
                <a:cxn ang="0">
                  <a:pos x="628" y="0"/>
                </a:cxn>
                <a:cxn ang="0">
                  <a:pos x="580" y="0"/>
                </a:cxn>
                <a:cxn ang="0">
                  <a:pos x="544" y="0"/>
                </a:cxn>
                <a:cxn ang="0">
                  <a:pos x="514" y="18"/>
                </a:cxn>
                <a:cxn ang="0">
                  <a:pos x="485" y="42"/>
                </a:cxn>
                <a:cxn ang="0">
                  <a:pos x="467" y="54"/>
                </a:cxn>
                <a:cxn ang="0">
                  <a:pos x="449" y="60"/>
                </a:cxn>
                <a:cxn ang="0">
                  <a:pos x="425" y="60"/>
                </a:cxn>
                <a:cxn ang="0">
                  <a:pos x="389" y="66"/>
                </a:cxn>
                <a:cxn ang="0">
                  <a:pos x="347" y="84"/>
                </a:cxn>
                <a:cxn ang="0">
                  <a:pos x="311" y="108"/>
                </a:cxn>
                <a:cxn ang="0">
                  <a:pos x="287" y="126"/>
                </a:cxn>
                <a:cxn ang="0">
                  <a:pos x="275" y="132"/>
                </a:cxn>
                <a:cxn ang="0">
                  <a:pos x="257" y="138"/>
                </a:cxn>
                <a:cxn ang="0">
                  <a:pos x="221" y="138"/>
                </a:cxn>
                <a:cxn ang="0">
                  <a:pos x="186" y="138"/>
                </a:cxn>
                <a:cxn ang="0">
                  <a:pos x="180" y="138"/>
                </a:cxn>
                <a:cxn ang="0">
                  <a:pos x="174" y="138"/>
                </a:cxn>
                <a:cxn ang="0">
                  <a:pos x="114" y="162"/>
                </a:cxn>
                <a:cxn ang="0">
                  <a:pos x="48" y="216"/>
                </a:cxn>
                <a:cxn ang="0">
                  <a:pos x="48" y="216"/>
                </a:cxn>
              </a:cxnLst>
              <a:rect l="0" t="0" r="r" b="b"/>
              <a:pathLst>
                <a:path w="718" h="306">
                  <a:moveTo>
                    <a:pt x="48" y="216"/>
                  </a:moveTo>
                  <a:lnTo>
                    <a:pt x="30" y="252"/>
                  </a:lnTo>
                  <a:lnTo>
                    <a:pt x="12" y="282"/>
                  </a:lnTo>
                  <a:lnTo>
                    <a:pt x="6" y="300"/>
                  </a:lnTo>
                  <a:lnTo>
                    <a:pt x="0" y="306"/>
                  </a:lnTo>
                  <a:lnTo>
                    <a:pt x="48" y="276"/>
                  </a:lnTo>
                  <a:lnTo>
                    <a:pt x="84" y="252"/>
                  </a:lnTo>
                  <a:lnTo>
                    <a:pt x="108" y="234"/>
                  </a:lnTo>
                  <a:lnTo>
                    <a:pt x="120" y="228"/>
                  </a:lnTo>
                  <a:lnTo>
                    <a:pt x="126" y="228"/>
                  </a:lnTo>
                  <a:lnTo>
                    <a:pt x="144" y="222"/>
                  </a:lnTo>
                  <a:lnTo>
                    <a:pt x="168" y="216"/>
                  </a:lnTo>
                  <a:lnTo>
                    <a:pt x="198" y="204"/>
                  </a:lnTo>
                  <a:lnTo>
                    <a:pt x="275" y="180"/>
                  </a:lnTo>
                  <a:lnTo>
                    <a:pt x="371" y="156"/>
                  </a:lnTo>
                  <a:lnTo>
                    <a:pt x="461" y="126"/>
                  </a:lnTo>
                  <a:lnTo>
                    <a:pt x="544" y="102"/>
                  </a:lnTo>
                  <a:lnTo>
                    <a:pt x="574" y="90"/>
                  </a:lnTo>
                  <a:lnTo>
                    <a:pt x="604" y="84"/>
                  </a:lnTo>
                  <a:lnTo>
                    <a:pt x="622" y="78"/>
                  </a:lnTo>
                  <a:lnTo>
                    <a:pt x="628" y="72"/>
                  </a:lnTo>
                  <a:lnTo>
                    <a:pt x="634" y="66"/>
                  </a:lnTo>
                  <a:lnTo>
                    <a:pt x="652" y="60"/>
                  </a:lnTo>
                  <a:lnTo>
                    <a:pt x="694" y="30"/>
                  </a:lnTo>
                  <a:lnTo>
                    <a:pt x="712" y="18"/>
                  </a:lnTo>
                  <a:lnTo>
                    <a:pt x="718" y="6"/>
                  </a:lnTo>
                  <a:lnTo>
                    <a:pt x="712" y="0"/>
                  </a:lnTo>
                  <a:lnTo>
                    <a:pt x="688" y="0"/>
                  </a:lnTo>
                  <a:lnTo>
                    <a:pt x="628" y="0"/>
                  </a:lnTo>
                  <a:lnTo>
                    <a:pt x="580" y="0"/>
                  </a:lnTo>
                  <a:lnTo>
                    <a:pt x="544" y="0"/>
                  </a:lnTo>
                  <a:lnTo>
                    <a:pt x="514" y="18"/>
                  </a:lnTo>
                  <a:lnTo>
                    <a:pt x="485" y="42"/>
                  </a:lnTo>
                  <a:lnTo>
                    <a:pt x="467" y="54"/>
                  </a:lnTo>
                  <a:lnTo>
                    <a:pt x="449" y="60"/>
                  </a:lnTo>
                  <a:lnTo>
                    <a:pt x="425" y="60"/>
                  </a:lnTo>
                  <a:lnTo>
                    <a:pt x="389" y="66"/>
                  </a:lnTo>
                  <a:lnTo>
                    <a:pt x="347" y="84"/>
                  </a:lnTo>
                  <a:lnTo>
                    <a:pt x="311" y="108"/>
                  </a:lnTo>
                  <a:lnTo>
                    <a:pt x="287" y="126"/>
                  </a:lnTo>
                  <a:lnTo>
                    <a:pt x="275" y="132"/>
                  </a:lnTo>
                  <a:lnTo>
                    <a:pt x="257" y="138"/>
                  </a:lnTo>
                  <a:lnTo>
                    <a:pt x="221" y="138"/>
                  </a:lnTo>
                  <a:lnTo>
                    <a:pt x="186" y="138"/>
                  </a:lnTo>
                  <a:lnTo>
                    <a:pt x="180" y="138"/>
                  </a:lnTo>
                  <a:lnTo>
                    <a:pt x="174" y="138"/>
                  </a:lnTo>
                  <a:lnTo>
                    <a:pt x="114" y="162"/>
                  </a:lnTo>
                  <a:lnTo>
                    <a:pt x="48" y="216"/>
                  </a:lnTo>
                  <a:lnTo>
                    <a:pt x="48" y="216"/>
                  </a:lnTo>
                  <a:close/>
                </a:path>
              </a:pathLst>
            </a:custGeom>
            <a:solidFill>
              <a:schemeClr val="bg1"/>
            </a:solidFill>
            <a:ln w="9525">
              <a:noFill/>
              <a:round/>
              <a:headEnd/>
              <a:tailEnd/>
            </a:ln>
          </p:spPr>
          <p:txBody>
            <a:bodyPr/>
            <a:lstStyle/>
            <a:p>
              <a:pPr>
                <a:defRPr/>
              </a:pPr>
              <a:endParaRPr lang="en-US"/>
            </a:p>
          </p:txBody>
        </p:sp>
        <p:sp>
          <p:nvSpPr>
            <p:cNvPr id="24587" name="Freeform 11"/>
            <p:cNvSpPr>
              <a:spLocks/>
            </p:cNvSpPr>
            <p:nvPr userDrawn="1"/>
          </p:nvSpPr>
          <p:spPr bwMode="hidden">
            <a:xfrm>
              <a:off x="3358" y="1890"/>
              <a:ext cx="2400" cy="881"/>
            </a:xfrm>
            <a:custGeom>
              <a:avLst/>
              <a:gdLst/>
              <a:ahLst/>
              <a:cxnLst>
                <a:cxn ang="0">
                  <a:pos x="2231" y="54"/>
                </a:cxn>
                <a:cxn ang="0">
                  <a:pos x="2189" y="54"/>
                </a:cxn>
                <a:cxn ang="0">
                  <a:pos x="2147" y="66"/>
                </a:cxn>
                <a:cxn ang="0">
                  <a:pos x="2021" y="101"/>
                </a:cxn>
                <a:cxn ang="0">
                  <a:pos x="1956" y="119"/>
                </a:cxn>
                <a:cxn ang="0">
                  <a:pos x="1860" y="167"/>
                </a:cxn>
                <a:cxn ang="0">
                  <a:pos x="1836" y="245"/>
                </a:cxn>
                <a:cxn ang="0">
                  <a:pos x="1842" y="305"/>
                </a:cxn>
                <a:cxn ang="0">
                  <a:pos x="1758" y="317"/>
                </a:cxn>
                <a:cxn ang="0">
                  <a:pos x="1597" y="263"/>
                </a:cxn>
                <a:cxn ang="0">
                  <a:pos x="1507" y="257"/>
                </a:cxn>
                <a:cxn ang="0">
                  <a:pos x="1399" y="311"/>
                </a:cxn>
                <a:cxn ang="0">
                  <a:pos x="1334" y="353"/>
                </a:cxn>
                <a:cxn ang="0">
                  <a:pos x="1310" y="359"/>
                </a:cxn>
                <a:cxn ang="0">
                  <a:pos x="1214" y="371"/>
                </a:cxn>
                <a:cxn ang="0">
                  <a:pos x="1160" y="365"/>
                </a:cxn>
                <a:cxn ang="0">
                  <a:pos x="1053" y="371"/>
                </a:cxn>
                <a:cxn ang="0">
                  <a:pos x="957" y="383"/>
                </a:cxn>
                <a:cxn ang="0">
                  <a:pos x="921" y="401"/>
                </a:cxn>
                <a:cxn ang="0">
                  <a:pos x="819" y="419"/>
                </a:cxn>
                <a:cxn ang="0">
                  <a:pos x="778" y="419"/>
                </a:cxn>
                <a:cxn ang="0">
                  <a:pos x="664" y="437"/>
                </a:cxn>
                <a:cxn ang="0">
                  <a:pos x="598" y="473"/>
                </a:cxn>
                <a:cxn ang="0">
                  <a:pos x="503" y="467"/>
                </a:cxn>
                <a:cxn ang="0">
                  <a:pos x="431" y="491"/>
                </a:cxn>
                <a:cxn ang="0">
                  <a:pos x="413" y="539"/>
                </a:cxn>
                <a:cxn ang="0">
                  <a:pos x="347" y="569"/>
                </a:cxn>
                <a:cxn ang="0">
                  <a:pos x="222" y="599"/>
                </a:cxn>
                <a:cxn ang="0">
                  <a:pos x="138" y="647"/>
                </a:cxn>
                <a:cxn ang="0">
                  <a:pos x="108" y="659"/>
                </a:cxn>
                <a:cxn ang="0">
                  <a:pos x="0" y="671"/>
                </a:cxn>
                <a:cxn ang="0">
                  <a:pos x="84" y="695"/>
                </a:cxn>
                <a:cxn ang="0">
                  <a:pos x="263" y="653"/>
                </a:cxn>
                <a:cxn ang="0">
                  <a:pos x="473" y="569"/>
                </a:cxn>
                <a:cxn ang="0">
                  <a:pos x="568" y="521"/>
                </a:cxn>
                <a:cxn ang="0">
                  <a:pos x="646" y="515"/>
                </a:cxn>
                <a:cxn ang="0">
                  <a:pos x="873" y="461"/>
                </a:cxn>
                <a:cxn ang="0">
                  <a:pos x="1148" y="425"/>
                </a:cxn>
                <a:cxn ang="0">
                  <a:pos x="1292" y="461"/>
                </a:cxn>
                <a:cxn ang="0">
                  <a:pos x="1417" y="533"/>
                </a:cxn>
                <a:cxn ang="0">
                  <a:pos x="1435" y="617"/>
                </a:cxn>
                <a:cxn ang="0">
                  <a:pos x="1376" y="653"/>
                </a:cxn>
                <a:cxn ang="0">
                  <a:pos x="1226" y="701"/>
                </a:cxn>
                <a:cxn ang="0">
                  <a:pos x="1112" y="755"/>
                </a:cxn>
                <a:cxn ang="0">
                  <a:pos x="1065" y="809"/>
                </a:cxn>
                <a:cxn ang="0">
                  <a:pos x="1077" y="869"/>
                </a:cxn>
                <a:cxn ang="0">
                  <a:pos x="1106" y="881"/>
                </a:cxn>
                <a:cxn ang="0">
                  <a:pos x="1208" y="869"/>
                </a:cxn>
                <a:cxn ang="0">
                  <a:pos x="1388" y="857"/>
                </a:cxn>
                <a:cxn ang="0">
                  <a:pos x="1441" y="851"/>
                </a:cxn>
                <a:cxn ang="0">
                  <a:pos x="1483" y="833"/>
                </a:cxn>
                <a:cxn ang="0">
                  <a:pos x="1675" y="743"/>
                </a:cxn>
                <a:cxn ang="0">
                  <a:pos x="1806" y="689"/>
                </a:cxn>
                <a:cxn ang="0">
                  <a:pos x="1884" y="581"/>
                </a:cxn>
                <a:cxn ang="0">
                  <a:pos x="2039" y="389"/>
                </a:cxn>
                <a:cxn ang="0">
                  <a:pos x="2207" y="269"/>
                </a:cxn>
                <a:cxn ang="0">
                  <a:pos x="2249" y="239"/>
                </a:cxn>
                <a:cxn ang="0">
                  <a:pos x="2392" y="0"/>
                </a:cxn>
                <a:cxn ang="0">
                  <a:pos x="2302" y="36"/>
                </a:cxn>
              </a:cxnLst>
              <a:rect l="0" t="0" r="r" b="b"/>
              <a:pathLst>
                <a:path w="2392" h="881">
                  <a:moveTo>
                    <a:pt x="2302" y="36"/>
                  </a:moveTo>
                  <a:lnTo>
                    <a:pt x="2266" y="48"/>
                  </a:lnTo>
                  <a:lnTo>
                    <a:pt x="2231" y="54"/>
                  </a:lnTo>
                  <a:lnTo>
                    <a:pt x="2201" y="54"/>
                  </a:lnTo>
                  <a:lnTo>
                    <a:pt x="2195" y="54"/>
                  </a:lnTo>
                  <a:lnTo>
                    <a:pt x="2189" y="54"/>
                  </a:lnTo>
                  <a:lnTo>
                    <a:pt x="2189" y="54"/>
                  </a:lnTo>
                  <a:lnTo>
                    <a:pt x="2177" y="60"/>
                  </a:lnTo>
                  <a:lnTo>
                    <a:pt x="2147" y="66"/>
                  </a:lnTo>
                  <a:lnTo>
                    <a:pt x="2105" y="78"/>
                  </a:lnTo>
                  <a:lnTo>
                    <a:pt x="2057" y="89"/>
                  </a:lnTo>
                  <a:lnTo>
                    <a:pt x="2021" y="101"/>
                  </a:lnTo>
                  <a:lnTo>
                    <a:pt x="1997" y="107"/>
                  </a:lnTo>
                  <a:lnTo>
                    <a:pt x="1973" y="113"/>
                  </a:lnTo>
                  <a:lnTo>
                    <a:pt x="1956" y="119"/>
                  </a:lnTo>
                  <a:lnTo>
                    <a:pt x="1926" y="131"/>
                  </a:lnTo>
                  <a:lnTo>
                    <a:pt x="1896" y="137"/>
                  </a:lnTo>
                  <a:lnTo>
                    <a:pt x="1860" y="167"/>
                  </a:lnTo>
                  <a:lnTo>
                    <a:pt x="1842" y="191"/>
                  </a:lnTo>
                  <a:lnTo>
                    <a:pt x="1836" y="221"/>
                  </a:lnTo>
                  <a:lnTo>
                    <a:pt x="1836" y="245"/>
                  </a:lnTo>
                  <a:lnTo>
                    <a:pt x="1842" y="269"/>
                  </a:lnTo>
                  <a:lnTo>
                    <a:pt x="1842" y="293"/>
                  </a:lnTo>
                  <a:lnTo>
                    <a:pt x="1842" y="305"/>
                  </a:lnTo>
                  <a:lnTo>
                    <a:pt x="1824" y="323"/>
                  </a:lnTo>
                  <a:lnTo>
                    <a:pt x="1794" y="329"/>
                  </a:lnTo>
                  <a:lnTo>
                    <a:pt x="1758" y="317"/>
                  </a:lnTo>
                  <a:lnTo>
                    <a:pt x="1716" y="299"/>
                  </a:lnTo>
                  <a:lnTo>
                    <a:pt x="1657" y="275"/>
                  </a:lnTo>
                  <a:lnTo>
                    <a:pt x="1597" y="263"/>
                  </a:lnTo>
                  <a:lnTo>
                    <a:pt x="1543" y="257"/>
                  </a:lnTo>
                  <a:lnTo>
                    <a:pt x="1519" y="257"/>
                  </a:lnTo>
                  <a:lnTo>
                    <a:pt x="1507" y="257"/>
                  </a:lnTo>
                  <a:lnTo>
                    <a:pt x="1489" y="263"/>
                  </a:lnTo>
                  <a:lnTo>
                    <a:pt x="1459" y="275"/>
                  </a:lnTo>
                  <a:lnTo>
                    <a:pt x="1399" y="311"/>
                  </a:lnTo>
                  <a:lnTo>
                    <a:pt x="1376" y="329"/>
                  </a:lnTo>
                  <a:lnTo>
                    <a:pt x="1352" y="341"/>
                  </a:lnTo>
                  <a:lnTo>
                    <a:pt x="1334" y="353"/>
                  </a:lnTo>
                  <a:lnTo>
                    <a:pt x="1328" y="359"/>
                  </a:lnTo>
                  <a:lnTo>
                    <a:pt x="1322" y="359"/>
                  </a:lnTo>
                  <a:lnTo>
                    <a:pt x="1310" y="359"/>
                  </a:lnTo>
                  <a:lnTo>
                    <a:pt x="1286" y="365"/>
                  </a:lnTo>
                  <a:lnTo>
                    <a:pt x="1262" y="365"/>
                  </a:lnTo>
                  <a:lnTo>
                    <a:pt x="1214" y="371"/>
                  </a:lnTo>
                  <a:lnTo>
                    <a:pt x="1196" y="371"/>
                  </a:lnTo>
                  <a:lnTo>
                    <a:pt x="1178" y="365"/>
                  </a:lnTo>
                  <a:lnTo>
                    <a:pt x="1160" y="365"/>
                  </a:lnTo>
                  <a:lnTo>
                    <a:pt x="1130" y="365"/>
                  </a:lnTo>
                  <a:lnTo>
                    <a:pt x="1095" y="365"/>
                  </a:lnTo>
                  <a:lnTo>
                    <a:pt x="1053" y="371"/>
                  </a:lnTo>
                  <a:lnTo>
                    <a:pt x="1017" y="377"/>
                  </a:lnTo>
                  <a:lnTo>
                    <a:pt x="981" y="377"/>
                  </a:lnTo>
                  <a:lnTo>
                    <a:pt x="957" y="383"/>
                  </a:lnTo>
                  <a:lnTo>
                    <a:pt x="945" y="389"/>
                  </a:lnTo>
                  <a:lnTo>
                    <a:pt x="939" y="395"/>
                  </a:lnTo>
                  <a:lnTo>
                    <a:pt x="921" y="401"/>
                  </a:lnTo>
                  <a:lnTo>
                    <a:pt x="879" y="407"/>
                  </a:lnTo>
                  <a:lnTo>
                    <a:pt x="837" y="419"/>
                  </a:lnTo>
                  <a:lnTo>
                    <a:pt x="819" y="419"/>
                  </a:lnTo>
                  <a:lnTo>
                    <a:pt x="808" y="419"/>
                  </a:lnTo>
                  <a:lnTo>
                    <a:pt x="796" y="419"/>
                  </a:lnTo>
                  <a:lnTo>
                    <a:pt x="778" y="419"/>
                  </a:lnTo>
                  <a:lnTo>
                    <a:pt x="754" y="419"/>
                  </a:lnTo>
                  <a:lnTo>
                    <a:pt x="724" y="425"/>
                  </a:lnTo>
                  <a:lnTo>
                    <a:pt x="664" y="437"/>
                  </a:lnTo>
                  <a:lnTo>
                    <a:pt x="640" y="449"/>
                  </a:lnTo>
                  <a:lnTo>
                    <a:pt x="616" y="461"/>
                  </a:lnTo>
                  <a:lnTo>
                    <a:pt x="598" y="473"/>
                  </a:lnTo>
                  <a:lnTo>
                    <a:pt x="580" y="473"/>
                  </a:lnTo>
                  <a:lnTo>
                    <a:pt x="538" y="473"/>
                  </a:lnTo>
                  <a:lnTo>
                    <a:pt x="503" y="467"/>
                  </a:lnTo>
                  <a:lnTo>
                    <a:pt x="461" y="473"/>
                  </a:lnTo>
                  <a:lnTo>
                    <a:pt x="443" y="479"/>
                  </a:lnTo>
                  <a:lnTo>
                    <a:pt x="431" y="491"/>
                  </a:lnTo>
                  <a:lnTo>
                    <a:pt x="425" y="509"/>
                  </a:lnTo>
                  <a:lnTo>
                    <a:pt x="419" y="533"/>
                  </a:lnTo>
                  <a:lnTo>
                    <a:pt x="413" y="539"/>
                  </a:lnTo>
                  <a:lnTo>
                    <a:pt x="407" y="545"/>
                  </a:lnTo>
                  <a:lnTo>
                    <a:pt x="389" y="551"/>
                  </a:lnTo>
                  <a:lnTo>
                    <a:pt x="347" y="569"/>
                  </a:lnTo>
                  <a:lnTo>
                    <a:pt x="299" y="587"/>
                  </a:lnTo>
                  <a:lnTo>
                    <a:pt x="257" y="593"/>
                  </a:lnTo>
                  <a:lnTo>
                    <a:pt x="222" y="599"/>
                  </a:lnTo>
                  <a:lnTo>
                    <a:pt x="180" y="617"/>
                  </a:lnTo>
                  <a:lnTo>
                    <a:pt x="150" y="641"/>
                  </a:lnTo>
                  <a:lnTo>
                    <a:pt x="138" y="647"/>
                  </a:lnTo>
                  <a:lnTo>
                    <a:pt x="132" y="653"/>
                  </a:lnTo>
                  <a:lnTo>
                    <a:pt x="126" y="659"/>
                  </a:lnTo>
                  <a:lnTo>
                    <a:pt x="108" y="659"/>
                  </a:lnTo>
                  <a:lnTo>
                    <a:pt x="96" y="653"/>
                  </a:lnTo>
                  <a:lnTo>
                    <a:pt x="90" y="653"/>
                  </a:lnTo>
                  <a:lnTo>
                    <a:pt x="0" y="671"/>
                  </a:lnTo>
                  <a:lnTo>
                    <a:pt x="12" y="689"/>
                  </a:lnTo>
                  <a:lnTo>
                    <a:pt x="42" y="695"/>
                  </a:lnTo>
                  <a:lnTo>
                    <a:pt x="84" y="695"/>
                  </a:lnTo>
                  <a:lnTo>
                    <a:pt x="132" y="683"/>
                  </a:lnTo>
                  <a:lnTo>
                    <a:pt x="192" y="671"/>
                  </a:lnTo>
                  <a:lnTo>
                    <a:pt x="263" y="653"/>
                  </a:lnTo>
                  <a:lnTo>
                    <a:pt x="335" y="629"/>
                  </a:lnTo>
                  <a:lnTo>
                    <a:pt x="407" y="599"/>
                  </a:lnTo>
                  <a:lnTo>
                    <a:pt x="473" y="569"/>
                  </a:lnTo>
                  <a:lnTo>
                    <a:pt x="527" y="545"/>
                  </a:lnTo>
                  <a:lnTo>
                    <a:pt x="562" y="527"/>
                  </a:lnTo>
                  <a:lnTo>
                    <a:pt x="568" y="521"/>
                  </a:lnTo>
                  <a:lnTo>
                    <a:pt x="574" y="521"/>
                  </a:lnTo>
                  <a:lnTo>
                    <a:pt x="604" y="521"/>
                  </a:lnTo>
                  <a:lnTo>
                    <a:pt x="646" y="515"/>
                  </a:lnTo>
                  <a:lnTo>
                    <a:pt x="712" y="497"/>
                  </a:lnTo>
                  <a:lnTo>
                    <a:pt x="790" y="479"/>
                  </a:lnTo>
                  <a:lnTo>
                    <a:pt x="873" y="461"/>
                  </a:lnTo>
                  <a:lnTo>
                    <a:pt x="963" y="443"/>
                  </a:lnTo>
                  <a:lnTo>
                    <a:pt x="1059" y="431"/>
                  </a:lnTo>
                  <a:lnTo>
                    <a:pt x="1148" y="425"/>
                  </a:lnTo>
                  <a:lnTo>
                    <a:pt x="1178" y="425"/>
                  </a:lnTo>
                  <a:lnTo>
                    <a:pt x="1214" y="437"/>
                  </a:lnTo>
                  <a:lnTo>
                    <a:pt x="1292" y="461"/>
                  </a:lnTo>
                  <a:lnTo>
                    <a:pt x="1340" y="479"/>
                  </a:lnTo>
                  <a:lnTo>
                    <a:pt x="1382" y="503"/>
                  </a:lnTo>
                  <a:lnTo>
                    <a:pt x="1417" y="533"/>
                  </a:lnTo>
                  <a:lnTo>
                    <a:pt x="1441" y="563"/>
                  </a:lnTo>
                  <a:lnTo>
                    <a:pt x="1447" y="587"/>
                  </a:lnTo>
                  <a:lnTo>
                    <a:pt x="1435" y="617"/>
                  </a:lnTo>
                  <a:lnTo>
                    <a:pt x="1423" y="629"/>
                  </a:lnTo>
                  <a:lnTo>
                    <a:pt x="1405" y="641"/>
                  </a:lnTo>
                  <a:lnTo>
                    <a:pt x="1376" y="653"/>
                  </a:lnTo>
                  <a:lnTo>
                    <a:pt x="1346" y="665"/>
                  </a:lnTo>
                  <a:lnTo>
                    <a:pt x="1280" y="683"/>
                  </a:lnTo>
                  <a:lnTo>
                    <a:pt x="1226" y="701"/>
                  </a:lnTo>
                  <a:lnTo>
                    <a:pt x="1178" y="719"/>
                  </a:lnTo>
                  <a:lnTo>
                    <a:pt x="1142" y="743"/>
                  </a:lnTo>
                  <a:lnTo>
                    <a:pt x="1112" y="755"/>
                  </a:lnTo>
                  <a:lnTo>
                    <a:pt x="1089" y="773"/>
                  </a:lnTo>
                  <a:lnTo>
                    <a:pt x="1077" y="791"/>
                  </a:lnTo>
                  <a:lnTo>
                    <a:pt x="1065" y="809"/>
                  </a:lnTo>
                  <a:lnTo>
                    <a:pt x="1059" y="833"/>
                  </a:lnTo>
                  <a:lnTo>
                    <a:pt x="1065" y="857"/>
                  </a:lnTo>
                  <a:lnTo>
                    <a:pt x="1077" y="869"/>
                  </a:lnTo>
                  <a:lnTo>
                    <a:pt x="1083" y="875"/>
                  </a:lnTo>
                  <a:lnTo>
                    <a:pt x="1089" y="881"/>
                  </a:lnTo>
                  <a:lnTo>
                    <a:pt x="1106" y="881"/>
                  </a:lnTo>
                  <a:lnTo>
                    <a:pt x="1124" y="875"/>
                  </a:lnTo>
                  <a:lnTo>
                    <a:pt x="1148" y="875"/>
                  </a:lnTo>
                  <a:lnTo>
                    <a:pt x="1208" y="869"/>
                  </a:lnTo>
                  <a:lnTo>
                    <a:pt x="1268" y="863"/>
                  </a:lnTo>
                  <a:lnTo>
                    <a:pt x="1328" y="863"/>
                  </a:lnTo>
                  <a:lnTo>
                    <a:pt x="1388" y="857"/>
                  </a:lnTo>
                  <a:lnTo>
                    <a:pt x="1411" y="857"/>
                  </a:lnTo>
                  <a:lnTo>
                    <a:pt x="1429" y="851"/>
                  </a:lnTo>
                  <a:lnTo>
                    <a:pt x="1441" y="851"/>
                  </a:lnTo>
                  <a:lnTo>
                    <a:pt x="1447" y="851"/>
                  </a:lnTo>
                  <a:lnTo>
                    <a:pt x="1459" y="845"/>
                  </a:lnTo>
                  <a:lnTo>
                    <a:pt x="1483" y="833"/>
                  </a:lnTo>
                  <a:lnTo>
                    <a:pt x="1525" y="815"/>
                  </a:lnTo>
                  <a:lnTo>
                    <a:pt x="1573" y="791"/>
                  </a:lnTo>
                  <a:lnTo>
                    <a:pt x="1675" y="743"/>
                  </a:lnTo>
                  <a:lnTo>
                    <a:pt x="1716" y="725"/>
                  </a:lnTo>
                  <a:lnTo>
                    <a:pt x="1752" y="713"/>
                  </a:lnTo>
                  <a:lnTo>
                    <a:pt x="1806" y="689"/>
                  </a:lnTo>
                  <a:lnTo>
                    <a:pt x="1842" y="653"/>
                  </a:lnTo>
                  <a:lnTo>
                    <a:pt x="1866" y="611"/>
                  </a:lnTo>
                  <a:lnTo>
                    <a:pt x="1884" y="581"/>
                  </a:lnTo>
                  <a:lnTo>
                    <a:pt x="1926" y="515"/>
                  </a:lnTo>
                  <a:lnTo>
                    <a:pt x="1979" y="449"/>
                  </a:lnTo>
                  <a:lnTo>
                    <a:pt x="2039" y="389"/>
                  </a:lnTo>
                  <a:lnTo>
                    <a:pt x="2105" y="341"/>
                  </a:lnTo>
                  <a:lnTo>
                    <a:pt x="2159" y="299"/>
                  </a:lnTo>
                  <a:lnTo>
                    <a:pt x="2207" y="269"/>
                  </a:lnTo>
                  <a:lnTo>
                    <a:pt x="2237" y="245"/>
                  </a:lnTo>
                  <a:lnTo>
                    <a:pt x="2249" y="239"/>
                  </a:lnTo>
                  <a:lnTo>
                    <a:pt x="2249" y="239"/>
                  </a:lnTo>
                  <a:lnTo>
                    <a:pt x="2392" y="167"/>
                  </a:lnTo>
                  <a:lnTo>
                    <a:pt x="2392" y="60"/>
                  </a:lnTo>
                  <a:lnTo>
                    <a:pt x="2392" y="0"/>
                  </a:lnTo>
                  <a:lnTo>
                    <a:pt x="2344" y="18"/>
                  </a:lnTo>
                  <a:lnTo>
                    <a:pt x="2302" y="36"/>
                  </a:lnTo>
                  <a:lnTo>
                    <a:pt x="2302" y="36"/>
                  </a:lnTo>
                  <a:close/>
                </a:path>
              </a:pathLst>
            </a:custGeom>
            <a:solidFill>
              <a:schemeClr val="bg1"/>
            </a:solidFill>
            <a:ln w="9525">
              <a:noFill/>
              <a:round/>
              <a:headEnd/>
              <a:tailEnd/>
            </a:ln>
          </p:spPr>
          <p:txBody>
            <a:bodyPr/>
            <a:lstStyle/>
            <a:p>
              <a:pPr>
                <a:defRPr/>
              </a:pPr>
              <a:endParaRPr lang="en-US"/>
            </a:p>
          </p:txBody>
        </p:sp>
        <p:sp>
          <p:nvSpPr>
            <p:cNvPr id="24588" name="Freeform 12"/>
            <p:cNvSpPr>
              <a:spLocks/>
            </p:cNvSpPr>
            <p:nvPr userDrawn="1"/>
          </p:nvSpPr>
          <p:spPr bwMode="hidden">
            <a:xfrm>
              <a:off x="3839" y="1854"/>
              <a:ext cx="577" cy="258"/>
            </a:xfrm>
            <a:custGeom>
              <a:avLst/>
              <a:gdLst/>
              <a:ahLst/>
              <a:cxnLst>
                <a:cxn ang="0">
                  <a:pos x="30" y="245"/>
                </a:cxn>
                <a:cxn ang="0">
                  <a:pos x="18" y="251"/>
                </a:cxn>
                <a:cxn ang="0">
                  <a:pos x="6" y="257"/>
                </a:cxn>
                <a:cxn ang="0">
                  <a:pos x="0" y="257"/>
                </a:cxn>
                <a:cxn ang="0">
                  <a:pos x="305" y="113"/>
                </a:cxn>
                <a:cxn ang="0">
                  <a:pos x="520" y="0"/>
                </a:cxn>
                <a:cxn ang="0">
                  <a:pos x="526" y="6"/>
                </a:cxn>
                <a:cxn ang="0">
                  <a:pos x="544" y="18"/>
                </a:cxn>
                <a:cxn ang="0">
                  <a:pos x="550" y="24"/>
                </a:cxn>
                <a:cxn ang="0">
                  <a:pos x="550" y="36"/>
                </a:cxn>
                <a:cxn ang="0">
                  <a:pos x="544" y="42"/>
                </a:cxn>
                <a:cxn ang="0">
                  <a:pos x="526" y="54"/>
                </a:cxn>
                <a:cxn ang="0">
                  <a:pos x="514" y="60"/>
                </a:cxn>
                <a:cxn ang="0">
                  <a:pos x="502" y="66"/>
                </a:cxn>
                <a:cxn ang="0">
                  <a:pos x="448" y="84"/>
                </a:cxn>
                <a:cxn ang="0">
                  <a:pos x="382" y="113"/>
                </a:cxn>
                <a:cxn ang="0">
                  <a:pos x="305" y="143"/>
                </a:cxn>
                <a:cxn ang="0">
                  <a:pos x="227" y="173"/>
                </a:cxn>
                <a:cxn ang="0">
                  <a:pos x="149" y="203"/>
                </a:cxn>
                <a:cxn ang="0">
                  <a:pos x="83" y="227"/>
                </a:cxn>
                <a:cxn ang="0">
                  <a:pos x="30" y="245"/>
                </a:cxn>
                <a:cxn ang="0">
                  <a:pos x="30" y="245"/>
                </a:cxn>
              </a:cxnLst>
              <a:rect l="0" t="0" r="r" b="b"/>
              <a:pathLst>
                <a:path w="550" h="257">
                  <a:moveTo>
                    <a:pt x="30" y="245"/>
                  </a:moveTo>
                  <a:lnTo>
                    <a:pt x="18" y="251"/>
                  </a:lnTo>
                  <a:lnTo>
                    <a:pt x="6" y="257"/>
                  </a:lnTo>
                  <a:lnTo>
                    <a:pt x="0" y="257"/>
                  </a:lnTo>
                  <a:lnTo>
                    <a:pt x="305" y="113"/>
                  </a:lnTo>
                  <a:lnTo>
                    <a:pt x="520" y="0"/>
                  </a:lnTo>
                  <a:lnTo>
                    <a:pt x="526" y="6"/>
                  </a:lnTo>
                  <a:lnTo>
                    <a:pt x="544" y="18"/>
                  </a:lnTo>
                  <a:lnTo>
                    <a:pt x="550" y="24"/>
                  </a:lnTo>
                  <a:lnTo>
                    <a:pt x="550" y="36"/>
                  </a:lnTo>
                  <a:lnTo>
                    <a:pt x="544" y="42"/>
                  </a:lnTo>
                  <a:lnTo>
                    <a:pt x="526" y="54"/>
                  </a:lnTo>
                  <a:lnTo>
                    <a:pt x="514" y="60"/>
                  </a:lnTo>
                  <a:lnTo>
                    <a:pt x="502" y="66"/>
                  </a:lnTo>
                  <a:lnTo>
                    <a:pt x="448" y="84"/>
                  </a:lnTo>
                  <a:lnTo>
                    <a:pt x="382" y="113"/>
                  </a:lnTo>
                  <a:lnTo>
                    <a:pt x="305" y="143"/>
                  </a:lnTo>
                  <a:lnTo>
                    <a:pt x="227" y="173"/>
                  </a:lnTo>
                  <a:lnTo>
                    <a:pt x="149" y="203"/>
                  </a:lnTo>
                  <a:lnTo>
                    <a:pt x="83" y="227"/>
                  </a:lnTo>
                  <a:lnTo>
                    <a:pt x="30" y="245"/>
                  </a:lnTo>
                  <a:lnTo>
                    <a:pt x="30" y="245"/>
                  </a:lnTo>
                  <a:close/>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a:defRPr/>
              </a:pPr>
              <a:endParaRPr lang="en-US"/>
            </a:p>
          </p:txBody>
        </p:sp>
        <p:sp>
          <p:nvSpPr>
            <p:cNvPr id="24589" name="Freeform 13"/>
            <p:cNvSpPr>
              <a:spLocks/>
            </p:cNvSpPr>
            <p:nvPr userDrawn="1"/>
          </p:nvSpPr>
          <p:spPr bwMode="hidden">
            <a:xfrm>
              <a:off x="5327" y="1642"/>
              <a:ext cx="5" cy="1"/>
            </a:xfrm>
            <a:custGeom>
              <a:avLst/>
              <a:gdLst/>
              <a:ahLst/>
              <a:cxnLst>
                <a:cxn ang="0">
                  <a:pos x="0" y="0"/>
                </a:cxn>
                <a:cxn ang="0">
                  <a:pos x="5" y="0"/>
                </a:cxn>
                <a:cxn ang="0">
                  <a:pos x="0" y="0"/>
                </a:cxn>
                <a:cxn ang="0">
                  <a:pos x="0" y="0"/>
                </a:cxn>
              </a:cxnLst>
              <a:rect l="0" t="0" r="r" b="b"/>
              <a:pathLst>
                <a:path w="5">
                  <a:moveTo>
                    <a:pt x="0" y="0"/>
                  </a:moveTo>
                  <a:lnTo>
                    <a:pt x="5" y="0"/>
                  </a:lnTo>
                  <a:lnTo>
                    <a:pt x="0" y="0"/>
                  </a:lnTo>
                  <a:lnTo>
                    <a:pt x="0" y="0"/>
                  </a:lnTo>
                  <a:close/>
                </a:path>
              </a:pathLst>
            </a:custGeom>
            <a:solidFill>
              <a:srgbClr val="FED1AD"/>
            </a:solidFill>
            <a:ln w="9525">
              <a:noFill/>
              <a:round/>
              <a:headEnd/>
              <a:tailEnd/>
            </a:ln>
          </p:spPr>
          <p:txBody>
            <a:bodyPr/>
            <a:lstStyle/>
            <a:p>
              <a:pPr>
                <a:defRPr/>
              </a:pPr>
              <a:endParaRPr lang="en-US"/>
            </a:p>
          </p:txBody>
        </p:sp>
        <p:sp>
          <p:nvSpPr>
            <p:cNvPr id="24590" name="Freeform 14"/>
            <p:cNvSpPr>
              <a:spLocks/>
            </p:cNvSpPr>
            <p:nvPr userDrawn="1"/>
          </p:nvSpPr>
          <p:spPr bwMode="hidden">
            <a:xfrm>
              <a:off x="3839" y="1728"/>
              <a:ext cx="716" cy="383"/>
            </a:xfrm>
            <a:custGeom>
              <a:avLst/>
              <a:gdLst/>
              <a:ahLst/>
              <a:cxnLst>
                <a:cxn ang="0">
                  <a:pos x="659" y="6"/>
                </a:cxn>
                <a:cxn ang="0">
                  <a:pos x="588" y="42"/>
                </a:cxn>
                <a:cxn ang="0">
                  <a:pos x="515" y="84"/>
                </a:cxn>
                <a:cxn ang="0">
                  <a:pos x="509" y="90"/>
                </a:cxn>
                <a:cxn ang="0">
                  <a:pos x="485" y="102"/>
                </a:cxn>
                <a:cxn ang="0">
                  <a:pos x="455" y="120"/>
                </a:cxn>
                <a:cxn ang="0">
                  <a:pos x="425" y="138"/>
                </a:cxn>
                <a:cxn ang="0">
                  <a:pos x="371" y="168"/>
                </a:cxn>
                <a:cxn ang="0">
                  <a:pos x="306" y="198"/>
                </a:cxn>
                <a:cxn ang="0">
                  <a:pos x="186" y="251"/>
                </a:cxn>
                <a:cxn ang="0">
                  <a:pos x="131" y="269"/>
                </a:cxn>
                <a:cxn ang="0">
                  <a:pos x="89" y="287"/>
                </a:cxn>
                <a:cxn ang="0">
                  <a:pos x="53" y="305"/>
                </a:cxn>
                <a:cxn ang="0">
                  <a:pos x="36" y="311"/>
                </a:cxn>
                <a:cxn ang="0">
                  <a:pos x="12" y="329"/>
                </a:cxn>
                <a:cxn ang="0">
                  <a:pos x="0" y="353"/>
                </a:cxn>
                <a:cxn ang="0">
                  <a:pos x="0" y="371"/>
                </a:cxn>
                <a:cxn ang="0">
                  <a:pos x="0" y="383"/>
                </a:cxn>
                <a:cxn ang="0">
                  <a:pos x="0" y="383"/>
                </a:cxn>
                <a:cxn ang="0">
                  <a:pos x="12" y="371"/>
                </a:cxn>
                <a:cxn ang="0">
                  <a:pos x="30" y="353"/>
                </a:cxn>
                <a:cxn ang="0">
                  <a:pos x="53" y="335"/>
                </a:cxn>
                <a:cxn ang="0">
                  <a:pos x="77" y="317"/>
                </a:cxn>
                <a:cxn ang="0">
                  <a:pos x="101" y="311"/>
                </a:cxn>
                <a:cxn ang="0">
                  <a:pos x="131" y="299"/>
                </a:cxn>
                <a:cxn ang="0">
                  <a:pos x="204" y="269"/>
                </a:cxn>
                <a:cxn ang="0">
                  <a:pos x="240" y="251"/>
                </a:cxn>
                <a:cxn ang="0">
                  <a:pos x="270" y="239"/>
                </a:cxn>
                <a:cxn ang="0">
                  <a:pos x="294" y="228"/>
                </a:cxn>
                <a:cxn ang="0">
                  <a:pos x="312" y="222"/>
                </a:cxn>
                <a:cxn ang="0">
                  <a:pos x="330" y="210"/>
                </a:cxn>
                <a:cxn ang="0">
                  <a:pos x="365" y="186"/>
                </a:cxn>
                <a:cxn ang="0">
                  <a:pos x="419" y="156"/>
                </a:cxn>
                <a:cxn ang="0">
                  <a:pos x="473" y="120"/>
                </a:cxn>
                <a:cxn ang="0">
                  <a:pos x="527" y="90"/>
                </a:cxn>
                <a:cxn ang="0">
                  <a:pos x="576" y="60"/>
                </a:cxn>
                <a:cxn ang="0">
                  <a:pos x="612" y="42"/>
                </a:cxn>
                <a:cxn ang="0">
                  <a:pos x="629" y="36"/>
                </a:cxn>
                <a:cxn ang="0">
                  <a:pos x="647" y="30"/>
                </a:cxn>
                <a:cxn ang="0">
                  <a:pos x="677" y="18"/>
                </a:cxn>
                <a:cxn ang="0">
                  <a:pos x="701" y="6"/>
                </a:cxn>
                <a:cxn ang="0">
                  <a:pos x="713" y="0"/>
                </a:cxn>
                <a:cxn ang="0">
                  <a:pos x="713" y="0"/>
                </a:cxn>
                <a:cxn ang="0">
                  <a:pos x="659" y="6"/>
                </a:cxn>
                <a:cxn ang="0">
                  <a:pos x="716" y="63"/>
                </a:cxn>
              </a:cxnLst>
              <a:rect l="0" t="0" r="r" b="b"/>
              <a:pathLst>
                <a:path w="716" h="383">
                  <a:moveTo>
                    <a:pt x="659" y="6"/>
                  </a:moveTo>
                  <a:lnTo>
                    <a:pt x="588" y="42"/>
                  </a:lnTo>
                  <a:lnTo>
                    <a:pt x="515" y="84"/>
                  </a:lnTo>
                  <a:lnTo>
                    <a:pt x="509" y="90"/>
                  </a:lnTo>
                  <a:lnTo>
                    <a:pt x="485" y="102"/>
                  </a:lnTo>
                  <a:lnTo>
                    <a:pt x="455" y="120"/>
                  </a:lnTo>
                  <a:lnTo>
                    <a:pt x="425" y="138"/>
                  </a:lnTo>
                  <a:lnTo>
                    <a:pt x="371" y="168"/>
                  </a:lnTo>
                  <a:lnTo>
                    <a:pt x="306" y="198"/>
                  </a:lnTo>
                  <a:lnTo>
                    <a:pt x="186" y="251"/>
                  </a:lnTo>
                  <a:lnTo>
                    <a:pt x="131" y="269"/>
                  </a:lnTo>
                  <a:lnTo>
                    <a:pt x="89" y="287"/>
                  </a:lnTo>
                  <a:lnTo>
                    <a:pt x="53" y="305"/>
                  </a:lnTo>
                  <a:lnTo>
                    <a:pt x="36" y="311"/>
                  </a:lnTo>
                  <a:lnTo>
                    <a:pt x="12" y="329"/>
                  </a:lnTo>
                  <a:lnTo>
                    <a:pt x="0" y="353"/>
                  </a:lnTo>
                  <a:lnTo>
                    <a:pt x="0" y="371"/>
                  </a:lnTo>
                  <a:lnTo>
                    <a:pt x="0" y="383"/>
                  </a:lnTo>
                  <a:lnTo>
                    <a:pt x="0" y="383"/>
                  </a:lnTo>
                  <a:lnTo>
                    <a:pt x="12" y="371"/>
                  </a:lnTo>
                  <a:lnTo>
                    <a:pt x="30" y="353"/>
                  </a:lnTo>
                  <a:lnTo>
                    <a:pt x="53" y="335"/>
                  </a:lnTo>
                  <a:lnTo>
                    <a:pt x="77" y="317"/>
                  </a:lnTo>
                  <a:lnTo>
                    <a:pt x="101" y="311"/>
                  </a:lnTo>
                  <a:lnTo>
                    <a:pt x="131" y="299"/>
                  </a:lnTo>
                  <a:lnTo>
                    <a:pt x="204" y="269"/>
                  </a:lnTo>
                  <a:lnTo>
                    <a:pt x="240" y="251"/>
                  </a:lnTo>
                  <a:lnTo>
                    <a:pt x="270" y="239"/>
                  </a:lnTo>
                  <a:lnTo>
                    <a:pt x="294" y="228"/>
                  </a:lnTo>
                  <a:lnTo>
                    <a:pt x="312" y="222"/>
                  </a:lnTo>
                  <a:lnTo>
                    <a:pt x="330" y="210"/>
                  </a:lnTo>
                  <a:lnTo>
                    <a:pt x="365" y="186"/>
                  </a:lnTo>
                  <a:lnTo>
                    <a:pt x="419" y="156"/>
                  </a:lnTo>
                  <a:lnTo>
                    <a:pt x="473" y="120"/>
                  </a:lnTo>
                  <a:lnTo>
                    <a:pt x="527" y="90"/>
                  </a:lnTo>
                  <a:lnTo>
                    <a:pt x="576" y="60"/>
                  </a:lnTo>
                  <a:lnTo>
                    <a:pt x="612" y="42"/>
                  </a:lnTo>
                  <a:lnTo>
                    <a:pt x="629" y="36"/>
                  </a:lnTo>
                  <a:lnTo>
                    <a:pt x="647" y="30"/>
                  </a:lnTo>
                  <a:lnTo>
                    <a:pt x="677" y="18"/>
                  </a:lnTo>
                  <a:lnTo>
                    <a:pt x="701" y="6"/>
                  </a:lnTo>
                  <a:lnTo>
                    <a:pt x="713" y="0"/>
                  </a:lnTo>
                  <a:lnTo>
                    <a:pt x="713" y="0"/>
                  </a:lnTo>
                  <a:lnTo>
                    <a:pt x="659" y="6"/>
                  </a:lnTo>
                  <a:lnTo>
                    <a:pt x="716" y="63"/>
                  </a:lnTo>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a:defRPr/>
              </a:pPr>
              <a:endParaRPr lang="en-US"/>
            </a:p>
          </p:txBody>
        </p:sp>
        <p:sp>
          <p:nvSpPr>
            <p:cNvPr id="24591" name="Freeform 15"/>
            <p:cNvSpPr>
              <a:spLocks/>
            </p:cNvSpPr>
            <p:nvPr userDrawn="1"/>
          </p:nvSpPr>
          <p:spPr bwMode="hidden">
            <a:xfrm>
              <a:off x="3453" y="2271"/>
              <a:ext cx="318" cy="225"/>
            </a:xfrm>
            <a:custGeom>
              <a:avLst/>
              <a:gdLst/>
              <a:ahLst/>
              <a:cxnLst>
                <a:cxn ang="0">
                  <a:pos x="6" y="225"/>
                </a:cxn>
                <a:cxn ang="0">
                  <a:pos x="0" y="195"/>
                </a:cxn>
                <a:cxn ang="0">
                  <a:pos x="315" y="0"/>
                </a:cxn>
                <a:cxn ang="0">
                  <a:pos x="303" y="27"/>
                </a:cxn>
                <a:cxn ang="0">
                  <a:pos x="318" y="42"/>
                </a:cxn>
              </a:cxnLst>
              <a:rect l="0" t="0" r="r" b="b"/>
              <a:pathLst>
                <a:path w="318" h="225">
                  <a:moveTo>
                    <a:pt x="6" y="225"/>
                  </a:moveTo>
                  <a:lnTo>
                    <a:pt x="0" y="195"/>
                  </a:lnTo>
                  <a:lnTo>
                    <a:pt x="315" y="0"/>
                  </a:lnTo>
                  <a:lnTo>
                    <a:pt x="303" y="27"/>
                  </a:lnTo>
                  <a:lnTo>
                    <a:pt x="318" y="42"/>
                  </a:lnTo>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a:defRPr/>
              </a:pPr>
              <a:endParaRPr lang="en-US"/>
            </a:p>
          </p:txBody>
        </p:sp>
        <p:sp>
          <p:nvSpPr>
            <p:cNvPr id="24592" name="Freeform 16"/>
            <p:cNvSpPr>
              <a:spLocks/>
            </p:cNvSpPr>
            <p:nvPr userDrawn="1"/>
          </p:nvSpPr>
          <p:spPr bwMode="hidden">
            <a:xfrm>
              <a:off x="0" y="2658"/>
              <a:ext cx="2595" cy="933"/>
            </a:xfrm>
            <a:custGeom>
              <a:avLst/>
              <a:gdLst/>
              <a:ahLst/>
              <a:cxnLst>
                <a:cxn ang="0">
                  <a:pos x="1050" y="657"/>
                </a:cxn>
                <a:cxn ang="0">
                  <a:pos x="1581" y="690"/>
                </a:cxn>
                <a:cxn ang="0">
                  <a:pos x="1671" y="723"/>
                </a:cxn>
                <a:cxn ang="0">
                  <a:pos x="1176" y="621"/>
                </a:cxn>
                <a:cxn ang="0">
                  <a:pos x="1854" y="567"/>
                </a:cxn>
                <a:cxn ang="0">
                  <a:pos x="1869" y="612"/>
                </a:cxn>
                <a:cxn ang="0">
                  <a:pos x="2103" y="861"/>
                </a:cxn>
                <a:cxn ang="0">
                  <a:pos x="1883" y="520"/>
                </a:cxn>
                <a:cxn ang="0">
                  <a:pos x="1842" y="490"/>
                </a:cxn>
                <a:cxn ang="0">
                  <a:pos x="1770" y="466"/>
                </a:cxn>
                <a:cxn ang="0">
                  <a:pos x="1740" y="448"/>
                </a:cxn>
                <a:cxn ang="0">
                  <a:pos x="1758" y="436"/>
                </a:cxn>
                <a:cxn ang="0">
                  <a:pos x="1830" y="430"/>
                </a:cxn>
                <a:cxn ang="0">
                  <a:pos x="1877" y="424"/>
                </a:cxn>
                <a:cxn ang="0">
                  <a:pos x="1955" y="394"/>
                </a:cxn>
                <a:cxn ang="0">
                  <a:pos x="2052" y="396"/>
                </a:cxn>
                <a:cxn ang="0">
                  <a:pos x="2253" y="732"/>
                </a:cxn>
                <a:cxn ang="0">
                  <a:pos x="2415" y="933"/>
                </a:cxn>
                <a:cxn ang="0">
                  <a:pos x="2397" y="828"/>
                </a:cxn>
                <a:cxn ang="0">
                  <a:pos x="2088" y="400"/>
                </a:cxn>
                <a:cxn ang="0">
                  <a:pos x="2046" y="346"/>
                </a:cxn>
                <a:cxn ang="0">
                  <a:pos x="1997" y="304"/>
                </a:cxn>
                <a:cxn ang="0">
                  <a:pos x="1967" y="286"/>
                </a:cxn>
                <a:cxn ang="0">
                  <a:pos x="1973" y="286"/>
                </a:cxn>
                <a:cxn ang="0">
                  <a:pos x="2009" y="286"/>
                </a:cxn>
                <a:cxn ang="0">
                  <a:pos x="2082" y="322"/>
                </a:cxn>
                <a:cxn ang="0">
                  <a:pos x="2199" y="384"/>
                </a:cxn>
                <a:cxn ang="0">
                  <a:pos x="2394" y="448"/>
                </a:cxn>
                <a:cxn ang="0">
                  <a:pos x="2595" y="516"/>
                </a:cxn>
                <a:cxn ang="0">
                  <a:pos x="2388" y="424"/>
                </a:cxn>
                <a:cxn ang="0">
                  <a:pos x="2219" y="340"/>
                </a:cxn>
                <a:cxn ang="0">
                  <a:pos x="2052" y="280"/>
                </a:cxn>
                <a:cxn ang="0">
                  <a:pos x="1955" y="262"/>
                </a:cxn>
                <a:cxn ang="0">
                  <a:pos x="1877" y="274"/>
                </a:cxn>
                <a:cxn ang="0">
                  <a:pos x="1752" y="274"/>
                </a:cxn>
                <a:cxn ang="0">
                  <a:pos x="1661" y="292"/>
                </a:cxn>
                <a:cxn ang="0">
                  <a:pos x="1607" y="316"/>
                </a:cxn>
                <a:cxn ang="0">
                  <a:pos x="1589" y="322"/>
                </a:cxn>
                <a:cxn ang="0">
                  <a:pos x="1409" y="358"/>
                </a:cxn>
                <a:cxn ang="0">
                  <a:pos x="1152" y="442"/>
                </a:cxn>
                <a:cxn ang="0">
                  <a:pos x="966" y="460"/>
                </a:cxn>
                <a:cxn ang="0">
                  <a:pos x="870" y="442"/>
                </a:cxn>
                <a:cxn ang="0">
                  <a:pos x="828" y="430"/>
                </a:cxn>
                <a:cxn ang="0">
                  <a:pos x="743" y="388"/>
                </a:cxn>
                <a:cxn ang="0">
                  <a:pos x="636" y="334"/>
                </a:cxn>
                <a:cxn ang="0">
                  <a:pos x="467" y="256"/>
                </a:cxn>
                <a:cxn ang="0">
                  <a:pos x="0" y="0"/>
                </a:cxn>
                <a:cxn ang="0">
                  <a:pos x="585" y="390"/>
                </a:cxn>
                <a:cxn ang="0">
                  <a:pos x="849" y="543"/>
                </a:cxn>
                <a:cxn ang="0">
                  <a:pos x="897" y="621"/>
                </a:cxn>
              </a:cxnLst>
              <a:rect l="0" t="0" r="r" b="b"/>
              <a:pathLst>
                <a:path w="2595" h="933">
                  <a:moveTo>
                    <a:pt x="981" y="675"/>
                  </a:moveTo>
                  <a:lnTo>
                    <a:pt x="1050" y="657"/>
                  </a:lnTo>
                  <a:lnTo>
                    <a:pt x="1143" y="651"/>
                  </a:lnTo>
                  <a:lnTo>
                    <a:pt x="1581" y="690"/>
                  </a:lnTo>
                  <a:lnTo>
                    <a:pt x="1623" y="738"/>
                  </a:lnTo>
                  <a:lnTo>
                    <a:pt x="1671" y="723"/>
                  </a:lnTo>
                  <a:lnTo>
                    <a:pt x="1656" y="675"/>
                  </a:lnTo>
                  <a:lnTo>
                    <a:pt x="1176" y="621"/>
                  </a:lnTo>
                  <a:lnTo>
                    <a:pt x="1797" y="534"/>
                  </a:lnTo>
                  <a:lnTo>
                    <a:pt x="1854" y="567"/>
                  </a:lnTo>
                  <a:lnTo>
                    <a:pt x="1881" y="585"/>
                  </a:lnTo>
                  <a:lnTo>
                    <a:pt x="1869" y="612"/>
                  </a:lnTo>
                  <a:lnTo>
                    <a:pt x="1995" y="852"/>
                  </a:lnTo>
                  <a:lnTo>
                    <a:pt x="2103" y="861"/>
                  </a:lnTo>
                  <a:lnTo>
                    <a:pt x="1889" y="538"/>
                  </a:lnTo>
                  <a:lnTo>
                    <a:pt x="1883" y="520"/>
                  </a:lnTo>
                  <a:lnTo>
                    <a:pt x="1872" y="508"/>
                  </a:lnTo>
                  <a:lnTo>
                    <a:pt x="1842" y="490"/>
                  </a:lnTo>
                  <a:lnTo>
                    <a:pt x="1806" y="478"/>
                  </a:lnTo>
                  <a:lnTo>
                    <a:pt x="1770" y="466"/>
                  </a:lnTo>
                  <a:lnTo>
                    <a:pt x="1752" y="454"/>
                  </a:lnTo>
                  <a:lnTo>
                    <a:pt x="1740" y="448"/>
                  </a:lnTo>
                  <a:lnTo>
                    <a:pt x="1746" y="436"/>
                  </a:lnTo>
                  <a:lnTo>
                    <a:pt x="1758" y="436"/>
                  </a:lnTo>
                  <a:lnTo>
                    <a:pt x="1782" y="430"/>
                  </a:lnTo>
                  <a:lnTo>
                    <a:pt x="1830" y="430"/>
                  </a:lnTo>
                  <a:lnTo>
                    <a:pt x="1854" y="430"/>
                  </a:lnTo>
                  <a:lnTo>
                    <a:pt x="1877" y="424"/>
                  </a:lnTo>
                  <a:lnTo>
                    <a:pt x="1925" y="400"/>
                  </a:lnTo>
                  <a:lnTo>
                    <a:pt x="1955" y="394"/>
                  </a:lnTo>
                  <a:lnTo>
                    <a:pt x="1979" y="394"/>
                  </a:lnTo>
                  <a:lnTo>
                    <a:pt x="2052" y="396"/>
                  </a:lnTo>
                  <a:lnTo>
                    <a:pt x="2046" y="456"/>
                  </a:lnTo>
                  <a:lnTo>
                    <a:pt x="2253" y="732"/>
                  </a:lnTo>
                  <a:lnTo>
                    <a:pt x="2334" y="816"/>
                  </a:lnTo>
                  <a:lnTo>
                    <a:pt x="2415" y="933"/>
                  </a:lnTo>
                  <a:lnTo>
                    <a:pt x="2430" y="909"/>
                  </a:lnTo>
                  <a:lnTo>
                    <a:pt x="2397" y="828"/>
                  </a:lnTo>
                  <a:lnTo>
                    <a:pt x="2094" y="412"/>
                  </a:lnTo>
                  <a:lnTo>
                    <a:pt x="2088" y="400"/>
                  </a:lnTo>
                  <a:lnTo>
                    <a:pt x="2076" y="376"/>
                  </a:lnTo>
                  <a:lnTo>
                    <a:pt x="2046" y="346"/>
                  </a:lnTo>
                  <a:lnTo>
                    <a:pt x="2015" y="322"/>
                  </a:lnTo>
                  <a:lnTo>
                    <a:pt x="1997" y="304"/>
                  </a:lnTo>
                  <a:lnTo>
                    <a:pt x="1979" y="292"/>
                  </a:lnTo>
                  <a:lnTo>
                    <a:pt x="1967" y="286"/>
                  </a:lnTo>
                  <a:lnTo>
                    <a:pt x="1967" y="286"/>
                  </a:lnTo>
                  <a:lnTo>
                    <a:pt x="1973" y="286"/>
                  </a:lnTo>
                  <a:lnTo>
                    <a:pt x="1985" y="286"/>
                  </a:lnTo>
                  <a:lnTo>
                    <a:pt x="2009" y="286"/>
                  </a:lnTo>
                  <a:lnTo>
                    <a:pt x="2040" y="298"/>
                  </a:lnTo>
                  <a:lnTo>
                    <a:pt x="2082" y="322"/>
                  </a:lnTo>
                  <a:lnTo>
                    <a:pt x="2124" y="348"/>
                  </a:lnTo>
                  <a:lnTo>
                    <a:pt x="2199" y="384"/>
                  </a:lnTo>
                  <a:lnTo>
                    <a:pt x="2325" y="426"/>
                  </a:lnTo>
                  <a:lnTo>
                    <a:pt x="2394" y="448"/>
                  </a:lnTo>
                  <a:lnTo>
                    <a:pt x="2523" y="522"/>
                  </a:lnTo>
                  <a:lnTo>
                    <a:pt x="2595" y="516"/>
                  </a:lnTo>
                  <a:lnTo>
                    <a:pt x="2442" y="454"/>
                  </a:lnTo>
                  <a:lnTo>
                    <a:pt x="2388" y="424"/>
                  </a:lnTo>
                  <a:lnTo>
                    <a:pt x="2327" y="388"/>
                  </a:lnTo>
                  <a:lnTo>
                    <a:pt x="2219" y="340"/>
                  </a:lnTo>
                  <a:lnTo>
                    <a:pt x="2106" y="292"/>
                  </a:lnTo>
                  <a:lnTo>
                    <a:pt x="2052" y="280"/>
                  </a:lnTo>
                  <a:lnTo>
                    <a:pt x="2003" y="268"/>
                  </a:lnTo>
                  <a:lnTo>
                    <a:pt x="1955" y="262"/>
                  </a:lnTo>
                  <a:lnTo>
                    <a:pt x="1919" y="268"/>
                  </a:lnTo>
                  <a:lnTo>
                    <a:pt x="1877" y="274"/>
                  </a:lnTo>
                  <a:lnTo>
                    <a:pt x="1812" y="274"/>
                  </a:lnTo>
                  <a:lnTo>
                    <a:pt x="1752" y="274"/>
                  </a:lnTo>
                  <a:lnTo>
                    <a:pt x="1703" y="286"/>
                  </a:lnTo>
                  <a:lnTo>
                    <a:pt x="1661" y="292"/>
                  </a:lnTo>
                  <a:lnTo>
                    <a:pt x="1631" y="304"/>
                  </a:lnTo>
                  <a:lnTo>
                    <a:pt x="1607" y="316"/>
                  </a:lnTo>
                  <a:lnTo>
                    <a:pt x="1595" y="322"/>
                  </a:lnTo>
                  <a:lnTo>
                    <a:pt x="1589" y="322"/>
                  </a:lnTo>
                  <a:lnTo>
                    <a:pt x="1500" y="334"/>
                  </a:lnTo>
                  <a:lnTo>
                    <a:pt x="1409" y="358"/>
                  </a:lnTo>
                  <a:lnTo>
                    <a:pt x="1236" y="418"/>
                  </a:lnTo>
                  <a:lnTo>
                    <a:pt x="1152" y="442"/>
                  </a:lnTo>
                  <a:lnTo>
                    <a:pt x="1061" y="460"/>
                  </a:lnTo>
                  <a:lnTo>
                    <a:pt x="966" y="460"/>
                  </a:lnTo>
                  <a:lnTo>
                    <a:pt x="918" y="454"/>
                  </a:lnTo>
                  <a:lnTo>
                    <a:pt x="870" y="442"/>
                  </a:lnTo>
                  <a:lnTo>
                    <a:pt x="858" y="436"/>
                  </a:lnTo>
                  <a:lnTo>
                    <a:pt x="828" y="430"/>
                  </a:lnTo>
                  <a:lnTo>
                    <a:pt x="791" y="412"/>
                  </a:lnTo>
                  <a:lnTo>
                    <a:pt x="743" y="388"/>
                  </a:lnTo>
                  <a:lnTo>
                    <a:pt x="690" y="364"/>
                  </a:lnTo>
                  <a:lnTo>
                    <a:pt x="636" y="334"/>
                  </a:lnTo>
                  <a:lnTo>
                    <a:pt x="515" y="280"/>
                  </a:lnTo>
                  <a:lnTo>
                    <a:pt x="467" y="256"/>
                  </a:lnTo>
                  <a:lnTo>
                    <a:pt x="443" y="244"/>
                  </a:lnTo>
                  <a:lnTo>
                    <a:pt x="0" y="0"/>
                  </a:lnTo>
                  <a:lnTo>
                    <a:pt x="123" y="120"/>
                  </a:lnTo>
                  <a:lnTo>
                    <a:pt x="585" y="390"/>
                  </a:lnTo>
                  <a:lnTo>
                    <a:pt x="708" y="462"/>
                  </a:lnTo>
                  <a:lnTo>
                    <a:pt x="849" y="543"/>
                  </a:lnTo>
                  <a:lnTo>
                    <a:pt x="882" y="564"/>
                  </a:lnTo>
                  <a:lnTo>
                    <a:pt x="897" y="621"/>
                  </a:lnTo>
                  <a:lnTo>
                    <a:pt x="981" y="675"/>
                  </a:lnTo>
                  <a:close/>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a:defRPr/>
              </a:pPr>
              <a:endParaRPr lang="en-US"/>
            </a:p>
          </p:txBody>
        </p:sp>
        <p:sp>
          <p:nvSpPr>
            <p:cNvPr id="24593" name="Freeform 17"/>
            <p:cNvSpPr>
              <a:spLocks/>
            </p:cNvSpPr>
            <p:nvPr userDrawn="1"/>
          </p:nvSpPr>
          <p:spPr bwMode="hidden">
            <a:xfrm>
              <a:off x="0" y="2994"/>
              <a:ext cx="2723" cy="1091"/>
            </a:xfrm>
            <a:custGeom>
              <a:avLst/>
              <a:gdLst/>
              <a:ahLst/>
              <a:cxnLst>
                <a:cxn ang="0">
                  <a:pos x="2370" y="72"/>
                </a:cxn>
                <a:cxn ang="0">
                  <a:pos x="2597" y="198"/>
                </a:cxn>
                <a:cxn ang="0">
                  <a:pos x="2639" y="276"/>
                </a:cxn>
                <a:cxn ang="0">
                  <a:pos x="2453" y="264"/>
                </a:cxn>
                <a:cxn ang="0">
                  <a:pos x="2297" y="204"/>
                </a:cxn>
                <a:cxn ang="0">
                  <a:pos x="2112" y="66"/>
                </a:cxn>
                <a:cxn ang="0">
                  <a:pos x="2088" y="72"/>
                </a:cxn>
                <a:cxn ang="0">
                  <a:pos x="2106" y="114"/>
                </a:cxn>
                <a:cxn ang="0">
                  <a:pos x="2412" y="552"/>
                </a:cxn>
                <a:cxn ang="0">
                  <a:pos x="2279" y="564"/>
                </a:cxn>
                <a:cxn ang="0">
                  <a:pos x="2189" y="492"/>
                </a:cxn>
                <a:cxn ang="0">
                  <a:pos x="2058" y="330"/>
                </a:cxn>
                <a:cxn ang="0">
                  <a:pos x="1991" y="234"/>
                </a:cxn>
                <a:cxn ang="0">
                  <a:pos x="1949" y="174"/>
                </a:cxn>
                <a:cxn ang="0">
                  <a:pos x="1824" y="132"/>
                </a:cxn>
                <a:cxn ang="0">
                  <a:pos x="1794" y="144"/>
                </a:cxn>
                <a:cxn ang="0">
                  <a:pos x="1895" y="222"/>
                </a:cxn>
                <a:cxn ang="0">
                  <a:pos x="1943" y="366"/>
                </a:cxn>
                <a:cxn ang="0">
                  <a:pos x="2064" y="630"/>
                </a:cxn>
                <a:cxn ang="0">
                  <a:pos x="2052" y="695"/>
                </a:cxn>
                <a:cxn ang="0">
                  <a:pos x="1955" y="683"/>
                </a:cxn>
                <a:cxn ang="0">
                  <a:pos x="1913" y="636"/>
                </a:cxn>
                <a:cxn ang="0">
                  <a:pos x="1703" y="312"/>
                </a:cxn>
                <a:cxn ang="0">
                  <a:pos x="1637" y="276"/>
                </a:cxn>
                <a:cxn ang="0">
                  <a:pos x="1643" y="318"/>
                </a:cxn>
                <a:cxn ang="0">
                  <a:pos x="1673" y="408"/>
                </a:cxn>
                <a:cxn ang="0">
                  <a:pos x="1716" y="779"/>
                </a:cxn>
                <a:cxn ang="0">
                  <a:pos x="1691" y="737"/>
                </a:cxn>
                <a:cxn ang="0">
                  <a:pos x="1613" y="582"/>
                </a:cxn>
                <a:cxn ang="0">
                  <a:pos x="1494" y="480"/>
                </a:cxn>
                <a:cxn ang="0">
                  <a:pos x="1248" y="528"/>
                </a:cxn>
                <a:cxn ang="0">
                  <a:pos x="996" y="630"/>
                </a:cxn>
                <a:cxn ang="0">
                  <a:pos x="714" y="534"/>
                </a:cxn>
                <a:cxn ang="0">
                  <a:pos x="198" y="288"/>
                </a:cxn>
                <a:cxn ang="0">
                  <a:pos x="0" y="460"/>
                </a:cxn>
                <a:cxn ang="0">
                  <a:pos x="288" y="570"/>
                </a:cxn>
                <a:cxn ang="0">
                  <a:pos x="461" y="654"/>
                </a:cxn>
                <a:cxn ang="0">
                  <a:pos x="725" y="755"/>
                </a:cxn>
                <a:cxn ang="0">
                  <a:pos x="966" y="791"/>
                </a:cxn>
                <a:cxn ang="0">
                  <a:pos x="1176" y="779"/>
                </a:cxn>
                <a:cxn ang="0">
                  <a:pos x="1278" y="791"/>
                </a:cxn>
                <a:cxn ang="0">
                  <a:pos x="1404" y="845"/>
                </a:cxn>
                <a:cxn ang="0">
                  <a:pos x="1416" y="887"/>
                </a:cxn>
                <a:cxn ang="0">
                  <a:pos x="1361" y="923"/>
                </a:cxn>
                <a:cxn ang="0">
                  <a:pos x="1385" y="1007"/>
                </a:cxn>
                <a:cxn ang="0">
                  <a:pos x="1494" y="1085"/>
                </a:cxn>
                <a:cxn ang="0">
                  <a:pos x="1697" y="1043"/>
                </a:cxn>
                <a:cxn ang="0">
                  <a:pos x="1812" y="989"/>
                </a:cxn>
                <a:cxn ang="0">
                  <a:pos x="1973" y="917"/>
                </a:cxn>
                <a:cxn ang="0">
                  <a:pos x="2201" y="899"/>
                </a:cxn>
                <a:cxn ang="0">
                  <a:pos x="2364" y="863"/>
                </a:cxn>
                <a:cxn ang="0">
                  <a:pos x="2400" y="743"/>
                </a:cxn>
                <a:cxn ang="0">
                  <a:pos x="2471" y="701"/>
                </a:cxn>
                <a:cxn ang="0">
                  <a:pos x="2621" y="504"/>
                </a:cxn>
                <a:cxn ang="0">
                  <a:pos x="2693" y="374"/>
                </a:cxn>
              </a:cxnLst>
              <a:rect l="0" t="0" r="r" b="b"/>
              <a:pathLst>
                <a:path w="2723" h="1091">
                  <a:moveTo>
                    <a:pt x="2723" y="299"/>
                  </a:moveTo>
                  <a:lnTo>
                    <a:pt x="2715" y="240"/>
                  </a:lnTo>
                  <a:lnTo>
                    <a:pt x="2656" y="195"/>
                  </a:lnTo>
                  <a:lnTo>
                    <a:pt x="2370" y="72"/>
                  </a:lnTo>
                  <a:lnTo>
                    <a:pt x="2303" y="54"/>
                  </a:lnTo>
                  <a:lnTo>
                    <a:pt x="2585" y="186"/>
                  </a:lnTo>
                  <a:lnTo>
                    <a:pt x="2591" y="192"/>
                  </a:lnTo>
                  <a:lnTo>
                    <a:pt x="2597" y="198"/>
                  </a:lnTo>
                  <a:lnTo>
                    <a:pt x="2621" y="228"/>
                  </a:lnTo>
                  <a:lnTo>
                    <a:pt x="2639" y="258"/>
                  </a:lnTo>
                  <a:lnTo>
                    <a:pt x="2646" y="270"/>
                  </a:lnTo>
                  <a:lnTo>
                    <a:pt x="2639" y="276"/>
                  </a:lnTo>
                  <a:lnTo>
                    <a:pt x="2603" y="282"/>
                  </a:lnTo>
                  <a:lnTo>
                    <a:pt x="2555" y="282"/>
                  </a:lnTo>
                  <a:lnTo>
                    <a:pt x="2507" y="276"/>
                  </a:lnTo>
                  <a:lnTo>
                    <a:pt x="2453" y="264"/>
                  </a:lnTo>
                  <a:lnTo>
                    <a:pt x="2394" y="246"/>
                  </a:lnTo>
                  <a:lnTo>
                    <a:pt x="2340" y="222"/>
                  </a:lnTo>
                  <a:lnTo>
                    <a:pt x="2321" y="216"/>
                  </a:lnTo>
                  <a:lnTo>
                    <a:pt x="2297" y="204"/>
                  </a:lnTo>
                  <a:lnTo>
                    <a:pt x="2171" y="126"/>
                  </a:lnTo>
                  <a:lnTo>
                    <a:pt x="2165" y="120"/>
                  </a:lnTo>
                  <a:lnTo>
                    <a:pt x="2154" y="102"/>
                  </a:lnTo>
                  <a:lnTo>
                    <a:pt x="2112" y="66"/>
                  </a:lnTo>
                  <a:lnTo>
                    <a:pt x="2064" y="24"/>
                  </a:lnTo>
                  <a:lnTo>
                    <a:pt x="2046" y="6"/>
                  </a:lnTo>
                  <a:lnTo>
                    <a:pt x="2034" y="0"/>
                  </a:lnTo>
                  <a:lnTo>
                    <a:pt x="2088" y="72"/>
                  </a:lnTo>
                  <a:lnTo>
                    <a:pt x="2106" y="108"/>
                  </a:lnTo>
                  <a:lnTo>
                    <a:pt x="2106" y="108"/>
                  </a:lnTo>
                  <a:lnTo>
                    <a:pt x="2106" y="108"/>
                  </a:lnTo>
                  <a:lnTo>
                    <a:pt x="2106" y="114"/>
                  </a:lnTo>
                  <a:lnTo>
                    <a:pt x="2112" y="114"/>
                  </a:lnTo>
                  <a:lnTo>
                    <a:pt x="2406" y="516"/>
                  </a:lnTo>
                  <a:lnTo>
                    <a:pt x="2412" y="534"/>
                  </a:lnTo>
                  <a:lnTo>
                    <a:pt x="2412" y="552"/>
                  </a:lnTo>
                  <a:lnTo>
                    <a:pt x="2394" y="576"/>
                  </a:lnTo>
                  <a:lnTo>
                    <a:pt x="2364" y="588"/>
                  </a:lnTo>
                  <a:lnTo>
                    <a:pt x="2321" y="588"/>
                  </a:lnTo>
                  <a:lnTo>
                    <a:pt x="2279" y="564"/>
                  </a:lnTo>
                  <a:lnTo>
                    <a:pt x="2237" y="534"/>
                  </a:lnTo>
                  <a:lnTo>
                    <a:pt x="2201" y="504"/>
                  </a:lnTo>
                  <a:lnTo>
                    <a:pt x="2195" y="498"/>
                  </a:lnTo>
                  <a:lnTo>
                    <a:pt x="2189" y="492"/>
                  </a:lnTo>
                  <a:lnTo>
                    <a:pt x="2171" y="462"/>
                  </a:lnTo>
                  <a:lnTo>
                    <a:pt x="2142" y="420"/>
                  </a:lnTo>
                  <a:lnTo>
                    <a:pt x="2100" y="378"/>
                  </a:lnTo>
                  <a:lnTo>
                    <a:pt x="2058" y="330"/>
                  </a:lnTo>
                  <a:lnTo>
                    <a:pt x="2040" y="318"/>
                  </a:lnTo>
                  <a:lnTo>
                    <a:pt x="2028" y="300"/>
                  </a:lnTo>
                  <a:lnTo>
                    <a:pt x="2009" y="264"/>
                  </a:lnTo>
                  <a:lnTo>
                    <a:pt x="1991" y="234"/>
                  </a:lnTo>
                  <a:lnTo>
                    <a:pt x="1985" y="210"/>
                  </a:lnTo>
                  <a:lnTo>
                    <a:pt x="1973" y="192"/>
                  </a:lnTo>
                  <a:lnTo>
                    <a:pt x="1967" y="180"/>
                  </a:lnTo>
                  <a:lnTo>
                    <a:pt x="1949" y="174"/>
                  </a:lnTo>
                  <a:lnTo>
                    <a:pt x="1907" y="156"/>
                  </a:lnTo>
                  <a:lnTo>
                    <a:pt x="1860" y="138"/>
                  </a:lnTo>
                  <a:lnTo>
                    <a:pt x="1836" y="132"/>
                  </a:lnTo>
                  <a:lnTo>
                    <a:pt x="1824" y="132"/>
                  </a:lnTo>
                  <a:lnTo>
                    <a:pt x="1806" y="132"/>
                  </a:lnTo>
                  <a:lnTo>
                    <a:pt x="1800" y="138"/>
                  </a:lnTo>
                  <a:lnTo>
                    <a:pt x="1794" y="144"/>
                  </a:lnTo>
                  <a:lnTo>
                    <a:pt x="1794" y="144"/>
                  </a:lnTo>
                  <a:lnTo>
                    <a:pt x="1842" y="156"/>
                  </a:lnTo>
                  <a:lnTo>
                    <a:pt x="1872" y="180"/>
                  </a:lnTo>
                  <a:lnTo>
                    <a:pt x="1889" y="204"/>
                  </a:lnTo>
                  <a:lnTo>
                    <a:pt x="1895" y="222"/>
                  </a:lnTo>
                  <a:lnTo>
                    <a:pt x="1889" y="240"/>
                  </a:lnTo>
                  <a:lnTo>
                    <a:pt x="1901" y="270"/>
                  </a:lnTo>
                  <a:lnTo>
                    <a:pt x="1919" y="318"/>
                  </a:lnTo>
                  <a:lnTo>
                    <a:pt x="1943" y="366"/>
                  </a:lnTo>
                  <a:lnTo>
                    <a:pt x="1991" y="480"/>
                  </a:lnTo>
                  <a:lnTo>
                    <a:pt x="2021" y="534"/>
                  </a:lnTo>
                  <a:lnTo>
                    <a:pt x="2040" y="582"/>
                  </a:lnTo>
                  <a:lnTo>
                    <a:pt x="2064" y="630"/>
                  </a:lnTo>
                  <a:lnTo>
                    <a:pt x="2076" y="666"/>
                  </a:lnTo>
                  <a:lnTo>
                    <a:pt x="2082" y="683"/>
                  </a:lnTo>
                  <a:lnTo>
                    <a:pt x="2070" y="695"/>
                  </a:lnTo>
                  <a:lnTo>
                    <a:pt x="2052" y="695"/>
                  </a:lnTo>
                  <a:lnTo>
                    <a:pt x="2021" y="695"/>
                  </a:lnTo>
                  <a:lnTo>
                    <a:pt x="1997" y="695"/>
                  </a:lnTo>
                  <a:lnTo>
                    <a:pt x="1973" y="689"/>
                  </a:lnTo>
                  <a:lnTo>
                    <a:pt x="1955" y="683"/>
                  </a:lnTo>
                  <a:lnTo>
                    <a:pt x="1949" y="683"/>
                  </a:lnTo>
                  <a:lnTo>
                    <a:pt x="1949" y="677"/>
                  </a:lnTo>
                  <a:lnTo>
                    <a:pt x="1943" y="672"/>
                  </a:lnTo>
                  <a:lnTo>
                    <a:pt x="1913" y="636"/>
                  </a:lnTo>
                  <a:lnTo>
                    <a:pt x="1806" y="324"/>
                  </a:lnTo>
                  <a:lnTo>
                    <a:pt x="1776" y="330"/>
                  </a:lnTo>
                  <a:lnTo>
                    <a:pt x="1746" y="330"/>
                  </a:lnTo>
                  <a:lnTo>
                    <a:pt x="1703" y="312"/>
                  </a:lnTo>
                  <a:lnTo>
                    <a:pt x="1673" y="288"/>
                  </a:lnTo>
                  <a:lnTo>
                    <a:pt x="1667" y="276"/>
                  </a:lnTo>
                  <a:lnTo>
                    <a:pt x="1655" y="270"/>
                  </a:lnTo>
                  <a:lnTo>
                    <a:pt x="1637" y="276"/>
                  </a:lnTo>
                  <a:lnTo>
                    <a:pt x="1631" y="288"/>
                  </a:lnTo>
                  <a:lnTo>
                    <a:pt x="1625" y="306"/>
                  </a:lnTo>
                  <a:lnTo>
                    <a:pt x="1625" y="312"/>
                  </a:lnTo>
                  <a:lnTo>
                    <a:pt x="1643" y="318"/>
                  </a:lnTo>
                  <a:lnTo>
                    <a:pt x="1655" y="336"/>
                  </a:lnTo>
                  <a:lnTo>
                    <a:pt x="1667" y="366"/>
                  </a:lnTo>
                  <a:lnTo>
                    <a:pt x="1673" y="402"/>
                  </a:lnTo>
                  <a:lnTo>
                    <a:pt x="1673" y="408"/>
                  </a:lnTo>
                  <a:lnTo>
                    <a:pt x="1673" y="414"/>
                  </a:lnTo>
                  <a:lnTo>
                    <a:pt x="1716" y="761"/>
                  </a:lnTo>
                  <a:lnTo>
                    <a:pt x="1716" y="773"/>
                  </a:lnTo>
                  <a:lnTo>
                    <a:pt x="1716" y="779"/>
                  </a:lnTo>
                  <a:lnTo>
                    <a:pt x="1709" y="773"/>
                  </a:lnTo>
                  <a:lnTo>
                    <a:pt x="1703" y="755"/>
                  </a:lnTo>
                  <a:lnTo>
                    <a:pt x="1697" y="749"/>
                  </a:lnTo>
                  <a:lnTo>
                    <a:pt x="1691" y="737"/>
                  </a:lnTo>
                  <a:lnTo>
                    <a:pt x="1679" y="713"/>
                  </a:lnTo>
                  <a:lnTo>
                    <a:pt x="1661" y="672"/>
                  </a:lnTo>
                  <a:lnTo>
                    <a:pt x="1643" y="630"/>
                  </a:lnTo>
                  <a:lnTo>
                    <a:pt x="1613" y="582"/>
                  </a:lnTo>
                  <a:lnTo>
                    <a:pt x="1589" y="540"/>
                  </a:lnTo>
                  <a:lnTo>
                    <a:pt x="1560" y="510"/>
                  </a:lnTo>
                  <a:lnTo>
                    <a:pt x="1536" y="492"/>
                  </a:lnTo>
                  <a:lnTo>
                    <a:pt x="1494" y="480"/>
                  </a:lnTo>
                  <a:lnTo>
                    <a:pt x="1446" y="480"/>
                  </a:lnTo>
                  <a:lnTo>
                    <a:pt x="1397" y="486"/>
                  </a:lnTo>
                  <a:lnTo>
                    <a:pt x="1349" y="498"/>
                  </a:lnTo>
                  <a:lnTo>
                    <a:pt x="1248" y="528"/>
                  </a:lnTo>
                  <a:lnTo>
                    <a:pt x="1158" y="570"/>
                  </a:lnTo>
                  <a:lnTo>
                    <a:pt x="1104" y="600"/>
                  </a:lnTo>
                  <a:lnTo>
                    <a:pt x="1037" y="624"/>
                  </a:lnTo>
                  <a:lnTo>
                    <a:pt x="996" y="630"/>
                  </a:lnTo>
                  <a:lnTo>
                    <a:pt x="948" y="630"/>
                  </a:lnTo>
                  <a:lnTo>
                    <a:pt x="900" y="618"/>
                  </a:lnTo>
                  <a:lnTo>
                    <a:pt x="840" y="588"/>
                  </a:lnTo>
                  <a:lnTo>
                    <a:pt x="714" y="534"/>
                  </a:lnTo>
                  <a:lnTo>
                    <a:pt x="582" y="474"/>
                  </a:lnTo>
                  <a:lnTo>
                    <a:pt x="443" y="408"/>
                  </a:lnTo>
                  <a:lnTo>
                    <a:pt x="318" y="348"/>
                  </a:lnTo>
                  <a:lnTo>
                    <a:pt x="198" y="288"/>
                  </a:lnTo>
                  <a:lnTo>
                    <a:pt x="149" y="264"/>
                  </a:lnTo>
                  <a:lnTo>
                    <a:pt x="102" y="240"/>
                  </a:lnTo>
                  <a:lnTo>
                    <a:pt x="0" y="187"/>
                  </a:lnTo>
                  <a:lnTo>
                    <a:pt x="0" y="460"/>
                  </a:lnTo>
                  <a:lnTo>
                    <a:pt x="36" y="474"/>
                  </a:lnTo>
                  <a:lnTo>
                    <a:pt x="149" y="516"/>
                  </a:lnTo>
                  <a:lnTo>
                    <a:pt x="216" y="540"/>
                  </a:lnTo>
                  <a:lnTo>
                    <a:pt x="288" y="570"/>
                  </a:lnTo>
                  <a:lnTo>
                    <a:pt x="348" y="594"/>
                  </a:lnTo>
                  <a:lnTo>
                    <a:pt x="396" y="618"/>
                  </a:lnTo>
                  <a:lnTo>
                    <a:pt x="432" y="636"/>
                  </a:lnTo>
                  <a:lnTo>
                    <a:pt x="461" y="654"/>
                  </a:lnTo>
                  <a:lnTo>
                    <a:pt x="504" y="672"/>
                  </a:lnTo>
                  <a:lnTo>
                    <a:pt x="588" y="707"/>
                  </a:lnTo>
                  <a:lnTo>
                    <a:pt x="684" y="743"/>
                  </a:lnTo>
                  <a:lnTo>
                    <a:pt x="725" y="755"/>
                  </a:lnTo>
                  <a:lnTo>
                    <a:pt x="761" y="767"/>
                  </a:lnTo>
                  <a:lnTo>
                    <a:pt x="828" y="779"/>
                  </a:lnTo>
                  <a:lnTo>
                    <a:pt x="894" y="785"/>
                  </a:lnTo>
                  <a:lnTo>
                    <a:pt x="966" y="791"/>
                  </a:lnTo>
                  <a:lnTo>
                    <a:pt x="1031" y="791"/>
                  </a:lnTo>
                  <a:lnTo>
                    <a:pt x="1092" y="785"/>
                  </a:lnTo>
                  <a:lnTo>
                    <a:pt x="1146" y="785"/>
                  </a:lnTo>
                  <a:lnTo>
                    <a:pt x="1176" y="779"/>
                  </a:lnTo>
                  <a:lnTo>
                    <a:pt x="1188" y="779"/>
                  </a:lnTo>
                  <a:lnTo>
                    <a:pt x="1188" y="779"/>
                  </a:lnTo>
                  <a:lnTo>
                    <a:pt x="1236" y="785"/>
                  </a:lnTo>
                  <a:lnTo>
                    <a:pt x="1278" y="791"/>
                  </a:lnTo>
                  <a:lnTo>
                    <a:pt x="1307" y="803"/>
                  </a:lnTo>
                  <a:lnTo>
                    <a:pt x="1337" y="809"/>
                  </a:lnTo>
                  <a:lnTo>
                    <a:pt x="1379" y="827"/>
                  </a:lnTo>
                  <a:lnTo>
                    <a:pt x="1404" y="845"/>
                  </a:lnTo>
                  <a:lnTo>
                    <a:pt x="1416" y="863"/>
                  </a:lnTo>
                  <a:lnTo>
                    <a:pt x="1416" y="875"/>
                  </a:lnTo>
                  <a:lnTo>
                    <a:pt x="1416" y="881"/>
                  </a:lnTo>
                  <a:lnTo>
                    <a:pt x="1416" y="887"/>
                  </a:lnTo>
                  <a:lnTo>
                    <a:pt x="1410" y="887"/>
                  </a:lnTo>
                  <a:lnTo>
                    <a:pt x="1397" y="893"/>
                  </a:lnTo>
                  <a:lnTo>
                    <a:pt x="1379" y="905"/>
                  </a:lnTo>
                  <a:lnTo>
                    <a:pt x="1361" y="923"/>
                  </a:lnTo>
                  <a:lnTo>
                    <a:pt x="1355" y="941"/>
                  </a:lnTo>
                  <a:lnTo>
                    <a:pt x="1361" y="971"/>
                  </a:lnTo>
                  <a:lnTo>
                    <a:pt x="1367" y="989"/>
                  </a:lnTo>
                  <a:lnTo>
                    <a:pt x="1385" y="1007"/>
                  </a:lnTo>
                  <a:lnTo>
                    <a:pt x="1404" y="1025"/>
                  </a:lnTo>
                  <a:lnTo>
                    <a:pt x="1434" y="1049"/>
                  </a:lnTo>
                  <a:lnTo>
                    <a:pt x="1464" y="1067"/>
                  </a:lnTo>
                  <a:lnTo>
                    <a:pt x="1494" y="1085"/>
                  </a:lnTo>
                  <a:lnTo>
                    <a:pt x="1554" y="1091"/>
                  </a:lnTo>
                  <a:lnTo>
                    <a:pt x="1607" y="1085"/>
                  </a:lnTo>
                  <a:lnTo>
                    <a:pt x="1661" y="1067"/>
                  </a:lnTo>
                  <a:lnTo>
                    <a:pt x="1697" y="1043"/>
                  </a:lnTo>
                  <a:lnTo>
                    <a:pt x="1734" y="1019"/>
                  </a:lnTo>
                  <a:lnTo>
                    <a:pt x="1752" y="995"/>
                  </a:lnTo>
                  <a:lnTo>
                    <a:pt x="1758" y="989"/>
                  </a:lnTo>
                  <a:lnTo>
                    <a:pt x="1812" y="989"/>
                  </a:lnTo>
                  <a:lnTo>
                    <a:pt x="1860" y="983"/>
                  </a:lnTo>
                  <a:lnTo>
                    <a:pt x="1907" y="965"/>
                  </a:lnTo>
                  <a:lnTo>
                    <a:pt x="1943" y="941"/>
                  </a:lnTo>
                  <a:lnTo>
                    <a:pt x="1973" y="917"/>
                  </a:lnTo>
                  <a:lnTo>
                    <a:pt x="2003" y="899"/>
                  </a:lnTo>
                  <a:lnTo>
                    <a:pt x="2015" y="881"/>
                  </a:lnTo>
                  <a:lnTo>
                    <a:pt x="2021" y="875"/>
                  </a:lnTo>
                  <a:lnTo>
                    <a:pt x="2201" y="899"/>
                  </a:lnTo>
                  <a:lnTo>
                    <a:pt x="2243" y="905"/>
                  </a:lnTo>
                  <a:lnTo>
                    <a:pt x="2273" y="899"/>
                  </a:lnTo>
                  <a:lnTo>
                    <a:pt x="2327" y="887"/>
                  </a:lnTo>
                  <a:lnTo>
                    <a:pt x="2364" y="863"/>
                  </a:lnTo>
                  <a:lnTo>
                    <a:pt x="2388" y="827"/>
                  </a:lnTo>
                  <a:lnTo>
                    <a:pt x="2400" y="797"/>
                  </a:lnTo>
                  <a:lnTo>
                    <a:pt x="2400" y="767"/>
                  </a:lnTo>
                  <a:lnTo>
                    <a:pt x="2400" y="743"/>
                  </a:lnTo>
                  <a:lnTo>
                    <a:pt x="2400" y="737"/>
                  </a:lnTo>
                  <a:lnTo>
                    <a:pt x="2418" y="737"/>
                  </a:lnTo>
                  <a:lnTo>
                    <a:pt x="2436" y="731"/>
                  </a:lnTo>
                  <a:lnTo>
                    <a:pt x="2471" y="701"/>
                  </a:lnTo>
                  <a:lnTo>
                    <a:pt x="2513" y="660"/>
                  </a:lnTo>
                  <a:lnTo>
                    <a:pt x="2555" y="606"/>
                  </a:lnTo>
                  <a:lnTo>
                    <a:pt x="2591" y="552"/>
                  </a:lnTo>
                  <a:lnTo>
                    <a:pt x="2621" y="504"/>
                  </a:lnTo>
                  <a:lnTo>
                    <a:pt x="2639" y="468"/>
                  </a:lnTo>
                  <a:lnTo>
                    <a:pt x="2646" y="462"/>
                  </a:lnTo>
                  <a:lnTo>
                    <a:pt x="2646" y="456"/>
                  </a:lnTo>
                  <a:lnTo>
                    <a:pt x="2693" y="374"/>
                  </a:lnTo>
                  <a:lnTo>
                    <a:pt x="2723" y="299"/>
                  </a:lnTo>
                  <a:close/>
                </a:path>
              </a:pathLst>
            </a:custGeom>
            <a:solidFill>
              <a:schemeClr val="bg1"/>
            </a:solidFill>
            <a:ln w="9525">
              <a:noFill/>
              <a:round/>
              <a:headEnd/>
              <a:tailEnd/>
            </a:ln>
          </p:spPr>
          <p:txBody>
            <a:bodyPr/>
            <a:lstStyle/>
            <a:p>
              <a:pPr>
                <a:defRPr/>
              </a:pPr>
              <a:endParaRPr lang="en-US"/>
            </a:p>
          </p:txBody>
        </p:sp>
      </p:grpSp>
      <p:sp>
        <p:nvSpPr>
          <p:cNvPr id="24594" name="Rectangle 18"/>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24595" name="Rectangle 19"/>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fld id="{1D8BD707-D9CF-40AE-B4C6-C98DA3205C09}" type="datetimeFigureOut">
              <a:rPr lang="en-US" smtClean="0"/>
              <a:pPr/>
              <a:t>27-Mar-17</a:t>
            </a:fld>
            <a:endParaRPr lang="en-US" dirty="0"/>
          </a:p>
        </p:txBody>
      </p:sp>
      <p:sp>
        <p:nvSpPr>
          <p:cNvPr id="24596" name="Rectangle 20"/>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vl1pPr>
          </a:lstStyle>
          <a:p>
            <a:endParaRPr lang="en-US" dirty="0"/>
          </a:p>
        </p:txBody>
      </p:sp>
      <p:sp>
        <p:nvSpPr>
          <p:cNvPr id="24597" name="Rectangle 21"/>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B6F15528-21DE-4FAA-801E-634DDDAF4B2B}" type="slidenum">
              <a:rPr lang="en-US" smtClean="0"/>
              <a:pPr/>
              <a:t>‹#›</a:t>
            </a:fld>
            <a:endParaRPr lang="en-US" dirty="0"/>
          </a:p>
        </p:txBody>
      </p:sp>
      <p:sp>
        <p:nvSpPr>
          <p:cNvPr id="24598" name="Rectangle 22"/>
          <p:cNvSpPr>
            <a:spLocks noGrp="1" noChangeArrowheads="1"/>
          </p:cNvSpPr>
          <p:nvPr>
            <p:ph type="body" idx="1"/>
          </p:nvPr>
        </p:nvSpPr>
        <p:spPr bwMode="auto">
          <a:xfrm>
            <a:off x="457200" y="16002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Lst>
  <p:timing>
    <p:tnLst>
      <p:par>
        <p:cTn id="1" dur="indefinite" restart="never" nodeType="tmRoot"/>
      </p:par>
    </p:tnLst>
  </p:timing>
  <p:txStyles>
    <p:titleStyle>
      <a:lvl1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1" fontAlgn="base" hangingPunct="1">
        <a:spcBef>
          <a:spcPct val="20000"/>
        </a:spcBef>
        <a:spcAft>
          <a:spcPct val="0"/>
        </a:spcAft>
        <a:buClr>
          <a:schemeClr val="hlink"/>
        </a:buClr>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chemeClr val="tx2"/>
        </a:buClr>
        <a:buChar char="•"/>
        <a:defRPr sz="2400">
          <a:solidFill>
            <a:schemeClr val="tx1"/>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1" fontAlgn="base" hangingPunct="1">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images (24).jpg"/>
          <p:cNvPicPr>
            <a:picLocks noGrp="1" noChangeAspect="1"/>
          </p:cNvPicPr>
          <p:nvPr>
            <p:ph idx="1"/>
          </p:nvPr>
        </p:nvPicPr>
        <p:blipFill>
          <a:blip r:embed="rId2"/>
          <a:stretch>
            <a:fillRect/>
          </a:stretch>
        </p:blipFill>
        <p:spPr>
          <a:xfrm>
            <a:off x="34636" y="0"/>
            <a:ext cx="9109364" cy="6858000"/>
          </a:xfrm>
        </p:spPr>
      </p:pic>
    </p:spTree>
    <p:extLst>
      <p:ext uri="{BB962C8B-B14F-4D97-AF65-F5344CB8AC3E}">
        <p14:creationId xmlns:p14="http://schemas.microsoft.com/office/powerpoint/2010/main" xmlns="" val="35590339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181600"/>
          </a:xfrm>
        </p:spPr>
        <p:txBody>
          <a:bodyPr>
            <a:normAutofit fontScale="92500" lnSpcReduction="20000"/>
          </a:bodyPr>
          <a:lstStyle/>
          <a:p>
            <a:pPr>
              <a:buNone/>
            </a:pPr>
            <a:r>
              <a:rPr lang="en-US" sz="3500" b="1" dirty="0" smtClean="0">
                <a:effectLst/>
              </a:rPr>
              <a:t>1 RM FOR A MUSCLE</a:t>
            </a:r>
            <a:endParaRPr lang="en-US" dirty="0">
              <a:effectLst/>
            </a:endParaRPr>
          </a:p>
          <a:p>
            <a:pPr>
              <a:buNone/>
            </a:pPr>
            <a:r>
              <a:rPr lang="en-US" dirty="0" smtClean="0">
                <a:effectLst/>
              </a:rPr>
              <a:t>    It is </a:t>
            </a:r>
            <a:r>
              <a:rPr lang="en-US" dirty="0">
                <a:effectLst/>
              </a:rPr>
              <a:t>the maximum weight (resistance) with </a:t>
            </a:r>
            <a:r>
              <a:rPr lang="en-US" dirty="0" smtClean="0">
                <a:effectLst/>
              </a:rPr>
              <a:t>which the </a:t>
            </a:r>
            <a:r>
              <a:rPr lang="en-US" dirty="0">
                <a:effectLst/>
              </a:rPr>
              <a:t>muscle can contract through full/ available ROM for one time. The muscle will be unable to perform the repetition for a second time </a:t>
            </a:r>
            <a:r>
              <a:rPr lang="en-US" dirty="0" smtClean="0">
                <a:effectLst/>
              </a:rPr>
              <a:t>.</a:t>
            </a:r>
          </a:p>
          <a:p>
            <a:pPr>
              <a:buNone/>
            </a:pPr>
            <a:endParaRPr lang="en-US" dirty="0">
              <a:effectLst/>
            </a:endParaRPr>
          </a:p>
          <a:p>
            <a:pPr>
              <a:buNone/>
            </a:pPr>
            <a:r>
              <a:rPr lang="en-US" sz="3500" b="1" dirty="0" smtClean="0">
                <a:effectLst/>
              </a:rPr>
              <a:t>10 RM FOR A MUSCLE</a:t>
            </a:r>
          </a:p>
          <a:p>
            <a:pPr>
              <a:buNone/>
            </a:pPr>
            <a:r>
              <a:rPr lang="en-US" sz="3500" dirty="0" smtClean="0">
                <a:effectLst/>
              </a:rPr>
              <a:t>    It </a:t>
            </a:r>
            <a:r>
              <a:rPr lang="en-US" dirty="0" smtClean="0">
                <a:effectLst/>
              </a:rPr>
              <a:t>is </a:t>
            </a:r>
            <a:r>
              <a:rPr lang="en-US" dirty="0">
                <a:effectLst/>
              </a:rPr>
              <a:t>the maximum weight (resistance) with which the muscle can contract through full/ available ROM for 10 times. The muscle will be unable to perform an 11th repetition . </a:t>
            </a:r>
          </a:p>
        </p:txBody>
      </p:sp>
    </p:spTree>
    <p:extLst>
      <p:ext uri="{BB962C8B-B14F-4D97-AF65-F5344CB8AC3E}">
        <p14:creationId xmlns:p14="http://schemas.microsoft.com/office/powerpoint/2010/main" xmlns="" val="2904658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Resistance by Pulley circuits</a:t>
            </a:r>
            <a:endParaRPr lang="en-US" dirty="0">
              <a:effectLst/>
            </a:endParaRPr>
          </a:p>
        </p:txBody>
      </p:sp>
      <p:sp>
        <p:nvSpPr>
          <p:cNvPr id="3" name="Content Placeholder 2"/>
          <p:cNvSpPr>
            <a:spLocks noGrp="1"/>
          </p:cNvSpPr>
          <p:nvPr>
            <p:ph idx="1"/>
          </p:nvPr>
        </p:nvSpPr>
        <p:spPr/>
        <p:txBody>
          <a:bodyPr/>
          <a:lstStyle/>
          <a:p>
            <a:pPr marL="0" indent="0">
              <a:buNone/>
            </a:pPr>
            <a:r>
              <a:rPr lang="en-US" dirty="0" smtClean="0">
                <a:effectLst/>
              </a:rPr>
              <a:t>The use of rope and pulley allows the force to exerted by a weight to act in any direction. So muscle is not required to work against both gravity and the weight.</a:t>
            </a:r>
          </a:p>
          <a:p>
            <a:pPr marL="0" indent="0">
              <a:buNone/>
            </a:pPr>
            <a:r>
              <a:rPr lang="en-US" dirty="0" smtClean="0">
                <a:effectLst/>
              </a:rPr>
              <a:t>The effect of gravity can be counter balanced when work is done in horizontal plane. This is helpful for the weak muscle when the limb is heavy. </a:t>
            </a:r>
            <a:endParaRPr lang="en-US" dirty="0">
              <a:effectLst/>
            </a:endParaRPr>
          </a:p>
        </p:txBody>
      </p:sp>
    </p:spTree>
    <p:extLst>
      <p:ext uri="{BB962C8B-B14F-4D97-AF65-F5344CB8AC3E}">
        <p14:creationId xmlns:p14="http://schemas.microsoft.com/office/powerpoint/2010/main" xmlns="" val="3486945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effectLst/>
              </a:rPr>
              <a:t>Assuming that a particular muscle is powerful in mid range so the resistance is applied at right angle. Both the power and the resistance will diminish on either side of the point.</a:t>
            </a:r>
          </a:p>
          <a:p>
            <a:r>
              <a:rPr lang="en-US" dirty="0" smtClean="0">
                <a:effectLst/>
              </a:rPr>
              <a:t>Psychologically it is important for the patient that he is able to see the weight moving across </a:t>
            </a:r>
            <a:endParaRPr lang="en-US" dirty="0">
              <a:effectLst/>
            </a:endParaRPr>
          </a:p>
        </p:txBody>
      </p:sp>
    </p:spTree>
    <p:extLst>
      <p:ext uri="{BB962C8B-B14F-4D97-AF65-F5344CB8AC3E}">
        <p14:creationId xmlns:p14="http://schemas.microsoft.com/office/powerpoint/2010/main" xmlns="" val="3229693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effectLst/>
              </a:rPr>
              <a:t>Resistance by springs and other elastic substances</a:t>
            </a:r>
            <a:endParaRPr lang="en-US" b="1" dirty="0">
              <a:effectLst/>
            </a:endParaRPr>
          </a:p>
        </p:txBody>
      </p:sp>
      <p:sp>
        <p:nvSpPr>
          <p:cNvPr id="3" name="Content Placeholder 2"/>
          <p:cNvSpPr>
            <a:spLocks noGrp="1"/>
          </p:cNvSpPr>
          <p:nvPr>
            <p:ph idx="1"/>
          </p:nvPr>
        </p:nvSpPr>
        <p:spPr>
          <a:xfrm>
            <a:off x="609600" y="1447800"/>
            <a:ext cx="8153400" cy="4800600"/>
          </a:xfrm>
        </p:spPr>
        <p:txBody>
          <a:bodyPr/>
          <a:lstStyle/>
          <a:p>
            <a:endParaRPr lang="en-US" sz="2800" dirty="0" smtClean="0">
              <a:effectLst/>
            </a:endParaRPr>
          </a:p>
          <a:p>
            <a:r>
              <a:rPr lang="en-US" sz="2800" dirty="0" smtClean="0">
                <a:effectLst/>
              </a:rPr>
              <a:t>Resisting force of spring increases progressively as the spring can be compressed and stretched according to the type of spring used.</a:t>
            </a:r>
          </a:p>
          <a:p>
            <a:r>
              <a:rPr lang="en-US" sz="2800" dirty="0" smtClean="0">
                <a:effectLst/>
              </a:rPr>
              <a:t>When springs are used the speed of the movement must be carefully controlled by muscle both in contraction and controlled relaxation as accumulated energy in the stretched spring make natural recoil very great</a:t>
            </a:r>
            <a:r>
              <a:rPr lang="en-US" dirty="0" smtClean="0">
                <a:effectLst/>
              </a:rPr>
              <a:t>.</a:t>
            </a:r>
            <a:endParaRPr lang="en-US" dirty="0">
              <a:effectLst/>
            </a:endParaRPr>
          </a:p>
        </p:txBody>
      </p:sp>
    </p:spTree>
    <p:extLst>
      <p:ext uri="{BB962C8B-B14F-4D97-AF65-F5344CB8AC3E}">
        <p14:creationId xmlns:p14="http://schemas.microsoft.com/office/powerpoint/2010/main" xmlns="" val="3743312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7924800" cy="4419600"/>
          </a:xfrm>
        </p:spPr>
        <p:txBody>
          <a:bodyPr/>
          <a:lstStyle/>
          <a:p>
            <a:r>
              <a:rPr lang="en-US" b="1" dirty="0" smtClean="0">
                <a:effectLst/>
              </a:rPr>
              <a:t>RUBBER ELASTICS</a:t>
            </a:r>
            <a:r>
              <a:rPr lang="en-US" dirty="0" smtClean="0">
                <a:effectLst/>
              </a:rPr>
              <a:t>: these are of various thickness and width behave in a manner similar to springs but these are not durable.</a:t>
            </a:r>
          </a:p>
          <a:p>
            <a:r>
              <a:rPr lang="en-US" b="1" dirty="0" smtClean="0">
                <a:effectLst/>
              </a:rPr>
              <a:t>SORBO RUBBERS, RUBBER SPONGES, RUBBER BALLS</a:t>
            </a:r>
            <a:r>
              <a:rPr lang="en-US" dirty="0" smtClean="0">
                <a:effectLst/>
              </a:rPr>
              <a:t>: these afford varying resistance which is particularly useful in developing the griping action of hand muscle.</a:t>
            </a:r>
            <a:endParaRPr lang="en-US" dirty="0">
              <a:effectLst/>
            </a:endParaRPr>
          </a:p>
        </p:txBody>
      </p:sp>
    </p:spTree>
    <p:extLst>
      <p:ext uri="{BB962C8B-B14F-4D97-AF65-F5344CB8AC3E}">
        <p14:creationId xmlns:p14="http://schemas.microsoft.com/office/powerpoint/2010/main" xmlns="" val="3551400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effectLst/>
              </a:rPr>
              <a:t>RESISTANCE BY MALLEABLE SUBSTANCES</a:t>
            </a:r>
            <a:endParaRPr lang="en-US" b="1" dirty="0">
              <a:effectLst/>
            </a:endParaRPr>
          </a:p>
        </p:txBody>
      </p:sp>
      <p:sp>
        <p:nvSpPr>
          <p:cNvPr id="3" name="Content Placeholder 2"/>
          <p:cNvSpPr>
            <a:spLocks noGrp="1"/>
          </p:cNvSpPr>
          <p:nvPr>
            <p:ph idx="1"/>
          </p:nvPr>
        </p:nvSpPr>
        <p:spPr/>
        <p:txBody>
          <a:bodyPr/>
          <a:lstStyle/>
          <a:p>
            <a:pPr marL="0" indent="0">
              <a:buNone/>
            </a:pPr>
            <a:r>
              <a:rPr lang="en-US" dirty="0" smtClean="0">
                <a:effectLst/>
              </a:rPr>
              <a:t>Substances such as putty, clay, some kind of waxes, </a:t>
            </a:r>
            <a:r>
              <a:rPr lang="en-US" dirty="0" err="1" smtClean="0">
                <a:effectLst/>
              </a:rPr>
              <a:t>plasticine</a:t>
            </a:r>
            <a:r>
              <a:rPr lang="en-US" dirty="0" smtClean="0">
                <a:effectLst/>
              </a:rPr>
              <a:t> and wet sand bags can be molded into different shapes.</a:t>
            </a:r>
          </a:p>
          <a:p>
            <a:pPr marL="0" indent="0">
              <a:buNone/>
            </a:pPr>
            <a:endParaRPr lang="en-US" dirty="0" smtClean="0">
              <a:effectLst/>
            </a:endParaRPr>
          </a:p>
          <a:p>
            <a:pPr marL="0" indent="0">
              <a:buNone/>
            </a:pPr>
            <a:r>
              <a:rPr lang="en-US" b="1" dirty="0" smtClean="0">
                <a:effectLst/>
              </a:rPr>
              <a:t>USE: </a:t>
            </a:r>
            <a:r>
              <a:rPr lang="en-US" dirty="0" smtClean="0">
                <a:effectLst/>
              </a:rPr>
              <a:t>This can be used for both strengthening and  mobilization of hand</a:t>
            </a:r>
            <a:endParaRPr lang="en-US" dirty="0">
              <a:effectLst/>
            </a:endParaRPr>
          </a:p>
        </p:txBody>
      </p:sp>
    </p:spTree>
    <p:extLst>
      <p:ext uri="{BB962C8B-B14F-4D97-AF65-F5344CB8AC3E}">
        <p14:creationId xmlns:p14="http://schemas.microsoft.com/office/powerpoint/2010/main" xmlns="" val="3498133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rPr>
              <a:t>RESISTANCE BY WATER</a:t>
            </a:r>
            <a:endParaRPr lang="en-US" b="1" dirty="0">
              <a:effectLst/>
            </a:endParaRPr>
          </a:p>
        </p:txBody>
      </p:sp>
      <p:sp>
        <p:nvSpPr>
          <p:cNvPr id="3" name="Content Placeholder 2"/>
          <p:cNvSpPr>
            <a:spLocks noGrp="1"/>
          </p:cNvSpPr>
          <p:nvPr>
            <p:ph idx="1"/>
          </p:nvPr>
        </p:nvSpPr>
        <p:spPr>
          <a:xfrm>
            <a:off x="457200" y="1447800"/>
            <a:ext cx="8077200" cy="4876800"/>
          </a:xfrm>
        </p:spPr>
        <p:txBody>
          <a:bodyPr/>
          <a:lstStyle/>
          <a:p>
            <a:pPr marL="0" indent="0">
              <a:buNone/>
            </a:pPr>
            <a:r>
              <a:rPr lang="en-US" dirty="0" smtClean="0">
                <a:effectLst/>
              </a:rPr>
              <a:t>Resistance increase as the speed and surface area is increased.</a:t>
            </a:r>
          </a:p>
          <a:p>
            <a:pPr marL="0" indent="0">
              <a:buNone/>
            </a:pPr>
            <a:r>
              <a:rPr lang="en-US" dirty="0" smtClean="0">
                <a:effectLst/>
              </a:rPr>
              <a:t>When the movement is vertical buoyancy adds to the resistance on the way down and cancels out much of the resistance on the way up.</a:t>
            </a:r>
          </a:p>
          <a:p>
            <a:pPr marL="0" indent="0">
              <a:buNone/>
            </a:pPr>
            <a:r>
              <a:rPr lang="en-US" dirty="0" smtClean="0">
                <a:effectLst/>
              </a:rPr>
              <a:t>It is also called as </a:t>
            </a:r>
            <a:r>
              <a:rPr lang="en-US" b="1" dirty="0" smtClean="0">
                <a:effectLst/>
              </a:rPr>
              <a:t>HYDROTHERAPY</a:t>
            </a:r>
            <a:r>
              <a:rPr lang="en-US" dirty="0" smtClean="0">
                <a:effectLst/>
              </a:rPr>
              <a:t>.</a:t>
            </a:r>
            <a:endParaRPr lang="en-US" dirty="0">
              <a:effectLst/>
            </a:endParaRPr>
          </a:p>
        </p:txBody>
      </p:sp>
    </p:spTree>
    <p:extLst>
      <p:ext uri="{BB962C8B-B14F-4D97-AF65-F5344CB8AC3E}">
        <p14:creationId xmlns:p14="http://schemas.microsoft.com/office/powerpoint/2010/main" xmlns="" val="3976010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smtClean="0">
                <a:effectLst/>
              </a:rPr>
              <a:t>PROGRESSION</a:t>
            </a:r>
            <a:endParaRPr lang="en-US" b="1" dirty="0">
              <a:effectLst/>
            </a:endParaRPr>
          </a:p>
        </p:txBody>
      </p:sp>
      <p:sp>
        <p:nvSpPr>
          <p:cNvPr id="3" name="Content Placeholder 2"/>
          <p:cNvSpPr>
            <a:spLocks noGrp="1"/>
          </p:cNvSpPr>
          <p:nvPr>
            <p:ph idx="1"/>
          </p:nvPr>
        </p:nvSpPr>
        <p:spPr>
          <a:xfrm>
            <a:off x="609600" y="1600200"/>
            <a:ext cx="7924800" cy="4724400"/>
          </a:xfrm>
        </p:spPr>
        <p:txBody>
          <a:bodyPr/>
          <a:lstStyle/>
          <a:p>
            <a:pPr marL="0" indent="0">
              <a:buNone/>
            </a:pPr>
            <a:r>
              <a:rPr lang="en-US" dirty="0" smtClean="0">
                <a:effectLst/>
              </a:rPr>
              <a:t>As the power of muscle increase the resistance must be increased proportionally.</a:t>
            </a:r>
          </a:p>
          <a:p>
            <a:pPr marL="0" indent="0">
              <a:buNone/>
            </a:pPr>
            <a:r>
              <a:rPr lang="en-US" dirty="0" smtClean="0">
                <a:effectLst/>
              </a:rPr>
              <a:t>There are four main methods to increase the resistance to muscle.</a:t>
            </a:r>
          </a:p>
          <a:p>
            <a:pPr marL="514350" indent="-514350">
              <a:buFont typeface="+mj-lt"/>
              <a:buAutoNum type="arabicPeriod"/>
            </a:pPr>
            <a:r>
              <a:rPr lang="en-US" sz="2800" dirty="0" smtClean="0">
                <a:effectLst/>
              </a:rPr>
              <a:t>Increase the weight or poundage</a:t>
            </a:r>
          </a:p>
          <a:p>
            <a:pPr marL="514350" indent="-514350">
              <a:buFont typeface="+mj-lt"/>
              <a:buAutoNum type="arabicPeriod"/>
            </a:pPr>
            <a:r>
              <a:rPr lang="en-US" sz="2800" dirty="0" smtClean="0">
                <a:effectLst/>
              </a:rPr>
              <a:t>Increase in leverage</a:t>
            </a:r>
          </a:p>
          <a:p>
            <a:pPr marL="514350" indent="-514350">
              <a:buFont typeface="+mj-lt"/>
              <a:buAutoNum type="arabicPeriod"/>
            </a:pPr>
            <a:r>
              <a:rPr lang="en-US" sz="2800" dirty="0" smtClean="0">
                <a:effectLst/>
              </a:rPr>
              <a:t>Alteration in the speed of movement</a:t>
            </a:r>
          </a:p>
          <a:p>
            <a:pPr marL="514350" indent="-514350">
              <a:buFont typeface="+mj-lt"/>
              <a:buAutoNum type="arabicPeriod"/>
            </a:pPr>
            <a:r>
              <a:rPr lang="en-US" sz="2800" dirty="0" smtClean="0">
                <a:effectLst/>
              </a:rPr>
              <a:t>Increase in the duration of exercise </a:t>
            </a:r>
            <a:endParaRPr lang="en-US" sz="2800" dirty="0">
              <a:effectLst/>
            </a:endParaRPr>
          </a:p>
        </p:txBody>
      </p:sp>
    </p:spTree>
    <p:extLst>
      <p:ext uri="{BB962C8B-B14F-4D97-AF65-F5344CB8AC3E}">
        <p14:creationId xmlns:p14="http://schemas.microsoft.com/office/powerpoint/2010/main" xmlns="" val="1864095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1000"/>
                                        <p:tgtEl>
                                          <p:spTgt spid="3">
                                            <p:txEl>
                                              <p:pRg st="3" end="3"/>
                                            </p:txEl>
                                          </p:spTgt>
                                        </p:tgtEl>
                                      </p:cBhvr>
                                    </p:animEffect>
                                    <p:anim calcmode="lin" valueType="num">
                                      <p:cBhvr>
                                        <p:cTn id="1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barn(inVertical)">
                                      <p:cBhvr>
                                        <p:cTn id="20" dur="5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wipe(down)">
                                      <p:cBhvr>
                                        <p:cTn id="2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effectLst/>
              </a:rPr>
              <a:t>INCREASE IN POUNDAGE OR WEIGHT</a:t>
            </a:r>
            <a:endParaRPr lang="en-US" sz="3200" b="1" dirty="0">
              <a:effectLst/>
            </a:endParaRPr>
          </a:p>
        </p:txBody>
      </p:sp>
      <p:sp>
        <p:nvSpPr>
          <p:cNvPr id="3" name="Content Placeholder 2"/>
          <p:cNvSpPr>
            <a:spLocks noGrp="1"/>
          </p:cNvSpPr>
          <p:nvPr>
            <p:ph idx="1"/>
          </p:nvPr>
        </p:nvSpPr>
        <p:spPr/>
        <p:txBody>
          <a:bodyPr/>
          <a:lstStyle/>
          <a:p>
            <a:pPr marL="0" indent="0">
              <a:buNone/>
            </a:pPr>
            <a:r>
              <a:rPr lang="en-US" dirty="0" smtClean="0">
                <a:effectLst/>
              </a:rPr>
              <a:t>As the muscle power increases the weight is increased proportionally.</a:t>
            </a:r>
          </a:p>
          <a:p>
            <a:pPr marL="0" indent="0">
              <a:buNone/>
            </a:pPr>
            <a:r>
              <a:rPr lang="en-US" dirty="0" smtClean="0">
                <a:effectLst/>
              </a:rPr>
              <a:t>The actual amount of the increase is variable according to particular muscle group, its rate of progression and the frequency at which an increase is made.</a:t>
            </a:r>
          </a:p>
          <a:p>
            <a:pPr marL="0" indent="0">
              <a:buNone/>
            </a:pPr>
            <a:r>
              <a:rPr lang="en-US" dirty="0" smtClean="0">
                <a:effectLst/>
              </a:rPr>
              <a:t>Increase in power </a:t>
            </a:r>
            <a:r>
              <a:rPr lang="el-GR" dirty="0" smtClean="0">
                <a:effectLst/>
              </a:rPr>
              <a:t>α</a:t>
            </a:r>
            <a:r>
              <a:rPr lang="en-US" dirty="0" smtClean="0">
                <a:effectLst/>
              </a:rPr>
              <a:t> increase in resistance</a:t>
            </a:r>
            <a:endParaRPr lang="en-US" dirty="0">
              <a:effectLst/>
            </a:endParaRPr>
          </a:p>
        </p:txBody>
      </p:sp>
    </p:spTree>
    <p:extLst>
      <p:ext uri="{BB962C8B-B14F-4D97-AF65-F5344CB8AC3E}">
        <p14:creationId xmlns:p14="http://schemas.microsoft.com/office/powerpoint/2010/main" xmlns="" val="2384669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rPr>
              <a:t>INCREASE IN LEVERAGE</a:t>
            </a:r>
            <a:endParaRPr lang="en-US" b="1" dirty="0">
              <a:effectLst/>
            </a:endParaRPr>
          </a:p>
        </p:txBody>
      </p:sp>
      <p:sp>
        <p:nvSpPr>
          <p:cNvPr id="3" name="Content Placeholder 2"/>
          <p:cNvSpPr>
            <a:spLocks noGrp="1"/>
          </p:cNvSpPr>
          <p:nvPr>
            <p:ph idx="1"/>
          </p:nvPr>
        </p:nvSpPr>
        <p:spPr>
          <a:xfrm>
            <a:off x="609600" y="1447800"/>
            <a:ext cx="7924800" cy="4572000"/>
          </a:xfrm>
        </p:spPr>
        <p:txBody>
          <a:bodyPr/>
          <a:lstStyle/>
          <a:p>
            <a:pPr marL="0" indent="0">
              <a:buNone/>
            </a:pPr>
            <a:r>
              <a:rPr lang="en-US" dirty="0" smtClean="0">
                <a:effectLst/>
              </a:rPr>
              <a:t>Total resistance depend upon the point of application in relation to the fulcrum.</a:t>
            </a:r>
          </a:p>
          <a:p>
            <a:pPr marL="0" indent="0">
              <a:buNone/>
            </a:pPr>
            <a:r>
              <a:rPr lang="en-US" dirty="0" smtClean="0">
                <a:effectLst/>
              </a:rPr>
              <a:t>Moment of force= weight </a:t>
            </a:r>
            <a:r>
              <a:rPr lang="en-US" dirty="0">
                <a:effectLst/>
              </a:rPr>
              <a:t>×</a:t>
            </a:r>
            <a:r>
              <a:rPr lang="en-US" dirty="0" smtClean="0">
                <a:effectLst/>
              </a:rPr>
              <a:t> perpendicular distance.</a:t>
            </a:r>
          </a:p>
          <a:p>
            <a:pPr marL="0" indent="0">
              <a:buNone/>
            </a:pPr>
            <a:r>
              <a:rPr lang="en-US" dirty="0" smtClean="0">
                <a:effectLst/>
              </a:rPr>
              <a:t>Applying resistance at wrist is more as compared to elbow in shoulder abduction.  </a:t>
            </a:r>
          </a:p>
        </p:txBody>
      </p:sp>
    </p:spTree>
    <p:extLst>
      <p:ext uri="{BB962C8B-B14F-4D97-AF65-F5344CB8AC3E}">
        <p14:creationId xmlns:p14="http://schemas.microsoft.com/office/powerpoint/2010/main" xmlns="" val="1178712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066800"/>
            <a:ext cx="7772400" cy="1362075"/>
          </a:xfrm>
        </p:spPr>
        <p:txBody>
          <a:bodyPr/>
          <a:lstStyle/>
          <a:p>
            <a:r>
              <a:rPr lang="en-US" sz="8800" dirty="0" smtClean="0"/>
              <a:t>RESISTANCE</a:t>
            </a:r>
            <a:endParaRPr lang="en-US" dirty="0"/>
          </a:p>
        </p:txBody>
      </p:sp>
      <p:sp>
        <p:nvSpPr>
          <p:cNvPr id="3" name="Text Placeholder 2"/>
          <p:cNvSpPr>
            <a:spLocks noGrp="1"/>
          </p:cNvSpPr>
          <p:nvPr>
            <p:ph type="body" idx="1"/>
          </p:nvPr>
        </p:nvSpPr>
        <p:spPr>
          <a:xfrm>
            <a:off x="685800" y="2438400"/>
            <a:ext cx="7772400" cy="2033587"/>
          </a:xfrm>
        </p:spPr>
        <p:txBody>
          <a:bodyPr/>
          <a:lstStyle/>
          <a:p>
            <a:pPr algn="r"/>
            <a:r>
              <a:rPr lang="en-US" sz="2800" b="1" dirty="0" smtClean="0">
                <a:effectLst>
                  <a:outerShdw blurRad="38100" dist="38100" dir="2700000" algn="tl">
                    <a:srgbClr val="000000">
                      <a:alpha val="43137"/>
                    </a:srgbClr>
                  </a:outerShdw>
                </a:effectLst>
              </a:rPr>
              <a:t>			</a:t>
            </a:r>
            <a:r>
              <a:rPr lang="en-US" sz="2800" b="1" smtClean="0">
                <a:effectLst>
                  <a:outerShdw blurRad="38100" dist="38100" dir="2700000" algn="tl">
                    <a:srgbClr val="000000">
                      <a:alpha val="43137"/>
                    </a:srgbClr>
                  </a:outerShdw>
                </a:effectLst>
              </a:rPr>
              <a:t>	</a:t>
            </a:r>
            <a:endParaRPr lang="en-US" sz="2400" b="1" dirty="0" smtClean="0">
              <a:solidFill>
                <a:srgbClr val="FF0000"/>
              </a:solidFill>
              <a:effectLst/>
              <a:latin typeface="Arial Black" pitchFamily="34" charset="0"/>
            </a:endParaRPr>
          </a:p>
        </p:txBody>
      </p:sp>
    </p:spTree>
    <p:extLst>
      <p:ext uri="{BB962C8B-B14F-4D97-AF65-F5344CB8AC3E}">
        <p14:creationId xmlns:p14="http://schemas.microsoft.com/office/powerpoint/2010/main" xmlns="" val="26948953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ALTERATION IN SPEED OF MOVEMENT:</a:t>
            </a:r>
            <a:endParaRPr lang="en-US" dirty="0">
              <a:effectLst/>
            </a:endParaRPr>
          </a:p>
        </p:txBody>
      </p:sp>
      <p:sp>
        <p:nvSpPr>
          <p:cNvPr id="3" name="Content Placeholder 2"/>
          <p:cNvSpPr>
            <a:spLocks noGrp="1"/>
          </p:cNvSpPr>
          <p:nvPr>
            <p:ph idx="1"/>
          </p:nvPr>
        </p:nvSpPr>
        <p:spPr>
          <a:xfrm>
            <a:off x="457200" y="1371600"/>
            <a:ext cx="8077200" cy="4724400"/>
          </a:xfrm>
        </p:spPr>
        <p:txBody>
          <a:bodyPr>
            <a:normAutofit lnSpcReduction="10000"/>
          </a:bodyPr>
          <a:lstStyle/>
          <a:p>
            <a:r>
              <a:rPr lang="en-US" sz="2800" dirty="0" smtClean="0">
                <a:effectLst/>
              </a:rPr>
              <a:t>Efficient contraction when performed at natural or optimal speed.</a:t>
            </a:r>
          </a:p>
          <a:p>
            <a:r>
              <a:rPr lang="en-US" sz="2800" dirty="0" smtClean="0">
                <a:effectLst/>
              </a:rPr>
              <a:t>Increase or decrease in the natural speed of movement increase the effect of resistance when muscle work concentrically</a:t>
            </a:r>
            <a:endParaRPr lang="en-US" sz="2800" dirty="0">
              <a:effectLst/>
            </a:endParaRPr>
          </a:p>
          <a:p>
            <a:r>
              <a:rPr lang="en-US" sz="2800" dirty="0" smtClean="0">
                <a:effectLst/>
              </a:rPr>
              <a:t>But when performed eccentrically the slower the movement greater the effect of resistance.</a:t>
            </a:r>
          </a:p>
          <a:p>
            <a:r>
              <a:rPr lang="en-US" sz="2800" dirty="0" smtClean="0">
                <a:effectLst/>
              </a:rPr>
              <a:t>Concentric work is easier when  performed at natural speed, eccentric work is easier when performed  at high speed. i.e. climbing uphill and coming  </a:t>
            </a:r>
          </a:p>
          <a:p>
            <a:pPr marL="0" indent="0">
              <a:buNone/>
            </a:pPr>
            <a:endParaRPr lang="en-US" sz="2800" dirty="0" smtClean="0">
              <a:effectLst/>
            </a:endParaRPr>
          </a:p>
          <a:p>
            <a:pPr marL="0" indent="0">
              <a:buNone/>
            </a:pPr>
            <a:endParaRPr lang="en-US" dirty="0">
              <a:effectLst/>
            </a:endParaRPr>
          </a:p>
        </p:txBody>
      </p:sp>
    </p:spTree>
    <p:extLst>
      <p:ext uri="{BB962C8B-B14F-4D97-AF65-F5344CB8AC3E}">
        <p14:creationId xmlns:p14="http://schemas.microsoft.com/office/powerpoint/2010/main" xmlns="" val="1561888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INCREASE IN DURATION</a:t>
            </a:r>
            <a:endParaRPr lang="en-US" dirty="0">
              <a:effectLst/>
            </a:endParaRPr>
          </a:p>
        </p:txBody>
      </p:sp>
      <p:sp>
        <p:nvSpPr>
          <p:cNvPr id="3" name="Content Placeholder 2"/>
          <p:cNvSpPr>
            <a:spLocks noGrp="1"/>
          </p:cNvSpPr>
          <p:nvPr>
            <p:ph idx="1"/>
          </p:nvPr>
        </p:nvSpPr>
        <p:spPr>
          <a:xfrm>
            <a:off x="381000" y="1371600"/>
            <a:ext cx="8153400" cy="5029200"/>
          </a:xfrm>
        </p:spPr>
        <p:txBody>
          <a:bodyPr/>
          <a:lstStyle/>
          <a:p>
            <a:r>
              <a:rPr lang="en-US" dirty="0" smtClean="0">
                <a:effectLst/>
              </a:rPr>
              <a:t>As the muscle warm up to overcome the resistance they become more efficient and effect of resistance decrease and exercise seems easier.</a:t>
            </a:r>
          </a:p>
          <a:p>
            <a:r>
              <a:rPr lang="en-US" dirty="0" smtClean="0">
                <a:effectLst/>
              </a:rPr>
              <a:t>Fatigue reduces the efficiency of the muscle so resistance increase</a:t>
            </a:r>
          </a:p>
          <a:p>
            <a:r>
              <a:rPr lang="en-US" dirty="0" smtClean="0">
                <a:effectLst/>
              </a:rPr>
              <a:t>Example sawing a wooden log  </a:t>
            </a:r>
          </a:p>
        </p:txBody>
      </p:sp>
    </p:spTree>
    <p:extLst>
      <p:ext uri="{BB962C8B-B14F-4D97-AF65-F5344CB8AC3E}">
        <p14:creationId xmlns:p14="http://schemas.microsoft.com/office/powerpoint/2010/main" xmlns="" val="1654637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b="1" dirty="0" smtClean="0">
                <a:effectLst/>
              </a:rPr>
              <a:t>EFFECT AND USES OF RESISTED EXERCISES</a:t>
            </a:r>
            <a:endParaRPr lang="en-US" sz="4400" b="1" dirty="0">
              <a:effectLst/>
            </a:endParaRPr>
          </a:p>
        </p:txBody>
      </p:sp>
      <p:sp>
        <p:nvSpPr>
          <p:cNvPr id="3" name="Content Placeholder 2"/>
          <p:cNvSpPr>
            <a:spLocks noGrp="1"/>
          </p:cNvSpPr>
          <p:nvPr>
            <p:ph idx="1"/>
          </p:nvPr>
        </p:nvSpPr>
        <p:spPr/>
        <p:txBody>
          <a:bodyPr/>
          <a:lstStyle/>
          <a:p>
            <a:r>
              <a:rPr lang="en-US" b="1" dirty="0" smtClean="0">
                <a:effectLst/>
              </a:rPr>
              <a:t>MUSCLE POWER: </a:t>
            </a:r>
            <a:r>
              <a:rPr lang="en-US" dirty="0" smtClean="0">
                <a:effectLst/>
              </a:rPr>
              <a:t>Resisted exercise is used to build up weak muscle and restore muscle power for stability and coordinated movement.</a:t>
            </a:r>
          </a:p>
          <a:p>
            <a:r>
              <a:rPr lang="en-US" b="1" dirty="0" smtClean="0">
                <a:effectLst/>
              </a:rPr>
              <a:t>BLOOD FLOW: </a:t>
            </a:r>
            <a:r>
              <a:rPr lang="en-US" dirty="0" smtClean="0">
                <a:effectLst/>
              </a:rPr>
              <a:t>It increase in response to amount of work done. Blood flow increase 10 times in strenuous activity. blood flow cause oxygen and nutrients to the muscle.</a:t>
            </a:r>
          </a:p>
        </p:txBody>
      </p:sp>
    </p:spTree>
    <p:extLst>
      <p:ext uri="{BB962C8B-B14F-4D97-AF65-F5344CB8AC3E}">
        <p14:creationId xmlns:p14="http://schemas.microsoft.com/office/powerpoint/2010/main" xmlns="" val="1593543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229600" cy="5715000"/>
          </a:xfrm>
        </p:spPr>
        <p:txBody>
          <a:bodyPr/>
          <a:lstStyle/>
          <a:p>
            <a:r>
              <a:rPr lang="en-US" b="1" dirty="0" smtClean="0">
                <a:effectLst/>
              </a:rPr>
              <a:t>BLOOD PRESSURE: </a:t>
            </a:r>
            <a:r>
              <a:rPr lang="en-US" dirty="0" smtClean="0">
                <a:effectLst/>
              </a:rPr>
              <a:t>resisted exercises cause increase in blood pressure.</a:t>
            </a:r>
          </a:p>
          <a:p>
            <a:r>
              <a:rPr lang="en-US" b="1" dirty="0" smtClean="0">
                <a:effectLst/>
              </a:rPr>
              <a:t>Heat: </a:t>
            </a:r>
            <a:r>
              <a:rPr lang="en-US" dirty="0" smtClean="0">
                <a:effectLst/>
              </a:rPr>
              <a:t>heat produced during activity cause stimulation of heat regulation center which result in vasodilation. Skin appear moist, pink indicating heat lost from the surface. The degree of moisture depends largely on temperature, humidity and movement of atmosphere.  </a:t>
            </a:r>
            <a:endParaRPr lang="en-US" b="1" dirty="0">
              <a:effectLst/>
            </a:endParaRPr>
          </a:p>
        </p:txBody>
      </p:sp>
    </p:spTree>
    <p:extLst>
      <p:ext uri="{BB962C8B-B14F-4D97-AF65-F5344CB8AC3E}">
        <p14:creationId xmlns:p14="http://schemas.microsoft.com/office/powerpoint/2010/main" xmlns="" val="264665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effectLst/>
              </a:rPr>
              <a:t>INVOLUNTARY MOVEMENTS</a:t>
            </a:r>
            <a:endParaRPr lang="en-US" dirty="0">
              <a:effectLst/>
            </a:endParaRPr>
          </a:p>
        </p:txBody>
      </p:sp>
      <p:sp>
        <p:nvSpPr>
          <p:cNvPr id="3" name="Content Placeholder 2"/>
          <p:cNvSpPr>
            <a:spLocks noGrp="1"/>
          </p:cNvSpPr>
          <p:nvPr>
            <p:ph idx="1"/>
          </p:nvPr>
        </p:nvSpPr>
        <p:spPr/>
        <p:txBody>
          <a:bodyPr/>
          <a:lstStyle/>
          <a:p>
            <a:pPr marL="0" indent="0">
              <a:buNone/>
            </a:pPr>
            <a:r>
              <a:rPr lang="en-US" sz="3600" b="1" dirty="0" smtClean="0">
                <a:effectLst/>
              </a:rPr>
              <a:t>REFLAX MOVEMENT:</a:t>
            </a:r>
          </a:p>
          <a:p>
            <a:pPr marL="0" indent="0">
              <a:buNone/>
            </a:pPr>
            <a:r>
              <a:rPr lang="en-US" sz="2800" dirty="0" smtClean="0">
                <a:effectLst/>
              </a:rPr>
              <a:t>It is the motor response to sensory stimulus.</a:t>
            </a:r>
          </a:p>
          <a:p>
            <a:pPr marL="0" indent="0">
              <a:buNone/>
            </a:pPr>
            <a:endParaRPr lang="en-US" sz="2800" dirty="0" smtClean="0">
              <a:effectLst/>
            </a:endParaRPr>
          </a:p>
          <a:p>
            <a:pPr marL="0" indent="0">
              <a:buNone/>
            </a:pPr>
            <a:r>
              <a:rPr lang="en-US" sz="2800" dirty="0" smtClean="0">
                <a:effectLst/>
              </a:rPr>
              <a:t>The reflex movements are protective in nature. </a:t>
            </a:r>
          </a:p>
          <a:p>
            <a:pPr marL="0" indent="0">
              <a:buNone/>
            </a:pPr>
            <a:endParaRPr lang="en-US" sz="2800" dirty="0" smtClean="0">
              <a:effectLst/>
            </a:endParaRPr>
          </a:p>
          <a:p>
            <a:pPr marL="0" indent="0">
              <a:buNone/>
            </a:pPr>
            <a:r>
              <a:rPr lang="en-US" sz="2800" dirty="0" smtClean="0">
                <a:effectLst/>
              </a:rPr>
              <a:t>They become usually habitual or autonomic.</a:t>
            </a:r>
            <a:endParaRPr lang="en-US" dirty="0">
              <a:effectLst/>
            </a:endParaRPr>
          </a:p>
        </p:txBody>
      </p:sp>
    </p:spTree>
    <p:extLst>
      <p:ext uri="{BB962C8B-B14F-4D97-AF65-F5344CB8AC3E}">
        <p14:creationId xmlns:p14="http://schemas.microsoft.com/office/powerpoint/2010/main" xmlns="" val="122261905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smtClean="0">
                <a:effectLst/>
              </a:rPr>
              <a:t>REFLEX ARC</a:t>
            </a:r>
            <a:endParaRPr lang="en-US" sz="5400" dirty="0">
              <a:effectLst/>
            </a:endParaRPr>
          </a:p>
        </p:txBody>
      </p:sp>
      <p:sp>
        <p:nvSpPr>
          <p:cNvPr id="3" name="Content Placeholder 2"/>
          <p:cNvSpPr>
            <a:spLocks noGrp="1"/>
          </p:cNvSpPr>
          <p:nvPr>
            <p:ph idx="1"/>
          </p:nvPr>
        </p:nvSpPr>
        <p:spPr>
          <a:xfrm>
            <a:off x="457200" y="1447800"/>
            <a:ext cx="8229600" cy="4876800"/>
          </a:xfrm>
        </p:spPr>
        <p:txBody>
          <a:bodyPr/>
          <a:lstStyle/>
          <a:p>
            <a:r>
              <a:rPr lang="en-US" dirty="0" smtClean="0">
                <a:effectLst/>
              </a:rPr>
              <a:t>It is the pathway of impulse that give rise to the stimulus. It  consist of two neurons </a:t>
            </a:r>
          </a:p>
          <a:p>
            <a:r>
              <a:rPr lang="en-US" b="1" dirty="0" smtClean="0">
                <a:effectLst/>
              </a:rPr>
              <a:t>AFFERENT NEURONS </a:t>
            </a:r>
            <a:r>
              <a:rPr lang="en-US" dirty="0" smtClean="0">
                <a:effectLst/>
              </a:rPr>
              <a:t>- - from sensory receptor organ to CNS</a:t>
            </a:r>
          </a:p>
          <a:p>
            <a:r>
              <a:rPr lang="en-US" b="1" dirty="0" smtClean="0">
                <a:effectLst/>
              </a:rPr>
              <a:t>EFFERENT NEURONS</a:t>
            </a:r>
            <a:r>
              <a:rPr lang="en-US" dirty="0" smtClean="0">
                <a:effectLst/>
              </a:rPr>
              <a:t> - - from CNS to effector organ  i.e. muscle.</a:t>
            </a:r>
          </a:p>
          <a:p>
            <a:r>
              <a:rPr lang="en-US" dirty="0" smtClean="0">
                <a:effectLst/>
              </a:rPr>
              <a:t>Reflex activity can be stimulated and used to improve or facilitate movement or to maintain posture.</a:t>
            </a:r>
            <a:endParaRPr lang="en-US" dirty="0">
              <a:effectLst/>
            </a:endParaRPr>
          </a:p>
        </p:txBody>
      </p:sp>
    </p:spTree>
    <p:extLst>
      <p:ext uri="{BB962C8B-B14F-4D97-AF65-F5344CB8AC3E}">
        <p14:creationId xmlns:p14="http://schemas.microsoft.com/office/powerpoint/2010/main" xmlns="" val="1296445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4"/>
          <p:cNvSpPr>
            <a:spLocks noGrp="1" noChangeArrowheads="1"/>
          </p:cNvSpPr>
          <p:nvPr>
            <p:ph type="title"/>
          </p:nvPr>
        </p:nvSpPr>
        <p:spPr/>
        <p:txBody>
          <a:bodyPr/>
          <a:lstStyle/>
          <a:p>
            <a:pPr eaLnBrk="1" hangingPunct="1"/>
            <a:r>
              <a:rPr lang="en-GB" smtClean="0"/>
              <a:t>A simplified reflex arc</a:t>
            </a:r>
          </a:p>
        </p:txBody>
      </p:sp>
      <p:sp>
        <p:nvSpPr>
          <p:cNvPr id="5123" name="Text Box 5"/>
          <p:cNvSpPr txBox="1">
            <a:spLocks noChangeArrowheads="1"/>
          </p:cNvSpPr>
          <p:nvPr/>
        </p:nvSpPr>
        <p:spPr bwMode="auto">
          <a:xfrm>
            <a:off x="827088" y="2492375"/>
            <a:ext cx="115252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spcBef>
                <a:spcPct val="50000"/>
              </a:spcBef>
            </a:pPr>
            <a:r>
              <a:rPr lang="en-GB"/>
              <a:t>stimulus</a:t>
            </a:r>
          </a:p>
        </p:txBody>
      </p:sp>
      <p:sp>
        <p:nvSpPr>
          <p:cNvPr id="5124" name="Line 6"/>
          <p:cNvSpPr>
            <a:spLocks noChangeShapeType="1"/>
          </p:cNvSpPr>
          <p:nvPr/>
        </p:nvSpPr>
        <p:spPr bwMode="auto">
          <a:xfrm>
            <a:off x="1476375" y="2852738"/>
            <a:ext cx="287338" cy="288925"/>
          </a:xfrm>
          <a:prstGeom prst="line">
            <a:avLst/>
          </a:prstGeom>
          <a:noFill/>
          <a:ln w="76200">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Tree>
    <p:extLst>
      <p:ext uri="{BB962C8B-B14F-4D97-AF65-F5344CB8AC3E}">
        <p14:creationId xmlns:p14="http://schemas.microsoft.com/office/powerpoint/2010/main" xmlns="" val="921294722"/>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2"/>
          <p:cNvSpPr>
            <a:spLocks noGrp="1" noChangeArrowheads="1"/>
          </p:cNvSpPr>
          <p:nvPr>
            <p:ph type="title"/>
          </p:nvPr>
        </p:nvSpPr>
        <p:spPr/>
        <p:txBody>
          <a:bodyPr/>
          <a:lstStyle/>
          <a:p>
            <a:pPr eaLnBrk="1" hangingPunct="1"/>
            <a:r>
              <a:rPr lang="en-GB" smtClean="0"/>
              <a:t>A simplified reflex arc</a:t>
            </a:r>
          </a:p>
        </p:txBody>
      </p:sp>
      <p:sp>
        <p:nvSpPr>
          <p:cNvPr id="6147" name="Text Box 3"/>
          <p:cNvSpPr txBox="1">
            <a:spLocks noChangeArrowheads="1"/>
          </p:cNvSpPr>
          <p:nvPr/>
        </p:nvSpPr>
        <p:spPr bwMode="auto">
          <a:xfrm>
            <a:off x="827088" y="2492375"/>
            <a:ext cx="115252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spcBef>
                <a:spcPct val="50000"/>
              </a:spcBef>
            </a:pPr>
            <a:r>
              <a:rPr lang="en-GB"/>
              <a:t>stimulus</a:t>
            </a:r>
          </a:p>
        </p:txBody>
      </p:sp>
      <p:sp>
        <p:nvSpPr>
          <p:cNvPr id="6148" name="Line 4"/>
          <p:cNvSpPr>
            <a:spLocks noChangeShapeType="1"/>
          </p:cNvSpPr>
          <p:nvPr/>
        </p:nvSpPr>
        <p:spPr bwMode="auto">
          <a:xfrm>
            <a:off x="1476375" y="2852738"/>
            <a:ext cx="287338" cy="288925"/>
          </a:xfrm>
          <a:prstGeom prst="line">
            <a:avLst/>
          </a:prstGeom>
          <a:noFill/>
          <a:ln w="76200">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6149" name="Rectangle 5"/>
          <p:cNvSpPr>
            <a:spLocks noChangeArrowheads="1"/>
          </p:cNvSpPr>
          <p:nvPr/>
        </p:nvSpPr>
        <p:spPr bwMode="auto">
          <a:xfrm>
            <a:off x="2339975" y="3500438"/>
            <a:ext cx="503238" cy="433387"/>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150" name="Text Box 6"/>
          <p:cNvSpPr txBox="1">
            <a:spLocks noChangeArrowheads="1"/>
          </p:cNvSpPr>
          <p:nvPr/>
        </p:nvSpPr>
        <p:spPr bwMode="auto">
          <a:xfrm>
            <a:off x="1692275" y="3141663"/>
            <a:ext cx="1223963"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spcBef>
                <a:spcPct val="50000"/>
              </a:spcBef>
            </a:pPr>
            <a:r>
              <a:rPr lang="en-GB" b="0"/>
              <a:t>receptor</a:t>
            </a:r>
          </a:p>
        </p:txBody>
      </p:sp>
      <p:sp>
        <p:nvSpPr>
          <p:cNvPr id="6151" name="Line 7"/>
          <p:cNvSpPr>
            <a:spLocks noChangeShapeType="1"/>
          </p:cNvSpPr>
          <p:nvPr/>
        </p:nvSpPr>
        <p:spPr bwMode="auto">
          <a:xfrm>
            <a:off x="2843213" y="3716338"/>
            <a:ext cx="2159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6152" name="Line 8"/>
          <p:cNvSpPr>
            <a:spLocks noChangeShapeType="1"/>
          </p:cNvSpPr>
          <p:nvPr/>
        </p:nvSpPr>
        <p:spPr bwMode="auto">
          <a:xfrm flipV="1">
            <a:off x="3059113" y="3644900"/>
            <a:ext cx="73025" cy="7143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6153" name="Line 9"/>
          <p:cNvSpPr>
            <a:spLocks noChangeShapeType="1"/>
          </p:cNvSpPr>
          <p:nvPr/>
        </p:nvSpPr>
        <p:spPr bwMode="auto">
          <a:xfrm>
            <a:off x="3059113" y="3716338"/>
            <a:ext cx="73025" cy="73025"/>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Tree>
    <p:extLst>
      <p:ext uri="{BB962C8B-B14F-4D97-AF65-F5344CB8AC3E}">
        <p14:creationId xmlns:p14="http://schemas.microsoft.com/office/powerpoint/2010/main" xmlns="" val="112922281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p:cNvSpPr>
            <a:spLocks noGrp="1" noChangeArrowheads="1"/>
          </p:cNvSpPr>
          <p:nvPr>
            <p:ph type="title"/>
          </p:nvPr>
        </p:nvSpPr>
        <p:spPr/>
        <p:txBody>
          <a:bodyPr/>
          <a:lstStyle/>
          <a:p>
            <a:pPr eaLnBrk="1" hangingPunct="1"/>
            <a:r>
              <a:rPr lang="en-GB" smtClean="0"/>
              <a:t>A simplified reflex arc</a:t>
            </a:r>
          </a:p>
        </p:txBody>
      </p:sp>
      <p:sp>
        <p:nvSpPr>
          <p:cNvPr id="7171" name="Text Box 3"/>
          <p:cNvSpPr txBox="1">
            <a:spLocks noChangeArrowheads="1"/>
          </p:cNvSpPr>
          <p:nvPr/>
        </p:nvSpPr>
        <p:spPr bwMode="auto">
          <a:xfrm>
            <a:off x="827088" y="2492375"/>
            <a:ext cx="115252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spcBef>
                <a:spcPct val="50000"/>
              </a:spcBef>
            </a:pPr>
            <a:r>
              <a:rPr lang="en-GB"/>
              <a:t>stimulus</a:t>
            </a:r>
          </a:p>
        </p:txBody>
      </p:sp>
      <p:sp>
        <p:nvSpPr>
          <p:cNvPr id="7172" name="Line 4"/>
          <p:cNvSpPr>
            <a:spLocks noChangeShapeType="1"/>
          </p:cNvSpPr>
          <p:nvPr/>
        </p:nvSpPr>
        <p:spPr bwMode="auto">
          <a:xfrm>
            <a:off x="1476375" y="2852738"/>
            <a:ext cx="287338" cy="288925"/>
          </a:xfrm>
          <a:prstGeom prst="line">
            <a:avLst/>
          </a:prstGeom>
          <a:noFill/>
          <a:ln w="76200">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7173" name="Rectangle 5"/>
          <p:cNvSpPr>
            <a:spLocks noChangeArrowheads="1"/>
          </p:cNvSpPr>
          <p:nvPr/>
        </p:nvSpPr>
        <p:spPr bwMode="auto">
          <a:xfrm>
            <a:off x="2339975" y="3500438"/>
            <a:ext cx="503238" cy="433387"/>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7174" name="Text Box 6"/>
          <p:cNvSpPr txBox="1">
            <a:spLocks noChangeArrowheads="1"/>
          </p:cNvSpPr>
          <p:nvPr/>
        </p:nvSpPr>
        <p:spPr bwMode="auto">
          <a:xfrm>
            <a:off x="1692275" y="3141663"/>
            <a:ext cx="1223963"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spcBef>
                <a:spcPct val="50000"/>
              </a:spcBef>
            </a:pPr>
            <a:r>
              <a:rPr lang="en-GB" b="0"/>
              <a:t>receptor</a:t>
            </a:r>
          </a:p>
        </p:txBody>
      </p:sp>
      <p:sp>
        <p:nvSpPr>
          <p:cNvPr id="7175" name="Line 7"/>
          <p:cNvSpPr>
            <a:spLocks noChangeShapeType="1"/>
          </p:cNvSpPr>
          <p:nvPr/>
        </p:nvSpPr>
        <p:spPr bwMode="auto">
          <a:xfrm>
            <a:off x="2843213" y="3716338"/>
            <a:ext cx="2159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7176" name="Line 8"/>
          <p:cNvSpPr>
            <a:spLocks noChangeShapeType="1"/>
          </p:cNvSpPr>
          <p:nvPr/>
        </p:nvSpPr>
        <p:spPr bwMode="auto">
          <a:xfrm flipV="1">
            <a:off x="3059113" y="3644900"/>
            <a:ext cx="73025" cy="7143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7177" name="Line 9"/>
          <p:cNvSpPr>
            <a:spLocks noChangeShapeType="1"/>
          </p:cNvSpPr>
          <p:nvPr/>
        </p:nvSpPr>
        <p:spPr bwMode="auto">
          <a:xfrm>
            <a:off x="3059113" y="3716338"/>
            <a:ext cx="73025" cy="73025"/>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7178" name="Line 10"/>
          <p:cNvSpPr>
            <a:spLocks noChangeShapeType="1"/>
          </p:cNvSpPr>
          <p:nvPr/>
        </p:nvSpPr>
        <p:spPr bwMode="auto">
          <a:xfrm>
            <a:off x="3276600" y="3716338"/>
            <a:ext cx="23749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7179" name="Line 11"/>
          <p:cNvSpPr>
            <a:spLocks noChangeShapeType="1"/>
          </p:cNvSpPr>
          <p:nvPr/>
        </p:nvSpPr>
        <p:spPr bwMode="auto">
          <a:xfrm>
            <a:off x="3203575" y="3644900"/>
            <a:ext cx="73025" cy="7143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7180" name="Line 12"/>
          <p:cNvSpPr>
            <a:spLocks noChangeShapeType="1"/>
          </p:cNvSpPr>
          <p:nvPr/>
        </p:nvSpPr>
        <p:spPr bwMode="auto">
          <a:xfrm flipH="1">
            <a:off x="3203575" y="3716338"/>
            <a:ext cx="73025" cy="73025"/>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7181" name="Oval 13"/>
          <p:cNvSpPr>
            <a:spLocks noChangeArrowheads="1"/>
          </p:cNvSpPr>
          <p:nvPr/>
        </p:nvSpPr>
        <p:spPr bwMode="auto">
          <a:xfrm>
            <a:off x="4859338" y="3500438"/>
            <a:ext cx="144462" cy="71437"/>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7182" name="Line 15"/>
          <p:cNvSpPr>
            <a:spLocks noChangeShapeType="1"/>
          </p:cNvSpPr>
          <p:nvPr/>
        </p:nvSpPr>
        <p:spPr bwMode="auto">
          <a:xfrm>
            <a:off x="4932363" y="3573463"/>
            <a:ext cx="0" cy="142875"/>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7183" name="Text Box 19"/>
          <p:cNvSpPr txBox="1">
            <a:spLocks noChangeArrowheads="1"/>
          </p:cNvSpPr>
          <p:nvPr/>
        </p:nvSpPr>
        <p:spPr bwMode="auto">
          <a:xfrm>
            <a:off x="3492500" y="2781300"/>
            <a:ext cx="266382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spcBef>
                <a:spcPct val="50000"/>
              </a:spcBef>
            </a:pPr>
            <a:r>
              <a:rPr lang="en-GB" b="0"/>
              <a:t>sensory neurone</a:t>
            </a:r>
          </a:p>
        </p:txBody>
      </p:sp>
      <p:sp>
        <p:nvSpPr>
          <p:cNvPr id="7184" name="Line 20"/>
          <p:cNvSpPr>
            <a:spLocks noChangeShapeType="1"/>
          </p:cNvSpPr>
          <p:nvPr/>
        </p:nvSpPr>
        <p:spPr bwMode="auto">
          <a:xfrm flipV="1">
            <a:off x="2771775" y="2997200"/>
            <a:ext cx="720725" cy="287338"/>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7185" name="Line 21"/>
          <p:cNvSpPr>
            <a:spLocks noChangeShapeType="1"/>
          </p:cNvSpPr>
          <p:nvPr/>
        </p:nvSpPr>
        <p:spPr bwMode="auto">
          <a:xfrm flipV="1">
            <a:off x="5651500" y="3644900"/>
            <a:ext cx="73025" cy="7143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7186" name="Line 22"/>
          <p:cNvSpPr>
            <a:spLocks noChangeShapeType="1"/>
          </p:cNvSpPr>
          <p:nvPr/>
        </p:nvSpPr>
        <p:spPr bwMode="auto">
          <a:xfrm>
            <a:off x="5651500" y="3716338"/>
            <a:ext cx="73025" cy="73025"/>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Tree>
    <p:extLst>
      <p:ext uri="{BB962C8B-B14F-4D97-AF65-F5344CB8AC3E}">
        <p14:creationId xmlns:p14="http://schemas.microsoft.com/office/powerpoint/2010/main" xmlns="" val="400054948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5364163" y="3213100"/>
            <a:ext cx="3455987" cy="2232025"/>
          </a:xfrm>
          <a:prstGeom prst="rect">
            <a:avLst/>
          </a:prstGeom>
          <a:solidFill>
            <a:schemeClr val="folHlink"/>
          </a:solidFill>
          <a:ln w="9525">
            <a:solidFill>
              <a:schemeClr val="tx1"/>
            </a:solidFill>
            <a:miter lim="800000"/>
            <a:headEnd/>
            <a:tailEnd/>
          </a:ln>
        </p:spPr>
        <p:txBody>
          <a:bodyPr wrap="none" anchor="ctr"/>
          <a:lstStyle/>
          <a:p>
            <a:endParaRPr lang="en-US"/>
          </a:p>
        </p:txBody>
      </p:sp>
      <p:sp>
        <p:nvSpPr>
          <p:cNvPr id="8195" name="AutoShape 3"/>
          <p:cNvSpPr>
            <a:spLocks noGrp="1" noChangeArrowheads="1"/>
          </p:cNvSpPr>
          <p:nvPr>
            <p:ph type="title"/>
          </p:nvPr>
        </p:nvSpPr>
        <p:spPr/>
        <p:txBody>
          <a:bodyPr/>
          <a:lstStyle/>
          <a:p>
            <a:pPr eaLnBrk="1" hangingPunct="1"/>
            <a:r>
              <a:rPr lang="en-GB" smtClean="0"/>
              <a:t>A simplified reflex arc</a:t>
            </a:r>
          </a:p>
        </p:txBody>
      </p:sp>
      <p:sp>
        <p:nvSpPr>
          <p:cNvPr id="8196" name="Text Box 4"/>
          <p:cNvSpPr txBox="1">
            <a:spLocks noChangeArrowheads="1"/>
          </p:cNvSpPr>
          <p:nvPr/>
        </p:nvSpPr>
        <p:spPr bwMode="auto">
          <a:xfrm>
            <a:off x="827088" y="2492375"/>
            <a:ext cx="115252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spcBef>
                <a:spcPct val="50000"/>
              </a:spcBef>
            </a:pPr>
            <a:r>
              <a:rPr lang="en-GB"/>
              <a:t>stimulus</a:t>
            </a:r>
          </a:p>
        </p:txBody>
      </p:sp>
      <p:sp>
        <p:nvSpPr>
          <p:cNvPr id="8197" name="Line 5"/>
          <p:cNvSpPr>
            <a:spLocks noChangeShapeType="1"/>
          </p:cNvSpPr>
          <p:nvPr/>
        </p:nvSpPr>
        <p:spPr bwMode="auto">
          <a:xfrm>
            <a:off x="1476375" y="2852738"/>
            <a:ext cx="287338" cy="288925"/>
          </a:xfrm>
          <a:prstGeom prst="line">
            <a:avLst/>
          </a:prstGeom>
          <a:noFill/>
          <a:ln w="76200">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8198" name="Rectangle 6"/>
          <p:cNvSpPr>
            <a:spLocks noChangeArrowheads="1"/>
          </p:cNvSpPr>
          <p:nvPr/>
        </p:nvSpPr>
        <p:spPr bwMode="auto">
          <a:xfrm>
            <a:off x="2339975" y="3500438"/>
            <a:ext cx="503238" cy="433387"/>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8199" name="Text Box 7"/>
          <p:cNvSpPr txBox="1">
            <a:spLocks noChangeArrowheads="1"/>
          </p:cNvSpPr>
          <p:nvPr/>
        </p:nvSpPr>
        <p:spPr bwMode="auto">
          <a:xfrm>
            <a:off x="1692275" y="3141663"/>
            <a:ext cx="1223963"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spcBef>
                <a:spcPct val="50000"/>
              </a:spcBef>
            </a:pPr>
            <a:r>
              <a:rPr lang="en-GB" b="0"/>
              <a:t>receptor</a:t>
            </a:r>
          </a:p>
        </p:txBody>
      </p:sp>
      <p:sp>
        <p:nvSpPr>
          <p:cNvPr id="8200" name="Line 8"/>
          <p:cNvSpPr>
            <a:spLocks noChangeShapeType="1"/>
          </p:cNvSpPr>
          <p:nvPr/>
        </p:nvSpPr>
        <p:spPr bwMode="auto">
          <a:xfrm>
            <a:off x="2843213" y="3716338"/>
            <a:ext cx="2159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8201" name="Line 9"/>
          <p:cNvSpPr>
            <a:spLocks noChangeShapeType="1"/>
          </p:cNvSpPr>
          <p:nvPr/>
        </p:nvSpPr>
        <p:spPr bwMode="auto">
          <a:xfrm flipV="1">
            <a:off x="3059113" y="3644900"/>
            <a:ext cx="73025" cy="7143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8202" name="Line 10"/>
          <p:cNvSpPr>
            <a:spLocks noChangeShapeType="1"/>
          </p:cNvSpPr>
          <p:nvPr/>
        </p:nvSpPr>
        <p:spPr bwMode="auto">
          <a:xfrm>
            <a:off x="3059113" y="3716338"/>
            <a:ext cx="73025" cy="73025"/>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8203" name="Line 11"/>
          <p:cNvSpPr>
            <a:spLocks noChangeShapeType="1"/>
          </p:cNvSpPr>
          <p:nvPr/>
        </p:nvSpPr>
        <p:spPr bwMode="auto">
          <a:xfrm>
            <a:off x="3276600" y="3716338"/>
            <a:ext cx="23749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8204" name="Line 12"/>
          <p:cNvSpPr>
            <a:spLocks noChangeShapeType="1"/>
          </p:cNvSpPr>
          <p:nvPr/>
        </p:nvSpPr>
        <p:spPr bwMode="auto">
          <a:xfrm>
            <a:off x="3203575" y="3644900"/>
            <a:ext cx="73025" cy="7143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8205" name="Line 13"/>
          <p:cNvSpPr>
            <a:spLocks noChangeShapeType="1"/>
          </p:cNvSpPr>
          <p:nvPr/>
        </p:nvSpPr>
        <p:spPr bwMode="auto">
          <a:xfrm flipH="1">
            <a:off x="3203575" y="3716338"/>
            <a:ext cx="73025" cy="73025"/>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8206" name="Oval 14"/>
          <p:cNvSpPr>
            <a:spLocks noChangeArrowheads="1"/>
          </p:cNvSpPr>
          <p:nvPr/>
        </p:nvSpPr>
        <p:spPr bwMode="auto">
          <a:xfrm>
            <a:off x="4859338" y="3500438"/>
            <a:ext cx="144462" cy="71437"/>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07" name="Line 15"/>
          <p:cNvSpPr>
            <a:spLocks noChangeShapeType="1"/>
          </p:cNvSpPr>
          <p:nvPr/>
        </p:nvSpPr>
        <p:spPr bwMode="auto">
          <a:xfrm>
            <a:off x="4932363" y="3573463"/>
            <a:ext cx="0" cy="142875"/>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8208" name="Text Box 16"/>
          <p:cNvSpPr txBox="1">
            <a:spLocks noChangeArrowheads="1"/>
          </p:cNvSpPr>
          <p:nvPr/>
        </p:nvSpPr>
        <p:spPr bwMode="auto">
          <a:xfrm>
            <a:off x="3492500" y="2781300"/>
            <a:ext cx="266382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spcBef>
                <a:spcPct val="50000"/>
              </a:spcBef>
            </a:pPr>
            <a:r>
              <a:rPr lang="en-GB" b="0"/>
              <a:t>sensory neurone</a:t>
            </a:r>
          </a:p>
        </p:txBody>
      </p:sp>
      <p:sp>
        <p:nvSpPr>
          <p:cNvPr id="8209" name="Line 17"/>
          <p:cNvSpPr>
            <a:spLocks noChangeShapeType="1"/>
          </p:cNvSpPr>
          <p:nvPr/>
        </p:nvSpPr>
        <p:spPr bwMode="auto">
          <a:xfrm flipV="1">
            <a:off x="2771775" y="2997200"/>
            <a:ext cx="720725" cy="287338"/>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8210" name="Line 18"/>
          <p:cNvSpPr>
            <a:spLocks noChangeShapeType="1"/>
          </p:cNvSpPr>
          <p:nvPr/>
        </p:nvSpPr>
        <p:spPr bwMode="auto">
          <a:xfrm flipV="1">
            <a:off x="5651500" y="3644900"/>
            <a:ext cx="73025" cy="7143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8211" name="Line 19"/>
          <p:cNvSpPr>
            <a:spLocks noChangeShapeType="1"/>
          </p:cNvSpPr>
          <p:nvPr/>
        </p:nvSpPr>
        <p:spPr bwMode="auto">
          <a:xfrm>
            <a:off x="5651500" y="3716338"/>
            <a:ext cx="73025" cy="73025"/>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8212" name="Text Box 20"/>
          <p:cNvSpPr txBox="1">
            <a:spLocks noChangeArrowheads="1"/>
          </p:cNvSpPr>
          <p:nvPr/>
        </p:nvSpPr>
        <p:spPr bwMode="auto">
          <a:xfrm>
            <a:off x="7740650" y="3644900"/>
            <a:ext cx="1223963" cy="1465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spcBef>
                <a:spcPct val="50000"/>
              </a:spcBef>
            </a:pPr>
            <a:r>
              <a:rPr lang="en-GB" b="0"/>
              <a:t>spinal cord of central nervous system</a:t>
            </a:r>
          </a:p>
        </p:txBody>
      </p:sp>
    </p:spTree>
    <p:extLst>
      <p:ext uri="{BB962C8B-B14F-4D97-AF65-F5344CB8AC3E}">
        <p14:creationId xmlns:p14="http://schemas.microsoft.com/office/powerpoint/2010/main" xmlns="" val="1738955463"/>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096000"/>
          </a:xfrm>
        </p:spPr>
        <p:txBody>
          <a:bodyPr>
            <a:normAutofit/>
          </a:bodyPr>
          <a:lstStyle/>
          <a:p>
            <a:pPr marL="0" indent="0">
              <a:buNone/>
            </a:pPr>
            <a:r>
              <a:rPr lang="en-US" dirty="0" smtClean="0">
                <a:effectLst/>
              </a:rPr>
              <a:t>A resistance force is that which is provided other than the gravity and friction.</a:t>
            </a:r>
          </a:p>
          <a:p>
            <a:pPr marL="0" indent="0">
              <a:buNone/>
            </a:pPr>
            <a:r>
              <a:rPr lang="en-US" dirty="0" smtClean="0">
                <a:effectLst/>
              </a:rPr>
              <a:t>It may be by following means</a:t>
            </a:r>
          </a:p>
          <a:p>
            <a:pPr marL="514350" indent="-514350">
              <a:buFont typeface="+mj-lt"/>
              <a:buAutoNum type="arabicPeriod"/>
            </a:pPr>
            <a:r>
              <a:rPr lang="en-US" dirty="0" smtClean="0">
                <a:effectLst/>
              </a:rPr>
              <a:t>The Physiotherapist</a:t>
            </a:r>
          </a:p>
          <a:p>
            <a:pPr marL="514350" indent="-514350">
              <a:buFont typeface="+mj-lt"/>
              <a:buAutoNum type="arabicPeriod"/>
            </a:pPr>
            <a:r>
              <a:rPr lang="en-US" dirty="0" smtClean="0">
                <a:effectLst/>
              </a:rPr>
              <a:t>The patient</a:t>
            </a:r>
          </a:p>
          <a:p>
            <a:pPr marL="514350" indent="-514350">
              <a:buFont typeface="+mj-lt"/>
              <a:buAutoNum type="arabicPeriod"/>
            </a:pPr>
            <a:r>
              <a:rPr lang="en-US" dirty="0" smtClean="0">
                <a:effectLst/>
              </a:rPr>
              <a:t>The weights</a:t>
            </a:r>
          </a:p>
          <a:p>
            <a:pPr marL="514350" indent="-514350">
              <a:buFont typeface="+mj-lt"/>
              <a:buAutoNum type="arabicPeriod"/>
            </a:pPr>
            <a:r>
              <a:rPr lang="en-US" dirty="0" smtClean="0">
                <a:effectLst/>
              </a:rPr>
              <a:t>Weight and pulley circuits</a:t>
            </a:r>
          </a:p>
          <a:p>
            <a:pPr marL="514350" indent="-514350">
              <a:buFont typeface="+mj-lt"/>
              <a:buAutoNum type="arabicPeriod"/>
            </a:pPr>
            <a:r>
              <a:rPr lang="en-US" dirty="0" smtClean="0">
                <a:effectLst/>
              </a:rPr>
              <a:t>Spring and other elastic structures</a:t>
            </a:r>
          </a:p>
          <a:p>
            <a:pPr marL="514350" indent="-514350">
              <a:buFont typeface="+mj-lt"/>
              <a:buAutoNum type="arabicPeriod"/>
            </a:pPr>
            <a:r>
              <a:rPr lang="en-US" dirty="0" smtClean="0">
                <a:effectLst/>
              </a:rPr>
              <a:t>Substance which are malleable</a:t>
            </a:r>
          </a:p>
          <a:p>
            <a:pPr marL="514350" indent="-514350">
              <a:buFont typeface="+mj-lt"/>
              <a:buAutoNum type="arabicPeriod"/>
            </a:pPr>
            <a:r>
              <a:rPr lang="en-US" dirty="0" smtClean="0">
                <a:effectLst/>
              </a:rPr>
              <a:t>Water </a:t>
            </a:r>
          </a:p>
          <a:p>
            <a:pPr marL="514350" indent="-514350">
              <a:buFont typeface="+mj-lt"/>
              <a:buAutoNum type="arabicPeriod"/>
            </a:pPr>
            <a:endParaRPr lang="en-US" dirty="0" smtClean="0">
              <a:effectLst/>
            </a:endParaRPr>
          </a:p>
          <a:p>
            <a:pPr marL="514350" indent="-514350">
              <a:buFont typeface="+mj-lt"/>
              <a:buAutoNum type="arabicPeriod"/>
            </a:pPr>
            <a:endParaRPr lang="en-US" dirty="0">
              <a:effectLst/>
            </a:endParaRPr>
          </a:p>
        </p:txBody>
      </p:sp>
    </p:spTree>
    <p:extLst>
      <p:ext uri="{BB962C8B-B14F-4D97-AF65-F5344CB8AC3E}">
        <p14:creationId xmlns:p14="http://schemas.microsoft.com/office/powerpoint/2010/main" xmlns="" val="1338891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5364163" y="3213100"/>
            <a:ext cx="3455987" cy="2232025"/>
          </a:xfrm>
          <a:prstGeom prst="rect">
            <a:avLst/>
          </a:prstGeom>
          <a:solidFill>
            <a:schemeClr val="folHlink"/>
          </a:solidFill>
          <a:ln w="9525">
            <a:solidFill>
              <a:schemeClr val="tx1"/>
            </a:solidFill>
            <a:miter lim="800000"/>
            <a:headEnd/>
            <a:tailEnd/>
          </a:ln>
        </p:spPr>
        <p:txBody>
          <a:bodyPr wrap="none" anchor="ctr"/>
          <a:lstStyle/>
          <a:p>
            <a:endParaRPr lang="en-US"/>
          </a:p>
        </p:txBody>
      </p:sp>
      <p:sp>
        <p:nvSpPr>
          <p:cNvPr id="9219" name="AutoShape 3"/>
          <p:cNvSpPr>
            <a:spLocks noGrp="1" noChangeArrowheads="1"/>
          </p:cNvSpPr>
          <p:nvPr>
            <p:ph type="title"/>
          </p:nvPr>
        </p:nvSpPr>
        <p:spPr/>
        <p:txBody>
          <a:bodyPr/>
          <a:lstStyle/>
          <a:p>
            <a:pPr eaLnBrk="1" hangingPunct="1"/>
            <a:r>
              <a:rPr lang="en-GB" smtClean="0"/>
              <a:t>A simplified reflex arc</a:t>
            </a:r>
          </a:p>
        </p:txBody>
      </p:sp>
      <p:sp>
        <p:nvSpPr>
          <p:cNvPr id="9220" name="Text Box 4"/>
          <p:cNvSpPr txBox="1">
            <a:spLocks noChangeArrowheads="1"/>
          </p:cNvSpPr>
          <p:nvPr/>
        </p:nvSpPr>
        <p:spPr bwMode="auto">
          <a:xfrm>
            <a:off x="827088" y="2492375"/>
            <a:ext cx="115252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spcBef>
                <a:spcPct val="50000"/>
              </a:spcBef>
            </a:pPr>
            <a:r>
              <a:rPr lang="en-GB"/>
              <a:t>stimulus</a:t>
            </a:r>
          </a:p>
        </p:txBody>
      </p:sp>
      <p:sp>
        <p:nvSpPr>
          <p:cNvPr id="9221" name="Line 5"/>
          <p:cNvSpPr>
            <a:spLocks noChangeShapeType="1"/>
          </p:cNvSpPr>
          <p:nvPr/>
        </p:nvSpPr>
        <p:spPr bwMode="auto">
          <a:xfrm>
            <a:off x="1476375" y="2852738"/>
            <a:ext cx="287338" cy="288925"/>
          </a:xfrm>
          <a:prstGeom prst="line">
            <a:avLst/>
          </a:prstGeom>
          <a:noFill/>
          <a:ln w="76200">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9222" name="Rectangle 6"/>
          <p:cNvSpPr>
            <a:spLocks noChangeArrowheads="1"/>
          </p:cNvSpPr>
          <p:nvPr/>
        </p:nvSpPr>
        <p:spPr bwMode="auto">
          <a:xfrm>
            <a:off x="2339975" y="3500438"/>
            <a:ext cx="503238" cy="433387"/>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223" name="Text Box 7"/>
          <p:cNvSpPr txBox="1">
            <a:spLocks noChangeArrowheads="1"/>
          </p:cNvSpPr>
          <p:nvPr/>
        </p:nvSpPr>
        <p:spPr bwMode="auto">
          <a:xfrm>
            <a:off x="1692275" y="3141663"/>
            <a:ext cx="1223963"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spcBef>
                <a:spcPct val="50000"/>
              </a:spcBef>
            </a:pPr>
            <a:r>
              <a:rPr lang="en-GB" b="0"/>
              <a:t>receptor</a:t>
            </a:r>
          </a:p>
        </p:txBody>
      </p:sp>
      <p:sp>
        <p:nvSpPr>
          <p:cNvPr id="9224" name="Line 8"/>
          <p:cNvSpPr>
            <a:spLocks noChangeShapeType="1"/>
          </p:cNvSpPr>
          <p:nvPr/>
        </p:nvSpPr>
        <p:spPr bwMode="auto">
          <a:xfrm>
            <a:off x="2843213" y="3716338"/>
            <a:ext cx="2159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9225" name="Line 9"/>
          <p:cNvSpPr>
            <a:spLocks noChangeShapeType="1"/>
          </p:cNvSpPr>
          <p:nvPr/>
        </p:nvSpPr>
        <p:spPr bwMode="auto">
          <a:xfrm flipV="1">
            <a:off x="3059113" y="3644900"/>
            <a:ext cx="73025" cy="7143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9226" name="Line 10"/>
          <p:cNvSpPr>
            <a:spLocks noChangeShapeType="1"/>
          </p:cNvSpPr>
          <p:nvPr/>
        </p:nvSpPr>
        <p:spPr bwMode="auto">
          <a:xfrm>
            <a:off x="3059113" y="3716338"/>
            <a:ext cx="73025" cy="73025"/>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9227" name="Line 11"/>
          <p:cNvSpPr>
            <a:spLocks noChangeShapeType="1"/>
          </p:cNvSpPr>
          <p:nvPr/>
        </p:nvSpPr>
        <p:spPr bwMode="auto">
          <a:xfrm>
            <a:off x="3276600" y="3716338"/>
            <a:ext cx="23749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9228" name="Line 12"/>
          <p:cNvSpPr>
            <a:spLocks noChangeShapeType="1"/>
          </p:cNvSpPr>
          <p:nvPr/>
        </p:nvSpPr>
        <p:spPr bwMode="auto">
          <a:xfrm>
            <a:off x="3203575" y="3644900"/>
            <a:ext cx="73025" cy="7143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9229" name="Line 13"/>
          <p:cNvSpPr>
            <a:spLocks noChangeShapeType="1"/>
          </p:cNvSpPr>
          <p:nvPr/>
        </p:nvSpPr>
        <p:spPr bwMode="auto">
          <a:xfrm flipH="1">
            <a:off x="3203575" y="3716338"/>
            <a:ext cx="73025" cy="73025"/>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9230" name="Oval 14"/>
          <p:cNvSpPr>
            <a:spLocks noChangeArrowheads="1"/>
          </p:cNvSpPr>
          <p:nvPr/>
        </p:nvSpPr>
        <p:spPr bwMode="auto">
          <a:xfrm>
            <a:off x="4859338" y="3500438"/>
            <a:ext cx="144462" cy="71437"/>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9231" name="Line 15"/>
          <p:cNvSpPr>
            <a:spLocks noChangeShapeType="1"/>
          </p:cNvSpPr>
          <p:nvPr/>
        </p:nvSpPr>
        <p:spPr bwMode="auto">
          <a:xfrm>
            <a:off x="4932363" y="3573463"/>
            <a:ext cx="0" cy="142875"/>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9232" name="Text Box 16"/>
          <p:cNvSpPr txBox="1">
            <a:spLocks noChangeArrowheads="1"/>
          </p:cNvSpPr>
          <p:nvPr/>
        </p:nvSpPr>
        <p:spPr bwMode="auto">
          <a:xfrm>
            <a:off x="3492500" y="2781300"/>
            <a:ext cx="266382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spcBef>
                <a:spcPct val="50000"/>
              </a:spcBef>
            </a:pPr>
            <a:r>
              <a:rPr lang="en-GB" b="0"/>
              <a:t>sensory neurone</a:t>
            </a:r>
          </a:p>
        </p:txBody>
      </p:sp>
      <p:sp>
        <p:nvSpPr>
          <p:cNvPr id="9233" name="Line 17"/>
          <p:cNvSpPr>
            <a:spLocks noChangeShapeType="1"/>
          </p:cNvSpPr>
          <p:nvPr/>
        </p:nvSpPr>
        <p:spPr bwMode="auto">
          <a:xfrm flipV="1">
            <a:off x="2771775" y="2997200"/>
            <a:ext cx="720725" cy="287338"/>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9234" name="Line 18"/>
          <p:cNvSpPr>
            <a:spLocks noChangeShapeType="1"/>
          </p:cNvSpPr>
          <p:nvPr/>
        </p:nvSpPr>
        <p:spPr bwMode="auto">
          <a:xfrm flipV="1">
            <a:off x="5651500" y="3644900"/>
            <a:ext cx="73025" cy="7143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9235" name="Line 19"/>
          <p:cNvSpPr>
            <a:spLocks noChangeShapeType="1"/>
          </p:cNvSpPr>
          <p:nvPr/>
        </p:nvSpPr>
        <p:spPr bwMode="auto">
          <a:xfrm>
            <a:off x="5651500" y="3716338"/>
            <a:ext cx="73025" cy="73025"/>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9236" name="Text Box 20"/>
          <p:cNvSpPr txBox="1">
            <a:spLocks noChangeArrowheads="1"/>
          </p:cNvSpPr>
          <p:nvPr/>
        </p:nvSpPr>
        <p:spPr bwMode="auto">
          <a:xfrm>
            <a:off x="7740650" y="3644900"/>
            <a:ext cx="1223963" cy="1465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spcBef>
                <a:spcPct val="50000"/>
              </a:spcBef>
            </a:pPr>
            <a:r>
              <a:rPr lang="en-GB" b="0"/>
              <a:t>spinal cord of central nervous system</a:t>
            </a:r>
          </a:p>
        </p:txBody>
      </p:sp>
      <p:sp>
        <p:nvSpPr>
          <p:cNvPr id="9237" name="Oval 22"/>
          <p:cNvSpPr>
            <a:spLocks noChangeArrowheads="1"/>
          </p:cNvSpPr>
          <p:nvPr/>
        </p:nvSpPr>
        <p:spPr bwMode="auto">
          <a:xfrm>
            <a:off x="5724525" y="3644900"/>
            <a:ext cx="142875" cy="144463"/>
          </a:xfrm>
          <a:prstGeom prst="ellipse">
            <a:avLst/>
          </a:prstGeom>
          <a:solidFill>
            <a:schemeClr val="bg1"/>
          </a:solidFill>
          <a:ln w="9525">
            <a:solidFill>
              <a:schemeClr val="tx1"/>
            </a:solidFill>
            <a:round/>
            <a:headEnd/>
            <a:tailEnd/>
          </a:ln>
        </p:spPr>
        <p:txBody>
          <a:bodyPr wrap="none" anchor="ctr"/>
          <a:lstStyle/>
          <a:p>
            <a:endParaRPr lang="en-US"/>
          </a:p>
        </p:txBody>
      </p:sp>
      <p:sp>
        <p:nvSpPr>
          <p:cNvPr id="9238" name="Line 24"/>
          <p:cNvSpPr>
            <a:spLocks noChangeShapeType="1"/>
          </p:cNvSpPr>
          <p:nvPr/>
        </p:nvSpPr>
        <p:spPr bwMode="auto">
          <a:xfrm>
            <a:off x="5867400" y="3716338"/>
            <a:ext cx="144463"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9239" name="Line 25"/>
          <p:cNvSpPr>
            <a:spLocks noChangeShapeType="1"/>
          </p:cNvSpPr>
          <p:nvPr/>
        </p:nvSpPr>
        <p:spPr bwMode="auto">
          <a:xfrm>
            <a:off x="6011863" y="3716338"/>
            <a:ext cx="0" cy="1152525"/>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9240" name="Line 26"/>
          <p:cNvSpPr>
            <a:spLocks noChangeShapeType="1"/>
          </p:cNvSpPr>
          <p:nvPr/>
        </p:nvSpPr>
        <p:spPr bwMode="auto">
          <a:xfrm flipH="1">
            <a:off x="5795963" y="4868863"/>
            <a:ext cx="2159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9241" name="Line 27"/>
          <p:cNvSpPr>
            <a:spLocks noChangeShapeType="1"/>
          </p:cNvSpPr>
          <p:nvPr/>
        </p:nvSpPr>
        <p:spPr bwMode="auto">
          <a:xfrm flipH="1" flipV="1">
            <a:off x="5724525" y="4797425"/>
            <a:ext cx="71438" cy="7143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9242" name="Line 28"/>
          <p:cNvSpPr>
            <a:spLocks noChangeShapeType="1"/>
          </p:cNvSpPr>
          <p:nvPr/>
        </p:nvSpPr>
        <p:spPr bwMode="auto">
          <a:xfrm flipH="1">
            <a:off x="5724525" y="4868863"/>
            <a:ext cx="71438" cy="73025"/>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9243" name="Text Box 29"/>
          <p:cNvSpPr txBox="1">
            <a:spLocks noChangeArrowheads="1"/>
          </p:cNvSpPr>
          <p:nvPr/>
        </p:nvSpPr>
        <p:spPr bwMode="auto">
          <a:xfrm>
            <a:off x="6084888" y="3933825"/>
            <a:ext cx="1366837"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spcBef>
                <a:spcPct val="50000"/>
              </a:spcBef>
            </a:pPr>
            <a:r>
              <a:rPr lang="en-GB" b="0"/>
              <a:t>relay neurone</a:t>
            </a:r>
          </a:p>
        </p:txBody>
      </p:sp>
      <p:sp>
        <p:nvSpPr>
          <p:cNvPr id="9244" name="Line 30"/>
          <p:cNvSpPr>
            <a:spLocks noChangeShapeType="1"/>
          </p:cNvSpPr>
          <p:nvPr/>
        </p:nvSpPr>
        <p:spPr bwMode="auto">
          <a:xfrm>
            <a:off x="5435600" y="2997200"/>
            <a:ext cx="1008063" cy="8636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Tree>
    <p:extLst>
      <p:ext uri="{BB962C8B-B14F-4D97-AF65-F5344CB8AC3E}">
        <p14:creationId xmlns:p14="http://schemas.microsoft.com/office/powerpoint/2010/main" xmlns="" val="47469206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5364163" y="3213100"/>
            <a:ext cx="3455987" cy="2232025"/>
          </a:xfrm>
          <a:prstGeom prst="rect">
            <a:avLst/>
          </a:prstGeom>
          <a:solidFill>
            <a:schemeClr val="folHlink"/>
          </a:solidFill>
          <a:ln w="9525">
            <a:solidFill>
              <a:schemeClr val="tx1"/>
            </a:solidFill>
            <a:miter lim="800000"/>
            <a:headEnd/>
            <a:tailEnd/>
          </a:ln>
        </p:spPr>
        <p:txBody>
          <a:bodyPr wrap="none" anchor="ctr"/>
          <a:lstStyle/>
          <a:p>
            <a:endParaRPr lang="en-US"/>
          </a:p>
        </p:txBody>
      </p:sp>
      <p:sp>
        <p:nvSpPr>
          <p:cNvPr id="10243" name="AutoShape 3"/>
          <p:cNvSpPr>
            <a:spLocks noGrp="1" noChangeArrowheads="1"/>
          </p:cNvSpPr>
          <p:nvPr>
            <p:ph type="title"/>
          </p:nvPr>
        </p:nvSpPr>
        <p:spPr/>
        <p:txBody>
          <a:bodyPr/>
          <a:lstStyle/>
          <a:p>
            <a:pPr eaLnBrk="1" hangingPunct="1"/>
            <a:r>
              <a:rPr lang="en-GB" smtClean="0"/>
              <a:t>A simplified reflex arc</a:t>
            </a:r>
          </a:p>
        </p:txBody>
      </p:sp>
      <p:sp>
        <p:nvSpPr>
          <p:cNvPr id="10244" name="Text Box 4"/>
          <p:cNvSpPr txBox="1">
            <a:spLocks noChangeArrowheads="1"/>
          </p:cNvSpPr>
          <p:nvPr/>
        </p:nvSpPr>
        <p:spPr bwMode="auto">
          <a:xfrm>
            <a:off x="827088" y="2492375"/>
            <a:ext cx="115252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spcBef>
                <a:spcPct val="50000"/>
              </a:spcBef>
            </a:pPr>
            <a:r>
              <a:rPr lang="en-GB"/>
              <a:t>stimulus</a:t>
            </a:r>
          </a:p>
        </p:txBody>
      </p:sp>
      <p:sp>
        <p:nvSpPr>
          <p:cNvPr id="10245" name="Line 5"/>
          <p:cNvSpPr>
            <a:spLocks noChangeShapeType="1"/>
          </p:cNvSpPr>
          <p:nvPr/>
        </p:nvSpPr>
        <p:spPr bwMode="auto">
          <a:xfrm>
            <a:off x="1476375" y="2852738"/>
            <a:ext cx="287338" cy="288925"/>
          </a:xfrm>
          <a:prstGeom prst="line">
            <a:avLst/>
          </a:prstGeom>
          <a:noFill/>
          <a:ln w="76200">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10246" name="Rectangle 6"/>
          <p:cNvSpPr>
            <a:spLocks noChangeArrowheads="1"/>
          </p:cNvSpPr>
          <p:nvPr/>
        </p:nvSpPr>
        <p:spPr bwMode="auto">
          <a:xfrm>
            <a:off x="2339975" y="3500438"/>
            <a:ext cx="503238" cy="433387"/>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10247" name="Text Box 7"/>
          <p:cNvSpPr txBox="1">
            <a:spLocks noChangeArrowheads="1"/>
          </p:cNvSpPr>
          <p:nvPr/>
        </p:nvSpPr>
        <p:spPr bwMode="auto">
          <a:xfrm>
            <a:off x="1692275" y="3141663"/>
            <a:ext cx="1223963"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spcBef>
                <a:spcPct val="50000"/>
              </a:spcBef>
            </a:pPr>
            <a:r>
              <a:rPr lang="en-GB" b="0"/>
              <a:t>receptor</a:t>
            </a:r>
          </a:p>
        </p:txBody>
      </p:sp>
      <p:sp>
        <p:nvSpPr>
          <p:cNvPr id="10248" name="Line 8"/>
          <p:cNvSpPr>
            <a:spLocks noChangeShapeType="1"/>
          </p:cNvSpPr>
          <p:nvPr/>
        </p:nvSpPr>
        <p:spPr bwMode="auto">
          <a:xfrm>
            <a:off x="2843213" y="3716338"/>
            <a:ext cx="2159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0249" name="Line 9"/>
          <p:cNvSpPr>
            <a:spLocks noChangeShapeType="1"/>
          </p:cNvSpPr>
          <p:nvPr/>
        </p:nvSpPr>
        <p:spPr bwMode="auto">
          <a:xfrm flipV="1">
            <a:off x="3059113" y="3644900"/>
            <a:ext cx="73025" cy="7143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0250" name="Line 10"/>
          <p:cNvSpPr>
            <a:spLocks noChangeShapeType="1"/>
          </p:cNvSpPr>
          <p:nvPr/>
        </p:nvSpPr>
        <p:spPr bwMode="auto">
          <a:xfrm>
            <a:off x="3059113" y="3716338"/>
            <a:ext cx="73025" cy="73025"/>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0251" name="Line 11"/>
          <p:cNvSpPr>
            <a:spLocks noChangeShapeType="1"/>
          </p:cNvSpPr>
          <p:nvPr/>
        </p:nvSpPr>
        <p:spPr bwMode="auto">
          <a:xfrm>
            <a:off x="3276600" y="3716338"/>
            <a:ext cx="23749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0252" name="Line 12"/>
          <p:cNvSpPr>
            <a:spLocks noChangeShapeType="1"/>
          </p:cNvSpPr>
          <p:nvPr/>
        </p:nvSpPr>
        <p:spPr bwMode="auto">
          <a:xfrm>
            <a:off x="3203575" y="3644900"/>
            <a:ext cx="73025" cy="7143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0253" name="Line 13"/>
          <p:cNvSpPr>
            <a:spLocks noChangeShapeType="1"/>
          </p:cNvSpPr>
          <p:nvPr/>
        </p:nvSpPr>
        <p:spPr bwMode="auto">
          <a:xfrm flipH="1">
            <a:off x="3203575" y="3716338"/>
            <a:ext cx="73025" cy="73025"/>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0254" name="Oval 14"/>
          <p:cNvSpPr>
            <a:spLocks noChangeArrowheads="1"/>
          </p:cNvSpPr>
          <p:nvPr/>
        </p:nvSpPr>
        <p:spPr bwMode="auto">
          <a:xfrm>
            <a:off x="4859338" y="3500438"/>
            <a:ext cx="144462" cy="71437"/>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0255" name="Line 15"/>
          <p:cNvSpPr>
            <a:spLocks noChangeShapeType="1"/>
          </p:cNvSpPr>
          <p:nvPr/>
        </p:nvSpPr>
        <p:spPr bwMode="auto">
          <a:xfrm>
            <a:off x="4932363" y="3573463"/>
            <a:ext cx="0" cy="142875"/>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0256" name="Text Box 16"/>
          <p:cNvSpPr txBox="1">
            <a:spLocks noChangeArrowheads="1"/>
          </p:cNvSpPr>
          <p:nvPr/>
        </p:nvSpPr>
        <p:spPr bwMode="auto">
          <a:xfrm>
            <a:off x="3492500" y="2781300"/>
            <a:ext cx="266382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spcBef>
                <a:spcPct val="50000"/>
              </a:spcBef>
            </a:pPr>
            <a:r>
              <a:rPr lang="en-GB" b="0"/>
              <a:t>sensory neurone</a:t>
            </a:r>
          </a:p>
        </p:txBody>
      </p:sp>
      <p:sp>
        <p:nvSpPr>
          <p:cNvPr id="10257" name="Line 17"/>
          <p:cNvSpPr>
            <a:spLocks noChangeShapeType="1"/>
          </p:cNvSpPr>
          <p:nvPr/>
        </p:nvSpPr>
        <p:spPr bwMode="auto">
          <a:xfrm flipV="1">
            <a:off x="2771775" y="2997200"/>
            <a:ext cx="720725" cy="287338"/>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10258" name="Line 18"/>
          <p:cNvSpPr>
            <a:spLocks noChangeShapeType="1"/>
          </p:cNvSpPr>
          <p:nvPr/>
        </p:nvSpPr>
        <p:spPr bwMode="auto">
          <a:xfrm flipV="1">
            <a:off x="5651500" y="3644900"/>
            <a:ext cx="73025" cy="7143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0259" name="Line 19"/>
          <p:cNvSpPr>
            <a:spLocks noChangeShapeType="1"/>
          </p:cNvSpPr>
          <p:nvPr/>
        </p:nvSpPr>
        <p:spPr bwMode="auto">
          <a:xfrm>
            <a:off x="5651500" y="3716338"/>
            <a:ext cx="73025" cy="73025"/>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0260" name="Text Box 20"/>
          <p:cNvSpPr txBox="1">
            <a:spLocks noChangeArrowheads="1"/>
          </p:cNvSpPr>
          <p:nvPr/>
        </p:nvSpPr>
        <p:spPr bwMode="auto">
          <a:xfrm>
            <a:off x="7740650" y="3644900"/>
            <a:ext cx="1223963" cy="1465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spcBef>
                <a:spcPct val="50000"/>
              </a:spcBef>
            </a:pPr>
            <a:r>
              <a:rPr lang="en-GB" b="0"/>
              <a:t>spinal cord of central nervous system</a:t>
            </a:r>
          </a:p>
        </p:txBody>
      </p:sp>
      <p:sp>
        <p:nvSpPr>
          <p:cNvPr id="10261" name="Oval 21"/>
          <p:cNvSpPr>
            <a:spLocks noChangeArrowheads="1"/>
          </p:cNvSpPr>
          <p:nvPr/>
        </p:nvSpPr>
        <p:spPr bwMode="auto">
          <a:xfrm>
            <a:off x="5724525" y="3644900"/>
            <a:ext cx="142875" cy="144463"/>
          </a:xfrm>
          <a:prstGeom prst="ellipse">
            <a:avLst/>
          </a:prstGeom>
          <a:solidFill>
            <a:schemeClr val="bg1"/>
          </a:solidFill>
          <a:ln w="9525">
            <a:solidFill>
              <a:schemeClr val="tx1"/>
            </a:solidFill>
            <a:round/>
            <a:headEnd/>
            <a:tailEnd/>
          </a:ln>
        </p:spPr>
        <p:txBody>
          <a:bodyPr wrap="none" anchor="ctr"/>
          <a:lstStyle/>
          <a:p>
            <a:endParaRPr lang="en-US"/>
          </a:p>
        </p:txBody>
      </p:sp>
      <p:sp>
        <p:nvSpPr>
          <p:cNvPr id="10262" name="Line 22"/>
          <p:cNvSpPr>
            <a:spLocks noChangeShapeType="1"/>
          </p:cNvSpPr>
          <p:nvPr/>
        </p:nvSpPr>
        <p:spPr bwMode="auto">
          <a:xfrm>
            <a:off x="5867400" y="3716338"/>
            <a:ext cx="144463"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0263" name="Line 23"/>
          <p:cNvSpPr>
            <a:spLocks noChangeShapeType="1"/>
          </p:cNvSpPr>
          <p:nvPr/>
        </p:nvSpPr>
        <p:spPr bwMode="auto">
          <a:xfrm>
            <a:off x="6011863" y="3716338"/>
            <a:ext cx="0" cy="1152525"/>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0264" name="Line 24"/>
          <p:cNvSpPr>
            <a:spLocks noChangeShapeType="1"/>
          </p:cNvSpPr>
          <p:nvPr/>
        </p:nvSpPr>
        <p:spPr bwMode="auto">
          <a:xfrm flipH="1">
            <a:off x="5795963" y="4868863"/>
            <a:ext cx="2159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0265" name="Line 25"/>
          <p:cNvSpPr>
            <a:spLocks noChangeShapeType="1"/>
          </p:cNvSpPr>
          <p:nvPr/>
        </p:nvSpPr>
        <p:spPr bwMode="auto">
          <a:xfrm flipH="1" flipV="1">
            <a:off x="5724525" y="4797425"/>
            <a:ext cx="71438" cy="7143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0266" name="Line 26"/>
          <p:cNvSpPr>
            <a:spLocks noChangeShapeType="1"/>
          </p:cNvSpPr>
          <p:nvPr/>
        </p:nvSpPr>
        <p:spPr bwMode="auto">
          <a:xfrm flipH="1">
            <a:off x="5724525" y="4868863"/>
            <a:ext cx="71438" cy="73025"/>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0267" name="Text Box 27"/>
          <p:cNvSpPr txBox="1">
            <a:spLocks noChangeArrowheads="1"/>
          </p:cNvSpPr>
          <p:nvPr/>
        </p:nvSpPr>
        <p:spPr bwMode="auto">
          <a:xfrm>
            <a:off x="6084888" y="3933825"/>
            <a:ext cx="1366837"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spcBef>
                <a:spcPct val="50000"/>
              </a:spcBef>
            </a:pPr>
            <a:r>
              <a:rPr lang="en-GB" b="0"/>
              <a:t>relay neurone</a:t>
            </a:r>
          </a:p>
        </p:txBody>
      </p:sp>
      <p:sp>
        <p:nvSpPr>
          <p:cNvPr id="10268" name="Line 28"/>
          <p:cNvSpPr>
            <a:spLocks noChangeShapeType="1"/>
          </p:cNvSpPr>
          <p:nvPr/>
        </p:nvSpPr>
        <p:spPr bwMode="auto">
          <a:xfrm>
            <a:off x="5435600" y="2997200"/>
            <a:ext cx="1008063" cy="8636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10269" name="Oval 29"/>
          <p:cNvSpPr>
            <a:spLocks noChangeArrowheads="1"/>
          </p:cNvSpPr>
          <p:nvPr/>
        </p:nvSpPr>
        <p:spPr bwMode="auto">
          <a:xfrm>
            <a:off x="5580063" y="4797425"/>
            <a:ext cx="144462" cy="144463"/>
          </a:xfrm>
          <a:prstGeom prst="ellipse">
            <a:avLst/>
          </a:prstGeom>
          <a:solidFill>
            <a:schemeClr val="bg1"/>
          </a:solidFill>
          <a:ln w="9525">
            <a:solidFill>
              <a:schemeClr val="tx1"/>
            </a:solidFill>
            <a:round/>
            <a:headEnd/>
            <a:tailEnd/>
          </a:ln>
        </p:spPr>
        <p:txBody>
          <a:bodyPr wrap="none" anchor="ctr"/>
          <a:lstStyle/>
          <a:p>
            <a:endParaRPr lang="en-US"/>
          </a:p>
        </p:txBody>
      </p:sp>
      <p:sp>
        <p:nvSpPr>
          <p:cNvPr id="10270" name="Line 30"/>
          <p:cNvSpPr>
            <a:spLocks noChangeShapeType="1"/>
          </p:cNvSpPr>
          <p:nvPr/>
        </p:nvSpPr>
        <p:spPr bwMode="auto">
          <a:xfrm flipH="1">
            <a:off x="3348038" y="4868863"/>
            <a:ext cx="2232025"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0271" name="Line 31"/>
          <p:cNvSpPr>
            <a:spLocks noChangeShapeType="1"/>
          </p:cNvSpPr>
          <p:nvPr/>
        </p:nvSpPr>
        <p:spPr bwMode="auto">
          <a:xfrm flipH="1" flipV="1">
            <a:off x="3276600" y="4797425"/>
            <a:ext cx="71438" cy="7143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0272" name="Line 32"/>
          <p:cNvSpPr>
            <a:spLocks noChangeShapeType="1"/>
          </p:cNvSpPr>
          <p:nvPr/>
        </p:nvSpPr>
        <p:spPr bwMode="auto">
          <a:xfrm flipH="1">
            <a:off x="3276600" y="4868863"/>
            <a:ext cx="71438" cy="73025"/>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0273" name="Text Box 33"/>
          <p:cNvSpPr txBox="1">
            <a:spLocks noChangeArrowheads="1"/>
          </p:cNvSpPr>
          <p:nvPr/>
        </p:nvSpPr>
        <p:spPr bwMode="auto">
          <a:xfrm>
            <a:off x="3708400" y="5589588"/>
            <a:ext cx="2089150"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spcBef>
                <a:spcPct val="50000"/>
              </a:spcBef>
            </a:pPr>
            <a:r>
              <a:rPr lang="en-GB" b="0"/>
              <a:t>motor neurone</a:t>
            </a:r>
          </a:p>
        </p:txBody>
      </p:sp>
      <p:sp>
        <p:nvSpPr>
          <p:cNvPr id="10274" name="Line 34"/>
          <p:cNvSpPr>
            <a:spLocks noChangeShapeType="1"/>
          </p:cNvSpPr>
          <p:nvPr/>
        </p:nvSpPr>
        <p:spPr bwMode="auto">
          <a:xfrm flipH="1">
            <a:off x="5219700" y="4581525"/>
            <a:ext cx="1296988" cy="1008063"/>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Tree>
    <p:extLst>
      <p:ext uri="{BB962C8B-B14F-4D97-AF65-F5344CB8AC3E}">
        <p14:creationId xmlns:p14="http://schemas.microsoft.com/office/powerpoint/2010/main" xmlns="" val="143227891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5364163" y="3213100"/>
            <a:ext cx="3455987" cy="2232025"/>
          </a:xfrm>
          <a:prstGeom prst="rect">
            <a:avLst/>
          </a:prstGeom>
          <a:solidFill>
            <a:schemeClr val="folHlink"/>
          </a:solidFill>
          <a:ln w="9525">
            <a:solidFill>
              <a:schemeClr val="tx1"/>
            </a:solidFill>
            <a:miter lim="800000"/>
            <a:headEnd/>
            <a:tailEnd/>
          </a:ln>
        </p:spPr>
        <p:txBody>
          <a:bodyPr wrap="none" anchor="ctr"/>
          <a:lstStyle/>
          <a:p>
            <a:endParaRPr lang="en-US"/>
          </a:p>
        </p:txBody>
      </p:sp>
      <p:sp>
        <p:nvSpPr>
          <p:cNvPr id="11267" name="AutoShape 3"/>
          <p:cNvSpPr>
            <a:spLocks noGrp="1" noChangeArrowheads="1"/>
          </p:cNvSpPr>
          <p:nvPr>
            <p:ph type="title"/>
          </p:nvPr>
        </p:nvSpPr>
        <p:spPr/>
        <p:txBody>
          <a:bodyPr/>
          <a:lstStyle/>
          <a:p>
            <a:pPr eaLnBrk="1" hangingPunct="1"/>
            <a:r>
              <a:rPr lang="en-GB" smtClean="0"/>
              <a:t>A simplified reflex arc</a:t>
            </a:r>
          </a:p>
        </p:txBody>
      </p:sp>
      <p:sp>
        <p:nvSpPr>
          <p:cNvPr id="11268" name="Text Box 4"/>
          <p:cNvSpPr txBox="1">
            <a:spLocks noChangeArrowheads="1"/>
          </p:cNvSpPr>
          <p:nvPr/>
        </p:nvSpPr>
        <p:spPr bwMode="auto">
          <a:xfrm>
            <a:off x="827088" y="2492375"/>
            <a:ext cx="115252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spcBef>
                <a:spcPct val="50000"/>
              </a:spcBef>
            </a:pPr>
            <a:r>
              <a:rPr lang="en-GB"/>
              <a:t>stimulus</a:t>
            </a:r>
          </a:p>
        </p:txBody>
      </p:sp>
      <p:sp>
        <p:nvSpPr>
          <p:cNvPr id="11269" name="Line 5"/>
          <p:cNvSpPr>
            <a:spLocks noChangeShapeType="1"/>
          </p:cNvSpPr>
          <p:nvPr/>
        </p:nvSpPr>
        <p:spPr bwMode="auto">
          <a:xfrm>
            <a:off x="1476375" y="2852738"/>
            <a:ext cx="287338" cy="288925"/>
          </a:xfrm>
          <a:prstGeom prst="line">
            <a:avLst/>
          </a:prstGeom>
          <a:noFill/>
          <a:ln w="76200">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11270" name="Rectangle 6"/>
          <p:cNvSpPr>
            <a:spLocks noChangeArrowheads="1"/>
          </p:cNvSpPr>
          <p:nvPr/>
        </p:nvSpPr>
        <p:spPr bwMode="auto">
          <a:xfrm>
            <a:off x="2339975" y="3500438"/>
            <a:ext cx="503238" cy="433387"/>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11271" name="Text Box 7"/>
          <p:cNvSpPr txBox="1">
            <a:spLocks noChangeArrowheads="1"/>
          </p:cNvSpPr>
          <p:nvPr/>
        </p:nvSpPr>
        <p:spPr bwMode="auto">
          <a:xfrm>
            <a:off x="1692275" y="3141663"/>
            <a:ext cx="1223963"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spcBef>
                <a:spcPct val="50000"/>
              </a:spcBef>
            </a:pPr>
            <a:r>
              <a:rPr lang="en-GB" b="0"/>
              <a:t>receptor</a:t>
            </a:r>
          </a:p>
        </p:txBody>
      </p:sp>
      <p:sp>
        <p:nvSpPr>
          <p:cNvPr id="11272" name="Line 8"/>
          <p:cNvSpPr>
            <a:spLocks noChangeShapeType="1"/>
          </p:cNvSpPr>
          <p:nvPr/>
        </p:nvSpPr>
        <p:spPr bwMode="auto">
          <a:xfrm>
            <a:off x="2843213" y="3716338"/>
            <a:ext cx="2159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1273" name="Line 9"/>
          <p:cNvSpPr>
            <a:spLocks noChangeShapeType="1"/>
          </p:cNvSpPr>
          <p:nvPr/>
        </p:nvSpPr>
        <p:spPr bwMode="auto">
          <a:xfrm flipV="1">
            <a:off x="3059113" y="3644900"/>
            <a:ext cx="73025" cy="7143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1274" name="Line 10"/>
          <p:cNvSpPr>
            <a:spLocks noChangeShapeType="1"/>
          </p:cNvSpPr>
          <p:nvPr/>
        </p:nvSpPr>
        <p:spPr bwMode="auto">
          <a:xfrm>
            <a:off x="3059113" y="3716338"/>
            <a:ext cx="73025" cy="73025"/>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1275" name="Line 11"/>
          <p:cNvSpPr>
            <a:spLocks noChangeShapeType="1"/>
          </p:cNvSpPr>
          <p:nvPr/>
        </p:nvSpPr>
        <p:spPr bwMode="auto">
          <a:xfrm>
            <a:off x="3276600" y="3716338"/>
            <a:ext cx="23749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1276" name="Line 12"/>
          <p:cNvSpPr>
            <a:spLocks noChangeShapeType="1"/>
          </p:cNvSpPr>
          <p:nvPr/>
        </p:nvSpPr>
        <p:spPr bwMode="auto">
          <a:xfrm>
            <a:off x="3203575" y="3644900"/>
            <a:ext cx="73025" cy="7143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1277" name="Line 13"/>
          <p:cNvSpPr>
            <a:spLocks noChangeShapeType="1"/>
          </p:cNvSpPr>
          <p:nvPr/>
        </p:nvSpPr>
        <p:spPr bwMode="auto">
          <a:xfrm flipH="1">
            <a:off x="3203575" y="3716338"/>
            <a:ext cx="73025" cy="73025"/>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1278" name="Oval 14"/>
          <p:cNvSpPr>
            <a:spLocks noChangeArrowheads="1"/>
          </p:cNvSpPr>
          <p:nvPr/>
        </p:nvSpPr>
        <p:spPr bwMode="auto">
          <a:xfrm>
            <a:off x="4859338" y="3500438"/>
            <a:ext cx="144462" cy="71437"/>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1279" name="Line 15"/>
          <p:cNvSpPr>
            <a:spLocks noChangeShapeType="1"/>
          </p:cNvSpPr>
          <p:nvPr/>
        </p:nvSpPr>
        <p:spPr bwMode="auto">
          <a:xfrm>
            <a:off x="4932363" y="3573463"/>
            <a:ext cx="0" cy="142875"/>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1280" name="Text Box 16"/>
          <p:cNvSpPr txBox="1">
            <a:spLocks noChangeArrowheads="1"/>
          </p:cNvSpPr>
          <p:nvPr/>
        </p:nvSpPr>
        <p:spPr bwMode="auto">
          <a:xfrm>
            <a:off x="3492500" y="2781300"/>
            <a:ext cx="266382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spcBef>
                <a:spcPct val="50000"/>
              </a:spcBef>
            </a:pPr>
            <a:r>
              <a:rPr lang="en-GB" b="0"/>
              <a:t>sensory neurone</a:t>
            </a:r>
          </a:p>
        </p:txBody>
      </p:sp>
      <p:sp>
        <p:nvSpPr>
          <p:cNvPr id="11281" name="Line 17"/>
          <p:cNvSpPr>
            <a:spLocks noChangeShapeType="1"/>
          </p:cNvSpPr>
          <p:nvPr/>
        </p:nvSpPr>
        <p:spPr bwMode="auto">
          <a:xfrm flipV="1">
            <a:off x="2771775" y="2997200"/>
            <a:ext cx="720725" cy="287338"/>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11282" name="Line 18"/>
          <p:cNvSpPr>
            <a:spLocks noChangeShapeType="1"/>
          </p:cNvSpPr>
          <p:nvPr/>
        </p:nvSpPr>
        <p:spPr bwMode="auto">
          <a:xfrm flipV="1">
            <a:off x="5651500" y="3644900"/>
            <a:ext cx="73025" cy="7143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1283" name="Line 19"/>
          <p:cNvSpPr>
            <a:spLocks noChangeShapeType="1"/>
          </p:cNvSpPr>
          <p:nvPr/>
        </p:nvSpPr>
        <p:spPr bwMode="auto">
          <a:xfrm>
            <a:off x="5651500" y="3716338"/>
            <a:ext cx="73025" cy="73025"/>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1284" name="Text Box 20"/>
          <p:cNvSpPr txBox="1">
            <a:spLocks noChangeArrowheads="1"/>
          </p:cNvSpPr>
          <p:nvPr/>
        </p:nvSpPr>
        <p:spPr bwMode="auto">
          <a:xfrm>
            <a:off x="7740650" y="3644900"/>
            <a:ext cx="1223963" cy="1465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spcBef>
                <a:spcPct val="50000"/>
              </a:spcBef>
            </a:pPr>
            <a:r>
              <a:rPr lang="en-GB" b="0"/>
              <a:t>spinal cord of central nervous system</a:t>
            </a:r>
          </a:p>
        </p:txBody>
      </p:sp>
      <p:sp>
        <p:nvSpPr>
          <p:cNvPr id="11285" name="Oval 21"/>
          <p:cNvSpPr>
            <a:spLocks noChangeArrowheads="1"/>
          </p:cNvSpPr>
          <p:nvPr/>
        </p:nvSpPr>
        <p:spPr bwMode="auto">
          <a:xfrm>
            <a:off x="5724525" y="3644900"/>
            <a:ext cx="142875" cy="144463"/>
          </a:xfrm>
          <a:prstGeom prst="ellipse">
            <a:avLst/>
          </a:prstGeom>
          <a:solidFill>
            <a:schemeClr val="bg1"/>
          </a:solidFill>
          <a:ln w="9525">
            <a:solidFill>
              <a:schemeClr val="tx1"/>
            </a:solidFill>
            <a:round/>
            <a:headEnd/>
            <a:tailEnd/>
          </a:ln>
        </p:spPr>
        <p:txBody>
          <a:bodyPr wrap="none" anchor="ctr"/>
          <a:lstStyle/>
          <a:p>
            <a:endParaRPr lang="en-US"/>
          </a:p>
        </p:txBody>
      </p:sp>
      <p:sp>
        <p:nvSpPr>
          <p:cNvPr id="11286" name="Line 22"/>
          <p:cNvSpPr>
            <a:spLocks noChangeShapeType="1"/>
          </p:cNvSpPr>
          <p:nvPr/>
        </p:nvSpPr>
        <p:spPr bwMode="auto">
          <a:xfrm>
            <a:off x="5867400" y="3716338"/>
            <a:ext cx="144463"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1287" name="Line 23"/>
          <p:cNvSpPr>
            <a:spLocks noChangeShapeType="1"/>
          </p:cNvSpPr>
          <p:nvPr/>
        </p:nvSpPr>
        <p:spPr bwMode="auto">
          <a:xfrm>
            <a:off x="6011863" y="3716338"/>
            <a:ext cx="0" cy="1152525"/>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1288" name="Line 24"/>
          <p:cNvSpPr>
            <a:spLocks noChangeShapeType="1"/>
          </p:cNvSpPr>
          <p:nvPr/>
        </p:nvSpPr>
        <p:spPr bwMode="auto">
          <a:xfrm flipH="1">
            <a:off x="5795963" y="4868863"/>
            <a:ext cx="2159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1289" name="Line 25"/>
          <p:cNvSpPr>
            <a:spLocks noChangeShapeType="1"/>
          </p:cNvSpPr>
          <p:nvPr/>
        </p:nvSpPr>
        <p:spPr bwMode="auto">
          <a:xfrm flipH="1" flipV="1">
            <a:off x="5724525" y="4797425"/>
            <a:ext cx="71438" cy="7143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1290" name="Line 26"/>
          <p:cNvSpPr>
            <a:spLocks noChangeShapeType="1"/>
          </p:cNvSpPr>
          <p:nvPr/>
        </p:nvSpPr>
        <p:spPr bwMode="auto">
          <a:xfrm flipH="1">
            <a:off x="5724525" y="4868863"/>
            <a:ext cx="71438" cy="73025"/>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1291" name="Text Box 27"/>
          <p:cNvSpPr txBox="1">
            <a:spLocks noChangeArrowheads="1"/>
          </p:cNvSpPr>
          <p:nvPr/>
        </p:nvSpPr>
        <p:spPr bwMode="auto">
          <a:xfrm>
            <a:off x="6084888" y="3933825"/>
            <a:ext cx="1366837"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spcBef>
                <a:spcPct val="50000"/>
              </a:spcBef>
            </a:pPr>
            <a:r>
              <a:rPr lang="en-GB" b="0"/>
              <a:t>relay neurone</a:t>
            </a:r>
          </a:p>
        </p:txBody>
      </p:sp>
      <p:sp>
        <p:nvSpPr>
          <p:cNvPr id="11292" name="Line 28"/>
          <p:cNvSpPr>
            <a:spLocks noChangeShapeType="1"/>
          </p:cNvSpPr>
          <p:nvPr/>
        </p:nvSpPr>
        <p:spPr bwMode="auto">
          <a:xfrm>
            <a:off x="5435600" y="2997200"/>
            <a:ext cx="1008063" cy="8636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11293" name="Oval 29"/>
          <p:cNvSpPr>
            <a:spLocks noChangeArrowheads="1"/>
          </p:cNvSpPr>
          <p:nvPr/>
        </p:nvSpPr>
        <p:spPr bwMode="auto">
          <a:xfrm>
            <a:off x="5580063" y="4797425"/>
            <a:ext cx="144462" cy="144463"/>
          </a:xfrm>
          <a:prstGeom prst="ellipse">
            <a:avLst/>
          </a:prstGeom>
          <a:solidFill>
            <a:schemeClr val="bg1"/>
          </a:solidFill>
          <a:ln w="9525">
            <a:solidFill>
              <a:schemeClr val="tx1"/>
            </a:solidFill>
            <a:round/>
            <a:headEnd/>
            <a:tailEnd/>
          </a:ln>
        </p:spPr>
        <p:txBody>
          <a:bodyPr wrap="none" anchor="ctr"/>
          <a:lstStyle/>
          <a:p>
            <a:endParaRPr lang="en-US"/>
          </a:p>
        </p:txBody>
      </p:sp>
      <p:sp>
        <p:nvSpPr>
          <p:cNvPr id="11294" name="Line 30"/>
          <p:cNvSpPr>
            <a:spLocks noChangeShapeType="1"/>
          </p:cNvSpPr>
          <p:nvPr/>
        </p:nvSpPr>
        <p:spPr bwMode="auto">
          <a:xfrm flipH="1">
            <a:off x="3348038" y="4868863"/>
            <a:ext cx="2232025"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1295" name="Line 31"/>
          <p:cNvSpPr>
            <a:spLocks noChangeShapeType="1"/>
          </p:cNvSpPr>
          <p:nvPr/>
        </p:nvSpPr>
        <p:spPr bwMode="auto">
          <a:xfrm flipH="1" flipV="1">
            <a:off x="3276600" y="4797425"/>
            <a:ext cx="71438" cy="7143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1296" name="Line 32"/>
          <p:cNvSpPr>
            <a:spLocks noChangeShapeType="1"/>
          </p:cNvSpPr>
          <p:nvPr/>
        </p:nvSpPr>
        <p:spPr bwMode="auto">
          <a:xfrm flipH="1">
            <a:off x="3276600" y="4868863"/>
            <a:ext cx="71438" cy="73025"/>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1297" name="Text Box 33"/>
          <p:cNvSpPr txBox="1">
            <a:spLocks noChangeArrowheads="1"/>
          </p:cNvSpPr>
          <p:nvPr/>
        </p:nvSpPr>
        <p:spPr bwMode="auto">
          <a:xfrm>
            <a:off x="3708400" y="5589588"/>
            <a:ext cx="2089150"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spcBef>
                <a:spcPct val="50000"/>
              </a:spcBef>
            </a:pPr>
            <a:r>
              <a:rPr lang="en-GB" b="0"/>
              <a:t>motor neurone</a:t>
            </a:r>
          </a:p>
        </p:txBody>
      </p:sp>
      <p:sp>
        <p:nvSpPr>
          <p:cNvPr id="11298" name="Line 34"/>
          <p:cNvSpPr>
            <a:spLocks noChangeShapeType="1"/>
          </p:cNvSpPr>
          <p:nvPr/>
        </p:nvSpPr>
        <p:spPr bwMode="auto">
          <a:xfrm flipH="1">
            <a:off x="5219700" y="4581525"/>
            <a:ext cx="1296988" cy="1008063"/>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11299" name="Rectangle 35"/>
          <p:cNvSpPr>
            <a:spLocks noChangeArrowheads="1"/>
          </p:cNvSpPr>
          <p:nvPr/>
        </p:nvSpPr>
        <p:spPr bwMode="auto">
          <a:xfrm>
            <a:off x="1692275" y="4724400"/>
            <a:ext cx="1511300" cy="288925"/>
          </a:xfrm>
          <a:prstGeom prst="rect">
            <a:avLst/>
          </a:prstGeom>
          <a:solidFill>
            <a:srgbClr val="FF99CC"/>
          </a:solidFill>
          <a:ln w="9525">
            <a:solidFill>
              <a:schemeClr val="tx1"/>
            </a:solidFill>
            <a:miter lim="800000"/>
            <a:headEnd/>
            <a:tailEnd/>
          </a:ln>
        </p:spPr>
        <p:txBody>
          <a:bodyPr wrap="none" anchor="ctr"/>
          <a:lstStyle/>
          <a:p>
            <a:endParaRPr lang="en-US"/>
          </a:p>
        </p:txBody>
      </p:sp>
      <p:sp>
        <p:nvSpPr>
          <p:cNvPr id="11300" name="Text Box 36"/>
          <p:cNvSpPr txBox="1">
            <a:spLocks noChangeArrowheads="1"/>
          </p:cNvSpPr>
          <p:nvPr/>
        </p:nvSpPr>
        <p:spPr bwMode="auto">
          <a:xfrm>
            <a:off x="1908175" y="5013325"/>
            <a:ext cx="1296988"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spcBef>
                <a:spcPct val="50000"/>
              </a:spcBef>
            </a:pPr>
            <a:r>
              <a:rPr lang="en-GB" b="0"/>
              <a:t>effector</a:t>
            </a:r>
          </a:p>
        </p:txBody>
      </p:sp>
      <p:sp>
        <p:nvSpPr>
          <p:cNvPr id="11301" name="Line 37"/>
          <p:cNvSpPr>
            <a:spLocks noChangeShapeType="1"/>
          </p:cNvSpPr>
          <p:nvPr/>
        </p:nvSpPr>
        <p:spPr bwMode="auto">
          <a:xfrm flipH="1" flipV="1">
            <a:off x="2843213" y="5300663"/>
            <a:ext cx="865187" cy="433387"/>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Tree>
    <p:extLst>
      <p:ext uri="{BB962C8B-B14F-4D97-AF65-F5344CB8AC3E}">
        <p14:creationId xmlns:p14="http://schemas.microsoft.com/office/powerpoint/2010/main" xmlns="" val="2872776503"/>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STRETCH REFLEX</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smtClean="0">
                <a:effectLst/>
              </a:rPr>
              <a:t>This is spinal reflex activated by stretching of the muscle.</a:t>
            </a:r>
          </a:p>
          <a:p>
            <a:pPr>
              <a:buFont typeface="Wingdings" pitchFamily="2" charset="2"/>
              <a:buChar char="Ø"/>
            </a:pPr>
            <a:r>
              <a:rPr lang="en-US" dirty="0" smtClean="0">
                <a:effectLst/>
              </a:rPr>
              <a:t>When an innervated muscle is stretched it respond by contraction and developing tension to counteract the stretching force.</a:t>
            </a:r>
          </a:p>
          <a:p>
            <a:pPr>
              <a:buFont typeface="Wingdings" pitchFamily="2" charset="2"/>
              <a:buChar char="Ø"/>
            </a:pPr>
            <a:r>
              <a:rPr lang="en-US" dirty="0" smtClean="0">
                <a:effectLst/>
              </a:rPr>
              <a:t>Contraction of the muscle by stretch reflex is accompanied by the reciprocal inhibition of the antagonistic muscle.</a:t>
            </a:r>
          </a:p>
        </p:txBody>
      </p:sp>
    </p:spTree>
    <p:extLst>
      <p:ext uri="{BB962C8B-B14F-4D97-AF65-F5344CB8AC3E}">
        <p14:creationId xmlns:p14="http://schemas.microsoft.com/office/powerpoint/2010/main" xmlns="" val="2220043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THE RIGHTING REFLEX</a:t>
            </a:r>
            <a:endParaRPr lang="en-US" dirty="0">
              <a:effectLst/>
            </a:endParaRPr>
          </a:p>
        </p:txBody>
      </p:sp>
      <p:sp>
        <p:nvSpPr>
          <p:cNvPr id="3" name="Content Placeholder 2"/>
          <p:cNvSpPr>
            <a:spLocks noGrp="1"/>
          </p:cNvSpPr>
          <p:nvPr>
            <p:ph idx="1"/>
          </p:nvPr>
        </p:nvSpPr>
        <p:spPr/>
        <p:txBody>
          <a:bodyPr/>
          <a:lstStyle/>
          <a:p>
            <a:pPr marL="0" indent="0">
              <a:buNone/>
            </a:pPr>
            <a:r>
              <a:rPr lang="en-US" dirty="0" smtClean="0">
                <a:effectLst/>
              </a:rPr>
              <a:t>These are series of reflexes concerned with maintenance and restoration of equilibrium.</a:t>
            </a:r>
          </a:p>
          <a:p>
            <a:pPr marL="0" indent="0">
              <a:buNone/>
            </a:pPr>
            <a:r>
              <a:rPr lang="en-US" dirty="0" smtClean="0">
                <a:effectLst/>
              </a:rPr>
              <a:t>Pushing the patient cause the series of mass movements to restore the balance.</a:t>
            </a:r>
            <a:endParaRPr lang="en-US" dirty="0">
              <a:effectLst/>
            </a:endParaRPr>
          </a:p>
        </p:txBody>
      </p:sp>
    </p:spTree>
    <p:extLst>
      <p:ext uri="{BB962C8B-B14F-4D97-AF65-F5344CB8AC3E}">
        <p14:creationId xmlns:p14="http://schemas.microsoft.com/office/powerpoint/2010/main" xmlns="" val="234615488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THE POSTURAL REFLEX</a:t>
            </a:r>
            <a:endParaRPr lang="en-US" dirty="0">
              <a:effectLst/>
            </a:endParaRPr>
          </a:p>
        </p:txBody>
      </p:sp>
      <p:sp>
        <p:nvSpPr>
          <p:cNvPr id="3" name="Content Placeholder 2"/>
          <p:cNvSpPr>
            <a:spLocks noGrp="1"/>
          </p:cNvSpPr>
          <p:nvPr>
            <p:ph idx="1"/>
          </p:nvPr>
        </p:nvSpPr>
        <p:spPr/>
        <p:txBody>
          <a:bodyPr/>
          <a:lstStyle/>
          <a:p>
            <a:pPr marL="0" indent="0">
              <a:buNone/>
            </a:pPr>
            <a:r>
              <a:rPr lang="en-US" dirty="0" smtClean="0">
                <a:effectLst/>
              </a:rPr>
              <a:t>The erect posture is maintained by the complex series of reflexes collectively known as postural reflexes.</a:t>
            </a:r>
            <a:endParaRPr lang="en-US" dirty="0">
              <a:effectLst/>
            </a:endParaRPr>
          </a:p>
        </p:txBody>
      </p:sp>
    </p:spTree>
    <p:extLst>
      <p:ext uri="{BB962C8B-B14F-4D97-AF65-F5344CB8AC3E}">
        <p14:creationId xmlns:p14="http://schemas.microsoft.com/office/powerpoint/2010/main" xmlns="" val="241364151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EFFECT AND USES</a:t>
            </a:r>
            <a:endParaRPr lang="en-US" dirty="0">
              <a:effectLst/>
            </a:endParaRPr>
          </a:p>
        </p:txBody>
      </p:sp>
      <p:sp>
        <p:nvSpPr>
          <p:cNvPr id="3" name="Content Placeholder 2"/>
          <p:cNvSpPr>
            <a:spLocks noGrp="1"/>
          </p:cNvSpPr>
          <p:nvPr>
            <p:ph idx="1"/>
          </p:nvPr>
        </p:nvSpPr>
        <p:spPr/>
        <p:txBody>
          <a:bodyPr/>
          <a:lstStyle/>
          <a:p>
            <a:pPr>
              <a:buFont typeface="Wingdings" pitchFamily="2" charset="2"/>
              <a:buChar char="q"/>
            </a:pPr>
            <a:r>
              <a:rPr lang="en-US" b="1" dirty="0" smtClean="0">
                <a:effectLst/>
              </a:rPr>
              <a:t>INITIATION OF REFLEX MOVEMENT: </a:t>
            </a:r>
            <a:r>
              <a:rPr lang="en-US" dirty="0" smtClean="0">
                <a:effectLst/>
              </a:rPr>
              <a:t>it provide activity of  NM mechanism when voluntary effort is ineffective. i.e. in flaccid paralysis and brain damage.</a:t>
            </a:r>
          </a:p>
          <a:p>
            <a:pPr>
              <a:buFont typeface="Wingdings" pitchFamily="2" charset="2"/>
              <a:buChar char="q"/>
            </a:pPr>
            <a:r>
              <a:rPr lang="en-US" b="1" dirty="0" smtClean="0">
                <a:effectLst/>
              </a:rPr>
              <a:t>NORMAL JOINT MOBILITY: </a:t>
            </a:r>
            <a:r>
              <a:rPr lang="en-US" dirty="0" smtClean="0">
                <a:effectLst/>
              </a:rPr>
              <a:t> joint mobility and muscle extensibility is maintained when the spastic paralysis make voluntary movements impossible.</a:t>
            </a:r>
          </a:p>
          <a:p>
            <a:pPr marL="0" indent="0">
              <a:buNone/>
            </a:pPr>
            <a:r>
              <a:rPr lang="en-US" dirty="0" smtClean="0">
                <a:effectLst/>
              </a:rPr>
              <a:t> </a:t>
            </a:r>
            <a:endParaRPr lang="en-US" b="1" dirty="0">
              <a:effectLst/>
            </a:endParaRPr>
          </a:p>
        </p:txBody>
      </p:sp>
    </p:spTree>
    <p:extLst>
      <p:ext uri="{BB962C8B-B14F-4D97-AF65-F5344CB8AC3E}">
        <p14:creationId xmlns:p14="http://schemas.microsoft.com/office/powerpoint/2010/main" xmlns="" val="2689453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pattFill prst="smConfetti">
          <a:fgClr>
            <a:schemeClr val="bg2"/>
          </a:fgClr>
          <a:bgClr>
            <a:schemeClr val="bg1"/>
          </a:bgClr>
        </a:patt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EFFECT AND USES</a:t>
            </a:r>
            <a:endParaRPr lang="en-US" dirty="0">
              <a:effectLst/>
            </a:endParaRPr>
          </a:p>
        </p:txBody>
      </p:sp>
      <p:sp>
        <p:nvSpPr>
          <p:cNvPr id="3" name="Content Placeholder 2"/>
          <p:cNvSpPr>
            <a:spLocks noGrp="1"/>
          </p:cNvSpPr>
          <p:nvPr>
            <p:ph idx="1"/>
          </p:nvPr>
        </p:nvSpPr>
        <p:spPr/>
        <p:txBody>
          <a:bodyPr/>
          <a:lstStyle/>
          <a:p>
            <a:pPr>
              <a:buFont typeface="Wingdings" pitchFamily="2" charset="2"/>
              <a:buChar char="q"/>
            </a:pPr>
            <a:r>
              <a:rPr lang="en-US" b="1" dirty="0" smtClean="0">
                <a:effectLst/>
              </a:rPr>
              <a:t>CIRCULATION IMPROVEMENT: </a:t>
            </a:r>
            <a:r>
              <a:rPr lang="en-US" dirty="0" smtClean="0">
                <a:effectLst/>
              </a:rPr>
              <a:t>it is improved by the contraction of muscle and movement of joint.</a:t>
            </a:r>
          </a:p>
          <a:p>
            <a:pPr>
              <a:buFont typeface="Wingdings" pitchFamily="2" charset="2"/>
              <a:buChar char="q"/>
            </a:pPr>
            <a:r>
              <a:rPr lang="en-US" b="1" dirty="0" smtClean="0">
                <a:effectLst/>
              </a:rPr>
              <a:t>RELAXATION OF THE SPASTIC MUSCLE: </a:t>
            </a:r>
            <a:r>
              <a:rPr lang="en-US" dirty="0" smtClean="0">
                <a:effectLst/>
              </a:rPr>
              <a:t>it  is achieved by reciprocal inhibition.</a:t>
            </a:r>
          </a:p>
          <a:p>
            <a:pPr>
              <a:buFont typeface="Wingdings" pitchFamily="2" charset="2"/>
              <a:buChar char="q"/>
            </a:pPr>
            <a:r>
              <a:rPr lang="en-US" b="1" dirty="0" smtClean="0">
                <a:effectLst/>
              </a:rPr>
              <a:t>POSTURAL REFLEXES: </a:t>
            </a:r>
            <a:r>
              <a:rPr lang="en-US" dirty="0" smtClean="0">
                <a:effectLst/>
              </a:rPr>
              <a:t>this is basis for the postural reeducation.</a:t>
            </a:r>
            <a:r>
              <a:rPr lang="en-US" b="1" dirty="0" smtClean="0">
                <a:effectLst/>
              </a:rPr>
              <a:t> </a:t>
            </a:r>
            <a:endParaRPr lang="en-US" b="1" dirty="0">
              <a:effectLst/>
            </a:endParaRPr>
          </a:p>
        </p:txBody>
      </p:sp>
    </p:spTree>
    <p:extLst>
      <p:ext uri="{BB962C8B-B14F-4D97-AF65-F5344CB8AC3E}">
        <p14:creationId xmlns:p14="http://schemas.microsoft.com/office/powerpoint/2010/main" xmlns="" val="2636853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Resistance by the Physiotherapist</a:t>
            </a:r>
            <a:endParaRPr lang="en-US" dirty="0">
              <a:effectLst/>
            </a:endParaRPr>
          </a:p>
        </p:txBody>
      </p:sp>
      <p:sp>
        <p:nvSpPr>
          <p:cNvPr id="3" name="Content Placeholder 2"/>
          <p:cNvSpPr>
            <a:spLocks noGrp="1"/>
          </p:cNvSpPr>
          <p:nvPr>
            <p:ph idx="1"/>
          </p:nvPr>
        </p:nvSpPr>
        <p:spPr/>
        <p:txBody>
          <a:bodyPr/>
          <a:lstStyle/>
          <a:p>
            <a:pPr marL="0" indent="0">
              <a:buNone/>
            </a:pPr>
            <a:r>
              <a:rPr lang="en-US" dirty="0" smtClean="0">
                <a:effectLst/>
              </a:rPr>
              <a:t>It is applied manually. Physiotherapists hand is used to apply the resistance. This may vary in different part of range according to the power of the muscle. </a:t>
            </a:r>
          </a:p>
          <a:p>
            <a:pPr marL="0" indent="0">
              <a:buNone/>
            </a:pPr>
            <a:endParaRPr lang="en-US" dirty="0">
              <a:effectLst/>
            </a:endParaRPr>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828800" y="3775363"/>
            <a:ext cx="5334000" cy="194618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4243267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Resistance by the Patient</a:t>
            </a:r>
            <a:endParaRPr lang="en-US" dirty="0">
              <a:effectLst/>
            </a:endParaRPr>
          </a:p>
        </p:txBody>
      </p:sp>
      <p:sp>
        <p:nvSpPr>
          <p:cNvPr id="3" name="Content Placeholder 2"/>
          <p:cNvSpPr>
            <a:spLocks noGrp="1"/>
          </p:cNvSpPr>
          <p:nvPr>
            <p:ph idx="1"/>
          </p:nvPr>
        </p:nvSpPr>
        <p:spPr/>
        <p:txBody>
          <a:bodyPr/>
          <a:lstStyle/>
          <a:p>
            <a:pPr marL="0" indent="0">
              <a:buNone/>
            </a:pPr>
            <a:r>
              <a:rPr lang="en-US" dirty="0" smtClean="0">
                <a:effectLst/>
              </a:rPr>
              <a:t>Patient can resist his movement by his own sound limb, or by his own body weight.</a:t>
            </a:r>
          </a:p>
          <a:p>
            <a:pPr marL="0" indent="0">
              <a:buNone/>
            </a:pPr>
            <a:r>
              <a:rPr lang="en-US" dirty="0" smtClean="0">
                <a:effectLst/>
              </a:rPr>
              <a:t>Examples:</a:t>
            </a:r>
          </a:p>
          <a:p>
            <a:pPr marL="0" indent="0">
              <a:buNone/>
            </a:pPr>
            <a:r>
              <a:rPr lang="en-US" dirty="0" smtClean="0">
                <a:effectLst/>
              </a:rPr>
              <a:t>High sitting and resisting extension of knee by his own  sound limb.</a:t>
            </a:r>
          </a:p>
          <a:p>
            <a:pPr marL="0" indent="0">
              <a:buNone/>
            </a:pPr>
            <a:r>
              <a:rPr lang="en-US" dirty="0" smtClean="0">
                <a:effectLst/>
              </a:rPr>
              <a:t>Press ups.  </a:t>
            </a:r>
            <a:endParaRPr lang="en-US" dirty="0">
              <a:effectLst/>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105400" y="4267200"/>
            <a:ext cx="3276600" cy="20227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095260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RESISTANCE BY WEIGHT</a:t>
            </a:r>
            <a:endParaRPr lang="en-US" dirty="0">
              <a:effectLst/>
            </a:endParaRPr>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effectLst/>
              </a:rPr>
              <a:t>Direct application of force on the body forms a simple and effective method.</a:t>
            </a:r>
          </a:p>
          <a:p>
            <a:pPr marL="0" indent="0">
              <a:buNone/>
            </a:pPr>
            <a:r>
              <a:rPr lang="en-US" dirty="0" smtClean="0">
                <a:effectLst/>
              </a:rPr>
              <a:t>Apparatus used for this are</a:t>
            </a:r>
          </a:p>
          <a:p>
            <a:pPr>
              <a:buFont typeface="Wingdings" pitchFamily="2" charset="2"/>
              <a:buChar char="ü"/>
            </a:pPr>
            <a:r>
              <a:rPr lang="en-US" sz="2800" dirty="0" smtClean="0">
                <a:effectLst/>
              </a:rPr>
              <a:t>Sand bags</a:t>
            </a:r>
          </a:p>
          <a:p>
            <a:pPr>
              <a:buFont typeface="Wingdings" pitchFamily="2" charset="2"/>
              <a:buChar char="ü"/>
            </a:pPr>
            <a:r>
              <a:rPr lang="en-US" sz="2800" dirty="0" smtClean="0">
                <a:effectLst/>
              </a:rPr>
              <a:t>Metal weights</a:t>
            </a:r>
          </a:p>
          <a:p>
            <a:pPr>
              <a:buFont typeface="Wingdings" pitchFamily="2" charset="2"/>
              <a:buChar char="ü"/>
            </a:pPr>
            <a:r>
              <a:rPr lang="en-US" sz="2800" dirty="0" smtClean="0">
                <a:effectLst/>
              </a:rPr>
              <a:t>Medicinal ball i.e. held in the hand</a:t>
            </a:r>
          </a:p>
          <a:p>
            <a:pPr marL="0" indent="0">
              <a:buNone/>
            </a:pPr>
            <a:r>
              <a:rPr lang="en-US" sz="2800" dirty="0" smtClean="0">
                <a:effectLst/>
              </a:rPr>
              <a:t>Attachment should be comfortable and efficient. </a:t>
            </a:r>
          </a:p>
          <a:p>
            <a:pPr marL="0" indent="0">
              <a:buNone/>
            </a:pPr>
            <a:r>
              <a:rPr lang="en-US" sz="2800" dirty="0" smtClean="0">
                <a:effectLst/>
              </a:rPr>
              <a:t>Resistance by weights is also known as PRE (Progressive resistance exercises) </a:t>
            </a:r>
          </a:p>
          <a:p>
            <a:pPr marL="0" indent="0">
              <a:buNone/>
            </a:pPr>
            <a:r>
              <a:rPr lang="en-US" dirty="0" smtClean="0">
                <a:effectLst/>
              </a:rPr>
              <a:t> </a:t>
            </a:r>
            <a:endParaRPr lang="en-US" dirty="0">
              <a:effectLst/>
            </a:endParaRPr>
          </a:p>
        </p:txBody>
      </p:sp>
    </p:spTree>
    <p:extLst>
      <p:ext uri="{BB962C8B-B14F-4D97-AF65-F5344CB8AC3E}">
        <p14:creationId xmlns:p14="http://schemas.microsoft.com/office/powerpoint/2010/main" xmlns="" val="49630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1000"/>
                                        <p:tgtEl>
                                          <p:spTgt spid="3">
                                            <p:txEl>
                                              <p:pRg st="5" end="5"/>
                                            </p:txEl>
                                          </p:spTgt>
                                        </p:tgtEl>
                                      </p:cBhvr>
                                    </p:animEffect>
                                    <p:anim calcmode="lin" valueType="num">
                                      <p:cBhvr>
                                        <p:cTn id="2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1000"/>
                                        <p:tgtEl>
                                          <p:spTgt spid="3">
                                            <p:txEl>
                                              <p:pRg st="6" end="6"/>
                                            </p:txEl>
                                          </p:spTgt>
                                        </p:tgtEl>
                                      </p:cBhvr>
                                    </p:animEffect>
                                    <p:anim calcmode="lin" valueType="num">
                                      <p:cBhvr>
                                        <p:cTn id="3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effectLst/>
              </a:rPr>
              <a:t>PROGRESSIVE RESISTANCE EXERCISES PRE </a:t>
            </a:r>
            <a:endParaRPr lang="en-US" dirty="0">
              <a:effectLst/>
            </a:endParaRPr>
          </a:p>
        </p:txBody>
      </p:sp>
      <p:sp>
        <p:nvSpPr>
          <p:cNvPr id="3" name="Content Placeholder 2"/>
          <p:cNvSpPr>
            <a:spLocks noGrp="1"/>
          </p:cNvSpPr>
          <p:nvPr>
            <p:ph idx="1"/>
          </p:nvPr>
        </p:nvSpPr>
        <p:spPr/>
        <p:txBody>
          <a:bodyPr>
            <a:normAutofit fontScale="85000" lnSpcReduction="10000"/>
          </a:bodyPr>
          <a:lstStyle/>
          <a:p>
            <a:pPr>
              <a:buNone/>
            </a:pPr>
            <a:r>
              <a:rPr lang="en-US" dirty="0">
                <a:effectLst/>
              </a:rPr>
              <a:t>Progressive resistance exercise is a </a:t>
            </a:r>
            <a:r>
              <a:rPr lang="en-US" dirty="0" smtClean="0">
                <a:effectLst/>
              </a:rPr>
              <a:t>dynamic resistance </a:t>
            </a:r>
            <a:r>
              <a:rPr lang="en-US" dirty="0">
                <a:effectLst/>
              </a:rPr>
              <a:t>training in which a constant external load is applied to the contracting muscle by some mechanical means and incrementally increased.</a:t>
            </a:r>
          </a:p>
          <a:p>
            <a:pPr>
              <a:buNone/>
            </a:pPr>
            <a:r>
              <a:rPr lang="en-US" dirty="0">
                <a:effectLst/>
              </a:rPr>
              <a:t>The RM is used as the basis of progression in the resistance.</a:t>
            </a:r>
          </a:p>
          <a:p>
            <a:pPr>
              <a:buNone/>
            </a:pPr>
            <a:r>
              <a:rPr lang="en-US" dirty="0">
                <a:effectLst/>
              </a:rPr>
              <a:t>Multiple sets are used in a session, which may consist of 2-3 sets of 6-12repititions of 6-12 RM</a:t>
            </a:r>
          </a:p>
          <a:p>
            <a:pPr>
              <a:buNone/>
            </a:pPr>
            <a:r>
              <a:rPr lang="en-US" dirty="0">
                <a:effectLst/>
              </a:rPr>
              <a:t>Common variants are </a:t>
            </a:r>
            <a:r>
              <a:rPr lang="en-US" dirty="0" err="1">
                <a:effectLst/>
              </a:rPr>
              <a:t>DeLorme</a:t>
            </a:r>
            <a:r>
              <a:rPr lang="en-US" dirty="0">
                <a:effectLst/>
              </a:rPr>
              <a:t>, Oxford and McQueen method</a:t>
            </a:r>
            <a:r>
              <a:rPr lang="en-US" dirty="0" smtClean="0">
                <a:effectLst/>
              </a:rPr>
              <a:t>.</a:t>
            </a:r>
            <a:endParaRPr lang="en-US" dirty="0">
              <a:effectLst/>
            </a:endParaRPr>
          </a:p>
        </p:txBody>
      </p:sp>
    </p:spTree>
    <p:extLst>
      <p:ext uri="{BB962C8B-B14F-4D97-AF65-F5344CB8AC3E}">
        <p14:creationId xmlns:p14="http://schemas.microsoft.com/office/powerpoint/2010/main" xmlns="" val="2788364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 </a:t>
            </a:r>
            <a:endParaRPr lang="en-US" dirty="0"/>
          </a:p>
        </p:txBody>
      </p:sp>
      <p:pic>
        <p:nvPicPr>
          <p:cNvPr id="5" name="Picture 2"/>
          <p:cNvPicPr>
            <a:picLocks noChangeAspect="1" noChangeArrowheads="1"/>
          </p:cNvPicPr>
          <p:nvPr/>
        </p:nvPicPr>
        <p:blipFill>
          <a:blip r:embed="rId2" cstate="print"/>
          <a:srcRect/>
          <a:stretch>
            <a:fillRect/>
          </a:stretch>
        </p:blipFill>
        <p:spPr bwMode="auto">
          <a:xfrm>
            <a:off x="228600" y="533400"/>
            <a:ext cx="8236744" cy="4724400"/>
          </a:xfrm>
          <a:prstGeom prst="rect">
            <a:avLst/>
          </a:prstGeom>
          <a:noFill/>
          <a:ln w="9525">
            <a:noFill/>
            <a:miter lim="800000"/>
            <a:headEnd/>
            <a:tailEnd/>
          </a:ln>
        </p:spPr>
      </p:pic>
    </p:spTree>
    <p:extLst>
      <p:ext uri="{BB962C8B-B14F-4D97-AF65-F5344CB8AC3E}">
        <p14:creationId xmlns:p14="http://schemas.microsoft.com/office/powerpoint/2010/main" xmlns="" val="32360853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19200"/>
          </a:xfrm>
        </p:spPr>
        <p:txBody>
          <a:bodyPr>
            <a:normAutofit/>
          </a:bodyPr>
          <a:lstStyle/>
          <a:p>
            <a:r>
              <a:rPr lang="en-US" sz="5400" b="1" dirty="0" smtClean="0">
                <a:effectLst/>
              </a:rPr>
              <a:t>REPETITION MAXIMUM</a:t>
            </a:r>
            <a:endParaRPr lang="en-US" sz="5400" b="1" dirty="0">
              <a:effectLst/>
            </a:endParaRPr>
          </a:p>
        </p:txBody>
      </p:sp>
      <p:sp>
        <p:nvSpPr>
          <p:cNvPr id="3" name="Content Placeholder 2"/>
          <p:cNvSpPr>
            <a:spLocks noGrp="1"/>
          </p:cNvSpPr>
          <p:nvPr>
            <p:ph idx="1"/>
          </p:nvPr>
        </p:nvSpPr>
        <p:spPr>
          <a:xfrm>
            <a:off x="381000" y="1524000"/>
            <a:ext cx="8305800" cy="4953000"/>
          </a:xfrm>
        </p:spPr>
        <p:txBody>
          <a:bodyPr>
            <a:normAutofit/>
          </a:bodyPr>
          <a:lstStyle/>
          <a:p>
            <a:pPr>
              <a:buNone/>
            </a:pPr>
            <a:r>
              <a:rPr lang="en-US" dirty="0" smtClean="0">
                <a:effectLst/>
              </a:rPr>
              <a:t>RM is a method of quantifying exercise intensity, Given by Delorme</a:t>
            </a:r>
          </a:p>
          <a:p>
            <a:pPr>
              <a:buNone/>
            </a:pPr>
            <a:r>
              <a:rPr lang="en-US" b="1" dirty="0" smtClean="0">
                <a:effectLst/>
              </a:rPr>
              <a:t>Definition</a:t>
            </a:r>
            <a:r>
              <a:rPr lang="en-US" dirty="0" smtClean="0">
                <a:effectLst/>
              </a:rPr>
              <a:t>:</a:t>
            </a:r>
          </a:p>
          <a:p>
            <a:pPr>
              <a:buNone/>
            </a:pPr>
            <a:r>
              <a:rPr lang="en-US" dirty="0" smtClean="0">
                <a:effectLst/>
              </a:rPr>
              <a:t>A repetition maximum is defined as the greatest amount of weight a muscle can move through  the available ROM in a specific no of times.</a:t>
            </a:r>
          </a:p>
          <a:p>
            <a:pPr>
              <a:buNone/>
            </a:pPr>
            <a:endParaRPr lang="en-US" dirty="0">
              <a:effectLst/>
            </a:endParaRPr>
          </a:p>
        </p:txBody>
      </p:sp>
    </p:spTree>
    <p:extLst>
      <p:ext uri="{BB962C8B-B14F-4D97-AF65-F5344CB8AC3E}">
        <p14:creationId xmlns:p14="http://schemas.microsoft.com/office/powerpoint/2010/main" xmlns="" val="658434797"/>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amwork">
  <a:themeElements>
    <a:clrScheme name="Teamwork 3">
      <a:dk1>
        <a:srgbClr val="000000"/>
      </a:dk1>
      <a:lt1>
        <a:srgbClr val="E0EBF6"/>
      </a:lt1>
      <a:dk2>
        <a:srgbClr val="77A4AF"/>
      </a:dk2>
      <a:lt2>
        <a:srgbClr val="F3F7FB"/>
      </a:lt2>
      <a:accent1>
        <a:srgbClr val="B9C4D7"/>
      </a:accent1>
      <a:accent2>
        <a:srgbClr val="B1A1C5"/>
      </a:accent2>
      <a:accent3>
        <a:srgbClr val="EDF3FA"/>
      </a:accent3>
      <a:accent4>
        <a:srgbClr val="000000"/>
      </a:accent4>
      <a:accent5>
        <a:srgbClr val="D9DEE8"/>
      </a:accent5>
      <a:accent6>
        <a:srgbClr val="A091B2"/>
      </a:accent6>
      <a:hlink>
        <a:srgbClr val="3F2FB5"/>
      </a:hlink>
      <a:folHlink>
        <a:srgbClr val="318944"/>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Teamwork 1">
        <a:dk1>
          <a:srgbClr val="000078"/>
        </a:dk1>
        <a:lt1>
          <a:srgbClr val="FFFFFF"/>
        </a:lt1>
        <a:dk2>
          <a:srgbClr val="000066"/>
        </a:dk2>
        <a:lt2>
          <a:srgbClr val="CCECFF"/>
        </a:lt2>
        <a:accent1>
          <a:srgbClr val="0099CC"/>
        </a:accent1>
        <a:accent2>
          <a:srgbClr val="008080"/>
        </a:accent2>
        <a:accent3>
          <a:srgbClr val="AAAAB8"/>
        </a:accent3>
        <a:accent4>
          <a:srgbClr val="DADADA"/>
        </a:accent4>
        <a:accent5>
          <a:srgbClr val="AACAE2"/>
        </a:accent5>
        <a:accent6>
          <a:srgbClr val="007373"/>
        </a:accent6>
        <a:hlink>
          <a:srgbClr val="00FFCC"/>
        </a:hlink>
        <a:folHlink>
          <a:srgbClr val="6699FF"/>
        </a:folHlink>
      </a:clrScheme>
      <a:clrMap bg1="dk2" tx1="lt1" bg2="dk1" tx2="lt2" accent1="accent1" accent2="accent2" accent3="accent3" accent4="accent4" accent5="accent5" accent6="accent6" hlink="hlink" folHlink="folHlink"/>
    </a:extraClrScheme>
    <a:extraClrScheme>
      <a:clrScheme name="Teamwork 2">
        <a:dk1>
          <a:srgbClr val="0000A6"/>
        </a:dk1>
        <a:lt1>
          <a:srgbClr val="FFFFFF"/>
        </a:lt1>
        <a:dk2>
          <a:srgbClr val="000099"/>
        </a:dk2>
        <a:lt2>
          <a:srgbClr val="CCFFFF"/>
        </a:lt2>
        <a:accent1>
          <a:srgbClr val="00CCFF"/>
        </a:accent1>
        <a:accent2>
          <a:srgbClr val="FFE701"/>
        </a:accent2>
        <a:accent3>
          <a:srgbClr val="AAAACA"/>
        </a:accent3>
        <a:accent4>
          <a:srgbClr val="DADADA"/>
        </a:accent4>
        <a:accent5>
          <a:srgbClr val="AAE2FF"/>
        </a:accent5>
        <a:accent6>
          <a:srgbClr val="E7D101"/>
        </a:accent6>
        <a:hlink>
          <a:srgbClr val="FFCC66"/>
        </a:hlink>
        <a:folHlink>
          <a:srgbClr val="00CA00"/>
        </a:folHlink>
      </a:clrScheme>
      <a:clrMap bg1="dk2" tx1="lt1" bg2="dk1" tx2="lt2" accent1="accent1" accent2="accent2" accent3="accent3" accent4="accent4" accent5="accent5" accent6="accent6" hlink="hlink" folHlink="folHlink"/>
    </a:extraClrScheme>
    <a:extraClrScheme>
      <a:clrScheme name="Teamwork 3">
        <a:dk1>
          <a:srgbClr val="000000"/>
        </a:dk1>
        <a:lt1>
          <a:srgbClr val="E0EBF6"/>
        </a:lt1>
        <a:dk2>
          <a:srgbClr val="77A4AF"/>
        </a:dk2>
        <a:lt2>
          <a:srgbClr val="F3F7FB"/>
        </a:lt2>
        <a:accent1>
          <a:srgbClr val="B9C4D7"/>
        </a:accent1>
        <a:accent2>
          <a:srgbClr val="B1A1C5"/>
        </a:accent2>
        <a:accent3>
          <a:srgbClr val="EDF3FA"/>
        </a:accent3>
        <a:accent4>
          <a:srgbClr val="000000"/>
        </a:accent4>
        <a:accent5>
          <a:srgbClr val="D9DEE8"/>
        </a:accent5>
        <a:accent6>
          <a:srgbClr val="A091B2"/>
        </a:accent6>
        <a:hlink>
          <a:srgbClr val="3F2FB5"/>
        </a:hlink>
        <a:folHlink>
          <a:srgbClr val="318944"/>
        </a:folHlink>
      </a:clrScheme>
      <a:clrMap bg1="lt1" tx1="dk1" bg2="lt2" tx2="dk2" accent1="accent1" accent2="accent2" accent3="accent3" accent4="accent4" accent5="accent5" accent6="accent6" hlink="hlink" folHlink="folHlink"/>
    </a:extraClrScheme>
    <a:extraClrScheme>
      <a:clrScheme name="Teamwork 4">
        <a:dk1>
          <a:srgbClr val="006E6B"/>
        </a:dk1>
        <a:lt1>
          <a:srgbClr val="FFFFFF"/>
        </a:lt1>
        <a:dk2>
          <a:srgbClr val="006666"/>
        </a:dk2>
        <a:lt2>
          <a:srgbClr val="B9EFEE"/>
        </a:lt2>
        <a:accent1>
          <a:srgbClr val="33CCCC"/>
        </a:accent1>
        <a:accent2>
          <a:srgbClr val="6AB475"/>
        </a:accent2>
        <a:accent3>
          <a:srgbClr val="AAB8B8"/>
        </a:accent3>
        <a:accent4>
          <a:srgbClr val="DADADA"/>
        </a:accent4>
        <a:accent5>
          <a:srgbClr val="ADE2E2"/>
        </a:accent5>
        <a:accent6>
          <a:srgbClr val="5FA369"/>
        </a:accent6>
        <a:hlink>
          <a:srgbClr val="00FF99"/>
        </a:hlink>
        <a:folHlink>
          <a:srgbClr val="CCFF66"/>
        </a:folHlink>
      </a:clrScheme>
      <a:clrMap bg1="dk2" tx1="lt1" bg2="dk1" tx2="lt2" accent1="accent1" accent2="accent2" accent3="accent3" accent4="accent4" accent5="accent5" accent6="accent6" hlink="hlink" folHlink="folHlink"/>
    </a:extraClrScheme>
    <a:extraClrScheme>
      <a:clrScheme name="Teamwork 5">
        <a:dk1>
          <a:srgbClr val="8ABA8D"/>
        </a:dk1>
        <a:lt1>
          <a:srgbClr val="FFFFFF"/>
        </a:lt1>
        <a:dk2>
          <a:srgbClr val="6FB56D"/>
        </a:dk2>
        <a:lt2>
          <a:srgbClr val="DCF1F4"/>
        </a:lt2>
        <a:accent1>
          <a:srgbClr val="2E7E2E"/>
        </a:accent1>
        <a:accent2>
          <a:srgbClr val="25735D"/>
        </a:accent2>
        <a:accent3>
          <a:srgbClr val="BBD7BA"/>
        </a:accent3>
        <a:accent4>
          <a:srgbClr val="DADADA"/>
        </a:accent4>
        <a:accent5>
          <a:srgbClr val="ADC0AD"/>
        </a:accent5>
        <a:accent6>
          <a:srgbClr val="206853"/>
        </a:accent6>
        <a:hlink>
          <a:srgbClr val="FFFF00"/>
        </a:hlink>
        <a:folHlink>
          <a:srgbClr val="FFF4BF"/>
        </a:folHlink>
      </a:clrScheme>
      <a:clrMap bg1="dk2" tx1="lt1" bg2="dk1" tx2="lt2" accent1="accent1" accent2="accent2" accent3="accent3" accent4="accent4" accent5="accent5" accent6="accent6" hlink="hlink" folHlink="folHlink"/>
    </a:extraClrScheme>
    <a:extraClrScheme>
      <a:clrScheme name="Teamwork 6">
        <a:dk1>
          <a:srgbClr val="005400"/>
        </a:dk1>
        <a:lt1>
          <a:srgbClr val="FFFFFF"/>
        </a:lt1>
        <a:dk2>
          <a:srgbClr val="004800"/>
        </a:dk2>
        <a:lt2>
          <a:srgbClr val="D6D8C0"/>
        </a:lt2>
        <a:accent1>
          <a:srgbClr val="339933"/>
        </a:accent1>
        <a:accent2>
          <a:srgbClr val="7D8C70"/>
        </a:accent2>
        <a:accent3>
          <a:srgbClr val="AAB1AA"/>
        </a:accent3>
        <a:accent4>
          <a:srgbClr val="DADADA"/>
        </a:accent4>
        <a:accent5>
          <a:srgbClr val="ADCAAD"/>
        </a:accent5>
        <a:accent6>
          <a:srgbClr val="717E65"/>
        </a:accent6>
        <a:hlink>
          <a:srgbClr val="CCCC00"/>
        </a:hlink>
        <a:folHlink>
          <a:srgbClr val="85B3B1"/>
        </a:folHlink>
      </a:clrScheme>
      <a:clrMap bg1="dk2" tx1="lt1" bg2="dk1" tx2="lt2" accent1="accent1" accent2="accent2" accent3="accent3" accent4="accent4" accent5="accent5" accent6="accent6" hlink="hlink" folHlink="folHlink"/>
    </a:extraClrScheme>
    <a:extraClrScheme>
      <a:clrScheme name="Teamwork 7">
        <a:dk1>
          <a:srgbClr val="000000"/>
        </a:dk1>
        <a:lt1>
          <a:srgbClr val="F5F0BD"/>
        </a:lt1>
        <a:dk2>
          <a:srgbClr val="BD9D69"/>
        </a:dk2>
        <a:lt2>
          <a:srgbClr val="FFFFCC"/>
        </a:lt2>
        <a:accent1>
          <a:srgbClr val="CDBB77"/>
        </a:accent1>
        <a:accent2>
          <a:srgbClr val="F8EBD0"/>
        </a:accent2>
        <a:accent3>
          <a:srgbClr val="F9F6DB"/>
        </a:accent3>
        <a:accent4>
          <a:srgbClr val="000000"/>
        </a:accent4>
        <a:accent5>
          <a:srgbClr val="E3DABD"/>
        </a:accent5>
        <a:accent6>
          <a:srgbClr val="E1D5BC"/>
        </a:accent6>
        <a:hlink>
          <a:srgbClr val="FF9900"/>
        </a:hlink>
        <a:folHlink>
          <a:srgbClr val="C64B00"/>
        </a:folHlink>
      </a:clrScheme>
      <a:clrMap bg1="lt1" tx1="dk1" bg2="lt2" tx2="dk2" accent1="accent1" accent2="accent2" accent3="accent3" accent4="accent4" accent5="accent5" accent6="accent6" hlink="hlink" folHlink="folHlink"/>
    </a:extraClrScheme>
    <a:extraClrScheme>
      <a:clrScheme name="Teamwork 8">
        <a:dk1>
          <a:srgbClr val="000000"/>
        </a:dk1>
        <a:lt1>
          <a:srgbClr val="E2DDD4"/>
        </a:lt1>
        <a:dk2>
          <a:srgbClr val="000000"/>
        </a:dk2>
        <a:lt2>
          <a:srgbClr val="EFEBE3"/>
        </a:lt2>
        <a:accent1>
          <a:srgbClr val="F2F2F2"/>
        </a:accent1>
        <a:accent2>
          <a:srgbClr val="C4AD74"/>
        </a:accent2>
        <a:accent3>
          <a:srgbClr val="EEEBE6"/>
        </a:accent3>
        <a:accent4>
          <a:srgbClr val="000000"/>
        </a:accent4>
        <a:accent5>
          <a:srgbClr val="F7F7F7"/>
        </a:accent5>
        <a:accent6>
          <a:srgbClr val="B19C68"/>
        </a:accent6>
        <a:hlink>
          <a:srgbClr val="A46032"/>
        </a:hlink>
        <a:folHlink>
          <a:srgbClr val="8F8E73"/>
        </a:folHlink>
      </a:clrScheme>
      <a:clrMap bg1="lt1" tx1="dk1" bg2="lt2" tx2="dk2" accent1="accent1" accent2="accent2" accent3="accent3" accent4="accent4" accent5="accent5" accent6="accent6" hlink="hlink" folHlink="folHlink"/>
    </a:extraClrScheme>
    <a:extraClrScheme>
      <a:clrScheme name="Teamwork 9">
        <a:dk1>
          <a:srgbClr val="8A0000"/>
        </a:dk1>
        <a:lt1>
          <a:srgbClr val="FFFFFF"/>
        </a:lt1>
        <a:dk2>
          <a:srgbClr val="800000"/>
        </a:dk2>
        <a:lt2>
          <a:srgbClr val="FFFFCC"/>
        </a:lt2>
        <a:accent1>
          <a:srgbClr val="FF5831"/>
        </a:accent1>
        <a:accent2>
          <a:srgbClr val="C5543D"/>
        </a:accent2>
        <a:accent3>
          <a:srgbClr val="C0AAAA"/>
        </a:accent3>
        <a:accent4>
          <a:srgbClr val="DADADA"/>
        </a:accent4>
        <a:accent5>
          <a:srgbClr val="FFB4AD"/>
        </a:accent5>
        <a:accent6>
          <a:srgbClr val="B24B36"/>
        </a:accent6>
        <a:hlink>
          <a:srgbClr val="FFFFCC"/>
        </a:hlink>
        <a:folHlink>
          <a:srgbClr val="FF99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Gender_Health_Care_15</Template>
  <TotalTime>460</TotalTime>
  <Words>1425</Words>
  <Application>Microsoft Office PowerPoint</Application>
  <PresentationFormat>On-screen Show (4:3)</PresentationFormat>
  <Paragraphs>154</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Teamwork</vt:lpstr>
      <vt:lpstr>Slide 1</vt:lpstr>
      <vt:lpstr>RESISTANCE</vt:lpstr>
      <vt:lpstr>Slide 3</vt:lpstr>
      <vt:lpstr>Resistance by the Physiotherapist</vt:lpstr>
      <vt:lpstr>Resistance by the Patient</vt:lpstr>
      <vt:lpstr>RESISTANCE BY WEIGHT</vt:lpstr>
      <vt:lpstr>PROGRESSIVE RESISTANCE EXERCISES PRE </vt:lpstr>
      <vt:lpstr>Slide 8</vt:lpstr>
      <vt:lpstr>REPETITION MAXIMUM</vt:lpstr>
      <vt:lpstr>Slide 10</vt:lpstr>
      <vt:lpstr>Resistance by Pulley circuits</vt:lpstr>
      <vt:lpstr>Slide 12</vt:lpstr>
      <vt:lpstr>Resistance by springs and other elastic substances</vt:lpstr>
      <vt:lpstr>Slide 14</vt:lpstr>
      <vt:lpstr>RESISTANCE BY MALLEABLE SUBSTANCES</vt:lpstr>
      <vt:lpstr>RESISTANCE BY WATER</vt:lpstr>
      <vt:lpstr>PROGRESSION</vt:lpstr>
      <vt:lpstr>INCREASE IN POUNDAGE OR WEIGHT</vt:lpstr>
      <vt:lpstr>INCREASE IN LEVERAGE</vt:lpstr>
      <vt:lpstr>ALTERATION IN SPEED OF MOVEMENT:</vt:lpstr>
      <vt:lpstr>INCREASE IN DURATION</vt:lpstr>
      <vt:lpstr>EFFECT AND USES OF RESISTED EXERCISES</vt:lpstr>
      <vt:lpstr>Slide 23</vt:lpstr>
      <vt:lpstr>INVOLUNTARY MOVEMENTS</vt:lpstr>
      <vt:lpstr>REFLEX ARC</vt:lpstr>
      <vt:lpstr>A simplified reflex arc</vt:lpstr>
      <vt:lpstr>A simplified reflex arc</vt:lpstr>
      <vt:lpstr>A simplified reflex arc</vt:lpstr>
      <vt:lpstr>A simplified reflex arc</vt:lpstr>
      <vt:lpstr>A simplified reflex arc</vt:lpstr>
      <vt:lpstr>A simplified reflex arc</vt:lpstr>
      <vt:lpstr>A simplified reflex arc</vt:lpstr>
      <vt:lpstr>THE STRETCH REFLEX</vt:lpstr>
      <vt:lpstr>THE RIGHTING REFLEX</vt:lpstr>
      <vt:lpstr>THE POSTURAL REFLEX</vt:lpstr>
      <vt:lpstr>EFFECT AND USES</vt:lpstr>
      <vt:lpstr>EFFECT AND USES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RESISTANCE</dc:title>
  <dc:creator>DR TAIMOOR UL HASSAN</dc:creator>
  <cp:lastModifiedBy>Windows User</cp:lastModifiedBy>
  <cp:revision>65</cp:revision>
  <dcterms:created xsi:type="dcterms:W3CDTF">2006-08-16T00:00:00Z</dcterms:created>
  <dcterms:modified xsi:type="dcterms:W3CDTF">2017-03-27T03:08:31Z</dcterms:modified>
</cp:coreProperties>
</file>