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5" r:id="rId1"/>
  </p:sldMasterIdLst>
  <p:sldIdLst>
    <p:sldId id="279" r:id="rId2"/>
    <p:sldId id="257" r:id="rId3"/>
    <p:sldId id="258" r:id="rId4"/>
    <p:sldId id="286" r:id="rId5"/>
    <p:sldId id="288" r:id="rId6"/>
    <p:sldId id="289" r:id="rId7"/>
    <p:sldId id="291" r:id="rId8"/>
    <p:sldId id="297" r:id="rId9"/>
    <p:sldId id="290" r:id="rId10"/>
    <p:sldId id="280" r:id="rId11"/>
    <p:sldId id="269" r:id="rId12"/>
    <p:sldId id="270" r:id="rId13"/>
    <p:sldId id="271" r:id="rId14"/>
    <p:sldId id="272" r:id="rId15"/>
    <p:sldId id="273" r:id="rId16"/>
    <p:sldId id="274" r:id="rId17"/>
    <p:sldId id="292" r:id="rId18"/>
    <p:sldId id="294" r:id="rId19"/>
    <p:sldId id="295" r:id="rId20"/>
    <p:sldId id="276" r:id="rId21"/>
    <p:sldId id="284" r:id="rId22"/>
    <p:sldId id="259" r:id="rId23"/>
    <p:sldId id="260" r:id="rId24"/>
    <p:sldId id="264" r:id="rId25"/>
    <p:sldId id="300" r:id="rId26"/>
    <p:sldId id="261" r:id="rId27"/>
    <p:sldId id="265" r:id="rId28"/>
    <p:sldId id="285" r:id="rId29"/>
    <p:sldId id="263" r:id="rId30"/>
    <p:sldId id="267" r:id="rId31"/>
    <p:sldId id="283" r:id="rId32"/>
    <p:sldId id="298" r:id="rId33"/>
    <p:sldId id="275" r:id="rId34"/>
    <p:sldId id="29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434" autoAdjust="0"/>
  </p:normalViewPr>
  <p:slideViewPr>
    <p:cSldViewPr snapToGrid="0">
      <p:cViewPr varScale="1">
        <p:scale>
          <a:sx n="74" d="100"/>
          <a:sy n="74" d="100"/>
        </p:scale>
        <p:origin x="576" y="72"/>
      </p:cViewPr>
      <p:guideLst/>
    </p:cSldViewPr>
  </p:slideViewPr>
  <p:outlineViewPr>
    <p:cViewPr>
      <p:scale>
        <a:sx n="33" d="100"/>
        <a:sy n="33" d="100"/>
      </p:scale>
      <p:origin x="0" y="-2475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81467E-9AB4-4490-B07D-FB0BD671CAE4}" type="doc">
      <dgm:prSet loTypeId="urn:microsoft.com/office/officeart/2005/8/layout/venn3" loCatId="relationship" qsTypeId="urn:microsoft.com/office/officeart/2005/8/quickstyle/simple5" qsCatId="simple" csTypeId="urn:microsoft.com/office/officeart/2005/8/colors/colorful5" csCatId="colorful"/>
      <dgm:spPr/>
      <dgm:t>
        <a:bodyPr/>
        <a:lstStyle/>
        <a:p>
          <a:endParaRPr lang="en-US"/>
        </a:p>
      </dgm:t>
    </dgm:pt>
    <dgm:pt modelId="{F91DF29A-8A6E-4F33-B10D-0ED2350AD93C}">
      <dgm:prSet/>
      <dgm:spPr/>
      <dgm:t>
        <a:bodyPr/>
        <a:lstStyle/>
        <a:p>
          <a:pPr rtl="0"/>
          <a:r>
            <a:rPr lang="en-US" b="0" i="0" dirty="0" smtClean="0"/>
            <a:t>Competition is impersonal.</a:t>
          </a:r>
          <a:endParaRPr lang="en-US" dirty="0"/>
        </a:p>
      </dgm:t>
    </dgm:pt>
    <dgm:pt modelId="{D62D4B87-159C-4F34-B500-A4B9D834E2EE}" type="parTrans" cxnId="{02BCB256-955C-415B-89A3-E2BC8008559B}">
      <dgm:prSet/>
      <dgm:spPr/>
      <dgm:t>
        <a:bodyPr/>
        <a:lstStyle/>
        <a:p>
          <a:endParaRPr lang="en-US"/>
        </a:p>
      </dgm:t>
    </dgm:pt>
    <dgm:pt modelId="{DA208BDE-1294-4113-B11B-50D4C00DF896}" type="sibTrans" cxnId="{02BCB256-955C-415B-89A3-E2BC8008559B}">
      <dgm:prSet/>
      <dgm:spPr/>
      <dgm:t>
        <a:bodyPr/>
        <a:lstStyle/>
        <a:p>
          <a:endParaRPr lang="en-US"/>
        </a:p>
      </dgm:t>
    </dgm:pt>
    <dgm:pt modelId="{02992C24-E143-4616-BBF8-3EB3181F6EEE}">
      <dgm:prSet/>
      <dgm:spPr/>
      <dgm:t>
        <a:bodyPr/>
        <a:lstStyle/>
        <a:p>
          <a:pPr rtl="0"/>
          <a:r>
            <a:rPr lang="en-US" b="0" i="0" dirty="0" smtClean="0"/>
            <a:t>Competition is unconscious.</a:t>
          </a:r>
          <a:endParaRPr lang="en-US" dirty="0"/>
        </a:p>
      </dgm:t>
    </dgm:pt>
    <dgm:pt modelId="{0ED7A687-B342-45D6-954F-A8B323272869}" type="parTrans" cxnId="{A673921F-924D-44C9-81D6-6D80B6E830CC}">
      <dgm:prSet/>
      <dgm:spPr/>
      <dgm:t>
        <a:bodyPr/>
        <a:lstStyle/>
        <a:p>
          <a:endParaRPr lang="en-US"/>
        </a:p>
      </dgm:t>
    </dgm:pt>
    <dgm:pt modelId="{D12DC00B-C482-48C4-A344-898AA80B1278}" type="sibTrans" cxnId="{A673921F-924D-44C9-81D6-6D80B6E830CC}">
      <dgm:prSet/>
      <dgm:spPr/>
      <dgm:t>
        <a:bodyPr/>
        <a:lstStyle/>
        <a:p>
          <a:endParaRPr lang="en-US"/>
        </a:p>
      </dgm:t>
    </dgm:pt>
    <dgm:pt modelId="{C025C76F-A3C8-4B42-8372-C24FBE76D7B2}">
      <dgm:prSet/>
      <dgm:spPr/>
      <dgm:t>
        <a:bodyPr/>
        <a:lstStyle/>
        <a:p>
          <a:pPr rtl="0"/>
          <a:r>
            <a:rPr lang="en-US" b="0" i="0" dirty="0" smtClean="0"/>
            <a:t>Competition is universal.</a:t>
          </a:r>
          <a:endParaRPr lang="en-US" dirty="0"/>
        </a:p>
      </dgm:t>
    </dgm:pt>
    <dgm:pt modelId="{238E13A6-0D84-4B1A-9C35-CE61B6CCC26E}" type="parTrans" cxnId="{F8506B73-5688-471A-8032-2582C163B07D}">
      <dgm:prSet/>
      <dgm:spPr/>
      <dgm:t>
        <a:bodyPr/>
        <a:lstStyle/>
        <a:p>
          <a:endParaRPr lang="en-US"/>
        </a:p>
      </dgm:t>
    </dgm:pt>
    <dgm:pt modelId="{574F161B-5DAF-4CE1-8937-15AB0DF4BBFE}" type="sibTrans" cxnId="{F8506B73-5688-471A-8032-2582C163B07D}">
      <dgm:prSet/>
      <dgm:spPr/>
      <dgm:t>
        <a:bodyPr/>
        <a:lstStyle/>
        <a:p>
          <a:endParaRPr lang="en-US"/>
        </a:p>
      </dgm:t>
    </dgm:pt>
    <dgm:pt modelId="{CB39FDA4-3F50-49E0-AE05-F7B61F209C73}">
      <dgm:prSet/>
      <dgm:spPr/>
      <dgm:t>
        <a:bodyPr/>
        <a:lstStyle/>
        <a:p>
          <a:pPr rtl="0"/>
          <a:r>
            <a:rPr lang="en-US" b="0" i="0" dirty="0" smtClean="0"/>
            <a:t>Competition is culturally patterned process.</a:t>
          </a:r>
          <a:endParaRPr lang="en-US" dirty="0"/>
        </a:p>
      </dgm:t>
    </dgm:pt>
    <dgm:pt modelId="{1E5F6629-98FE-4DA9-B401-9C353939FB1B}" type="parTrans" cxnId="{CF027315-F917-4B2F-96CD-C0F4963170C3}">
      <dgm:prSet/>
      <dgm:spPr/>
      <dgm:t>
        <a:bodyPr/>
        <a:lstStyle/>
        <a:p>
          <a:endParaRPr lang="en-US"/>
        </a:p>
      </dgm:t>
    </dgm:pt>
    <dgm:pt modelId="{AC63B627-DD04-43D7-AC3F-7BC7F6A84276}" type="sibTrans" cxnId="{CF027315-F917-4B2F-96CD-C0F4963170C3}">
      <dgm:prSet/>
      <dgm:spPr/>
      <dgm:t>
        <a:bodyPr/>
        <a:lstStyle/>
        <a:p>
          <a:endParaRPr lang="en-US"/>
        </a:p>
      </dgm:t>
    </dgm:pt>
    <dgm:pt modelId="{3B0C17CB-0933-48FE-9563-47D54AA143D9}">
      <dgm:prSet/>
      <dgm:spPr/>
      <dgm:t>
        <a:bodyPr/>
        <a:lstStyle/>
        <a:p>
          <a:pPr rtl="0"/>
          <a:r>
            <a:rPr lang="en-US" b="0" i="0" dirty="0" smtClean="0"/>
            <a:t>Competition is continuous.</a:t>
          </a:r>
          <a:endParaRPr lang="en-US" dirty="0"/>
        </a:p>
      </dgm:t>
    </dgm:pt>
    <dgm:pt modelId="{6261B754-947A-4264-BE0A-2D34A1042CA0}" type="parTrans" cxnId="{619FD7A9-7527-4AFE-8AB3-643AC0784831}">
      <dgm:prSet/>
      <dgm:spPr/>
      <dgm:t>
        <a:bodyPr/>
        <a:lstStyle/>
        <a:p>
          <a:endParaRPr lang="en-US"/>
        </a:p>
      </dgm:t>
    </dgm:pt>
    <dgm:pt modelId="{BA4EA7A2-A653-45D3-8A8F-A97FCA9D0AB9}" type="sibTrans" cxnId="{619FD7A9-7527-4AFE-8AB3-643AC0784831}">
      <dgm:prSet/>
      <dgm:spPr/>
      <dgm:t>
        <a:bodyPr/>
        <a:lstStyle/>
        <a:p>
          <a:endParaRPr lang="en-US"/>
        </a:p>
      </dgm:t>
    </dgm:pt>
    <dgm:pt modelId="{BD7796D9-568F-460E-ADE4-FE1D88CADC4D}" type="pres">
      <dgm:prSet presAssocID="{A081467E-9AB4-4490-B07D-FB0BD671CAE4}" presName="Name0" presStyleCnt="0">
        <dgm:presLayoutVars>
          <dgm:dir/>
          <dgm:resizeHandles val="exact"/>
        </dgm:presLayoutVars>
      </dgm:prSet>
      <dgm:spPr/>
      <dgm:t>
        <a:bodyPr/>
        <a:lstStyle/>
        <a:p>
          <a:endParaRPr lang="en-US"/>
        </a:p>
      </dgm:t>
    </dgm:pt>
    <dgm:pt modelId="{F12DB539-BF3F-48F7-A077-78C42980E16D}" type="pres">
      <dgm:prSet presAssocID="{F91DF29A-8A6E-4F33-B10D-0ED2350AD93C}" presName="Name5" presStyleLbl="vennNode1" presStyleIdx="0" presStyleCnt="5">
        <dgm:presLayoutVars>
          <dgm:bulletEnabled val="1"/>
        </dgm:presLayoutVars>
      </dgm:prSet>
      <dgm:spPr/>
      <dgm:t>
        <a:bodyPr/>
        <a:lstStyle/>
        <a:p>
          <a:endParaRPr lang="en-US"/>
        </a:p>
      </dgm:t>
    </dgm:pt>
    <dgm:pt modelId="{BA9E4826-73BA-4256-BB28-F3DDAC79C1E9}" type="pres">
      <dgm:prSet presAssocID="{DA208BDE-1294-4113-B11B-50D4C00DF896}" presName="space" presStyleCnt="0"/>
      <dgm:spPr/>
    </dgm:pt>
    <dgm:pt modelId="{586BD97A-A4CC-4DD8-B4A0-2E88ABC77203}" type="pres">
      <dgm:prSet presAssocID="{02992C24-E143-4616-BBF8-3EB3181F6EEE}" presName="Name5" presStyleLbl="vennNode1" presStyleIdx="1" presStyleCnt="5">
        <dgm:presLayoutVars>
          <dgm:bulletEnabled val="1"/>
        </dgm:presLayoutVars>
      </dgm:prSet>
      <dgm:spPr/>
      <dgm:t>
        <a:bodyPr/>
        <a:lstStyle/>
        <a:p>
          <a:endParaRPr lang="en-US"/>
        </a:p>
      </dgm:t>
    </dgm:pt>
    <dgm:pt modelId="{8D659EEF-3B94-4337-A496-D0EADB610874}" type="pres">
      <dgm:prSet presAssocID="{D12DC00B-C482-48C4-A344-898AA80B1278}" presName="space" presStyleCnt="0"/>
      <dgm:spPr/>
    </dgm:pt>
    <dgm:pt modelId="{6EFE3BAB-155C-4325-9E83-90E00786E508}" type="pres">
      <dgm:prSet presAssocID="{C025C76F-A3C8-4B42-8372-C24FBE76D7B2}" presName="Name5" presStyleLbl="vennNode1" presStyleIdx="2" presStyleCnt="5">
        <dgm:presLayoutVars>
          <dgm:bulletEnabled val="1"/>
        </dgm:presLayoutVars>
      </dgm:prSet>
      <dgm:spPr/>
      <dgm:t>
        <a:bodyPr/>
        <a:lstStyle/>
        <a:p>
          <a:endParaRPr lang="en-US"/>
        </a:p>
      </dgm:t>
    </dgm:pt>
    <dgm:pt modelId="{B8C9B962-E003-487E-B984-4D81D9D28C8D}" type="pres">
      <dgm:prSet presAssocID="{574F161B-5DAF-4CE1-8937-15AB0DF4BBFE}" presName="space" presStyleCnt="0"/>
      <dgm:spPr/>
    </dgm:pt>
    <dgm:pt modelId="{F0EB5B96-4B7B-49AD-B4FE-81E51E4F382F}" type="pres">
      <dgm:prSet presAssocID="{CB39FDA4-3F50-49E0-AE05-F7B61F209C73}" presName="Name5" presStyleLbl="vennNode1" presStyleIdx="3" presStyleCnt="5">
        <dgm:presLayoutVars>
          <dgm:bulletEnabled val="1"/>
        </dgm:presLayoutVars>
      </dgm:prSet>
      <dgm:spPr/>
      <dgm:t>
        <a:bodyPr/>
        <a:lstStyle/>
        <a:p>
          <a:endParaRPr lang="en-US"/>
        </a:p>
      </dgm:t>
    </dgm:pt>
    <dgm:pt modelId="{BD4CE316-83BD-4D73-935C-8F3434DB6860}" type="pres">
      <dgm:prSet presAssocID="{AC63B627-DD04-43D7-AC3F-7BC7F6A84276}" presName="space" presStyleCnt="0"/>
      <dgm:spPr/>
    </dgm:pt>
    <dgm:pt modelId="{F7032981-6841-47D4-A26D-CFADF8BD6FF4}" type="pres">
      <dgm:prSet presAssocID="{3B0C17CB-0933-48FE-9563-47D54AA143D9}" presName="Name5" presStyleLbl="vennNode1" presStyleIdx="4" presStyleCnt="5">
        <dgm:presLayoutVars>
          <dgm:bulletEnabled val="1"/>
        </dgm:presLayoutVars>
      </dgm:prSet>
      <dgm:spPr/>
      <dgm:t>
        <a:bodyPr/>
        <a:lstStyle/>
        <a:p>
          <a:endParaRPr lang="en-US"/>
        </a:p>
      </dgm:t>
    </dgm:pt>
  </dgm:ptLst>
  <dgm:cxnLst>
    <dgm:cxn modelId="{F8506B73-5688-471A-8032-2582C163B07D}" srcId="{A081467E-9AB4-4490-B07D-FB0BD671CAE4}" destId="{C025C76F-A3C8-4B42-8372-C24FBE76D7B2}" srcOrd="2" destOrd="0" parTransId="{238E13A6-0D84-4B1A-9C35-CE61B6CCC26E}" sibTransId="{574F161B-5DAF-4CE1-8937-15AB0DF4BBFE}"/>
    <dgm:cxn modelId="{2914492E-47D1-4FF2-BA02-4976BD69D688}" type="presOf" srcId="{02992C24-E143-4616-BBF8-3EB3181F6EEE}" destId="{586BD97A-A4CC-4DD8-B4A0-2E88ABC77203}" srcOrd="0" destOrd="0" presId="urn:microsoft.com/office/officeart/2005/8/layout/venn3"/>
    <dgm:cxn modelId="{BC5C937F-FE90-427E-9D3F-4A43AC7BB6AD}" type="presOf" srcId="{CB39FDA4-3F50-49E0-AE05-F7B61F209C73}" destId="{F0EB5B96-4B7B-49AD-B4FE-81E51E4F382F}" srcOrd="0" destOrd="0" presId="urn:microsoft.com/office/officeart/2005/8/layout/venn3"/>
    <dgm:cxn modelId="{02BCB256-955C-415B-89A3-E2BC8008559B}" srcId="{A081467E-9AB4-4490-B07D-FB0BD671CAE4}" destId="{F91DF29A-8A6E-4F33-B10D-0ED2350AD93C}" srcOrd="0" destOrd="0" parTransId="{D62D4B87-159C-4F34-B500-A4B9D834E2EE}" sibTransId="{DA208BDE-1294-4113-B11B-50D4C00DF896}"/>
    <dgm:cxn modelId="{A673921F-924D-44C9-81D6-6D80B6E830CC}" srcId="{A081467E-9AB4-4490-B07D-FB0BD671CAE4}" destId="{02992C24-E143-4616-BBF8-3EB3181F6EEE}" srcOrd="1" destOrd="0" parTransId="{0ED7A687-B342-45D6-954F-A8B323272869}" sibTransId="{D12DC00B-C482-48C4-A344-898AA80B1278}"/>
    <dgm:cxn modelId="{619FD7A9-7527-4AFE-8AB3-643AC0784831}" srcId="{A081467E-9AB4-4490-B07D-FB0BD671CAE4}" destId="{3B0C17CB-0933-48FE-9563-47D54AA143D9}" srcOrd="4" destOrd="0" parTransId="{6261B754-947A-4264-BE0A-2D34A1042CA0}" sibTransId="{BA4EA7A2-A653-45D3-8A8F-A97FCA9D0AB9}"/>
    <dgm:cxn modelId="{EB622475-46F1-4671-B75A-040030EE03A2}" type="presOf" srcId="{A081467E-9AB4-4490-B07D-FB0BD671CAE4}" destId="{BD7796D9-568F-460E-ADE4-FE1D88CADC4D}" srcOrd="0" destOrd="0" presId="urn:microsoft.com/office/officeart/2005/8/layout/venn3"/>
    <dgm:cxn modelId="{FA8E7C11-C83D-4D65-8EBA-80A3EDC507D6}" type="presOf" srcId="{C025C76F-A3C8-4B42-8372-C24FBE76D7B2}" destId="{6EFE3BAB-155C-4325-9E83-90E00786E508}" srcOrd="0" destOrd="0" presId="urn:microsoft.com/office/officeart/2005/8/layout/venn3"/>
    <dgm:cxn modelId="{CF027315-F917-4B2F-96CD-C0F4963170C3}" srcId="{A081467E-9AB4-4490-B07D-FB0BD671CAE4}" destId="{CB39FDA4-3F50-49E0-AE05-F7B61F209C73}" srcOrd="3" destOrd="0" parTransId="{1E5F6629-98FE-4DA9-B401-9C353939FB1B}" sibTransId="{AC63B627-DD04-43D7-AC3F-7BC7F6A84276}"/>
    <dgm:cxn modelId="{E5DF29CD-401B-4BC1-A630-BE626CB8A108}" type="presOf" srcId="{F91DF29A-8A6E-4F33-B10D-0ED2350AD93C}" destId="{F12DB539-BF3F-48F7-A077-78C42980E16D}" srcOrd="0" destOrd="0" presId="urn:microsoft.com/office/officeart/2005/8/layout/venn3"/>
    <dgm:cxn modelId="{12C35605-7A3A-4A82-A559-1A341F232CF9}" type="presOf" srcId="{3B0C17CB-0933-48FE-9563-47D54AA143D9}" destId="{F7032981-6841-47D4-A26D-CFADF8BD6FF4}" srcOrd="0" destOrd="0" presId="urn:microsoft.com/office/officeart/2005/8/layout/venn3"/>
    <dgm:cxn modelId="{9A94F5BE-4EBD-446E-A824-FA326565F70C}" type="presParOf" srcId="{BD7796D9-568F-460E-ADE4-FE1D88CADC4D}" destId="{F12DB539-BF3F-48F7-A077-78C42980E16D}" srcOrd="0" destOrd="0" presId="urn:microsoft.com/office/officeart/2005/8/layout/venn3"/>
    <dgm:cxn modelId="{8521395C-071C-4304-8B6B-04AE12D9FF4C}" type="presParOf" srcId="{BD7796D9-568F-460E-ADE4-FE1D88CADC4D}" destId="{BA9E4826-73BA-4256-BB28-F3DDAC79C1E9}" srcOrd="1" destOrd="0" presId="urn:microsoft.com/office/officeart/2005/8/layout/venn3"/>
    <dgm:cxn modelId="{41BE7B19-256A-475C-AF23-7480351358BB}" type="presParOf" srcId="{BD7796D9-568F-460E-ADE4-FE1D88CADC4D}" destId="{586BD97A-A4CC-4DD8-B4A0-2E88ABC77203}" srcOrd="2" destOrd="0" presId="urn:microsoft.com/office/officeart/2005/8/layout/venn3"/>
    <dgm:cxn modelId="{2E8FBD0D-E51B-4BC9-BBB5-733AEEEF6A80}" type="presParOf" srcId="{BD7796D9-568F-460E-ADE4-FE1D88CADC4D}" destId="{8D659EEF-3B94-4337-A496-D0EADB610874}" srcOrd="3" destOrd="0" presId="urn:microsoft.com/office/officeart/2005/8/layout/venn3"/>
    <dgm:cxn modelId="{109CD74E-DC34-4288-82B7-A69B98D7E5CB}" type="presParOf" srcId="{BD7796D9-568F-460E-ADE4-FE1D88CADC4D}" destId="{6EFE3BAB-155C-4325-9E83-90E00786E508}" srcOrd="4" destOrd="0" presId="urn:microsoft.com/office/officeart/2005/8/layout/venn3"/>
    <dgm:cxn modelId="{2095FA85-EEE9-48CB-8110-02CF7155ADCE}" type="presParOf" srcId="{BD7796D9-568F-460E-ADE4-FE1D88CADC4D}" destId="{B8C9B962-E003-487E-B984-4D81D9D28C8D}" srcOrd="5" destOrd="0" presId="urn:microsoft.com/office/officeart/2005/8/layout/venn3"/>
    <dgm:cxn modelId="{2089842A-1967-4D94-B29A-0C4ABA04BE7E}" type="presParOf" srcId="{BD7796D9-568F-460E-ADE4-FE1D88CADC4D}" destId="{F0EB5B96-4B7B-49AD-B4FE-81E51E4F382F}" srcOrd="6" destOrd="0" presId="urn:microsoft.com/office/officeart/2005/8/layout/venn3"/>
    <dgm:cxn modelId="{32D74F7E-5692-40F1-9306-CB214DC52F02}" type="presParOf" srcId="{BD7796D9-568F-460E-ADE4-FE1D88CADC4D}" destId="{BD4CE316-83BD-4D73-935C-8F3434DB6860}" srcOrd="7" destOrd="0" presId="urn:microsoft.com/office/officeart/2005/8/layout/venn3"/>
    <dgm:cxn modelId="{0D9BEC68-4B7C-4BF8-B22A-12B7E0EB4238}" type="presParOf" srcId="{BD7796D9-568F-460E-ADE4-FE1D88CADC4D}" destId="{F7032981-6841-47D4-A26D-CFADF8BD6FF4}"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A0EB29-841A-451F-B7F1-11EFA6A5C25A}" type="doc">
      <dgm:prSet loTypeId="urn:microsoft.com/office/officeart/2005/8/layout/cycle5" loCatId="cycle" qsTypeId="urn:microsoft.com/office/officeart/2005/8/quickstyle/simple4" qsCatId="simple" csTypeId="urn:microsoft.com/office/officeart/2005/8/colors/colorful1" csCatId="colorful" phldr="1"/>
      <dgm:spPr/>
      <dgm:t>
        <a:bodyPr/>
        <a:lstStyle/>
        <a:p>
          <a:endParaRPr lang="en-US"/>
        </a:p>
      </dgm:t>
    </dgm:pt>
    <dgm:pt modelId="{D1A30FAF-26D6-4AD0-8400-6E205B786F39}">
      <dgm:prSet phldrT="[Text]"/>
      <dgm:spPr/>
      <dgm:t>
        <a:bodyPr/>
        <a:lstStyle/>
        <a:p>
          <a:r>
            <a:rPr lang="en-US" dirty="0" smtClean="0"/>
            <a:t>Racial competition</a:t>
          </a:r>
          <a:endParaRPr lang="en-US" dirty="0"/>
        </a:p>
      </dgm:t>
    </dgm:pt>
    <dgm:pt modelId="{7E011FFC-293E-41B7-A9AC-94702B07C675}" type="parTrans" cxnId="{F458CBBE-3874-4154-A67B-17E6FB9E24A2}">
      <dgm:prSet/>
      <dgm:spPr/>
      <dgm:t>
        <a:bodyPr/>
        <a:lstStyle/>
        <a:p>
          <a:endParaRPr lang="en-US"/>
        </a:p>
      </dgm:t>
    </dgm:pt>
    <dgm:pt modelId="{DE2727AB-6DD5-446C-882C-DAAA9E1B6133}" type="sibTrans" cxnId="{F458CBBE-3874-4154-A67B-17E6FB9E24A2}">
      <dgm:prSet/>
      <dgm:spPr/>
      <dgm:t>
        <a:bodyPr/>
        <a:lstStyle/>
        <a:p>
          <a:endParaRPr lang="en-US"/>
        </a:p>
      </dgm:t>
    </dgm:pt>
    <dgm:pt modelId="{D74494F8-4091-4483-890C-031EE120CBB1}">
      <dgm:prSet phldrT="[Text]"/>
      <dgm:spPr/>
      <dgm:t>
        <a:bodyPr/>
        <a:lstStyle/>
        <a:p>
          <a:r>
            <a:rPr lang="en-US" dirty="0" smtClean="0"/>
            <a:t>Economic competition</a:t>
          </a:r>
          <a:endParaRPr lang="en-US" dirty="0"/>
        </a:p>
      </dgm:t>
    </dgm:pt>
    <dgm:pt modelId="{E262D332-D74F-4EDF-953B-E72D4ADFC20C}" type="parTrans" cxnId="{2E650DDA-393D-4B5E-BE1C-CF91EEED5A77}">
      <dgm:prSet/>
      <dgm:spPr/>
      <dgm:t>
        <a:bodyPr/>
        <a:lstStyle/>
        <a:p>
          <a:endParaRPr lang="en-US"/>
        </a:p>
      </dgm:t>
    </dgm:pt>
    <dgm:pt modelId="{01449E2C-DD52-43F3-97A7-E7F167858895}" type="sibTrans" cxnId="{2E650DDA-393D-4B5E-BE1C-CF91EEED5A77}">
      <dgm:prSet/>
      <dgm:spPr/>
      <dgm:t>
        <a:bodyPr/>
        <a:lstStyle/>
        <a:p>
          <a:endParaRPr lang="en-US"/>
        </a:p>
      </dgm:t>
    </dgm:pt>
    <dgm:pt modelId="{833545D9-9F58-4AB4-BCB8-705D97C44BD4}">
      <dgm:prSet phldrT="[Text]"/>
      <dgm:spPr/>
      <dgm:t>
        <a:bodyPr/>
        <a:lstStyle/>
        <a:p>
          <a:r>
            <a:rPr lang="en-US" dirty="0" smtClean="0"/>
            <a:t>Political competition</a:t>
          </a:r>
          <a:endParaRPr lang="en-US" dirty="0"/>
        </a:p>
      </dgm:t>
    </dgm:pt>
    <dgm:pt modelId="{4DE6360D-AF74-4D44-A99A-51DD31BE492D}" type="parTrans" cxnId="{0BFDAEBF-C04F-4C6C-A87F-9DA16E344477}">
      <dgm:prSet/>
      <dgm:spPr/>
      <dgm:t>
        <a:bodyPr/>
        <a:lstStyle/>
        <a:p>
          <a:endParaRPr lang="en-US"/>
        </a:p>
      </dgm:t>
    </dgm:pt>
    <dgm:pt modelId="{3409A409-CCB6-4E31-99D0-20F1AFB401BA}" type="sibTrans" cxnId="{0BFDAEBF-C04F-4C6C-A87F-9DA16E344477}">
      <dgm:prSet/>
      <dgm:spPr/>
      <dgm:t>
        <a:bodyPr/>
        <a:lstStyle/>
        <a:p>
          <a:endParaRPr lang="en-US"/>
        </a:p>
      </dgm:t>
    </dgm:pt>
    <dgm:pt modelId="{AD6CED34-03FC-42C2-9272-C7AFB469816A}">
      <dgm:prSet phldrT="[Text]"/>
      <dgm:spPr/>
      <dgm:t>
        <a:bodyPr/>
        <a:lstStyle/>
        <a:p>
          <a:r>
            <a:rPr lang="en-US" dirty="0" smtClean="0"/>
            <a:t>Cultural competition</a:t>
          </a:r>
          <a:endParaRPr lang="en-US" dirty="0"/>
        </a:p>
      </dgm:t>
    </dgm:pt>
    <dgm:pt modelId="{ADC1C6BD-8CB3-4242-BD2C-D31D0A808059}" type="parTrans" cxnId="{2BD5F711-C829-415E-AAD3-9732CB888C53}">
      <dgm:prSet/>
      <dgm:spPr/>
      <dgm:t>
        <a:bodyPr/>
        <a:lstStyle/>
        <a:p>
          <a:endParaRPr lang="en-US"/>
        </a:p>
      </dgm:t>
    </dgm:pt>
    <dgm:pt modelId="{13CF9BC5-0332-4337-A72D-C9F9A26653A5}" type="sibTrans" cxnId="{2BD5F711-C829-415E-AAD3-9732CB888C53}">
      <dgm:prSet/>
      <dgm:spPr/>
      <dgm:t>
        <a:bodyPr/>
        <a:lstStyle/>
        <a:p>
          <a:endParaRPr lang="en-US"/>
        </a:p>
      </dgm:t>
    </dgm:pt>
    <dgm:pt modelId="{AF71EEBC-06E0-4C34-8F37-BEC52BF5B613}">
      <dgm:prSet phldrT="[Text]"/>
      <dgm:spPr/>
      <dgm:t>
        <a:bodyPr/>
        <a:lstStyle/>
        <a:p>
          <a:r>
            <a:rPr lang="en-US" dirty="0" smtClean="0"/>
            <a:t>Social competition</a:t>
          </a:r>
          <a:endParaRPr lang="en-US" dirty="0"/>
        </a:p>
      </dgm:t>
    </dgm:pt>
    <dgm:pt modelId="{D3E047B4-76DF-466B-BE84-55A48CA4FE56}" type="parTrans" cxnId="{D018F4B5-99AF-4A3B-8698-FD901D2F22FE}">
      <dgm:prSet/>
      <dgm:spPr/>
      <dgm:t>
        <a:bodyPr/>
        <a:lstStyle/>
        <a:p>
          <a:endParaRPr lang="en-US"/>
        </a:p>
      </dgm:t>
    </dgm:pt>
    <dgm:pt modelId="{5D8DAE9A-EF8B-4913-9745-DAE342C458C3}" type="sibTrans" cxnId="{D018F4B5-99AF-4A3B-8698-FD901D2F22FE}">
      <dgm:prSet/>
      <dgm:spPr/>
      <dgm:t>
        <a:bodyPr/>
        <a:lstStyle/>
        <a:p>
          <a:endParaRPr lang="en-US"/>
        </a:p>
      </dgm:t>
    </dgm:pt>
    <dgm:pt modelId="{F2076D3D-2476-43A8-98F9-16759326DEB5}" type="pres">
      <dgm:prSet presAssocID="{33A0EB29-841A-451F-B7F1-11EFA6A5C25A}" presName="cycle" presStyleCnt="0">
        <dgm:presLayoutVars>
          <dgm:dir/>
          <dgm:resizeHandles val="exact"/>
        </dgm:presLayoutVars>
      </dgm:prSet>
      <dgm:spPr/>
      <dgm:t>
        <a:bodyPr/>
        <a:lstStyle/>
        <a:p>
          <a:endParaRPr lang="en-US"/>
        </a:p>
      </dgm:t>
    </dgm:pt>
    <dgm:pt modelId="{C8B316ED-05D7-49B3-A02F-D2F1CE02488D}" type="pres">
      <dgm:prSet presAssocID="{D1A30FAF-26D6-4AD0-8400-6E205B786F39}" presName="node" presStyleLbl="node1" presStyleIdx="0" presStyleCnt="5">
        <dgm:presLayoutVars>
          <dgm:bulletEnabled val="1"/>
        </dgm:presLayoutVars>
      </dgm:prSet>
      <dgm:spPr/>
      <dgm:t>
        <a:bodyPr/>
        <a:lstStyle/>
        <a:p>
          <a:endParaRPr lang="en-US"/>
        </a:p>
      </dgm:t>
    </dgm:pt>
    <dgm:pt modelId="{3BC2B120-09BB-46EA-9765-BF460C865F48}" type="pres">
      <dgm:prSet presAssocID="{D1A30FAF-26D6-4AD0-8400-6E205B786F39}" presName="spNode" presStyleCnt="0"/>
      <dgm:spPr/>
      <dgm:t>
        <a:bodyPr/>
        <a:lstStyle/>
        <a:p>
          <a:endParaRPr lang="en-US"/>
        </a:p>
      </dgm:t>
    </dgm:pt>
    <dgm:pt modelId="{2459A3C6-4C7F-4B6F-954A-31F5676A7EB7}" type="pres">
      <dgm:prSet presAssocID="{DE2727AB-6DD5-446C-882C-DAAA9E1B6133}" presName="sibTrans" presStyleLbl="sibTrans1D1" presStyleIdx="0" presStyleCnt="5"/>
      <dgm:spPr/>
      <dgm:t>
        <a:bodyPr/>
        <a:lstStyle/>
        <a:p>
          <a:endParaRPr lang="en-US"/>
        </a:p>
      </dgm:t>
    </dgm:pt>
    <dgm:pt modelId="{D613F4C3-DFB7-4F83-A41B-34176F64394A}" type="pres">
      <dgm:prSet presAssocID="{D74494F8-4091-4483-890C-031EE120CBB1}" presName="node" presStyleLbl="node1" presStyleIdx="1" presStyleCnt="5">
        <dgm:presLayoutVars>
          <dgm:bulletEnabled val="1"/>
        </dgm:presLayoutVars>
      </dgm:prSet>
      <dgm:spPr/>
      <dgm:t>
        <a:bodyPr/>
        <a:lstStyle/>
        <a:p>
          <a:endParaRPr lang="en-US"/>
        </a:p>
      </dgm:t>
    </dgm:pt>
    <dgm:pt modelId="{8F70ECCC-C726-4159-86AC-AC8C206A3254}" type="pres">
      <dgm:prSet presAssocID="{D74494F8-4091-4483-890C-031EE120CBB1}" presName="spNode" presStyleCnt="0"/>
      <dgm:spPr/>
      <dgm:t>
        <a:bodyPr/>
        <a:lstStyle/>
        <a:p>
          <a:endParaRPr lang="en-US"/>
        </a:p>
      </dgm:t>
    </dgm:pt>
    <dgm:pt modelId="{860A7EDC-1965-4617-B2F6-076D6C9BF500}" type="pres">
      <dgm:prSet presAssocID="{01449E2C-DD52-43F3-97A7-E7F167858895}" presName="sibTrans" presStyleLbl="sibTrans1D1" presStyleIdx="1" presStyleCnt="5"/>
      <dgm:spPr/>
      <dgm:t>
        <a:bodyPr/>
        <a:lstStyle/>
        <a:p>
          <a:endParaRPr lang="en-US"/>
        </a:p>
      </dgm:t>
    </dgm:pt>
    <dgm:pt modelId="{6A5BD95A-AB2B-4E8B-97BA-0327DAC2AE08}" type="pres">
      <dgm:prSet presAssocID="{833545D9-9F58-4AB4-BCB8-705D97C44BD4}" presName="node" presStyleLbl="node1" presStyleIdx="2" presStyleCnt="5">
        <dgm:presLayoutVars>
          <dgm:bulletEnabled val="1"/>
        </dgm:presLayoutVars>
      </dgm:prSet>
      <dgm:spPr/>
      <dgm:t>
        <a:bodyPr/>
        <a:lstStyle/>
        <a:p>
          <a:endParaRPr lang="en-US"/>
        </a:p>
      </dgm:t>
    </dgm:pt>
    <dgm:pt modelId="{7F666B51-523E-488C-90E5-D4E03C39BC1C}" type="pres">
      <dgm:prSet presAssocID="{833545D9-9F58-4AB4-BCB8-705D97C44BD4}" presName="spNode" presStyleCnt="0"/>
      <dgm:spPr/>
      <dgm:t>
        <a:bodyPr/>
        <a:lstStyle/>
        <a:p>
          <a:endParaRPr lang="en-US"/>
        </a:p>
      </dgm:t>
    </dgm:pt>
    <dgm:pt modelId="{FD1910E8-B640-4B8B-922F-45E14DE8CE5D}" type="pres">
      <dgm:prSet presAssocID="{3409A409-CCB6-4E31-99D0-20F1AFB401BA}" presName="sibTrans" presStyleLbl="sibTrans1D1" presStyleIdx="2" presStyleCnt="5"/>
      <dgm:spPr/>
      <dgm:t>
        <a:bodyPr/>
        <a:lstStyle/>
        <a:p>
          <a:endParaRPr lang="en-US"/>
        </a:p>
      </dgm:t>
    </dgm:pt>
    <dgm:pt modelId="{C685582A-0E3E-47A1-8417-E028C7C0B62F}" type="pres">
      <dgm:prSet presAssocID="{AD6CED34-03FC-42C2-9272-C7AFB469816A}" presName="node" presStyleLbl="node1" presStyleIdx="3" presStyleCnt="5">
        <dgm:presLayoutVars>
          <dgm:bulletEnabled val="1"/>
        </dgm:presLayoutVars>
      </dgm:prSet>
      <dgm:spPr/>
      <dgm:t>
        <a:bodyPr/>
        <a:lstStyle/>
        <a:p>
          <a:endParaRPr lang="en-US"/>
        </a:p>
      </dgm:t>
    </dgm:pt>
    <dgm:pt modelId="{9A37CE21-E6FB-446D-9FC9-2BBC1FB46F26}" type="pres">
      <dgm:prSet presAssocID="{AD6CED34-03FC-42C2-9272-C7AFB469816A}" presName="spNode" presStyleCnt="0"/>
      <dgm:spPr/>
      <dgm:t>
        <a:bodyPr/>
        <a:lstStyle/>
        <a:p>
          <a:endParaRPr lang="en-US"/>
        </a:p>
      </dgm:t>
    </dgm:pt>
    <dgm:pt modelId="{E6F49893-C75A-4858-A69B-E892AF9C3DD1}" type="pres">
      <dgm:prSet presAssocID="{13CF9BC5-0332-4337-A72D-C9F9A26653A5}" presName="sibTrans" presStyleLbl="sibTrans1D1" presStyleIdx="3" presStyleCnt="5"/>
      <dgm:spPr/>
      <dgm:t>
        <a:bodyPr/>
        <a:lstStyle/>
        <a:p>
          <a:endParaRPr lang="en-US"/>
        </a:p>
      </dgm:t>
    </dgm:pt>
    <dgm:pt modelId="{FC64E98E-D07A-4915-A2C6-A3FAAE0BDF17}" type="pres">
      <dgm:prSet presAssocID="{AF71EEBC-06E0-4C34-8F37-BEC52BF5B613}" presName="node" presStyleLbl="node1" presStyleIdx="4" presStyleCnt="5" custScaleX="103618" custScaleY="96333">
        <dgm:presLayoutVars>
          <dgm:bulletEnabled val="1"/>
        </dgm:presLayoutVars>
      </dgm:prSet>
      <dgm:spPr/>
      <dgm:t>
        <a:bodyPr/>
        <a:lstStyle/>
        <a:p>
          <a:endParaRPr lang="en-US"/>
        </a:p>
      </dgm:t>
    </dgm:pt>
    <dgm:pt modelId="{85285ACC-E16C-4AA0-AB49-059C116E7352}" type="pres">
      <dgm:prSet presAssocID="{AF71EEBC-06E0-4C34-8F37-BEC52BF5B613}" presName="spNode" presStyleCnt="0"/>
      <dgm:spPr/>
      <dgm:t>
        <a:bodyPr/>
        <a:lstStyle/>
        <a:p>
          <a:endParaRPr lang="en-US"/>
        </a:p>
      </dgm:t>
    </dgm:pt>
    <dgm:pt modelId="{02AC802D-0176-45AD-8EAF-9352A92A18DC}" type="pres">
      <dgm:prSet presAssocID="{5D8DAE9A-EF8B-4913-9745-DAE342C458C3}" presName="sibTrans" presStyleLbl="sibTrans1D1" presStyleIdx="4" presStyleCnt="5"/>
      <dgm:spPr/>
      <dgm:t>
        <a:bodyPr/>
        <a:lstStyle/>
        <a:p>
          <a:endParaRPr lang="en-US"/>
        </a:p>
      </dgm:t>
    </dgm:pt>
  </dgm:ptLst>
  <dgm:cxnLst>
    <dgm:cxn modelId="{CE278B51-34DA-4EE4-92B3-24B4C3D61C25}" type="presOf" srcId="{833545D9-9F58-4AB4-BCB8-705D97C44BD4}" destId="{6A5BD95A-AB2B-4E8B-97BA-0327DAC2AE08}" srcOrd="0" destOrd="0" presId="urn:microsoft.com/office/officeart/2005/8/layout/cycle5"/>
    <dgm:cxn modelId="{1EBEB88A-8350-4FE9-914F-C83CDFAC2D16}" type="presOf" srcId="{D74494F8-4091-4483-890C-031EE120CBB1}" destId="{D613F4C3-DFB7-4F83-A41B-34176F64394A}" srcOrd="0" destOrd="0" presId="urn:microsoft.com/office/officeart/2005/8/layout/cycle5"/>
    <dgm:cxn modelId="{C636D3CB-A609-42E0-9E33-5852CC4BD585}" type="presOf" srcId="{D1A30FAF-26D6-4AD0-8400-6E205B786F39}" destId="{C8B316ED-05D7-49B3-A02F-D2F1CE02488D}" srcOrd="0" destOrd="0" presId="urn:microsoft.com/office/officeart/2005/8/layout/cycle5"/>
    <dgm:cxn modelId="{228483B5-2BAC-4C82-BC4A-058EB8C55F00}" type="presOf" srcId="{DE2727AB-6DD5-446C-882C-DAAA9E1B6133}" destId="{2459A3C6-4C7F-4B6F-954A-31F5676A7EB7}" srcOrd="0" destOrd="0" presId="urn:microsoft.com/office/officeart/2005/8/layout/cycle5"/>
    <dgm:cxn modelId="{0BFDAEBF-C04F-4C6C-A87F-9DA16E344477}" srcId="{33A0EB29-841A-451F-B7F1-11EFA6A5C25A}" destId="{833545D9-9F58-4AB4-BCB8-705D97C44BD4}" srcOrd="2" destOrd="0" parTransId="{4DE6360D-AF74-4D44-A99A-51DD31BE492D}" sibTransId="{3409A409-CCB6-4E31-99D0-20F1AFB401BA}"/>
    <dgm:cxn modelId="{56D85E74-7A84-4131-8F94-B59DC3C32DC0}" type="presOf" srcId="{33A0EB29-841A-451F-B7F1-11EFA6A5C25A}" destId="{F2076D3D-2476-43A8-98F9-16759326DEB5}" srcOrd="0" destOrd="0" presId="urn:microsoft.com/office/officeart/2005/8/layout/cycle5"/>
    <dgm:cxn modelId="{2BD5F711-C829-415E-AAD3-9732CB888C53}" srcId="{33A0EB29-841A-451F-B7F1-11EFA6A5C25A}" destId="{AD6CED34-03FC-42C2-9272-C7AFB469816A}" srcOrd="3" destOrd="0" parTransId="{ADC1C6BD-8CB3-4242-BD2C-D31D0A808059}" sibTransId="{13CF9BC5-0332-4337-A72D-C9F9A26653A5}"/>
    <dgm:cxn modelId="{F458CBBE-3874-4154-A67B-17E6FB9E24A2}" srcId="{33A0EB29-841A-451F-B7F1-11EFA6A5C25A}" destId="{D1A30FAF-26D6-4AD0-8400-6E205B786F39}" srcOrd="0" destOrd="0" parTransId="{7E011FFC-293E-41B7-A9AC-94702B07C675}" sibTransId="{DE2727AB-6DD5-446C-882C-DAAA9E1B6133}"/>
    <dgm:cxn modelId="{BB8261B4-5035-4560-A02B-15D774FD5EA0}" type="presOf" srcId="{3409A409-CCB6-4E31-99D0-20F1AFB401BA}" destId="{FD1910E8-B640-4B8B-922F-45E14DE8CE5D}" srcOrd="0" destOrd="0" presId="urn:microsoft.com/office/officeart/2005/8/layout/cycle5"/>
    <dgm:cxn modelId="{CB3FB2C2-E0C9-409B-8896-04699394AFD8}" type="presOf" srcId="{13CF9BC5-0332-4337-A72D-C9F9A26653A5}" destId="{E6F49893-C75A-4858-A69B-E892AF9C3DD1}" srcOrd="0" destOrd="0" presId="urn:microsoft.com/office/officeart/2005/8/layout/cycle5"/>
    <dgm:cxn modelId="{2E650DDA-393D-4B5E-BE1C-CF91EEED5A77}" srcId="{33A0EB29-841A-451F-B7F1-11EFA6A5C25A}" destId="{D74494F8-4091-4483-890C-031EE120CBB1}" srcOrd="1" destOrd="0" parTransId="{E262D332-D74F-4EDF-953B-E72D4ADFC20C}" sibTransId="{01449E2C-DD52-43F3-97A7-E7F167858895}"/>
    <dgm:cxn modelId="{5420E957-4023-4A02-AE54-B48B3AB79342}" type="presOf" srcId="{01449E2C-DD52-43F3-97A7-E7F167858895}" destId="{860A7EDC-1965-4617-B2F6-076D6C9BF500}" srcOrd="0" destOrd="0" presId="urn:microsoft.com/office/officeart/2005/8/layout/cycle5"/>
    <dgm:cxn modelId="{D018F4B5-99AF-4A3B-8698-FD901D2F22FE}" srcId="{33A0EB29-841A-451F-B7F1-11EFA6A5C25A}" destId="{AF71EEBC-06E0-4C34-8F37-BEC52BF5B613}" srcOrd="4" destOrd="0" parTransId="{D3E047B4-76DF-466B-BE84-55A48CA4FE56}" sibTransId="{5D8DAE9A-EF8B-4913-9745-DAE342C458C3}"/>
    <dgm:cxn modelId="{17AEE117-2627-4AF3-9C6F-1B2CFC48ADA3}" type="presOf" srcId="{5D8DAE9A-EF8B-4913-9745-DAE342C458C3}" destId="{02AC802D-0176-45AD-8EAF-9352A92A18DC}" srcOrd="0" destOrd="0" presId="urn:microsoft.com/office/officeart/2005/8/layout/cycle5"/>
    <dgm:cxn modelId="{3FA5CD05-F53E-4046-85FD-D9C1E791437D}" type="presOf" srcId="{AD6CED34-03FC-42C2-9272-C7AFB469816A}" destId="{C685582A-0E3E-47A1-8417-E028C7C0B62F}" srcOrd="0" destOrd="0" presId="urn:microsoft.com/office/officeart/2005/8/layout/cycle5"/>
    <dgm:cxn modelId="{D9959E61-0EC1-46EA-9FB1-D928FD9152A4}" type="presOf" srcId="{AF71EEBC-06E0-4C34-8F37-BEC52BF5B613}" destId="{FC64E98E-D07A-4915-A2C6-A3FAAE0BDF17}" srcOrd="0" destOrd="0" presId="urn:microsoft.com/office/officeart/2005/8/layout/cycle5"/>
    <dgm:cxn modelId="{EE17D757-A640-4383-A6F7-A9F9ADB08A20}" type="presParOf" srcId="{F2076D3D-2476-43A8-98F9-16759326DEB5}" destId="{C8B316ED-05D7-49B3-A02F-D2F1CE02488D}" srcOrd="0" destOrd="0" presId="urn:microsoft.com/office/officeart/2005/8/layout/cycle5"/>
    <dgm:cxn modelId="{AF5B8236-D514-4E28-9396-1C9C572A77F2}" type="presParOf" srcId="{F2076D3D-2476-43A8-98F9-16759326DEB5}" destId="{3BC2B120-09BB-46EA-9765-BF460C865F48}" srcOrd="1" destOrd="0" presId="urn:microsoft.com/office/officeart/2005/8/layout/cycle5"/>
    <dgm:cxn modelId="{3BD401C1-A53C-40BB-B051-0846D2B6D87D}" type="presParOf" srcId="{F2076D3D-2476-43A8-98F9-16759326DEB5}" destId="{2459A3C6-4C7F-4B6F-954A-31F5676A7EB7}" srcOrd="2" destOrd="0" presId="urn:microsoft.com/office/officeart/2005/8/layout/cycle5"/>
    <dgm:cxn modelId="{CE6E1D6D-C4A6-4652-9C7F-2C0962AD9D92}" type="presParOf" srcId="{F2076D3D-2476-43A8-98F9-16759326DEB5}" destId="{D613F4C3-DFB7-4F83-A41B-34176F64394A}" srcOrd="3" destOrd="0" presId="urn:microsoft.com/office/officeart/2005/8/layout/cycle5"/>
    <dgm:cxn modelId="{006CE43F-3CE9-428E-82F4-E461C26C55DA}" type="presParOf" srcId="{F2076D3D-2476-43A8-98F9-16759326DEB5}" destId="{8F70ECCC-C726-4159-86AC-AC8C206A3254}" srcOrd="4" destOrd="0" presId="urn:microsoft.com/office/officeart/2005/8/layout/cycle5"/>
    <dgm:cxn modelId="{257AFE4D-509A-40AF-A367-FA563F1CD934}" type="presParOf" srcId="{F2076D3D-2476-43A8-98F9-16759326DEB5}" destId="{860A7EDC-1965-4617-B2F6-076D6C9BF500}" srcOrd="5" destOrd="0" presId="urn:microsoft.com/office/officeart/2005/8/layout/cycle5"/>
    <dgm:cxn modelId="{3205EEBD-DE02-49AB-9A2B-AEBFB6581D0E}" type="presParOf" srcId="{F2076D3D-2476-43A8-98F9-16759326DEB5}" destId="{6A5BD95A-AB2B-4E8B-97BA-0327DAC2AE08}" srcOrd="6" destOrd="0" presId="urn:microsoft.com/office/officeart/2005/8/layout/cycle5"/>
    <dgm:cxn modelId="{CFC401CF-DEDD-4CDA-A580-06FE0798621A}" type="presParOf" srcId="{F2076D3D-2476-43A8-98F9-16759326DEB5}" destId="{7F666B51-523E-488C-90E5-D4E03C39BC1C}" srcOrd="7" destOrd="0" presId="urn:microsoft.com/office/officeart/2005/8/layout/cycle5"/>
    <dgm:cxn modelId="{A022C6A1-B807-44F3-8E40-DCAD460E070A}" type="presParOf" srcId="{F2076D3D-2476-43A8-98F9-16759326DEB5}" destId="{FD1910E8-B640-4B8B-922F-45E14DE8CE5D}" srcOrd="8" destOrd="0" presId="urn:microsoft.com/office/officeart/2005/8/layout/cycle5"/>
    <dgm:cxn modelId="{AB061594-328C-42F0-A823-C57111D3049E}" type="presParOf" srcId="{F2076D3D-2476-43A8-98F9-16759326DEB5}" destId="{C685582A-0E3E-47A1-8417-E028C7C0B62F}" srcOrd="9" destOrd="0" presId="urn:microsoft.com/office/officeart/2005/8/layout/cycle5"/>
    <dgm:cxn modelId="{ECCEFB5E-94E9-4B80-94CE-3160C444DE28}" type="presParOf" srcId="{F2076D3D-2476-43A8-98F9-16759326DEB5}" destId="{9A37CE21-E6FB-446D-9FC9-2BBC1FB46F26}" srcOrd="10" destOrd="0" presId="urn:microsoft.com/office/officeart/2005/8/layout/cycle5"/>
    <dgm:cxn modelId="{B2035D99-2FA4-4960-A7B4-9DD4C5EB3B30}" type="presParOf" srcId="{F2076D3D-2476-43A8-98F9-16759326DEB5}" destId="{E6F49893-C75A-4858-A69B-E892AF9C3DD1}" srcOrd="11" destOrd="0" presId="urn:microsoft.com/office/officeart/2005/8/layout/cycle5"/>
    <dgm:cxn modelId="{8FE60290-4D41-4BC5-AF41-E5640A59873C}" type="presParOf" srcId="{F2076D3D-2476-43A8-98F9-16759326DEB5}" destId="{FC64E98E-D07A-4915-A2C6-A3FAAE0BDF17}" srcOrd="12" destOrd="0" presId="urn:microsoft.com/office/officeart/2005/8/layout/cycle5"/>
    <dgm:cxn modelId="{3688348F-9E5D-4BEE-844D-290E69A834A9}" type="presParOf" srcId="{F2076D3D-2476-43A8-98F9-16759326DEB5}" destId="{85285ACC-E16C-4AA0-AB49-059C116E7352}" srcOrd="13" destOrd="0" presId="urn:microsoft.com/office/officeart/2005/8/layout/cycle5"/>
    <dgm:cxn modelId="{A59C5F44-5BD9-41AE-8C78-9954A2FFD913}" type="presParOf" srcId="{F2076D3D-2476-43A8-98F9-16759326DEB5}" destId="{02AC802D-0176-45AD-8EAF-9352A92A18DC}"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2DB539-BF3F-48F7-A077-78C42980E16D}">
      <dsp:nvSpPr>
        <dsp:cNvPr id="0" name=""/>
        <dsp:cNvSpPr/>
      </dsp:nvSpPr>
      <dsp:spPr>
        <a:xfrm>
          <a:off x="841" y="1009302"/>
          <a:ext cx="1641139" cy="1641139"/>
        </a:xfrm>
        <a:prstGeom prst="ellipse">
          <a:avLst/>
        </a:prstGeom>
        <a:gradFill rotWithShape="0">
          <a:gsLst>
            <a:gs pos="0">
              <a:schemeClr val="accent5">
                <a:alpha val="50000"/>
                <a:hueOff val="0"/>
                <a:satOff val="0"/>
                <a:lumOff val="0"/>
                <a:alphaOff val="0"/>
                <a:tint val="98000"/>
                <a:lumMod val="100000"/>
              </a:schemeClr>
            </a:gs>
            <a:gs pos="100000">
              <a:schemeClr val="accent5">
                <a:alpha val="50000"/>
                <a:hueOff val="0"/>
                <a:satOff val="0"/>
                <a:lumOff val="0"/>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tx1"/>
        </a:fontRef>
      </dsp:style>
      <dsp:txBody>
        <a:bodyPr spcFirstLastPara="0" vert="horz" wrap="square" lIns="90317" tIns="17780" rIns="90317" bIns="17780" numCol="1" spcCol="1270" anchor="ctr" anchorCtr="0">
          <a:noAutofit/>
        </a:bodyPr>
        <a:lstStyle/>
        <a:p>
          <a:pPr lvl="0" algn="ctr" defTabSz="622300" rtl="0">
            <a:lnSpc>
              <a:spcPct val="90000"/>
            </a:lnSpc>
            <a:spcBef>
              <a:spcPct val="0"/>
            </a:spcBef>
            <a:spcAft>
              <a:spcPct val="35000"/>
            </a:spcAft>
          </a:pPr>
          <a:r>
            <a:rPr lang="en-US" sz="1400" b="0" i="0" kern="1200" dirty="0" smtClean="0"/>
            <a:t>Competition is impersonal.</a:t>
          </a:r>
          <a:endParaRPr lang="en-US" sz="1400" kern="1200" dirty="0"/>
        </a:p>
      </dsp:txBody>
      <dsp:txXfrm>
        <a:off x="241180" y="1249641"/>
        <a:ext cx="1160461" cy="1160461"/>
      </dsp:txXfrm>
    </dsp:sp>
    <dsp:sp modelId="{586BD97A-A4CC-4DD8-B4A0-2E88ABC77203}">
      <dsp:nvSpPr>
        <dsp:cNvPr id="0" name=""/>
        <dsp:cNvSpPr/>
      </dsp:nvSpPr>
      <dsp:spPr>
        <a:xfrm>
          <a:off x="1313752" y="1009302"/>
          <a:ext cx="1641139" cy="1641139"/>
        </a:xfrm>
        <a:prstGeom prst="ellipse">
          <a:avLst/>
        </a:prstGeom>
        <a:gradFill rotWithShape="0">
          <a:gsLst>
            <a:gs pos="0">
              <a:schemeClr val="accent5">
                <a:alpha val="50000"/>
                <a:hueOff val="-1572000"/>
                <a:satOff val="-9526"/>
                <a:lumOff val="1176"/>
                <a:alphaOff val="0"/>
                <a:tint val="98000"/>
                <a:lumMod val="100000"/>
              </a:schemeClr>
            </a:gs>
            <a:gs pos="100000">
              <a:schemeClr val="accent5">
                <a:alpha val="50000"/>
                <a:hueOff val="-1572000"/>
                <a:satOff val="-9526"/>
                <a:lumOff val="1176"/>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tx1"/>
        </a:fontRef>
      </dsp:style>
      <dsp:txBody>
        <a:bodyPr spcFirstLastPara="0" vert="horz" wrap="square" lIns="90317" tIns="17780" rIns="90317" bIns="17780" numCol="1" spcCol="1270" anchor="ctr" anchorCtr="0">
          <a:noAutofit/>
        </a:bodyPr>
        <a:lstStyle/>
        <a:p>
          <a:pPr lvl="0" algn="ctr" defTabSz="622300" rtl="0">
            <a:lnSpc>
              <a:spcPct val="90000"/>
            </a:lnSpc>
            <a:spcBef>
              <a:spcPct val="0"/>
            </a:spcBef>
            <a:spcAft>
              <a:spcPct val="35000"/>
            </a:spcAft>
          </a:pPr>
          <a:r>
            <a:rPr lang="en-US" sz="1400" b="0" i="0" kern="1200" dirty="0" smtClean="0"/>
            <a:t>Competition is unconscious.</a:t>
          </a:r>
          <a:endParaRPr lang="en-US" sz="1400" kern="1200" dirty="0"/>
        </a:p>
      </dsp:txBody>
      <dsp:txXfrm>
        <a:off x="1554091" y="1249641"/>
        <a:ext cx="1160461" cy="1160461"/>
      </dsp:txXfrm>
    </dsp:sp>
    <dsp:sp modelId="{6EFE3BAB-155C-4325-9E83-90E00786E508}">
      <dsp:nvSpPr>
        <dsp:cNvPr id="0" name=""/>
        <dsp:cNvSpPr/>
      </dsp:nvSpPr>
      <dsp:spPr>
        <a:xfrm>
          <a:off x="2626664" y="1009302"/>
          <a:ext cx="1641139" cy="1641139"/>
        </a:xfrm>
        <a:prstGeom prst="ellipse">
          <a:avLst/>
        </a:prstGeom>
        <a:gradFill rotWithShape="0">
          <a:gsLst>
            <a:gs pos="0">
              <a:schemeClr val="accent5">
                <a:alpha val="50000"/>
                <a:hueOff val="-3144000"/>
                <a:satOff val="-19053"/>
                <a:lumOff val="2352"/>
                <a:alphaOff val="0"/>
                <a:tint val="98000"/>
                <a:lumMod val="100000"/>
              </a:schemeClr>
            </a:gs>
            <a:gs pos="100000">
              <a:schemeClr val="accent5">
                <a:alpha val="50000"/>
                <a:hueOff val="-3144000"/>
                <a:satOff val="-19053"/>
                <a:lumOff val="2352"/>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tx1"/>
        </a:fontRef>
      </dsp:style>
      <dsp:txBody>
        <a:bodyPr spcFirstLastPara="0" vert="horz" wrap="square" lIns="90317" tIns="17780" rIns="90317" bIns="17780" numCol="1" spcCol="1270" anchor="ctr" anchorCtr="0">
          <a:noAutofit/>
        </a:bodyPr>
        <a:lstStyle/>
        <a:p>
          <a:pPr lvl="0" algn="ctr" defTabSz="622300" rtl="0">
            <a:lnSpc>
              <a:spcPct val="90000"/>
            </a:lnSpc>
            <a:spcBef>
              <a:spcPct val="0"/>
            </a:spcBef>
            <a:spcAft>
              <a:spcPct val="35000"/>
            </a:spcAft>
          </a:pPr>
          <a:r>
            <a:rPr lang="en-US" sz="1400" b="0" i="0" kern="1200" dirty="0" smtClean="0"/>
            <a:t>Competition is universal.</a:t>
          </a:r>
          <a:endParaRPr lang="en-US" sz="1400" kern="1200" dirty="0"/>
        </a:p>
      </dsp:txBody>
      <dsp:txXfrm>
        <a:off x="2867003" y="1249641"/>
        <a:ext cx="1160461" cy="1160461"/>
      </dsp:txXfrm>
    </dsp:sp>
    <dsp:sp modelId="{F0EB5B96-4B7B-49AD-B4FE-81E51E4F382F}">
      <dsp:nvSpPr>
        <dsp:cNvPr id="0" name=""/>
        <dsp:cNvSpPr/>
      </dsp:nvSpPr>
      <dsp:spPr>
        <a:xfrm>
          <a:off x="3939575" y="1009302"/>
          <a:ext cx="1641139" cy="1641139"/>
        </a:xfrm>
        <a:prstGeom prst="ellipse">
          <a:avLst/>
        </a:prstGeom>
        <a:gradFill rotWithShape="0">
          <a:gsLst>
            <a:gs pos="0">
              <a:schemeClr val="accent5">
                <a:alpha val="50000"/>
                <a:hueOff val="-4716000"/>
                <a:satOff val="-28579"/>
                <a:lumOff val="3529"/>
                <a:alphaOff val="0"/>
                <a:tint val="98000"/>
                <a:lumMod val="100000"/>
              </a:schemeClr>
            </a:gs>
            <a:gs pos="100000">
              <a:schemeClr val="accent5">
                <a:alpha val="50000"/>
                <a:hueOff val="-4716000"/>
                <a:satOff val="-28579"/>
                <a:lumOff val="3529"/>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tx1"/>
        </a:fontRef>
      </dsp:style>
      <dsp:txBody>
        <a:bodyPr spcFirstLastPara="0" vert="horz" wrap="square" lIns="90317" tIns="17780" rIns="90317" bIns="17780" numCol="1" spcCol="1270" anchor="ctr" anchorCtr="0">
          <a:noAutofit/>
        </a:bodyPr>
        <a:lstStyle/>
        <a:p>
          <a:pPr lvl="0" algn="ctr" defTabSz="622300" rtl="0">
            <a:lnSpc>
              <a:spcPct val="90000"/>
            </a:lnSpc>
            <a:spcBef>
              <a:spcPct val="0"/>
            </a:spcBef>
            <a:spcAft>
              <a:spcPct val="35000"/>
            </a:spcAft>
          </a:pPr>
          <a:r>
            <a:rPr lang="en-US" sz="1400" b="0" i="0" kern="1200" dirty="0" smtClean="0"/>
            <a:t>Competition is culturally patterned process.</a:t>
          </a:r>
          <a:endParaRPr lang="en-US" sz="1400" kern="1200" dirty="0"/>
        </a:p>
      </dsp:txBody>
      <dsp:txXfrm>
        <a:off x="4179914" y="1249641"/>
        <a:ext cx="1160461" cy="1160461"/>
      </dsp:txXfrm>
    </dsp:sp>
    <dsp:sp modelId="{F7032981-6841-47D4-A26D-CFADF8BD6FF4}">
      <dsp:nvSpPr>
        <dsp:cNvPr id="0" name=""/>
        <dsp:cNvSpPr/>
      </dsp:nvSpPr>
      <dsp:spPr>
        <a:xfrm>
          <a:off x="5252487" y="1009302"/>
          <a:ext cx="1641139" cy="1641139"/>
        </a:xfrm>
        <a:prstGeom prst="ellipse">
          <a:avLst/>
        </a:prstGeom>
        <a:gradFill rotWithShape="0">
          <a:gsLst>
            <a:gs pos="0">
              <a:schemeClr val="accent5">
                <a:alpha val="50000"/>
                <a:hueOff val="-6288001"/>
                <a:satOff val="-38105"/>
                <a:lumOff val="4705"/>
                <a:alphaOff val="0"/>
                <a:tint val="98000"/>
                <a:lumMod val="100000"/>
              </a:schemeClr>
            </a:gs>
            <a:gs pos="100000">
              <a:schemeClr val="accent5">
                <a:alpha val="50000"/>
                <a:hueOff val="-6288001"/>
                <a:satOff val="-38105"/>
                <a:lumOff val="4705"/>
                <a:alphaOff val="0"/>
                <a:shade val="88000"/>
                <a:lumMod val="88000"/>
              </a:schemeClr>
            </a:gs>
          </a:gsLst>
          <a:lin ang="5400000" scaled="1"/>
        </a:gradFill>
        <a:ln>
          <a:noFill/>
        </a:ln>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dsp:spPr>
      <dsp:style>
        <a:lnRef idx="0">
          <a:scrgbClr r="0" g="0" b="0"/>
        </a:lnRef>
        <a:fillRef idx="3">
          <a:scrgbClr r="0" g="0" b="0"/>
        </a:fillRef>
        <a:effectRef idx="3">
          <a:scrgbClr r="0" g="0" b="0"/>
        </a:effectRef>
        <a:fontRef idx="minor">
          <a:schemeClr val="tx1"/>
        </a:fontRef>
      </dsp:style>
      <dsp:txBody>
        <a:bodyPr spcFirstLastPara="0" vert="horz" wrap="square" lIns="90317" tIns="17780" rIns="90317" bIns="17780" numCol="1" spcCol="1270" anchor="ctr" anchorCtr="0">
          <a:noAutofit/>
        </a:bodyPr>
        <a:lstStyle/>
        <a:p>
          <a:pPr lvl="0" algn="ctr" defTabSz="622300" rtl="0">
            <a:lnSpc>
              <a:spcPct val="90000"/>
            </a:lnSpc>
            <a:spcBef>
              <a:spcPct val="0"/>
            </a:spcBef>
            <a:spcAft>
              <a:spcPct val="35000"/>
            </a:spcAft>
          </a:pPr>
          <a:r>
            <a:rPr lang="en-US" sz="1400" b="0" i="0" kern="1200" dirty="0" smtClean="0"/>
            <a:t>Competition is continuous.</a:t>
          </a:r>
          <a:endParaRPr lang="en-US" sz="1400" kern="1200" dirty="0"/>
        </a:p>
      </dsp:txBody>
      <dsp:txXfrm>
        <a:off x="5492826" y="1249641"/>
        <a:ext cx="1160461" cy="11604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B316ED-05D7-49B3-A02F-D2F1CE02488D}">
      <dsp:nvSpPr>
        <dsp:cNvPr id="0" name=""/>
        <dsp:cNvSpPr/>
      </dsp:nvSpPr>
      <dsp:spPr>
        <a:xfrm>
          <a:off x="2605083" y="4310"/>
          <a:ext cx="1490922" cy="969099"/>
        </a:xfrm>
        <a:prstGeom prst="roundRect">
          <a:avLst/>
        </a:prstGeom>
        <a:gradFill rotWithShape="0">
          <a:gsLst>
            <a:gs pos="0">
              <a:schemeClr val="accent2">
                <a:hueOff val="0"/>
                <a:satOff val="0"/>
                <a:lumOff val="0"/>
                <a:alphaOff val="0"/>
                <a:tint val="98000"/>
                <a:lumMod val="100000"/>
              </a:schemeClr>
            </a:gs>
            <a:gs pos="100000">
              <a:schemeClr val="accent2">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Racial competition</a:t>
          </a:r>
          <a:endParaRPr lang="en-US" sz="1900" kern="1200" dirty="0"/>
        </a:p>
      </dsp:txBody>
      <dsp:txXfrm>
        <a:off x="2652391" y="51618"/>
        <a:ext cx="1396306" cy="874483"/>
      </dsp:txXfrm>
    </dsp:sp>
    <dsp:sp modelId="{2459A3C6-4C7F-4B6F-954A-31F5676A7EB7}">
      <dsp:nvSpPr>
        <dsp:cNvPr id="0" name=""/>
        <dsp:cNvSpPr/>
      </dsp:nvSpPr>
      <dsp:spPr>
        <a:xfrm>
          <a:off x="1415908" y="488860"/>
          <a:ext cx="3869271" cy="3869271"/>
        </a:xfrm>
        <a:custGeom>
          <a:avLst/>
          <a:gdLst/>
          <a:ahLst/>
          <a:cxnLst/>
          <a:rect l="0" t="0" r="0" b="0"/>
          <a:pathLst>
            <a:path>
              <a:moveTo>
                <a:pt x="2879458" y="246404"/>
              </a:moveTo>
              <a:arcTo wR="1934635" hR="1934635" stAng="17954020" swAng="1210611"/>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D613F4C3-DFB7-4F83-A41B-34176F64394A}">
      <dsp:nvSpPr>
        <dsp:cNvPr id="0" name=""/>
        <dsp:cNvSpPr/>
      </dsp:nvSpPr>
      <dsp:spPr>
        <a:xfrm>
          <a:off x="4445031" y="1341110"/>
          <a:ext cx="1490922" cy="969099"/>
        </a:xfrm>
        <a:prstGeom prst="roundRect">
          <a:avLst/>
        </a:prstGeom>
        <a:gradFill rotWithShape="0">
          <a:gsLst>
            <a:gs pos="0">
              <a:schemeClr val="accent3">
                <a:hueOff val="0"/>
                <a:satOff val="0"/>
                <a:lumOff val="0"/>
                <a:alphaOff val="0"/>
                <a:tint val="98000"/>
                <a:lumMod val="100000"/>
              </a:schemeClr>
            </a:gs>
            <a:gs pos="100000">
              <a:schemeClr val="accent3">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Economic competition</a:t>
          </a:r>
          <a:endParaRPr lang="en-US" sz="1900" kern="1200" dirty="0"/>
        </a:p>
      </dsp:txBody>
      <dsp:txXfrm>
        <a:off x="4492339" y="1388418"/>
        <a:ext cx="1396306" cy="874483"/>
      </dsp:txXfrm>
    </dsp:sp>
    <dsp:sp modelId="{860A7EDC-1965-4617-B2F6-076D6C9BF500}">
      <dsp:nvSpPr>
        <dsp:cNvPr id="0" name=""/>
        <dsp:cNvSpPr/>
      </dsp:nvSpPr>
      <dsp:spPr>
        <a:xfrm>
          <a:off x="1415908" y="488860"/>
          <a:ext cx="3869271" cy="3869271"/>
        </a:xfrm>
        <a:custGeom>
          <a:avLst/>
          <a:gdLst/>
          <a:ahLst/>
          <a:cxnLst/>
          <a:rect l="0" t="0" r="0" b="0"/>
          <a:pathLst>
            <a:path>
              <a:moveTo>
                <a:pt x="3864619" y="2068729"/>
              </a:moveTo>
              <a:arcTo wR="1934635" hR="1934635" stAng="21838468" swAng="1359009"/>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A5BD95A-AB2B-4E8B-97BA-0327DAC2AE08}">
      <dsp:nvSpPr>
        <dsp:cNvPr id="0" name=""/>
        <dsp:cNvSpPr/>
      </dsp:nvSpPr>
      <dsp:spPr>
        <a:xfrm>
          <a:off x="3742233" y="3504099"/>
          <a:ext cx="1490922" cy="969099"/>
        </a:xfrm>
        <a:prstGeom prst="roundRect">
          <a:avLst/>
        </a:prstGeom>
        <a:gradFill rotWithShape="0">
          <a:gsLst>
            <a:gs pos="0">
              <a:schemeClr val="accent4">
                <a:hueOff val="0"/>
                <a:satOff val="0"/>
                <a:lumOff val="0"/>
                <a:alphaOff val="0"/>
                <a:tint val="98000"/>
                <a:lumMod val="100000"/>
              </a:schemeClr>
            </a:gs>
            <a:gs pos="100000">
              <a:schemeClr val="accent4">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Political competition</a:t>
          </a:r>
          <a:endParaRPr lang="en-US" sz="1900" kern="1200" dirty="0"/>
        </a:p>
      </dsp:txBody>
      <dsp:txXfrm>
        <a:off x="3789541" y="3551407"/>
        <a:ext cx="1396306" cy="874483"/>
      </dsp:txXfrm>
    </dsp:sp>
    <dsp:sp modelId="{FD1910E8-B640-4B8B-922F-45E14DE8CE5D}">
      <dsp:nvSpPr>
        <dsp:cNvPr id="0" name=""/>
        <dsp:cNvSpPr/>
      </dsp:nvSpPr>
      <dsp:spPr>
        <a:xfrm>
          <a:off x="1415908" y="488860"/>
          <a:ext cx="3869271" cy="3869271"/>
        </a:xfrm>
        <a:custGeom>
          <a:avLst/>
          <a:gdLst/>
          <a:ahLst/>
          <a:cxnLst/>
          <a:rect l="0" t="0" r="0" b="0"/>
          <a:pathLst>
            <a:path>
              <a:moveTo>
                <a:pt x="2171778" y="3854682"/>
              </a:moveTo>
              <a:arcTo wR="1934635" hR="1934635" stAng="4977548" swAng="844903"/>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85582A-0E3E-47A1-8417-E028C7C0B62F}">
      <dsp:nvSpPr>
        <dsp:cNvPr id="0" name=""/>
        <dsp:cNvSpPr/>
      </dsp:nvSpPr>
      <dsp:spPr>
        <a:xfrm>
          <a:off x="1467932" y="3504099"/>
          <a:ext cx="1490922" cy="969099"/>
        </a:xfrm>
        <a:prstGeom prst="roundRect">
          <a:avLst/>
        </a:prstGeom>
        <a:gradFill rotWithShape="0">
          <a:gsLst>
            <a:gs pos="0">
              <a:schemeClr val="accent5">
                <a:hueOff val="0"/>
                <a:satOff val="0"/>
                <a:lumOff val="0"/>
                <a:alphaOff val="0"/>
                <a:tint val="98000"/>
                <a:lumMod val="100000"/>
              </a:schemeClr>
            </a:gs>
            <a:gs pos="100000">
              <a:schemeClr val="accent5">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Cultural competition</a:t>
          </a:r>
          <a:endParaRPr lang="en-US" sz="1900" kern="1200" dirty="0"/>
        </a:p>
      </dsp:txBody>
      <dsp:txXfrm>
        <a:off x="1515240" y="3551407"/>
        <a:ext cx="1396306" cy="874483"/>
      </dsp:txXfrm>
    </dsp:sp>
    <dsp:sp modelId="{E6F49893-C75A-4858-A69B-E892AF9C3DD1}">
      <dsp:nvSpPr>
        <dsp:cNvPr id="0" name=""/>
        <dsp:cNvSpPr/>
      </dsp:nvSpPr>
      <dsp:spPr>
        <a:xfrm>
          <a:off x="1415908" y="488860"/>
          <a:ext cx="3869271" cy="3869271"/>
        </a:xfrm>
        <a:custGeom>
          <a:avLst/>
          <a:gdLst/>
          <a:ahLst/>
          <a:cxnLst/>
          <a:rect l="0" t="0" r="0" b="0"/>
          <a:pathLst>
            <a:path>
              <a:moveTo>
                <a:pt x="203637" y="2798614"/>
              </a:moveTo>
              <a:arcTo wR="1934635" hR="1934635" stAng="9208514" swAng="1378665"/>
            </a:path>
          </a:pathLst>
        </a:custGeom>
        <a:noFill/>
        <a:ln w="9525" cap="rnd"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C64E98E-D07A-4915-A2C6-A3FAAE0BDF17}">
      <dsp:nvSpPr>
        <dsp:cNvPr id="0" name=""/>
        <dsp:cNvSpPr/>
      </dsp:nvSpPr>
      <dsp:spPr>
        <a:xfrm>
          <a:off x="738164" y="1358879"/>
          <a:ext cx="1544863" cy="933562"/>
        </a:xfrm>
        <a:prstGeom prst="roundRect">
          <a:avLst/>
        </a:prstGeom>
        <a:gradFill rotWithShape="0">
          <a:gsLst>
            <a:gs pos="0">
              <a:schemeClr val="accent6">
                <a:hueOff val="0"/>
                <a:satOff val="0"/>
                <a:lumOff val="0"/>
                <a:alphaOff val="0"/>
                <a:tint val="98000"/>
                <a:lumMod val="100000"/>
              </a:schemeClr>
            </a:gs>
            <a:gs pos="100000">
              <a:schemeClr val="accent6">
                <a:hueOff val="0"/>
                <a:satOff val="0"/>
                <a:lumOff val="0"/>
                <a:alphaOff val="0"/>
                <a:shade val="88000"/>
                <a:lumMod val="88000"/>
              </a:schemeClr>
            </a:gs>
          </a:gsLst>
          <a:lin ang="5400000" scaled="1"/>
        </a:gradFill>
        <a:ln>
          <a:noFill/>
        </a:ln>
        <a:effectLst>
          <a:outerShdw blurRad="50800" dist="381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Social competition</a:t>
          </a:r>
          <a:endParaRPr lang="en-US" sz="1900" kern="1200" dirty="0"/>
        </a:p>
      </dsp:txBody>
      <dsp:txXfrm>
        <a:off x="783737" y="1404452"/>
        <a:ext cx="1453717" cy="842416"/>
      </dsp:txXfrm>
    </dsp:sp>
    <dsp:sp modelId="{02AC802D-0176-45AD-8EAF-9352A92A18DC}">
      <dsp:nvSpPr>
        <dsp:cNvPr id="0" name=""/>
        <dsp:cNvSpPr/>
      </dsp:nvSpPr>
      <dsp:spPr>
        <a:xfrm>
          <a:off x="1415908" y="488860"/>
          <a:ext cx="3869271" cy="3869271"/>
        </a:xfrm>
        <a:custGeom>
          <a:avLst/>
          <a:gdLst/>
          <a:ahLst/>
          <a:cxnLst/>
          <a:rect l="0" t="0" r="0" b="0"/>
          <a:pathLst>
            <a:path>
              <a:moveTo>
                <a:pt x="454313" y="689058"/>
              </a:moveTo>
              <a:arcTo wR="1934635" hR="1934635" stAng="13204682" swAng="1234032"/>
            </a:path>
          </a:pathLst>
        </a:custGeom>
        <a:noFill/>
        <a:ln w="9525" cap="rnd"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40914913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0D9EE-F54C-4B51-B919-09C6717F843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766854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26527401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18722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22159698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2740449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1775655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364233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2499240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10503633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C0D9EE-F54C-4B51-B919-09C6717F8439}" type="datetimeFigureOut">
              <a:rPr lang="en-US" smtClean="0"/>
              <a:t>12/3/2020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2417886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1C0D9EE-F54C-4B51-B919-09C6717F843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600446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1C0D9EE-F54C-4B51-B919-09C6717F8439}" type="datetimeFigureOut">
              <a:rPr lang="en-US" smtClean="0"/>
              <a:t>12/3/2020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203503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1C0D9EE-F54C-4B51-B919-09C6717F8439}" type="datetimeFigureOut">
              <a:rPr lang="en-US" smtClean="0"/>
              <a:t>12/3/2020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372971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1C0D9EE-F54C-4B51-B919-09C6717F8439}" type="datetimeFigureOut">
              <a:rPr lang="en-US" smtClean="0"/>
              <a:t>12/3/2020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122171919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0D9EE-F54C-4B51-B919-09C6717F843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44690263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C0D9EE-F54C-4B51-B919-09C6717F8439}" type="datetimeFigureOut">
              <a:rPr lang="en-US" smtClean="0"/>
              <a:t>12/3/2020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EDC86-4189-431D-9122-66A6B2912C31}" type="slidenum">
              <a:rPr lang="en-US" smtClean="0"/>
              <a:t>‹#›</a:t>
            </a:fld>
            <a:endParaRPr lang="en-US"/>
          </a:p>
        </p:txBody>
      </p:sp>
    </p:spTree>
    <p:extLst>
      <p:ext uri="{BB962C8B-B14F-4D97-AF65-F5344CB8AC3E}">
        <p14:creationId xmlns:p14="http://schemas.microsoft.com/office/powerpoint/2010/main" val="1978265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1C0D9EE-F54C-4B51-B919-09C6717F8439}" type="datetimeFigureOut">
              <a:rPr lang="en-US" smtClean="0"/>
              <a:t>12/3/2020</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0EDC86-4189-431D-9122-66A6B2912C31}" type="slidenum">
              <a:rPr lang="en-US" smtClean="0"/>
              <a:t>‹#›</a:t>
            </a:fld>
            <a:endParaRPr lang="en-US"/>
          </a:p>
        </p:txBody>
      </p:sp>
    </p:spTree>
    <p:extLst>
      <p:ext uri="{BB962C8B-B14F-4D97-AF65-F5344CB8AC3E}">
        <p14:creationId xmlns:p14="http://schemas.microsoft.com/office/powerpoint/2010/main" val="196734199"/>
      </p:ext>
    </p:extLst>
  </p:cSld>
  <p:clrMap bg1="dk1" tx1="lt1" bg2="dk2" tx2="lt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 id="2147484190" r:id="rId15"/>
    <p:sldLayoutId id="2147484191" r:id="rId16"/>
    <p:sldLayoutId id="2147484192"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083" y="5859109"/>
            <a:ext cx="9476683" cy="1509163"/>
          </a:xfrm>
        </p:spPr>
        <p:txBody>
          <a:bodyPr/>
          <a:lstStyle/>
          <a:p>
            <a:pPr algn="ctr"/>
            <a:r>
              <a:rPr lang="en-US" dirty="0" smtClean="0"/>
              <a:t>Social Interaction</a:t>
            </a:r>
            <a:endParaRPr lang="en-US" dirty="0"/>
          </a:p>
        </p:txBody>
      </p:sp>
      <p:sp>
        <p:nvSpPr>
          <p:cNvPr id="3" name="AutoShape 2" descr="blob:https://web.whatsapp.com/2bdea493-53c1-42c9-a34d-805cec411c90"/>
          <p:cNvSpPr>
            <a:spLocks noChangeAspect="1" noChangeArrowheads="1"/>
          </p:cNvSpPr>
          <p:nvPr/>
        </p:nvSpPr>
        <p:spPr bwMode="auto">
          <a:xfrm>
            <a:off x="1404826" y="17663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4" name="Picture 3"/>
          <p:cNvPicPr>
            <a:picLocks noChangeAspect="1"/>
          </p:cNvPicPr>
          <p:nvPr/>
        </p:nvPicPr>
        <p:blipFill>
          <a:blip r:embed="rId2"/>
          <a:stretch>
            <a:fillRect/>
          </a:stretch>
        </p:blipFill>
        <p:spPr>
          <a:xfrm>
            <a:off x="2847922" y="491355"/>
            <a:ext cx="5471830" cy="48473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973114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6870" y="5457470"/>
            <a:ext cx="9404723" cy="1400530"/>
          </a:xfrm>
        </p:spPr>
        <p:txBody>
          <a:bodyPr/>
          <a:lstStyle/>
          <a:p>
            <a:pPr algn="ctr"/>
            <a:r>
              <a:rPr lang="en-US" dirty="0" smtClean="0"/>
              <a:t>Competition</a:t>
            </a:r>
            <a:endParaRPr lang="en-US" dirty="0"/>
          </a:p>
        </p:txBody>
      </p:sp>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artisticTexturizer/>
                    </a14:imgEffect>
                  </a14:imgLayer>
                </a14:imgProps>
              </a:ext>
            </a:extLst>
          </a:blip>
          <a:stretch>
            <a:fillRect/>
          </a:stretch>
        </p:blipFill>
        <p:spPr>
          <a:xfrm>
            <a:off x="2592393" y="399245"/>
            <a:ext cx="6413679" cy="4816698"/>
          </a:xfrm>
          <a:prstGeom prst="rect">
            <a:avLst/>
          </a:prstGeom>
        </p:spPr>
      </p:pic>
    </p:spTree>
    <p:extLst>
      <p:ext uri="{BB962C8B-B14F-4D97-AF65-F5344CB8AC3E}">
        <p14:creationId xmlns:p14="http://schemas.microsoft.com/office/powerpoint/2010/main" val="6750115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535"/>
            <a:ext cx="9404723" cy="1400530"/>
          </a:xfrm>
        </p:spPr>
        <p:txBody>
          <a:bodyPr/>
          <a:lstStyle/>
          <a:p>
            <a:pPr marL="571500" indent="-571500">
              <a:buFont typeface="Wingdings" panose="05000000000000000000" pitchFamily="2" charset="2"/>
              <a:buChar char="v"/>
            </a:pPr>
            <a:r>
              <a:rPr lang="en-US" b="1" u="sng" dirty="0" smtClean="0"/>
              <a:t>Competition:</a:t>
            </a:r>
            <a:endParaRPr lang="en-US" b="1" u="sng" dirty="0"/>
          </a:p>
        </p:txBody>
      </p:sp>
      <p:sp>
        <p:nvSpPr>
          <p:cNvPr id="3" name="Content Placeholder 2"/>
          <p:cNvSpPr>
            <a:spLocks noGrp="1"/>
          </p:cNvSpPr>
          <p:nvPr>
            <p:ph idx="1"/>
          </p:nvPr>
        </p:nvSpPr>
        <p:spPr>
          <a:xfrm>
            <a:off x="0" y="1486248"/>
            <a:ext cx="7920507" cy="4695611"/>
          </a:xfrm>
        </p:spPr>
        <p:txBody>
          <a:bodyPr>
            <a:normAutofit/>
          </a:bodyPr>
          <a:lstStyle/>
          <a:p>
            <a:r>
              <a:rPr lang="en-US" dirty="0" smtClean="0"/>
              <a:t>Competition is one of the dissociative form of social processes. It is actually the most fundamental form of social struggle.</a:t>
            </a:r>
          </a:p>
          <a:p>
            <a:pPr marL="0" indent="0">
              <a:buNone/>
            </a:pPr>
            <a:endParaRPr lang="en-US" dirty="0" smtClean="0"/>
          </a:p>
          <a:p>
            <a:r>
              <a:rPr lang="en-US" dirty="0" smtClean="0"/>
              <a:t>It occurs whenever there is an insufficient supply of anything that human being desires.</a:t>
            </a:r>
          </a:p>
          <a:p>
            <a:pPr marL="0" indent="0">
              <a:buNone/>
            </a:pPr>
            <a:endParaRPr lang="en-US" dirty="0" smtClean="0"/>
          </a:p>
          <a:p>
            <a:r>
              <a:rPr lang="en-US" dirty="0"/>
              <a:t>Competition is a process by which two or more people attempt to achieve a goal that only one can attain</a:t>
            </a:r>
            <a:r>
              <a:rPr lang="en-US" dirty="0" smtClean="0"/>
              <a:t>.</a:t>
            </a:r>
          </a:p>
          <a:p>
            <a:pPr marL="0" indent="0">
              <a:buNone/>
            </a:pPr>
            <a:endParaRPr lang="en-US" dirty="0"/>
          </a:p>
          <a:p>
            <a:r>
              <a:rPr lang="en-US" dirty="0" smtClean="0"/>
              <a:t>Competition is found in every society and in every age. It is found in every group. It is one aspect of struggle which is universal not only in human society but also in the plant and animal worlds. It is the natural result of the universal struggle for existence.</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869" b="88318" l="2000" r="95750"/>
                    </a14:imgEffect>
                  </a14:imgLayer>
                </a14:imgProps>
              </a:ext>
            </a:extLst>
          </a:blip>
          <a:stretch>
            <a:fillRect/>
          </a:stretch>
        </p:blipFill>
        <p:spPr>
          <a:xfrm>
            <a:off x="7694054" y="2332552"/>
            <a:ext cx="3810000" cy="2038350"/>
          </a:xfrm>
          <a:prstGeom prst="rect">
            <a:avLst/>
          </a:prstGeom>
        </p:spPr>
      </p:pic>
      <p:sp>
        <p:nvSpPr>
          <p:cNvPr id="5" name="TextBox 4"/>
          <p:cNvSpPr txBox="1"/>
          <p:nvPr/>
        </p:nvSpPr>
        <p:spPr>
          <a:xfrm>
            <a:off x="7931240" y="2511380"/>
            <a:ext cx="3335628" cy="584775"/>
          </a:xfrm>
          <a:prstGeom prst="rect">
            <a:avLst/>
          </a:prstGeom>
          <a:noFill/>
        </p:spPr>
        <p:txBody>
          <a:bodyPr wrap="square" rtlCol="0">
            <a:spAutoFit/>
          </a:bodyPr>
          <a:lstStyle/>
          <a:p>
            <a:pPr algn="ctr"/>
            <a:r>
              <a:rPr lang="en-US" sz="3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60000" dist="60007" dir="5400000" sy="-100000" algn="bl" rotWithShape="0"/>
                </a:effectLst>
              </a:rPr>
              <a:t>COMPETITION</a:t>
            </a:r>
            <a:endParaRPr lang="en-US" sz="32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60000" endA="900" endPos="60000" dist="60007" dir="5400000" sy="-100000" algn="bl" rotWithShape="0"/>
              </a:effectLst>
            </a:endParaRPr>
          </a:p>
        </p:txBody>
      </p:sp>
    </p:spTree>
    <p:extLst>
      <p:ext uri="{BB962C8B-B14F-4D97-AF65-F5344CB8AC3E}">
        <p14:creationId xmlns:p14="http://schemas.microsoft.com/office/powerpoint/2010/main" val="13903368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540" y="491354"/>
            <a:ext cx="9404723" cy="1400530"/>
          </a:xfrm>
        </p:spPr>
        <p:txBody>
          <a:bodyPr/>
          <a:lstStyle/>
          <a:p>
            <a:r>
              <a:rPr lang="en-US" u="sng" dirty="0" smtClean="0"/>
              <a:t>Example of competition:</a:t>
            </a:r>
            <a:endParaRPr lang="en-US" u="sng" dirty="0"/>
          </a:p>
        </p:txBody>
      </p:sp>
      <p:sp>
        <p:nvSpPr>
          <p:cNvPr id="3" name="Content Placeholder 2"/>
          <p:cNvSpPr>
            <a:spLocks noGrp="1"/>
          </p:cNvSpPr>
          <p:nvPr>
            <p:ph idx="1"/>
          </p:nvPr>
        </p:nvSpPr>
        <p:spPr>
          <a:xfrm>
            <a:off x="369217" y="932457"/>
            <a:ext cx="8946541" cy="4195481"/>
          </a:xfrm>
        </p:spPr>
        <p:txBody>
          <a:bodyPr/>
          <a:lstStyle/>
          <a:p>
            <a:r>
              <a:rPr lang="en-US" dirty="0" smtClean="0"/>
              <a:t>In any society, for example there are normally more people who want jobs than there are jobs available; hence there is a competition for them. Among those who are already employed, there is likewise competition for better jobs. </a:t>
            </a:r>
          </a:p>
          <a:p>
            <a:endParaRPr lang="en-US" dirty="0"/>
          </a:p>
        </p:txBody>
      </p:sp>
    </p:spTree>
    <p:extLst>
      <p:ext uri="{BB962C8B-B14F-4D97-AF65-F5344CB8AC3E}">
        <p14:creationId xmlns:p14="http://schemas.microsoft.com/office/powerpoint/2010/main" val="31488765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Characteristics of competition:</a:t>
            </a:r>
            <a:endParaRPr lang="en-US"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36723016"/>
              </p:ext>
            </p:extLst>
          </p:nvPr>
        </p:nvGraphicFramePr>
        <p:xfrm>
          <a:off x="2082107" y="1853248"/>
          <a:ext cx="6894468" cy="3659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3087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Forms of competition:</a:t>
            </a:r>
            <a:r>
              <a:rPr lang="en-US" dirty="0" smtClean="0"/>
              <a:t/>
            </a:r>
            <a:br>
              <a:rPr lang="en-US" dirty="0" smtClean="0"/>
            </a:br>
            <a:endParaRPr lang="en-US" dirty="0"/>
          </a:p>
        </p:txBody>
      </p:sp>
      <p:graphicFrame>
        <p:nvGraphicFramePr>
          <p:cNvPr id="4" name="Diagram 3"/>
          <p:cNvGraphicFramePr/>
          <p:nvPr>
            <p:extLst>
              <p:ext uri="{D42A27DB-BD31-4B8C-83A1-F6EECF244321}">
                <p14:modId xmlns:p14="http://schemas.microsoft.com/office/powerpoint/2010/main" val="901660575"/>
              </p:ext>
            </p:extLst>
          </p:nvPr>
        </p:nvGraphicFramePr>
        <p:xfrm>
          <a:off x="2032000" y="1596979"/>
          <a:ext cx="6674118" cy="45413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40845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644" y="347730"/>
            <a:ext cx="8946541" cy="5795492"/>
          </a:xfrm>
        </p:spPr>
        <p:txBody>
          <a:bodyPr>
            <a:normAutofit/>
          </a:bodyPr>
          <a:lstStyle/>
          <a:p>
            <a:pPr marL="0" indent="0">
              <a:buNone/>
            </a:pPr>
            <a:r>
              <a:rPr lang="en-US" sz="2400" b="1" u="sng" dirty="0" smtClean="0"/>
              <a:t>1. Economic competition:</a:t>
            </a:r>
          </a:p>
          <a:p>
            <a:pPr marL="0" indent="0">
              <a:buNone/>
            </a:pPr>
            <a:r>
              <a:rPr lang="en-US" dirty="0"/>
              <a:t> </a:t>
            </a:r>
            <a:r>
              <a:rPr lang="en-US" dirty="0" smtClean="0"/>
              <a:t>                                      This type of competition is </a:t>
            </a:r>
            <a:r>
              <a:rPr lang="en-US" smtClean="0"/>
              <a:t>found in </a:t>
            </a:r>
            <a:r>
              <a:rPr lang="en-US" dirty="0" smtClean="0"/>
              <a:t>the process of production, consumption and distribution of goods. Economic competition can be observed at the individual as well as group level.</a:t>
            </a:r>
            <a:endParaRPr lang="en-US" dirty="0"/>
          </a:p>
          <a:p>
            <a:pPr marL="0" indent="0">
              <a:buNone/>
            </a:pPr>
            <a:r>
              <a:rPr lang="en-US" sz="2400" b="1" u="sng" dirty="0" smtClean="0"/>
              <a:t>2.    Social competition:</a:t>
            </a:r>
          </a:p>
          <a:p>
            <a:pPr marL="0" indent="0">
              <a:buNone/>
            </a:pPr>
            <a:r>
              <a:rPr lang="en-US" dirty="0" smtClean="0"/>
              <a:t>People always compete to achieve higher status and position. It is mostly observed in open societies.</a:t>
            </a:r>
            <a:endParaRPr lang="en-US" dirty="0"/>
          </a:p>
          <a:p>
            <a:pPr marL="0" indent="0">
              <a:buNone/>
            </a:pPr>
            <a:r>
              <a:rPr lang="en-US" sz="2400" b="1" u="sng" dirty="0" smtClean="0"/>
              <a:t>3.   Racial competition:</a:t>
            </a:r>
          </a:p>
          <a:p>
            <a:pPr marL="0" indent="0">
              <a:buNone/>
            </a:pPr>
            <a:r>
              <a:rPr lang="en-US" dirty="0"/>
              <a:t> </a:t>
            </a:r>
            <a:r>
              <a:rPr lang="en-US" dirty="0" smtClean="0"/>
              <a:t>                             Racial competition is found among the different races of the world. The competition between the white and black in south Africa provides a very bright example of racial competition.</a:t>
            </a:r>
          </a:p>
          <a:p>
            <a:pPr marL="0" indent="0">
              <a:buNone/>
            </a:pPr>
            <a:endParaRPr lang="en-US" dirty="0"/>
          </a:p>
        </p:txBody>
      </p:sp>
    </p:spTree>
    <p:extLst>
      <p:ext uri="{BB962C8B-B14F-4D97-AF65-F5344CB8AC3E}">
        <p14:creationId xmlns:p14="http://schemas.microsoft.com/office/powerpoint/2010/main" val="188608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918" y="128788"/>
            <a:ext cx="7628564" cy="5962919"/>
          </a:xfrm>
        </p:spPr>
        <p:txBody>
          <a:bodyPr/>
          <a:lstStyle/>
          <a:p>
            <a:pPr marL="0" indent="0">
              <a:buNone/>
            </a:pPr>
            <a:r>
              <a:rPr lang="en-US" sz="2400" b="1" u="sng" dirty="0" smtClean="0"/>
              <a:t>4.  Cultural competition:</a:t>
            </a:r>
          </a:p>
          <a:p>
            <a:pPr marL="0" indent="0">
              <a:buNone/>
            </a:pPr>
            <a:r>
              <a:rPr lang="en-US" dirty="0"/>
              <a:t> </a:t>
            </a:r>
            <a:r>
              <a:rPr lang="en-US" dirty="0" smtClean="0"/>
              <a:t>              cultural competition takes plac</a:t>
            </a:r>
            <a:r>
              <a:rPr lang="en-US" dirty="0"/>
              <a:t>e</a:t>
            </a:r>
            <a:r>
              <a:rPr lang="en-US" dirty="0" smtClean="0"/>
              <a:t> between two or more cultural groups. This kind of competition depends upon cultural differences.</a:t>
            </a:r>
            <a:endParaRPr lang="en-US" dirty="0"/>
          </a:p>
          <a:p>
            <a:pPr marL="0" indent="0">
              <a:buNone/>
            </a:pPr>
            <a:endParaRPr lang="en-US" dirty="0" smtClean="0"/>
          </a:p>
          <a:p>
            <a:pPr marL="0" indent="0">
              <a:buNone/>
            </a:pPr>
            <a:r>
              <a:rPr lang="en-US" sz="2400" b="1" u="sng" dirty="0" smtClean="0"/>
              <a:t>5. Political competition:</a:t>
            </a:r>
          </a:p>
          <a:p>
            <a:pPr marL="0" indent="0">
              <a:buNone/>
            </a:pPr>
            <a:r>
              <a:rPr lang="en-US" dirty="0"/>
              <a:t> </a:t>
            </a:r>
            <a:r>
              <a:rPr lang="en-US" dirty="0" smtClean="0"/>
              <a:t>               political competition takes place in the political field. Political parties are always engaged in competition to capture power.</a:t>
            </a:r>
            <a:endParaRPr lang="en-US" dirty="0"/>
          </a:p>
        </p:txBody>
      </p:sp>
    </p:spTree>
    <p:extLst>
      <p:ext uri="{BB962C8B-B14F-4D97-AF65-F5344CB8AC3E}">
        <p14:creationId xmlns:p14="http://schemas.microsoft.com/office/powerpoint/2010/main" val="20370859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Conflict:</a:t>
            </a:r>
            <a:endParaRPr lang="en-US" b="1" u="sng" dirty="0"/>
          </a:p>
        </p:txBody>
      </p:sp>
      <p:sp>
        <p:nvSpPr>
          <p:cNvPr id="3" name="Content Placeholder 2"/>
          <p:cNvSpPr>
            <a:spLocks noGrp="1"/>
          </p:cNvSpPr>
          <p:nvPr>
            <p:ph idx="1"/>
          </p:nvPr>
        </p:nvSpPr>
        <p:spPr>
          <a:xfrm>
            <a:off x="150276" y="1460489"/>
            <a:ext cx="11595257" cy="4195481"/>
          </a:xfrm>
        </p:spPr>
        <p:txBody>
          <a:bodyPr/>
          <a:lstStyle/>
          <a:p>
            <a:r>
              <a:rPr lang="en-US" dirty="0" smtClean="0"/>
              <a:t>According to </a:t>
            </a:r>
            <a:r>
              <a:rPr lang="en-US" b="1" dirty="0" smtClean="0"/>
              <a:t>Gillin </a:t>
            </a:r>
            <a:r>
              <a:rPr lang="en-US" dirty="0" smtClean="0"/>
              <a:t>and</a:t>
            </a:r>
            <a:r>
              <a:rPr lang="en-US" b="1" dirty="0" smtClean="0"/>
              <a:t> Gillin </a:t>
            </a:r>
          </a:p>
          <a:p>
            <a:pPr marL="0" indent="0">
              <a:buNone/>
            </a:pPr>
            <a:r>
              <a:rPr lang="en-US" b="1" dirty="0"/>
              <a:t> </a:t>
            </a:r>
            <a:r>
              <a:rPr lang="en-US" b="1" dirty="0" smtClean="0"/>
              <a:t>                                    “</a:t>
            </a:r>
            <a:r>
              <a:rPr lang="en-US" dirty="0" smtClean="0"/>
              <a:t>Conflict is the social process in which individuals or groups seek their end by directly challenging the antagonist by violence or threat of violence.”</a:t>
            </a:r>
          </a:p>
          <a:p>
            <a:pPr marL="0" indent="0">
              <a:buNone/>
            </a:pPr>
            <a:endParaRPr lang="en-US" dirty="0" smtClean="0"/>
          </a:p>
          <a:p>
            <a:r>
              <a:rPr lang="en-US" dirty="0" smtClean="0"/>
              <a:t>As a process, it is the anti-thesis of cooperation. Almost any human action is likely to toward the hopes or interferes with the plans of someone else. Such action becomes conflict.</a:t>
            </a:r>
            <a:endParaRPr lang="en-US" dirty="0"/>
          </a:p>
          <a:p>
            <a:pPr marL="0" indent="0">
              <a:buNone/>
            </a:pPr>
            <a:endParaRPr lang="en-US" b="1" dirty="0" smtClean="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0" b="91000" l="2700" r="95800"/>
                    </a14:imgEffect>
                    <a14:imgEffect>
                      <a14:brightnessContrast bright="20000" contrast="40000"/>
                    </a14:imgEffect>
                  </a14:imgLayer>
                </a14:imgProps>
              </a:ext>
            </a:extLst>
          </a:blip>
          <a:stretch>
            <a:fillRect/>
          </a:stretch>
        </p:blipFill>
        <p:spPr>
          <a:xfrm>
            <a:off x="3510281" y="4313935"/>
            <a:ext cx="4255680" cy="234980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18581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36371" y="528035"/>
            <a:ext cx="8899301" cy="59371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019662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colorTemperature colorTemp="5900"/>
                    </a14:imgEffect>
                    <a14:imgEffect>
                      <a14:brightnessContrast bright="-20000"/>
                    </a14:imgEffect>
                  </a14:imgLayer>
                </a14:imgProps>
              </a:ext>
            </a:extLst>
          </a:blip>
          <a:stretch>
            <a:fillRect/>
          </a:stretch>
        </p:blipFill>
        <p:spPr>
          <a:xfrm>
            <a:off x="1713484" y="132430"/>
            <a:ext cx="3525255" cy="6444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p:cNvPicPr>
            <a:picLocks noChangeAspect="1"/>
          </p:cNvPicPr>
          <p:nvPr/>
        </p:nvPicPr>
        <p:blipFill>
          <a:blip r:embed="rId4"/>
          <a:stretch>
            <a:fillRect/>
          </a:stretch>
        </p:blipFill>
        <p:spPr>
          <a:xfrm>
            <a:off x="6781619" y="1887212"/>
            <a:ext cx="4108808" cy="3880541"/>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61636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b="1" u="sng" dirty="0" smtClean="0"/>
              <a:t>Introduction </a:t>
            </a:r>
            <a:r>
              <a:rPr lang="en-US" b="1" u="sng" dirty="0"/>
              <a:t>O</a:t>
            </a:r>
            <a:r>
              <a:rPr lang="en-US" b="1" u="sng" dirty="0" smtClean="0"/>
              <a:t>f Social </a:t>
            </a:r>
            <a:r>
              <a:rPr lang="en-US" b="1" u="sng" dirty="0"/>
              <a:t>I</a:t>
            </a:r>
            <a:r>
              <a:rPr lang="en-US" b="1" u="sng" dirty="0" smtClean="0"/>
              <a:t>nteraction:</a:t>
            </a:r>
            <a:endParaRPr lang="en-US" b="1" u="sng" dirty="0"/>
          </a:p>
        </p:txBody>
      </p:sp>
      <p:sp>
        <p:nvSpPr>
          <p:cNvPr id="3" name="Content Placeholder 2"/>
          <p:cNvSpPr>
            <a:spLocks noGrp="1"/>
          </p:cNvSpPr>
          <p:nvPr>
            <p:ph idx="1"/>
          </p:nvPr>
        </p:nvSpPr>
        <p:spPr/>
        <p:txBody>
          <a:bodyPr>
            <a:normAutofit/>
          </a:bodyPr>
          <a:lstStyle/>
          <a:p>
            <a:r>
              <a:rPr lang="en-US" dirty="0" smtClean="0"/>
              <a:t>It refers to a relationship between two, three or more individuals.</a:t>
            </a:r>
          </a:p>
          <a:p>
            <a:endParaRPr lang="en-US" dirty="0" smtClean="0"/>
          </a:p>
          <a:p>
            <a:r>
              <a:rPr lang="en-US" dirty="0" smtClean="0"/>
              <a:t>Social interaction is an exchange between </a:t>
            </a:r>
            <a:r>
              <a:rPr lang="en-US" dirty="0"/>
              <a:t>t</a:t>
            </a:r>
            <a:r>
              <a:rPr lang="en-US" dirty="0" smtClean="0"/>
              <a:t>wo or more individual and is a building block of society. Social interaction can be studied between groups of two, three or large social group.</a:t>
            </a:r>
          </a:p>
          <a:p>
            <a:endParaRPr lang="en-US" dirty="0" smtClean="0"/>
          </a:p>
          <a:p>
            <a:r>
              <a:rPr lang="en-US" dirty="0" smtClean="0"/>
              <a:t>By interacting with one or other people  design rules, institutions and Systems within which they seek to live. Symbols are used to communicate the expectations of a given society to those new to it.</a:t>
            </a:r>
            <a:endParaRPr lang="en-US" dirty="0"/>
          </a:p>
        </p:txBody>
      </p:sp>
    </p:spTree>
    <p:extLst>
      <p:ext uri="{BB962C8B-B14F-4D97-AF65-F5344CB8AC3E}">
        <p14:creationId xmlns:p14="http://schemas.microsoft.com/office/powerpoint/2010/main" val="1719531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745" y="0"/>
            <a:ext cx="11176695" cy="745017"/>
          </a:xfrm>
        </p:spPr>
        <p:txBody>
          <a:bodyPr>
            <a:normAutofit/>
          </a:bodyPr>
          <a:lstStyle/>
          <a:p>
            <a:pPr marL="571500" indent="-571500">
              <a:buFont typeface="Wingdings" panose="05000000000000000000" pitchFamily="2" charset="2"/>
              <a:buChar char="v"/>
            </a:pPr>
            <a:r>
              <a:rPr lang="en-US" b="1" u="sng" dirty="0" smtClean="0"/>
              <a:t>Difference between Competition and conflict:</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900810907"/>
              </p:ext>
            </p:extLst>
          </p:nvPr>
        </p:nvGraphicFramePr>
        <p:xfrm>
          <a:off x="103031" y="1622738"/>
          <a:ext cx="11977352" cy="5090160"/>
        </p:xfrm>
        <a:graphic>
          <a:graphicData uri="http://schemas.openxmlformats.org/drawingml/2006/table">
            <a:tbl>
              <a:tblPr/>
              <a:tblGrid>
                <a:gridCol w="5988676"/>
                <a:gridCol w="5988676"/>
              </a:tblGrid>
              <a:tr h="4211392">
                <a:tc>
                  <a:txBody>
                    <a:bodyPr/>
                    <a:lstStyle/>
                    <a:p>
                      <a:pPr algn="ctr"/>
                      <a:r>
                        <a:rPr lang="en-US" sz="2800" b="1" u="sng" dirty="0" smtClean="0"/>
                        <a:t>Competition</a:t>
                      </a:r>
                    </a:p>
                    <a:p>
                      <a:pPr algn="ctr"/>
                      <a:endParaRPr lang="en-US" sz="2000" b="1" u="none" dirty="0" smtClean="0"/>
                    </a:p>
                    <a:p>
                      <a:pPr algn="l"/>
                      <a:r>
                        <a:rPr lang="en-US" sz="2000" b="0" u="none" dirty="0" smtClean="0"/>
                        <a:t>Competition is a continuous process and it is never ending.</a:t>
                      </a:r>
                    </a:p>
                    <a:p>
                      <a:pPr algn="l"/>
                      <a:r>
                        <a:rPr lang="en-US" sz="2000" b="0" u="none" dirty="0" smtClean="0"/>
                        <a:t> </a:t>
                      </a:r>
                    </a:p>
                    <a:p>
                      <a:pPr algn="l"/>
                      <a:r>
                        <a:rPr lang="en-US" sz="2000" b="0" u="none" dirty="0" smtClean="0"/>
                        <a:t>It</a:t>
                      </a:r>
                      <a:r>
                        <a:rPr lang="en-US" sz="2000" b="0" u="none" baseline="0" dirty="0" smtClean="0"/>
                        <a:t> is impersonal.</a:t>
                      </a:r>
                    </a:p>
                    <a:p>
                      <a:pPr algn="l"/>
                      <a:endParaRPr lang="en-US" sz="2000" b="0" u="none" baseline="0" dirty="0" smtClean="0"/>
                    </a:p>
                    <a:p>
                      <a:pPr algn="l"/>
                      <a:r>
                        <a:rPr lang="en-US" sz="2000" b="0" u="none" baseline="0" dirty="0" smtClean="0"/>
                        <a:t>It is unconscious and the individuals and groups are not aware of it.</a:t>
                      </a:r>
                    </a:p>
                    <a:p>
                      <a:pPr algn="l"/>
                      <a:endParaRPr lang="en-US" sz="2000" b="0" u="none" baseline="0" dirty="0" smtClean="0"/>
                    </a:p>
                    <a:p>
                      <a:pPr algn="l"/>
                      <a:r>
                        <a:rPr lang="en-US" sz="2000" b="0" u="none" baseline="0" dirty="0" smtClean="0"/>
                        <a:t>It encourages hard work.</a:t>
                      </a:r>
                    </a:p>
                    <a:p>
                      <a:pPr algn="l"/>
                      <a:endParaRPr lang="en-US" sz="2000" b="0" u="none" baseline="0" dirty="0" smtClean="0"/>
                    </a:p>
                    <a:p>
                      <a:pPr algn="l"/>
                      <a:r>
                        <a:rPr lang="en-US" sz="2000" b="0" u="none" baseline="0" dirty="0" smtClean="0"/>
                        <a:t>It is based on non-violence.</a:t>
                      </a:r>
                    </a:p>
                    <a:p>
                      <a:pPr algn="l"/>
                      <a:endParaRPr lang="en-US" sz="2000" b="0" u="none" baseline="0" dirty="0" smtClean="0"/>
                    </a:p>
                    <a:p>
                      <a:pPr algn="l"/>
                      <a:endParaRPr lang="en-US" sz="2000" b="0" u="none" baseline="0" dirty="0" smtClean="0"/>
                    </a:p>
                    <a:p>
                      <a:pPr algn="l"/>
                      <a:endParaRPr lang="en-US" sz="2000" b="0" u="none" dirty="0"/>
                    </a:p>
                  </a:txBody>
                  <a:tcP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algn="ctr"/>
                      <a:r>
                        <a:rPr lang="en-US" sz="2800" b="1" u="sng" dirty="0" smtClean="0">
                          <a:effectLst>
                            <a:outerShdw blurRad="38100" dist="38100" dir="2700000" algn="tl">
                              <a:srgbClr val="000000">
                                <a:alpha val="43137"/>
                              </a:srgbClr>
                            </a:outerShdw>
                          </a:effectLst>
                        </a:rPr>
                        <a:t>Conflict</a:t>
                      </a:r>
                    </a:p>
                    <a:p>
                      <a:pPr algn="l"/>
                      <a:r>
                        <a:rPr lang="en-US" sz="2000" b="1" dirty="0" smtClean="0">
                          <a:effectLst>
                            <a:outerShdw blurRad="38100" dist="38100" dir="2700000" algn="tl">
                              <a:srgbClr val="000000">
                                <a:alpha val="43137"/>
                              </a:srgbClr>
                            </a:outerShdw>
                          </a:effectLst>
                        </a:rPr>
                        <a:t> </a:t>
                      </a:r>
                    </a:p>
                    <a:p>
                      <a:pPr algn="l"/>
                      <a:r>
                        <a:rPr lang="en-US" sz="2000" b="0" dirty="0" smtClean="0">
                          <a:effectLst>
                            <a:outerShdw blurRad="38100" dist="38100" dir="2700000" algn="tl">
                              <a:srgbClr val="000000">
                                <a:alpha val="43137"/>
                              </a:srgbClr>
                            </a:outerShdw>
                          </a:effectLst>
                        </a:rPr>
                        <a:t>It is non continuous process.</a:t>
                      </a:r>
                      <a:r>
                        <a:rPr lang="en-US" sz="2000" b="0" baseline="0" dirty="0" smtClean="0">
                          <a:effectLst>
                            <a:outerShdw blurRad="38100" dist="38100" dir="2700000" algn="tl">
                              <a:srgbClr val="000000">
                                <a:alpha val="43137"/>
                              </a:srgbClr>
                            </a:outerShdw>
                          </a:effectLst>
                        </a:rPr>
                        <a:t> At some stage it must come to an end.</a:t>
                      </a:r>
                    </a:p>
                    <a:p>
                      <a:pPr algn="l"/>
                      <a:endParaRPr lang="en-US" sz="2000" b="0" baseline="0" dirty="0" smtClean="0">
                        <a:effectLst>
                          <a:outerShdw blurRad="38100" dist="38100" dir="2700000" algn="tl">
                            <a:srgbClr val="000000">
                              <a:alpha val="43137"/>
                            </a:srgbClr>
                          </a:outerShdw>
                        </a:effectLst>
                      </a:endParaRPr>
                    </a:p>
                    <a:p>
                      <a:pPr algn="l"/>
                      <a:r>
                        <a:rPr lang="en-US" sz="2000" b="0" baseline="0" dirty="0" smtClean="0">
                          <a:effectLst>
                            <a:outerShdw blurRad="38100" dist="38100" dir="2700000" algn="tl">
                              <a:srgbClr val="000000">
                                <a:alpha val="43137"/>
                              </a:srgbClr>
                            </a:outerShdw>
                          </a:effectLst>
                        </a:rPr>
                        <a:t>It is personal.</a:t>
                      </a:r>
                    </a:p>
                    <a:p>
                      <a:pPr algn="l"/>
                      <a:r>
                        <a:rPr lang="en-US" sz="2000" b="0" baseline="0" dirty="0" smtClean="0">
                          <a:effectLst>
                            <a:outerShdw blurRad="38100" dist="38100" dir="2700000" algn="tl">
                              <a:srgbClr val="000000">
                                <a:alpha val="43137"/>
                              </a:srgbClr>
                            </a:outerShdw>
                          </a:effectLst>
                        </a:rPr>
                        <a:t> </a:t>
                      </a:r>
                    </a:p>
                    <a:p>
                      <a:pPr algn="l"/>
                      <a:r>
                        <a:rPr lang="en-US" sz="2000" b="0" baseline="0" dirty="0" smtClean="0">
                          <a:effectLst>
                            <a:outerShdw blurRad="38100" dist="38100" dir="2700000" algn="tl">
                              <a:srgbClr val="000000">
                                <a:alpha val="43137"/>
                              </a:srgbClr>
                            </a:outerShdw>
                          </a:effectLst>
                        </a:rPr>
                        <a:t>It is conscious and the individual and groups are aware and know each other.</a:t>
                      </a:r>
                    </a:p>
                    <a:p>
                      <a:pPr algn="l"/>
                      <a:endParaRPr lang="en-US" sz="2000" b="0" baseline="0" dirty="0" smtClean="0">
                        <a:effectLst>
                          <a:outerShdw blurRad="38100" dist="38100" dir="2700000" algn="tl">
                            <a:srgbClr val="000000">
                              <a:alpha val="43137"/>
                            </a:srgbClr>
                          </a:outerShdw>
                        </a:effectLst>
                      </a:endParaRPr>
                    </a:p>
                    <a:p>
                      <a:pPr algn="l"/>
                      <a:r>
                        <a:rPr lang="en-US" sz="2000" b="0" baseline="0" dirty="0" smtClean="0">
                          <a:effectLst>
                            <a:outerShdw blurRad="38100" dist="38100" dir="2700000" algn="tl">
                              <a:srgbClr val="000000">
                                <a:alpha val="43137"/>
                              </a:srgbClr>
                            </a:outerShdw>
                          </a:effectLst>
                        </a:rPr>
                        <a:t>It discourages hard work for law in conflict.</a:t>
                      </a:r>
                    </a:p>
                    <a:p>
                      <a:pPr algn="l"/>
                      <a:endParaRPr lang="en-US" sz="2000" b="0" baseline="0" dirty="0" smtClean="0">
                        <a:effectLst>
                          <a:outerShdw blurRad="38100" dist="38100" dir="2700000" algn="tl">
                            <a:srgbClr val="000000">
                              <a:alpha val="43137"/>
                            </a:srgbClr>
                          </a:outerShdw>
                        </a:effectLst>
                      </a:endParaRPr>
                    </a:p>
                    <a:p>
                      <a:pPr algn="l"/>
                      <a:r>
                        <a:rPr lang="en-US" sz="2000" b="0" baseline="0" dirty="0" smtClean="0">
                          <a:effectLst>
                            <a:outerShdw blurRad="38100" dist="38100" dir="2700000" algn="tl">
                              <a:srgbClr val="000000">
                                <a:alpha val="43137"/>
                              </a:srgbClr>
                            </a:outerShdw>
                          </a:effectLst>
                        </a:rPr>
                        <a:t>Violent methods may be used in conflict.</a:t>
                      </a:r>
                      <a:endParaRPr lang="en-US" sz="2000" b="0" dirty="0">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mpd="sng">
                      <a:solidFill>
                        <a:schemeClr val="tx1"/>
                      </a:solidFill>
                      <a:prstDash val="soli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327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21" y="5795492"/>
            <a:ext cx="8072886" cy="1171979"/>
          </a:xfrm>
        </p:spPr>
        <p:txBody>
          <a:bodyPr/>
          <a:lstStyle/>
          <a:p>
            <a:pPr algn="ctr"/>
            <a:r>
              <a:rPr lang="en-US" sz="2800" dirty="0" smtClean="0"/>
              <a:t>Elements of social interaction</a:t>
            </a:r>
            <a:endParaRPr lang="en-US" sz="2800" dirty="0"/>
          </a:p>
        </p:txBody>
      </p:sp>
      <p:pic>
        <p:nvPicPr>
          <p:cNvPr id="4" name="Content Placeholder 3"/>
          <p:cNvPicPr>
            <a:picLocks noGrp="1" noChangeAspect="1"/>
          </p:cNvPicPr>
          <p:nvPr>
            <p:ph idx="1"/>
          </p:nvPr>
        </p:nvPicPr>
        <p:blipFill>
          <a:blip r:embed="rId2"/>
          <a:stretch>
            <a:fillRect/>
          </a:stretch>
        </p:blipFill>
        <p:spPr>
          <a:xfrm>
            <a:off x="1997329" y="131159"/>
            <a:ext cx="7147735" cy="5458271"/>
          </a:xfrm>
          <a:prstGeom prst="rect">
            <a:avLst/>
          </a:prstGeom>
        </p:spPr>
      </p:pic>
    </p:spTree>
    <p:extLst>
      <p:ext uri="{BB962C8B-B14F-4D97-AF65-F5344CB8AC3E}">
        <p14:creationId xmlns:p14="http://schemas.microsoft.com/office/powerpoint/2010/main" val="37446564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45960"/>
            <a:ext cx="10131425" cy="1456267"/>
          </a:xfrm>
        </p:spPr>
        <p:txBody>
          <a:bodyPr/>
          <a:lstStyle/>
          <a:p>
            <a:pPr marL="571500" indent="-571500">
              <a:buFont typeface="Wingdings" panose="05000000000000000000" pitchFamily="2" charset="2"/>
              <a:buChar char="v"/>
            </a:pPr>
            <a:r>
              <a:rPr lang="en-US" b="1" u="sng" dirty="0" smtClean="0"/>
              <a:t>Status:</a:t>
            </a:r>
            <a:endParaRPr lang="en-US" b="1" u="sng" dirty="0"/>
          </a:p>
        </p:txBody>
      </p:sp>
      <p:sp>
        <p:nvSpPr>
          <p:cNvPr id="3" name="Content Placeholder 2"/>
          <p:cNvSpPr>
            <a:spLocks noGrp="1"/>
          </p:cNvSpPr>
          <p:nvPr>
            <p:ph idx="1"/>
          </p:nvPr>
        </p:nvSpPr>
        <p:spPr>
          <a:xfrm>
            <a:off x="685799" y="1189031"/>
            <a:ext cx="10131425" cy="3649133"/>
          </a:xfrm>
        </p:spPr>
        <p:txBody>
          <a:bodyPr>
            <a:normAutofit/>
          </a:bodyPr>
          <a:lstStyle/>
          <a:p>
            <a:r>
              <a:rPr lang="en-US" dirty="0" smtClean="0"/>
              <a:t>Social status refers to the honor or prestige attached to ones position in society																</a:t>
            </a:r>
          </a:p>
          <a:p>
            <a:r>
              <a:rPr lang="en-US" dirty="0" smtClean="0"/>
              <a:t>in sociology a status is a persons rank or position in a particular context.</a:t>
            </a:r>
          </a:p>
          <a:p>
            <a:r>
              <a:rPr lang="en-US" dirty="0" smtClean="0"/>
              <a:t>A social position that a person holds in every day use the world status.</a:t>
            </a:r>
            <a:endParaRPr lang="en-US" dirty="0"/>
          </a:p>
        </p:txBody>
      </p:sp>
    </p:spTree>
    <p:extLst>
      <p:ext uri="{BB962C8B-B14F-4D97-AF65-F5344CB8AC3E}">
        <p14:creationId xmlns:p14="http://schemas.microsoft.com/office/powerpoint/2010/main" val="20191407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Examples of status:</a:t>
            </a:r>
            <a:endParaRPr lang="en-US" b="1" u="sng" dirty="0"/>
          </a:p>
        </p:txBody>
      </p:sp>
      <p:sp>
        <p:nvSpPr>
          <p:cNvPr id="3" name="Content Placeholder 2"/>
          <p:cNvSpPr>
            <a:spLocks noGrp="1"/>
          </p:cNvSpPr>
          <p:nvPr>
            <p:ph idx="1"/>
          </p:nvPr>
        </p:nvSpPr>
        <p:spPr/>
        <p:txBody>
          <a:bodyPr/>
          <a:lstStyle/>
          <a:p>
            <a:r>
              <a:rPr lang="en-US" dirty="0" smtClean="0"/>
              <a:t>generally means: as when we say that a college president has a more status then a newly hide assistant professor but sociologically speaking both president and professor are statuses or </a:t>
            </a:r>
            <a:r>
              <a:rPr lang="en-US" dirty="0" err="1" smtClean="0"/>
              <a:t>postion</a:t>
            </a:r>
            <a:r>
              <a:rPr lang="en-US" dirty="0" smtClean="0"/>
              <a:t> with in the collegiate organization.</a:t>
            </a:r>
          </a:p>
          <a:p>
            <a:endParaRPr lang="en-US" dirty="0"/>
          </a:p>
          <a:p>
            <a:r>
              <a:rPr lang="en-US" dirty="0" smtClean="0"/>
              <a:t>Middle class is an example of persons financial status. Being in a position of power is a example of having status.</a:t>
            </a:r>
          </a:p>
          <a:p>
            <a:endParaRPr lang="en-US" dirty="0"/>
          </a:p>
          <a:p>
            <a:pPr marL="0" indent="0">
              <a:buNone/>
            </a:pPr>
            <a:endParaRPr lang="en-US" dirty="0"/>
          </a:p>
        </p:txBody>
      </p:sp>
    </p:spTree>
    <p:extLst>
      <p:ext uri="{BB962C8B-B14F-4D97-AF65-F5344CB8AC3E}">
        <p14:creationId xmlns:p14="http://schemas.microsoft.com/office/powerpoint/2010/main" val="1690789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b="1" u="sng" dirty="0" smtClean="0"/>
              <a:t>Types of status:</a:t>
            </a:r>
            <a:r>
              <a:rPr lang="en-US" dirty="0" smtClean="0"/>
              <a:t/>
            </a:r>
            <a:br>
              <a:rPr lang="en-US" dirty="0" smtClean="0"/>
            </a:br>
            <a:endParaRPr lang="en-US" dirty="0"/>
          </a:p>
        </p:txBody>
      </p:sp>
      <p:sp>
        <p:nvSpPr>
          <p:cNvPr id="3" name="Content Placeholder 2"/>
          <p:cNvSpPr>
            <a:spLocks noGrp="1"/>
          </p:cNvSpPr>
          <p:nvPr>
            <p:ph idx="1"/>
          </p:nvPr>
        </p:nvSpPr>
        <p:spPr>
          <a:xfrm>
            <a:off x="685801" y="1459487"/>
            <a:ext cx="10131425" cy="3649133"/>
          </a:xfrm>
        </p:spPr>
        <p:txBody>
          <a:bodyPr/>
          <a:lstStyle/>
          <a:p>
            <a:r>
              <a:rPr lang="en-US" b="1" u="sng" dirty="0" smtClean="0"/>
              <a:t>Ascribed status:</a:t>
            </a:r>
          </a:p>
          <a:p>
            <a:pPr marL="0" indent="0">
              <a:buNone/>
            </a:pPr>
            <a:r>
              <a:rPr lang="en-US" dirty="0" smtClean="0"/>
              <a:t>                  Involuntary positions.</a:t>
            </a:r>
          </a:p>
          <a:p>
            <a:pPr marL="0" indent="0">
              <a:buNone/>
            </a:pPr>
            <a:r>
              <a:rPr lang="en-US" dirty="0" smtClean="0"/>
              <a:t>                  In born status</a:t>
            </a:r>
          </a:p>
          <a:p>
            <a:pPr marL="0" indent="0">
              <a:buNone/>
            </a:pPr>
            <a:r>
              <a:rPr lang="en-US" dirty="0" smtClean="0"/>
              <a:t>                  Example: gender and race</a:t>
            </a:r>
          </a:p>
          <a:p>
            <a:r>
              <a:rPr lang="en-US" b="1" u="sng" dirty="0" smtClean="0"/>
              <a:t>Achieved status:</a:t>
            </a:r>
          </a:p>
          <a:p>
            <a:pPr marL="0" indent="0">
              <a:buNone/>
            </a:pPr>
            <a:r>
              <a:rPr lang="en-US" dirty="0"/>
              <a:t> </a:t>
            </a:r>
            <a:r>
              <a:rPr lang="en-US" dirty="0" smtClean="0"/>
              <a:t>               Voluntary positions.</a:t>
            </a:r>
          </a:p>
          <a:p>
            <a:pPr marL="0" indent="0">
              <a:buNone/>
            </a:pPr>
            <a:r>
              <a:rPr lang="en-US" dirty="0"/>
              <a:t> </a:t>
            </a:r>
            <a:r>
              <a:rPr lang="en-US" dirty="0" smtClean="0"/>
              <a:t>               Earned statuses</a:t>
            </a:r>
          </a:p>
          <a:p>
            <a:pPr marL="0" indent="0">
              <a:buNone/>
            </a:pPr>
            <a:r>
              <a:rPr lang="en-US" dirty="0"/>
              <a:t> </a:t>
            </a:r>
            <a:r>
              <a:rPr lang="en-US" dirty="0" smtClean="0"/>
              <a:t>              Achieved status are those that results from our actions.</a:t>
            </a:r>
          </a:p>
          <a:p>
            <a:r>
              <a:rPr lang="en-US" dirty="0" smtClean="0"/>
              <a:t>Often the two types work together, what we are ascribed often helps us achieve other statuses.</a:t>
            </a:r>
          </a:p>
        </p:txBody>
      </p:sp>
    </p:spTree>
    <p:extLst>
      <p:ext uri="{BB962C8B-B14F-4D97-AF65-F5344CB8AC3E}">
        <p14:creationId xmlns:p14="http://schemas.microsoft.com/office/powerpoint/2010/main" val="10136112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Status Master</a:t>
            </a:r>
            <a:endParaRPr lang="en-US" b="1" u="sng" dirty="0"/>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A status that has exceptional importance for social identity, often shaping a person’s entire life.                   In Sociology, master status is the social position which is the primary identifying characteristic of an individual.</a:t>
            </a:r>
          </a:p>
          <a:p>
            <a:pPr>
              <a:buFont typeface="Wingdings" panose="05000000000000000000" pitchFamily="2" charset="2"/>
              <a:buChar char="q"/>
            </a:pPr>
            <a:r>
              <a:rPr lang="en-US" b="1" u="sng" dirty="0" smtClean="0"/>
              <a:t>Example:</a:t>
            </a:r>
          </a:p>
          <a:p>
            <a:pPr>
              <a:buFont typeface="Arial" panose="020B0604020202020204" pitchFamily="34" charset="0"/>
              <a:buChar char="•"/>
            </a:pPr>
            <a:r>
              <a:rPr lang="en-US" dirty="0" smtClean="0"/>
              <a:t>As a student your master status is your most important status and people tend to interact with you on its basis. Apart from student, some other statuses that you might hold are daughter/son , worker, athlete and so on..</a:t>
            </a:r>
            <a:endParaRPr lang="en-US" dirty="0"/>
          </a:p>
        </p:txBody>
      </p:sp>
    </p:spTree>
    <p:extLst>
      <p:ext uri="{BB962C8B-B14F-4D97-AF65-F5344CB8AC3E}">
        <p14:creationId xmlns:p14="http://schemas.microsoft.com/office/powerpoint/2010/main" val="33389663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4131" y="197476"/>
            <a:ext cx="10131425" cy="1456267"/>
          </a:xfrm>
        </p:spPr>
        <p:txBody>
          <a:bodyPr/>
          <a:lstStyle/>
          <a:p>
            <a:pPr marL="571500" indent="-571500">
              <a:buFont typeface="Wingdings" panose="05000000000000000000" pitchFamily="2" charset="2"/>
              <a:buChar char="v"/>
            </a:pPr>
            <a:r>
              <a:rPr lang="en-US" b="1" u="sng" dirty="0" smtClean="0"/>
              <a:t>Role:</a:t>
            </a:r>
            <a:endParaRPr lang="en-US" b="1" u="sng" dirty="0"/>
          </a:p>
        </p:txBody>
      </p:sp>
      <p:sp>
        <p:nvSpPr>
          <p:cNvPr id="3" name="Content Placeholder 2"/>
          <p:cNvSpPr>
            <a:spLocks noGrp="1"/>
          </p:cNvSpPr>
          <p:nvPr>
            <p:ph idx="1"/>
          </p:nvPr>
        </p:nvSpPr>
        <p:spPr>
          <a:xfrm>
            <a:off x="544131" y="1357051"/>
            <a:ext cx="10131425" cy="5359281"/>
          </a:xfrm>
        </p:spPr>
        <p:txBody>
          <a:bodyPr>
            <a:normAutofit/>
          </a:bodyPr>
          <a:lstStyle/>
          <a:p>
            <a:r>
              <a:rPr lang="en-US" dirty="0" smtClean="0"/>
              <a:t>A second important social structure is role behavior expected of someone who holds a particular status. </a:t>
            </a:r>
          </a:p>
          <a:p>
            <a:endParaRPr lang="en-US" dirty="0"/>
          </a:p>
          <a:p>
            <a:r>
              <a:rPr lang="en-US" dirty="0" smtClean="0"/>
              <a:t>A position containing a set of socially defined attributes and expectations that determine appropriate behavior for an individual or group based on their status in relation to other people or groups. </a:t>
            </a:r>
          </a:p>
          <a:p>
            <a:pPr marL="0" indent="0">
              <a:buNone/>
            </a:pPr>
            <a:endParaRPr lang="en-US" dirty="0" smtClean="0"/>
          </a:p>
          <a:p>
            <a:r>
              <a:rPr lang="en-US" dirty="0" smtClean="0"/>
              <a:t>Social interaction based on roles are usually very automatic and we often perform our roles without thinking about them. This in fact is why social interaction is indeed possible. </a:t>
            </a:r>
          </a:p>
          <a:p>
            <a:endParaRPr lang="en-US" dirty="0" smtClean="0"/>
          </a:p>
          <a:p>
            <a:pPr>
              <a:buFont typeface="Wingdings" panose="05000000000000000000" pitchFamily="2" charset="2"/>
              <a:buChar char="q"/>
            </a:pPr>
            <a:r>
              <a:rPr lang="en-US" dirty="0"/>
              <a:t> </a:t>
            </a:r>
            <a:r>
              <a:rPr lang="en-US" sz="2000" b="1" u="sng" dirty="0" smtClean="0"/>
              <a:t>Example of role:</a:t>
            </a:r>
          </a:p>
          <a:p>
            <a:r>
              <a:rPr lang="en-US" dirty="0"/>
              <a:t>An individual in the role of parent is expected to care for there children and protect them from harm</a:t>
            </a:r>
            <a:r>
              <a:rPr lang="en-US" dirty="0" smtClean="0"/>
              <a:t>.</a:t>
            </a:r>
            <a:endParaRPr lang="en-US" dirty="0"/>
          </a:p>
          <a:p>
            <a:r>
              <a:rPr lang="en-US" dirty="0"/>
              <a:t>A high school football player carries the roles of student, athlete, classmate, etc.</a:t>
            </a:r>
          </a:p>
          <a:p>
            <a:endParaRPr lang="en-US" dirty="0"/>
          </a:p>
          <a:p>
            <a:endParaRPr lang="en-US" dirty="0"/>
          </a:p>
        </p:txBody>
      </p:sp>
    </p:spTree>
    <p:extLst>
      <p:ext uri="{BB962C8B-B14F-4D97-AF65-F5344CB8AC3E}">
        <p14:creationId xmlns:p14="http://schemas.microsoft.com/office/powerpoint/2010/main" val="41081312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v"/>
            </a:pPr>
            <a:r>
              <a:rPr lang="en-US" b="1" u="sng" dirty="0" smtClean="0"/>
              <a:t>Categories of social role:</a:t>
            </a:r>
            <a:r>
              <a:rPr lang="en-US" u="sng" dirty="0" smtClean="0"/>
              <a:t/>
            </a:r>
            <a:br>
              <a:rPr lang="en-US" u="sng" dirty="0" smtClean="0"/>
            </a:br>
            <a:r>
              <a:rPr lang="en-US" u="sng" dirty="0" smtClean="0"/>
              <a:t/>
            </a:r>
            <a:br>
              <a:rPr lang="en-US" u="sng" dirty="0" smtClean="0"/>
            </a:br>
            <a:endParaRPr lang="en-US" u="sng" dirty="0"/>
          </a:p>
        </p:txBody>
      </p:sp>
      <p:sp>
        <p:nvSpPr>
          <p:cNvPr id="3" name="Content Placeholder 2"/>
          <p:cNvSpPr>
            <a:spLocks noGrp="1"/>
          </p:cNvSpPr>
          <p:nvPr>
            <p:ph idx="1"/>
          </p:nvPr>
        </p:nvSpPr>
        <p:spPr>
          <a:xfrm>
            <a:off x="685801" y="2006720"/>
            <a:ext cx="10131425" cy="3649133"/>
          </a:xfrm>
        </p:spPr>
        <p:txBody>
          <a:bodyPr/>
          <a:lstStyle/>
          <a:p>
            <a:pPr marL="0" indent="0">
              <a:buNone/>
            </a:pPr>
            <a:r>
              <a:rPr lang="en-US" b="1" u="sng" dirty="0" smtClean="0"/>
              <a:t>Cultural roles:</a:t>
            </a:r>
          </a:p>
          <a:p>
            <a:pPr marL="0" indent="0">
              <a:buNone/>
            </a:pPr>
            <a:r>
              <a:rPr lang="en-US" dirty="0" smtClean="0"/>
              <a:t>Roles given by culture( for example, priest)</a:t>
            </a:r>
          </a:p>
          <a:p>
            <a:pPr marL="0" indent="0">
              <a:buNone/>
            </a:pPr>
            <a:r>
              <a:rPr lang="en-US" b="1" u="sng" dirty="0" smtClean="0"/>
              <a:t>Social differentiation : </a:t>
            </a:r>
            <a:r>
              <a:rPr lang="en-US" dirty="0" smtClean="0"/>
              <a:t>(example: teacher, taxi driver)</a:t>
            </a:r>
          </a:p>
          <a:p>
            <a:pPr marL="0" indent="0">
              <a:buNone/>
            </a:pPr>
            <a:r>
              <a:rPr lang="en-US" b="1" u="sng" dirty="0" smtClean="0"/>
              <a:t>Situation specific roles</a:t>
            </a:r>
            <a:r>
              <a:rPr lang="en-US" dirty="0" smtClean="0"/>
              <a:t>: (example eye witness)</a:t>
            </a:r>
          </a:p>
          <a:p>
            <a:pPr marL="0" indent="0">
              <a:buNone/>
            </a:pPr>
            <a:r>
              <a:rPr lang="en-US" b="1" u="sng" dirty="0" smtClean="0"/>
              <a:t>Bio sociological roles: </a:t>
            </a:r>
            <a:r>
              <a:rPr lang="en-US" dirty="0" smtClean="0"/>
              <a:t> </a:t>
            </a:r>
            <a:r>
              <a:rPr lang="en-US" b="1" u="sng" dirty="0" smtClean="0"/>
              <a:t> </a:t>
            </a:r>
            <a:r>
              <a:rPr lang="en-US" b="1" dirty="0" smtClean="0"/>
              <a:t>(</a:t>
            </a:r>
            <a:r>
              <a:rPr lang="en-US" dirty="0" smtClean="0"/>
              <a:t>example as human in a natural system)</a:t>
            </a:r>
          </a:p>
          <a:p>
            <a:pPr marL="0" indent="0">
              <a:buNone/>
            </a:pPr>
            <a:r>
              <a:rPr lang="en-US" b="1" u="sng" dirty="0" smtClean="0"/>
              <a:t>Gender roles:  </a:t>
            </a:r>
            <a:r>
              <a:rPr lang="en-US" dirty="0" smtClean="0"/>
              <a:t>as a man women mother father etc.</a:t>
            </a:r>
          </a:p>
          <a:p>
            <a:pPr marL="0" indent="0">
              <a:buNone/>
            </a:pPr>
            <a:endParaRPr lang="en-US" dirty="0"/>
          </a:p>
        </p:txBody>
      </p:sp>
    </p:spTree>
    <p:extLst>
      <p:ext uri="{BB962C8B-B14F-4D97-AF65-F5344CB8AC3E}">
        <p14:creationId xmlns:p14="http://schemas.microsoft.com/office/powerpoint/2010/main" val="26363654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517" y="98597"/>
            <a:ext cx="9404723" cy="1400530"/>
          </a:xfrm>
        </p:spPr>
        <p:txBody>
          <a:bodyPr>
            <a:normAutofit/>
          </a:bodyPr>
          <a:lstStyle/>
          <a:p>
            <a:pPr marL="571500" indent="-571500">
              <a:buFont typeface="Wingdings" panose="05000000000000000000" pitchFamily="2" charset="2"/>
              <a:buChar char="v"/>
            </a:pPr>
            <a:r>
              <a:rPr lang="en-US" b="1" u="sng" dirty="0" smtClean="0"/>
              <a:t>Role set:</a:t>
            </a:r>
            <a:r>
              <a:rPr lang="en-US" dirty="0" smtClean="0"/>
              <a:t/>
            </a:r>
            <a:br>
              <a:rPr lang="en-US" dirty="0" smtClean="0"/>
            </a:br>
            <a:endParaRPr lang="en-US" dirty="0"/>
          </a:p>
        </p:txBody>
      </p:sp>
      <p:sp>
        <p:nvSpPr>
          <p:cNvPr id="3" name="Content Placeholder 2"/>
          <p:cNvSpPr>
            <a:spLocks noGrp="1"/>
          </p:cNvSpPr>
          <p:nvPr>
            <p:ph idx="1"/>
          </p:nvPr>
        </p:nvSpPr>
        <p:spPr>
          <a:xfrm>
            <a:off x="214670" y="636243"/>
            <a:ext cx="7963414" cy="4195481"/>
          </a:xfrm>
        </p:spPr>
        <p:txBody>
          <a:bodyPr>
            <a:normAutofit/>
          </a:bodyPr>
          <a:lstStyle/>
          <a:p>
            <a:r>
              <a:rPr lang="en-US" dirty="0" smtClean="0"/>
              <a:t>Role set is the term used to describe the variety of roles and relationships you have as a result of your status in society </a:t>
            </a:r>
          </a:p>
          <a:p>
            <a:endParaRPr lang="en-US" dirty="0"/>
          </a:p>
          <a:p>
            <a:r>
              <a:rPr lang="en-US" dirty="0" smtClean="0"/>
              <a:t>For example, a high school student interacts with a variety of different people as he goes through the school year, including teachers, the principal and administration.</a:t>
            </a:r>
          </a:p>
          <a:p>
            <a:pPr marL="0" indent="0">
              <a:buNone/>
            </a:pPr>
            <a:r>
              <a:rPr lang="en-US" dirty="0" smtClean="0"/>
              <a:t>His role set includes the different behaviors, or roles, he uses to meet  the demands of this one social status of ‘student’.</a:t>
            </a:r>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6647" b="94260" l="690" r="100000"/>
                    </a14:imgEffect>
                  </a14:imgLayer>
                </a14:imgProps>
              </a:ext>
            </a:extLst>
          </a:blip>
          <a:stretch>
            <a:fillRect/>
          </a:stretch>
        </p:blipFill>
        <p:spPr>
          <a:xfrm>
            <a:off x="8422783" y="798862"/>
            <a:ext cx="3980456" cy="454321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92408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b="1" u="sng" dirty="0" smtClean="0"/>
              <a:t>Role strain: </a:t>
            </a:r>
            <a:r>
              <a:rPr lang="en-US" u="sng" dirty="0" smtClean="0"/>
              <a:t/>
            </a:r>
            <a:br>
              <a:rPr lang="en-US" u="sng" dirty="0" smtClean="0"/>
            </a:br>
            <a:endParaRPr lang="en-US" u="sng" dirty="0"/>
          </a:p>
        </p:txBody>
      </p:sp>
      <p:sp>
        <p:nvSpPr>
          <p:cNvPr id="3" name="Content Placeholder 2"/>
          <p:cNvSpPr>
            <a:spLocks noGrp="1"/>
          </p:cNvSpPr>
          <p:nvPr>
            <p:ph idx="1"/>
          </p:nvPr>
        </p:nvSpPr>
        <p:spPr>
          <a:xfrm>
            <a:off x="685801" y="1518037"/>
            <a:ext cx="10413642" cy="4592861"/>
          </a:xfrm>
        </p:spPr>
        <p:txBody>
          <a:bodyPr/>
          <a:lstStyle/>
          <a:p>
            <a:r>
              <a:rPr lang="en-US" dirty="0" smtClean="0"/>
              <a:t>Role strain occurs when we have trouble meeting the social roles expected of us..</a:t>
            </a:r>
          </a:p>
          <a:p>
            <a:r>
              <a:rPr lang="en-US" dirty="0" smtClean="0"/>
              <a:t>The stress or strain experienced by an individual when incompatible behavior, expectations, or obligations are associated with a single social role.</a:t>
            </a:r>
          </a:p>
          <a:p>
            <a:endParaRPr lang="en-US" dirty="0"/>
          </a:p>
          <a:p>
            <a:pPr>
              <a:buFont typeface="Wingdings" panose="05000000000000000000" pitchFamily="2" charset="2"/>
              <a:buChar char="q"/>
            </a:pPr>
            <a:r>
              <a:rPr lang="en-US" b="1" u="sng" dirty="0" smtClean="0"/>
              <a:t>Example of Role strain:</a:t>
            </a:r>
          </a:p>
          <a:p>
            <a:pPr>
              <a:buFont typeface="Arial" panose="020B0604020202020204" pitchFamily="34" charset="0"/>
              <a:buChar char="•"/>
            </a:pPr>
            <a:r>
              <a:rPr lang="en-US" dirty="0" smtClean="0"/>
              <a:t>A college professor may enjoy being friendly with students. At the same time, however, the professor must maintain the personal distance needed in order to evaluate students fairly.</a:t>
            </a:r>
          </a:p>
        </p:txBody>
      </p:sp>
    </p:spTree>
    <p:extLst>
      <p:ext uri="{BB962C8B-B14F-4D97-AF65-F5344CB8AC3E}">
        <p14:creationId xmlns:p14="http://schemas.microsoft.com/office/powerpoint/2010/main" val="2021832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034" y="298172"/>
            <a:ext cx="9404723" cy="1400530"/>
          </a:xfrm>
        </p:spPr>
        <p:txBody>
          <a:bodyPr/>
          <a:lstStyle/>
          <a:p>
            <a:pPr marL="571500" indent="-571500">
              <a:buFont typeface="Wingdings" panose="05000000000000000000" pitchFamily="2" charset="2"/>
              <a:buChar char="v"/>
            </a:pPr>
            <a:r>
              <a:rPr lang="en-US" b="1" u="sng" dirty="0" smtClean="0"/>
              <a:t>Social Group:</a:t>
            </a:r>
            <a:endParaRPr lang="en-US" b="1" u="sng" dirty="0"/>
          </a:p>
        </p:txBody>
      </p:sp>
      <p:sp>
        <p:nvSpPr>
          <p:cNvPr id="3" name="Content Placeholder 2"/>
          <p:cNvSpPr>
            <a:spLocks noGrp="1"/>
          </p:cNvSpPr>
          <p:nvPr>
            <p:ph idx="1"/>
          </p:nvPr>
        </p:nvSpPr>
        <p:spPr>
          <a:xfrm>
            <a:off x="176034" y="1460490"/>
            <a:ext cx="6327798" cy="5107735"/>
          </a:xfrm>
        </p:spPr>
        <p:txBody>
          <a:bodyPr>
            <a:normAutofit/>
          </a:bodyPr>
          <a:lstStyle/>
          <a:p>
            <a:r>
              <a:rPr lang="en-US" dirty="0" smtClean="0"/>
              <a:t>A collection of humans or animals that share certain characteristics, interact with one another, accept expectations and obligations has member of the group and share a common identity.</a:t>
            </a:r>
          </a:p>
          <a:p>
            <a:endParaRPr lang="en-US" dirty="0"/>
          </a:p>
          <a:p>
            <a:r>
              <a:rPr lang="en-US" dirty="0" smtClean="0"/>
              <a:t>A social group exhibits some degree of social cohesion and is more than a simple collection or aggregate of individuals.</a:t>
            </a:r>
          </a:p>
          <a:p>
            <a:pPr marL="0" indent="0">
              <a:buNone/>
            </a:pPr>
            <a:endParaRPr lang="en-US" dirty="0"/>
          </a:p>
          <a:p>
            <a:r>
              <a:rPr lang="en-US" dirty="0" smtClean="0"/>
              <a:t>Social cohesion can be formed through shared interests, values, representations, ethnics or social background and kinship ties, among other factors.</a:t>
            </a:r>
          </a:p>
          <a:p>
            <a:endParaRPr lang="en-US" dirty="0"/>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7321639" y="1084738"/>
            <a:ext cx="4754451" cy="49890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7799205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b="1" u="sng" dirty="0" smtClean="0"/>
              <a:t>Role conflict:</a:t>
            </a:r>
            <a:r>
              <a:rPr lang="en-US" u="sng" dirty="0" smtClean="0"/>
              <a:t/>
            </a:r>
            <a:br>
              <a:rPr lang="en-US" u="sng" dirty="0" smtClean="0"/>
            </a:br>
            <a:endParaRPr lang="en-US" u="sng" dirty="0"/>
          </a:p>
        </p:txBody>
      </p:sp>
      <p:sp>
        <p:nvSpPr>
          <p:cNvPr id="3" name="Content Placeholder 2"/>
          <p:cNvSpPr>
            <a:spLocks noGrp="1"/>
          </p:cNvSpPr>
          <p:nvPr>
            <p:ph idx="1"/>
          </p:nvPr>
        </p:nvSpPr>
        <p:spPr>
          <a:xfrm>
            <a:off x="685800" y="2065867"/>
            <a:ext cx="10131425" cy="3649133"/>
          </a:xfrm>
        </p:spPr>
        <p:txBody>
          <a:bodyPr>
            <a:normAutofit lnSpcReduction="10000"/>
          </a:bodyPr>
          <a:lstStyle/>
          <a:p>
            <a:r>
              <a:rPr lang="en-US" dirty="0" smtClean="0"/>
              <a:t>Role conflict occurs when one playing two roles at the time that are governed by incompatible norms. People experience role conflict when they find themselves pulled in a various directions as they try to respond to many statuses they hold.</a:t>
            </a:r>
          </a:p>
          <a:p>
            <a:endParaRPr lang="en-US" dirty="0"/>
          </a:p>
          <a:p>
            <a:r>
              <a:rPr lang="en-US" dirty="0" smtClean="0"/>
              <a:t>Role conflicts happens when there are contradictions between different roles that a person takes on or plays in their everyday life.</a:t>
            </a:r>
            <a:endParaRPr lang="en-US" dirty="0"/>
          </a:p>
          <a:p>
            <a:endParaRPr lang="en-US" dirty="0" smtClean="0"/>
          </a:p>
          <a:p>
            <a:pPr>
              <a:buFont typeface="Wingdings" panose="05000000000000000000" pitchFamily="2" charset="2"/>
              <a:buChar char="q"/>
            </a:pPr>
            <a:r>
              <a:rPr lang="en-US" sz="2000" b="1" u="sng" dirty="0" smtClean="0"/>
              <a:t>Examples of Role conflict: </a:t>
            </a:r>
          </a:p>
          <a:p>
            <a:pPr>
              <a:buFont typeface="Arial" panose="020B0604020202020204" pitchFamily="34" charset="0"/>
              <a:buChar char="•"/>
            </a:pPr>
            <a:r>
              <a:rPr lang="en-US" sz="2000" dirty="0" smtClean="0">
                <a:ln w="0"/>
                <a:effectLst>
                  <a:outerShdw blurRad="38100" dist="19050" dir="2700000" algn="tl" rotWithShape="0">
                    <a:schemeClr val="dk1">
                      <a:alpha val="40000"/>
                    </a:schemeClr>
                  </a:outerShdw>
                </a:effectLst>
              </a:rPr>
              <a:t>If you are a police officer and you pull over your wife for speeding, your role of husband and lawman are in conflict.</a:t>
            </a:r>
            <a:endParaRPr lang="en-US" sz="2000" dirty="0">
              <a:ln w="0"/>
              <a:effectLst>
                <a:outerShdw blurRad="38100" dist="19050" dir="2700000" algn="tl" rotWithShape="0">
                  <a:schemeClr val="dk1">
                    <a:alpha val="40000"/>
                  </a:schemeClr>
                </a:outerShdw>
              </a:effectLst>
            </a:endParaRPr>
          </a:p>
          <a:p>
            <a:pPr>
              <a:buFont typeface="Wingdings" panose="05000000000000000000" pitchFamily="2" charset="2"/>
              <a:buChar char="q"/>
            </a:pPr>
            <a:endParaRPr lang="en-US" sz="2000" b="1" u="sng" dirty="0"/>
          </a:p>
        </p:txBody>
      </p:sp>
    </p:spTree>
    <p:extLst>
      <p:ext uri="{BB962C8B-B14F-4D97-AF65-F5344CB8AC3E}">
        <p14:creationId xmlns:p14="http://schemas.microsoft.com/office/powerpoint/2010/main" val="215345256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105158" y="807344"/>
            <a:ext cx="7206267" cy="5404700"/>
          </a:xfrm>
          <a:prstGeom prst="rect">
            <a:avLst/>
          </a:prstGeom>
        </p:spPr>
      </p:pic>
    </p:spTree>
    <p:extLst>
      <p:ext uri="{BB962C8B-B14F-4D97-AF65-F5344CB8AC3E}">
        <p14:creationId xmlns:p14="http://schemas.microsoft.com/office/powerpoint/2010/main" val="1293056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Role exit:</a:t>
            </a:r>
            <a:r>
              <a:rPr lang="en-US" dirty="0" smtClean="0"/>
              <a:t/>
            </a:r>
            <a:br>
              <a:rPr lang="en-US" dirty="0" smtClean="0"/>
            </a:br>
            <a:endParaRPr lang="en-US" dirty="0"/>
          </a:p>
        </p:txBody>
      </p:sp>
      <p:sp>
        <p:nvSpPr>
          <p:cNvPr id="3" name="Content Placeholder 2"/>
          <p:cNvSpPr>
            <a:spLocks noGrp="1"/>
          </p:cNvSpPr>
          <p:nvPr>
            <p:ph idx="1"/>
          </p:nvPr>
        </p:nvSpPr>
        <p:spPr>
          <a:xfrm>
            <a:off x="685800" y="1582432"/>
            <a:ext cx="10131425" cy="3649133"/>
          </a:xfrm>
        </p:spPr>
        <p:txBody>
          <a:bodyPr>
            <a:normAutofit/>
          </a:bodyPr>
          <a:lstStyle/>
          <a:p>
            <a:pPr marL="0" indent="0">
              <a:buNone/>
            </a:pPr>
            <a:endParaRPr lang="en-US" dirty="0" smtClean="0"/>
          </a:p>
          <a:p>
            <a:pPr>
              <a:buFont typeface="Arial" panose="020B0604020202020204" pitchFamily="34" charset="0"/>
              <a:buChar char="•"/>
            </a:pPr>
            <a:r>
              <a:rPr lang="en-US" dirty="0" smtClean="0"/>
              <a:t>Role exit describes the process of disengagement from a role that is central to one’s self-identity and re-establishment of an identity in a new role. </a:t>
            </a:r>
          </a:p>
          <a:p>
            <a:r>
              <a:rPr lang="en-US" dirty="0" smtClean="0"/>
              <a:t>When a individual stops engaging in a role previously central to their identity and begin the process of establishing new identity.</a:t>
            </a:r>
          </a:p>
          <a:p>
            <a:pPr marL="0" indent="0">
              <a:buNone/>
            </a:pPr>
            <a:endParaRPr lang="en-US" dirty="0" smtClean="0"/>
          </a:p>
          <a:p>
            <a:pPr>
              <a:buFont typeface="Wingdings" panose="05000000000000000000" pitchFamily="2" charset="2"/>
              <a:buChar char="q"/>
            </a:pPr>
            <a:r>
              <a:rPr lang="en-US" b="1" u="sng" dirty="0" smtClean="0"/>
              <a:t>Example of role exit:</a:t>
            </a:r>
          </a:p>
          <a:p>
            <a:pPr marL="0" indent="0">
              <a:buNone/>
            </a:pPr>
            <a:r>
              <a:rPr lang="en-US" dirty="0"/>
              <a:t> </a:t>
            </a:r>
            <a:r>
              <a:rPr lang="en-US" dirty="0" smtClean="0"/>
              <a:t>              When an individual retires from a job after a long career and must transition from the role of worker with deadlines and responsibilities to a leisurely life.</a:t>
            </a:r>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381187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21" y="112489"/>
            <a:ext cx="9404723" cy="1400530"/>
          </a:xfrm>
        </p:spPr>
        <p:txBody>
          <a:bodyPr/>
          <a:lstStyle/>
          <a:p>
            <a:pPr marL="571500" indent="-571500">
              <a:buFont typeface="Wingdings" panose="05000000000000000000" pitchFamily="2" charset="2"/>
              <a:buChar char="v"/>
            </a:pPr>
            <a:r>
              <a:rPr lang="en-US" b="1" u="sng" dirty="0" smtClean="0"/>
              <a:t>Social isolation:</a:t>
            </a:r>
            <a:endParaRPr lang="en-US" b="1" u="sng" dirty="0"/>
          </a:p>
        </p:txBody>
      </p:sp>
      <p:sp>
        <p:nvSpPr>
          <p:cNvPr id="3" name="Content Placeholder 2"/>
          <p:cNvSpPr>
            <a:spLocks noGrp="1"/>
          </p:cNvSpPr>
          <p:nvPr>
            <p:ph idx="1"/>
          </p:nvPr>
        </p:nvSpPr>
        <p:spPr>
          <a:xfrm>
            <a:off x="218941" y="1513019"/>
            <a:ext cx="6584394" cy="4195481"/>
          </a:xfrm>
        </p:spPr>
        <p:txBody>
          <a:bodyPr>
            <a:normAutofit/>
          </a:bodyPr>
          <a:lstStyle/>
          <a:p>
            <a:r>
              <a:rPr lang="en-US" dirty="0" smtClean="0"/>
              <a:t>Isolated can be defined as the state  of being isolated, the complete separation from others of a person suffering from contagious disease </a:t>
            </a:r>
          </a:p>
          <a:p>
            <a:r>
              <a:rPr lang="en-US" dirty="0" smtClean="0"/>
              <a:t>Fro example: people are isolated at homes and hospital because of COVID-19 if he or she is suffering from corona virus.</a:t>
            </a:r>
            <a:endParaRPr lang="en-US" dirty="0"/>
          </a:p>
          <a:p>
            <a:endParaRPr lang="en-US" dirty="0" smtClean="0"/>
          </a:p>
          <a:p>
            <a:r>
              <a:rPr lang="en-US" dirty="0" smtClean="0"/>
              <a:t>Social isolation is a state of complete or near complete lack of contact between an individual and society. It can also be defined structurally as the absence of social interactions, contacts and relationships with family and friends, or an individual level.</a:t>
            </a:r>
            <a:endParaRPr lang="en-US" dirty="0"/>
          </a:p>
        </p:txBody>
      </p:sp>
      <p:pic>
        <p:nvPicPr>
          <p:cNvPr id="4" name="Picture 3"/>
          <p:cNvPicPr>
            <a:picLocks noChangeAspect="1"/>
          </p:cNvPicPr>
          <p:nvPr/>
        </p:nvPicPr>
        <p:blipFill>
          <a:blip r:embed="rId2"/>
          <a:stretch>
            <a:fillRect/>
          </a:stretch>
        </p:blipFill>
        <p:spPr>
          <a:xfrm>
            <a:off x="7845288" y="112489"/>
            <a:ext cx="4346712" cy="3081472"/>
          </a:xfrm>
          <a:prstGeom prst="rect">
            <a:avLst/>
          </a:prstGeom>
        </p:spPr>
      </p:pic>
      <p:pic>
        <p:nvPicPr>
          <p:cNvPr id="5" name="Picture 4"/>
          <p:cNvPicPr>
            <a:picLocks noChangeAspect="1"/>
          </p:cNvPicPr>
          <p:nvPr/>
        </p:nvPicPr>
        <p:blipFill>
          <a:blip r:embed="rId3"/>
          <a:stretch>
            <a:fillRect/>
          </a:stretch>
        </p:blipFill>
        <p:spPr>
          <a:xfrm>
            <a:off x="8461420" y="3487347"/>
            <a:ext cx="3203305" cy="3203305"/>
          </a:xfrm>
          <a:prstGeom prst="rect">
            <a:avLst/>
          </a:prstGeom>
        </p:spPr>
      </p:pic>
    </p:spTree>
    <p:extLst>
      <p:ext uri="{BB962C8B-B14F-4D97-AF65-F5344CB8AC3E}">
        <p14:creationId xmlns:p14="http://schemas.microsoft.com/office/powerpoint/2010/main" val="36923566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03797" y="2541430"/>
            <a:ext cx="9413430" cy="1456267"/>
          </a:xfrm>
        </p:spPr>
        <p:style>
          <a:lnRef idx="0">
            <a:schemeClr val="accent5"/>
          </a:lnRef>
          <a:fillRef idx="3">
            <a:schemeClr val="accent5"/>
          </a:fillRef>
          <a:effectRef idx="3">
            <a:schemeClr val="accent5"/>
          </a:effectRef>
          <a:fontRef idx="minor">
            <a:schemeClr val="lt1"/>
          </a:fontRef>
        </p:style>
        <p:txBody>
          <a:bodyPr>
            <a:prstTxWarp prst="textCanUp">
              <a:avLst/>
            </a:prstTxWarp>
          </a:bodyPr>
          <a:lstStyle/>
          <a:p>
            <a:r>
              <a:rPr lang="en-US" b="1" cap="none" spc="50" dirty="0" smtClean="0">
                <a:ln w="0"/>
                <a:solidFill>
                  <a:schemeClr val="bg2"/>
                </a:solidFill>
                <a:effectLst>
                  <a:innerShdw blurRad="63500" dist="50800" dir="13500000">
                    <a:srgbClr val="000000">
                      <a:alpha val="50000"/>
                    </a:srgbClr>
                  </a:innerShdw>
                </a:effectLst>
              </a:rPr>
              <a:t>THANK YOU…</a:t>
            </a:r>
            <a:endParaRPr lang="en-US" b="1" cap="none" spc="50" dirty="0">
              <a:ln w="0"/>
              <a:solidFill>
                <a:schemeClr val="bg2"/>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285114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Social Processes</a:t>
            </a:r>
            <a:r>
              <a:rPr lang="en-US" dirty="0" smtClean="0"/>
              <a:t>:</a:t>
            </a:r>
            <a:endParaRPr lang="en-US" dirty="0"/>
          </a:p>
        </p:txBody>
      </p:sp>
      <p:sp>
        <p:nvSpPr>
          <p:cNvPr id="3" name="Content Placeholder 2"/>
          <p:cNvSpPr>
            <a:spLocks noGrp="1"/>
          </p:cNvSpPr>
          <p:nvPr>
            <p:ph idx="1"/>
          </p:nvPr>
        </p:nvSpPr>
        <p:spPr/>
        <p:txBody>
          <a:bodyPr/>
          <a:lstStyle/>
          <a:p>
            <a:r>
              <a:rPr lang="en-US" dirty="0" smtClean="0"/>
              <a:t>Social processes are the ways in which individuals and groups interact, adjust and readjust and establish relationships and pattern of behavior which are again modified through social interactions.</a:t>
            </a:r>
          </a:p>
          <a:p>
            <a:endParaRPr lang="en-US" dirty="0"/>
          </a:p>
          <a:p>
            <a:r>
              <a:rPr lang="en-US" dirty="0" smtClean="0"/>
              <a:t>According to </a:t>
            </a:r>
            <a:r>
              <a:rPr lang="en-US" b="1" dirty="0" smtClean="0"/>
              <a:t>Horton</a:t>
            </a:r>
            <a:r>
              <a:rPr lang="en-US" dirty="0" smtClean="0"/>
              <a:t> and </a:t>
            </a:r>
            <a:r>
              <a:rPr lang="en-US" b="1" dirty="0" smtClean="0"/>
              <a:t>Hunt, </a:t>
            </a:r>
            <a:r>
              <a:rPr lang="en-US" dirty="0" smtClean="0"/>
              <a:t>“The term social process refers to the repetitive form of behavior which are commonly found in social life”.</a:t>
            </a:r>
          </a:p>
          <a:p>
            <a:endParaRPr lang="en-US" dirty="0"/>
          </a:p>
          <a:p>
            <a:pPr marL="0" indent="0">
              <a:buNone/>
            </a:pPr>
            <a:endParaRPr lang="en-US" dirty="0"/>
          </a:p>
        </p:txBody>
      </p:sp>
    </p:spTree>
    <p:extLst>
      <p:ext uri="{BB962C8B-B14F-4D97-AF65-F5344CB8AC3E}">
        <p14:creationId xmlns:p14="http://schemas.microsoft.com/office/powerpoint/2010/main" val="3346923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b="1" u="sng" dirty="0" smtClean="0"/>
              <a:t>Classifications </a:t>
            </a:r>
            <a:r>
              <a:rPr lang="en-US" b="1" u="sng" dirty="0"/>
              <a:t>O</a:t>
            </a:r>
            <a:r>
              <a:rPr lang="en-US" b="1" u="sng" dirty="0" smtClean="0"/>
              <a:t>f Social </a:t>
            </a:r>
            <a:r>
              <a:rPr lang="en-US" b="1" u="sng" dirty="0"/>
              <a:t>P</a:t>
            </a:r>
            <a:r>
              <a:rPr lang="en-US" b="1" u="sng" dirty="0" smtClean="0"/>
              <a:t>rocesses:</a:t>
            </a:r>
            <a:endParaRPr lang="en-US" b="1" u="sng" dirty="0"/>
          </a:p>
        </p:txBody>
      </p:sp>
      <p:sp>
        <p:nvSpPr>
          <p:cNvPr id="3" name="Content Placeholder 2"/>
          <p:cNvSpPr>
            <a:spLocks noGrp="1"/>
          </p:cNvSpPr>
          <p:nvPr>
            <p:ph idx="1"/>
          </p:nvPr>
        </p:nvSpPr>
        <p:spPr/>
        <p:txBody>
          <a:bodyPr/>
          <a:lstStyle/>
          <a:p>
            <a:r>
              <a:rPr lang="en-US" dirty="0" smtClean="0"/>
              <a:t>Social process may be classified in three ways as under:</a:t>
            </a:r>
          </a:p>
          <a:p>
            <a:r>
              <a:rPr lang="en-US" dirty="0" smtClean="0"/>
              <a:t>By the number of person involved</a:t>
            </a:r>
          </a:p>
          <a:p>
            <a:r>
              <a:rPr lang="en-US" dirty="0" smtClean="0"/>
              <a:t>By the degree of intimacy of the individual and groups in interaction.</a:t>
            </a:r>
          </a:p>
          <a:p>
            <a:r>
              <a:rPr lang="en-US" dirty="0" smtClean="0"/>
              <a:t>By the nature or types of the processes.</a:t>
            </a:r>
            <a:endParaRPr lang="en-US" dirty="0"/>
          </a:p>
        </p:txBody>
      </p:sp>
    </p:spTree>
    <p:extLst>
      <p:ext uri="{BB962C8B-B14F-4D97-AF65-F5344CB8AC3E}">
        <p14:creationId xmlns:p14="http://schemas.microsoft.com/office/powerpoint/2010/main" val="2978319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Types of social processes:</a:t>
            </a:r>
            <a:endParaRPr lang="en-US" b="1" u="sng" dirty="0"/>
          </a:p>
        </p:txBody>
      </p:sp>
      <p:sp>
        <p:nvSpPr>
          <p:cNvPr id="3" name="Content Placeholder 2"/>
          <p:cNvSpPr>
            <a:spLocks noGrp="1"/>
          </p:cNvSpPr>
          <p:nvPr>
            <p:ph idx="1"/>
          </p:nvPr>
        </p:nvSpPr>
        <p:spPr/>
        <p:txBody>
          <a:bodyPr>
            <a:normAutofit/>
          </a:bodyPr>
          <a:lstStyle/>
          <a:p>
            <a:pPr marL="0" indent="0">
              <a:buNone/>
            </a:pPr>
            <a:r>
              <a:rPr lang="en-US" dirty="0" smtClean="0"/>
              <a:t>   These processes may be grouped into two main categories:</a:t>
            </a:r>
          </a:p>
          <a:p>
            <a:r>
              <a:rPr lang="en-US" b="1" u="sng" dirty="0" smtClean="0"/>
              <a:t>Associative Processes:</a:t>
            </a:r>
          </a:p>
          <a:p>
            <a:pPr marL="0" indent="0">
              <a:buNone/>
            </a:pPr>
            <a:r>
              <a:rPr lang="en-US" dirty="0" smtClean="0"/>
              <a:t>                                 associative processes are also called the integrative or conjunctive social processes which are essential for the integration and progress of the society. There are two types of associative processes.</a:t>
            </a:r>
          </a:p>
          <a:p>
            <a:pPr>
              <a:buFont typeface="Arial" panose="020B0604020202020204" pitchFamily="34" charset="0"/>
              <a:buChar char="•"/>
            </a:pPr>
            <a:r>
              <a:rPr lang="en-US" dirty="0" smtClean="0"/>
              <a:t>Co-operation</a:t>
            </a:r>
          </a:p>
          <a:p>
            <a:pPr>
              <a:buFont typeface="Arial" panose="020B0604020202020204" pitchFamily="34" charset="0"/>
              <a:buChar char="•"/>
            </a:pPr>
            <a:r>
              <a:rPr lang="en-US" dirty="0" smtClean="0"/>
              <a:t>Accommodation</a:t>
            </a:r>
          </a:p>
          <a:p>
            <a:pPr marL="0" indent="0">
              <a:buNone/>
            </a:pPr>
            <a:endParaRPr lang="en-US" dirty="0" smtClean="0"/>
          </a:p>
        </p:txBody>
      </p:sp>
    </p:spTree>
    <p:extLst>
      <p:ext uri="{BB962C8B-B14F-4D97-AF65-F5344CB8AC3E}">
        <p14:creationId xmlns:p14="http://schemas.microsoft.com/office/powerpoint/2010/main" val="41369574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v"/>
            </a:pPr>
            <a:r>
              <a:rPr lang="en-US" b="1" u="sng" dirty="0" smtClean="0"/>
              <a:t>Co-operation:</a:t>
            </a:r>
            <a:endParaRPr lang="en-US" b="1" u="sng" dirty="0"/>
          </a:p>
        </p:txBody>
      </p:sp>
      <p:sp>
        <p:nvSpPr>
          <p:cNvPr id="3" name="Content Placeholder 2"/>
          <p:cNvSpPr>
            <a:spLocks noGrp="1"/>
          </p:cNvSpPr>
          <p:nvPr>
            <p:ph idx="1"/>
          </p:nvPr>
        </p:nvSpPr>
        <p:spPr>
          <a:xfrm>
            <a:off x="685800" y="1446608"/>
            <a:ext cx="10131425" cy="3649133"/>
          </a:xfrm>
        </p:spPr>
        <p:txBody>
          <a:bodyPr/>
          <a:lstStyle/>
          <a:p>
            <a:pPr>
              <a:buFont typeface="Wingdings" panose="05000000000000000000" pitchFamily="2" charset="2"/>
              <a:buChar char="Ø"/>
            </a:pPr>
            <a:r>
              <a:rPr lang="en-US" dirty="0" smtClean="0"/>
              <a:t>It involves two or more persons joining their intelligence, efforts talents and resources together to attain a goal which can be shared. It is a kind of conjoint action or a alliance of person or groups seeking some common goal or reward.</a:t>
            </a:r>
          </a:p>
          <a:p>
            <a:pPr marL="0" indent="0">
              <a:buNone/>
            </a:pPr>
            <a:endParaRPr lang="en-US" dirty="0" smtClean="0"/>
          </a:p>
          <a:p>
            <a:pPr>
              <a:buFont typeface="Wingdings" panose="05000000000000000000" pitchFamily="2" charset="2"/>
              <a:buChar char="Ø"/>
            </a:pPr>
            <a:r>
              <a:rPr lang="en-US" dirty="0" smtClean="0"/>
              <a:t>Merrill and </a:t>
            </a:r>
            <a:r>
              <a:rPr lang="en-US" dirty="0"/>
              <a:t>E</a:t>
            </a:r>
            <a:r>
              <a:rPr lang="en-US" dirty="0" smtClean="0"/>
              <a:t>ldrege:</a:t>
            </a:r>
            <a:endParaRPr lang="en-US" dirty="0"/>
          </a:p>
          <a:p>
            <a:pPr marL="0" indent="0">
              <a:buNone/>
            </a:pPr>
            <a:r>
              <a:rPr lang="en-US" dirty="0" smtClean="0"/>
              <a:t>“Co-operation is a form of social interaction where in two or more more persons work together to gain a common end”.</a:t>
            </a:r>
            <a:endParaRPr lang="en-US" dirty="0"/>
          </a:p>
        </p:txBody>
      </p:sp>
    </p:spTree>
    <p:extLst>
      <p:ext uri="{BB962C8B-B14F-4D97-AF65-F5344CB8AC3E}">
        <p14:creationId xmlns:p14="http://schemas.microsoft.com/office/powerpoint/2010/main" val="17257075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v"/>
            </a:pPr>
            <a:r>
              <a:rPr lang="en-US" b="1" u="sng" dirty="0" smtClean="0"/>
              <a:t>Accommodation:</a:t>
            </a:r>
            <a:r>
              <a:rPr lang="en-US" dirty="0" smtClean="0"/>
              <a:t/>
            </a:r>
            <a:br>
              <a:rPr lang="en-US" dirty="0" smtClean="0"/>
            </a:br>
            <a:endParaRPr lang="en-US" dirty="0"/>
          </a:p>
        </p:txBody>
      </p:sp>
      <p:sp>
        <p:nvSpPr>
          <p:cNvPr id="3" name="Content Placeholder 2"/>
          <p:cNvSpPr>
            <a:spLocks noGrp="1"/>
          </p:cNvSpPr>
          <p:nvPr>
            <p:ph idx="1"/>
          </p:nvPr>
        </p:nvSpPr>
        <p:spPr>
          <a:xfrm>
            <a:off x="685801" y="1549639"/>
            <a:ext cx="10131425" cy="3649133"/>
          </a:xfrm>
        </p:spPr>
        <p:txBody>
          <a:bodyPr/>
          <a:lstStyle/>
          <a:p>
            <a:r>
              <a:rPr lang="en-US" dirty="0" smtClean="0"/>
              <a:t>Although accommodation has its origin in conflict situation, still it is radically different type of interaction.</a:t>
            </a:r>
          </a:p>
          <a:p>
            <a:endParaRPr lang="en-US" dirty="0"/>
          </a:p>
          <a:p>
            <a:r>
              <a:rPr lang="en-US" dirty="0" smtClean="0"/>
              <a:t>According to </a:t>
            </a:r>
            <a:r>
              <a:rPr lang="en-US" dirty="0"/>
              <a:t>G</a:t>
            </a:r>
            <a:r>
              <a:rPr lang="en-US" dirty="0" smtClean="0"/>
              <a:t>illin and Gillin,</a:t>
            </a:r>
          </a:p>
          <a:p>
            <a:pPr marL="0" indent="0">
              <a:buNone/>
            </a:pPr>
            <a:r>
              <a:rPr lang="en-US" dirty="0"/>
              <a:t> </a:t>
            </a:r>
            <a:r>
              <a:rPr lang="en-US" dirty="0" smtClean="0"/>
              <a:t>                        “ Accommodation is the term used by sociologists to describe a process by which competing  and conflicting individuals and groups adjust their relationships to each other in order to overcome the difficulties which arise in completion, contravention or conflict.</a:t>
            </a:r>
            <a:endParaRPr lang="en-US" dirty="0"/>
          </a:p>
        </p:txBody>
      </p:sp>
    </p:spTree>
    <p:extLst>
      <p:ext uri="{BB962C8B-B14F-4D97-AF65-F5344CB8AC3E}">
        <p14:creationId xmlns:p14="http://schemas.microsoft.com/office/powerpoint/2010/main" val="11890358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1406" y="776906"/>
            <a:ext cx="10131425" cy="3649133"/>
          </a:xfrm>
        </p:spPr>
        <p:txBody>
          <a:bodyPr/>
          <a:lstStyle/>
          <a:p>
            <a:r>
              <a:rPr lang="en-US" b="1" u="sng" dirty="0" smtClean="0"/>
              <a:t>Dissociative </a:t>
            </a:r>
            <a:r>
              <a:rPr lang="en-US" b="1" u="sng" dirty="0"/>
              <a:t>Processes:</a:t>
            </a:r>
          </a:p>
          <a:p>
            <a:pPr marL="0" indent="0">
              <a:buNone/>
            </a:pPr>
            <a:r>
              <a:rPr lang="en-US" dirty="0"/>
              <a:t>                                 Dissociative social processes are also called the disintegrative or disjunctive social processes. Although these processes hinder the growth and development of society, their absence results in stagnation of </a:t>
            </a:r>
            <a:r>
              <a:rPr lang="en-US" dirty="0" smtClean="0"/>
              <a:t>society. There are two types of dissociative processes are:</a:t>
            </a:r>
          </a:p>
          <a:p>
            <a:pPr>
              <a:buFont typeface="Wingdings" panose="05000000000000000000" pitchFamily="2" charset="2"/>
              <a:buChar char="§"/>
            </a:pPr>
            <a:r>
              <a:rPr lang="en-US" dirty="0" smtClean="0"/>
              <a:t>Competition </a:t>
            </a:r>
          </a:p>
          <a:p>
            <a:pPr>
              <a:buFont typeface="Wingdings" panose="05000000000000000000" pitchFamily="2" charset="2"/>
              <a:buChar char="§"/>
            </a:pPr>
            <a:r>
              <a:rPr lang="en-US" dirty="0" smtClean="0"/>
              <a:t>Conflict</a:t>
            </a:r>
            <a:endParaRPr lang="en-US" dirty="0"/>
          </a:p>
          <a:p>
            <a:pPr marL="0" indent="0">
              <a:buNone/>
            </a:pPr>
            <a:endParaRPr lang="en-US" dirty="0" smtClean="0"/>
          </a:p>
          <a:p>
            <a:endParaRPr lang="en-US" dirty="0"/>
          </a:p>
        </p:txBody>
      </p:sp>
    </p:spTree>
    <p:extLst>
      <p:ext uri="{BB962C8B-B14F-4D97-AF65-F5344CB8AC3E}">
        <p14:creationId xmlns:p14="http://schemas.microsoft.com/office/powerpoint/2010/main" val="1301208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TM03457452[[fn=Celestial]]</Template>
  <TotalTime>2589</TotalTime>
  <Words>1895</Words>
  <Application>Microsoft Office PowerPoint</Application>
  <PresentationFormat>Widescreen</PresentationFormat>
  <Paragraphs>178</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Wingdings</vt:lpstr>
      <vt:lpstr>Celestial</vt:lpstr>
      <vt:lpstr>Social Interaction</vt:lpstr>
      <vt:lpstr>Introduction Of Social Interaction:</vt:lpstr>
      <vt:lpstr>Social Group:</vt:lpstr>
      <vt:lpstr>Social Processes:</vt:lpstr>
      <vt:lpstr>Classifications Of Social Processes:</vt:lpstr>
      <vt:lpstr>Types of social processes:</vt:lpstr>
      <vt:lpstr>Co-operation:</vt:lpstr>
      <vt:lpstr>Accommodation: </vt:lpstr>
      <vt:lpstr>PowerPoint Presentation</vt:lpstr>
      <vt:lpstr>Competition</vt:lpstr>
      <vt:lpstr>Competition:</vt:lpstr>
      <vt:lpstr>Example of competition:</vt:lpstr>
      <vt:lpstr>Characteristics of competition:</vt:lpstr>
      <vt:lpstr>Forms of competition: </vt:lpstr>
      <vt:lpstr>PowerPoint Presentation</vt:lpstr>
      <vt:lpstr>PowerPoint Presentation</vt:lpstr>
      <vt:lpstr>Conflict:</vt:lpstr>
      <vt:lpstr>PowerPoint Presentation</vt:lpstr>
      <vt:lpstr>PowerPoint Presentation</vt:lpstr>
      <vt:lpstr>Difference between Competition and conflict:</vt:lpstr>
      <vt:lpstr>Elements of social interaction</vt:lpstr>
      <vt:lpstr>Status:</vt:lpstr>
      <vt:lpstr>Examples of status:</vt:lpstr>
      <vt:lpstr>Types of status: </vt:lpstr>
      <vt:lpstr>Status Master</vt:lpstr>
      <vt:lpstr>Role:</vt:lpstr>
      <vt:lpstr>Categories of social role:  </vt:lpstr>
      <vt:lpstr>Role set: </vt:lpstr>
      <vt:lpstr>Role strain:  </vt:lpstr>
      <vt:lpstr>Role conflict: </vt:lpstr>
      <vt:lpstr>PowerPoint Presentation</vt:lpstr>
      <vt:lpstr>Role exit: </vt:lpstr>
      <vt:lpstr>Social isolation: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OF GROUP NO: 03</dc:title>
  <dc:creator>Lenono</dc:creator>
  <cp:lastModifiedBy>Microsoft account</cp:lastModifiedBy>
  <cp:revision>77</cp:revision>
  <dcterms:created xsi:type="dcterms:W3CDTF">2020-11-23T06:30:18Z</dcterms:created>
  <dcterms:modified xsi:type="dcterms:W3CDTF">2020-12-03T10:56:18Z</dcterms:modified>
</cp:coreProperties>
</file>