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1" d="100"/>
          <a:sy n="71" d="100"/>
        </p:scale>
        <p:origin x="-1356" y="2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7998C697-F33C-4919-9D0B-EDC9377E853A}" type="datetimeFigureOut">
              <a:rPr lang="en-US" smtClean="0"/>
              <a:t>3/23/2021</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BABF3A8-9CF4-4740-A889-330F2E2CE3C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8C697-F33C-4919-9D0B-EDC9377E853A}"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ABF3A8-9CF4-4740-A889-330F2E2CE3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8C697-F33C-4919-9D0B-EDC9377E853A}"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ABF3A8-9CF4-4740-A889-330F2E2CE3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7998C697-F33C-4919-9D0B-EDC9377E853A}" type="datetimeFigureOut">
              <a:rPr lang="en-US" smtClean="0"/>
              <a:t>3/23/2021</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CBABF3A8-9CF4-4740-A889-330F2E2CE3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7998C697-F33C-4919-9D0B-EDC9377E853A}" type="datetimeFigureOut">
              <a:rPr lang="en-US" smtClean="0"/>
              <a:t>3/23/2021</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CBABF3A8-9CF4-4740-A889-330F2E2CE3C4}"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7998C697-F33C-4919-9D0B-EDC9377E853A}" type="datetimeFigureOut">
              <a:rPr lang="en-US" smtClean="0"/>
              <a:t>3/23/2021</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CBABF3A8-9CF4-4740-A889-330F2E2CE3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7998C697-F33C-4919-9D0B-EDC9377E853A}" type="datetimeFigureOut">
              <a:rPr lang="en-US" smtClean="0"/>
              <a:t>3/23/2021</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BABF3A8-9CF4-4740-A889-330F2E2CE3C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98C697-F33C-4919-9D0B-EDC9377E853A}" type="datetimeFigureOut">
              <a:rPr lang="en-US" smtClean="0"/>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ABF3A8-9CF4-4740-A889-330F2E2CE3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7998C697-F33C-4919-9D0B-EDC9377E853A}" type="datetimeFigureOut">
              <a:rPr lang="en-US" smtClean="0"/>
              <a:t>3/23/2021</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CBABF3A8-9CF4-4740-A889-330F2E2CE3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7998C697-F33C-4919-9D0B-EDC9377E853A}" type="datetimeFigureOut">
              <a:rPr lang="en-US" smtClean="0"/>
              <a:t>3/23/2021</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BABF3A8-9CF4-4740-A889-330F2E2CE3C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7998C697-F33C-4919-9D0B-EDC9377E853A}" type="datetimeFigureOut">
              <a:rPr lang="en-US" smtClean="0"/>
              <a:t>3/23/2021</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BABF3A8-9CF4-4740-A889-330F2E2CE3C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998C697-F33C-4919-9D0B-EDC9377E853A}" type="datetimeFigureOut">
              <a:rPr lang="en-US" smtClean="0"/>
              <a:t>3/23/2021</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BABF3A8-9CF4-4740-A889-330F2E2CE3C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Journalistic Ethics </a:t>
            </a:r>
            <a:r>
              <a:rPr lang="en-US" b="1" dirty="0" smtClean="0"/>
              <a:t>in Islam</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Topic 5</a:t>
            </a:r>
          </a:p>
          <a:p>
            <a:r>
              <a:rPr lang="en-US" dirty="0" smtClean="0"/>
              <a:t>Course Instructor: Ms. </a:t>
            </a:r>
            <a:r>
              <a:rPr lang="en-US" dirty="0" err="1" smtClean="0"/>
              <a:t>Zowaina</a:t>
            </a:r>
            <a:r>
              <a:rPr lang="en-US" dirty="0" smtClean="0"/>
              <a:t> </a:t>
            </a:r>
            <a:r>
              <a:rPr lang="en-US" dirty="0" err="1" smtClean="0"/>
              <a:t>Azhar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Islamic Media </a:t>
            </a:r>
            <a:r>
              <a:rPr lang="en-US" b="1" dirty="0" smtClean="0"/>
              <a:t>Charter</a:t>
            </a:r>
            <a:endParaRPr lang="en-US" dirty="0"/>
          </a:p>
        </p:txBody>
      </p:sp>
      <p:sp>
        <p:nvSpPr>
          <p:cNvPr id="3" name="Content Placeholder 2"/>
          <p:cNvSpPr>
            <a:spLocks noGrp="1"/>
          </p:cNvSpPr>
          <p:nvPr>
            <p:ph idx="1"/>
          </p:nvPr>
        </p:nvSpPr>
        <p:spPr/>
        <p:txBody>
          <a:bodyPr>
            <a:normAutofit/>
          </a:bodyPr>
          <a:lstStyle/>
          <a:p>
            <a:pPr algn="just"/>
            <a:r>
              <a:rPr lang="en-US" sz="2000" dirty="0" smtClean="0"/>
              <a:t>In keeping with our belief in Allah and Allah's Apostle; and in implementation of Islamic </a:t>
            </a:r>
            <a:r>
              <a:rPr lang="en-US" sz="2000" dirty="0" err="1" smtClean="0"/>
              <a:t>Shariah</a:t>
            </a:r>
            <a:r>
              <a:rPr lang="en-US" sz="2000" dirty="0" smtClean="0"/>
              <a:t>; and in complete awareness of the imminent dangers besetting the Muslim </a:t>
            </a:r>
            <a:r>
              <a:rPr lang="en-US" sz="2000" dirty="0" err="1" smtClean="0"/>
              <a:t>Ummah</a:t>
            </a:r>
            <a:r>
              <a:rPr lang="en-US" sz="2000" dirty="0" smtClean="0"/>
              <a:t> and impeding its religious reawakening and in appreciation of the important role of the various forms of mass media and their worthy aims, the integrity of the profession and its tradition; and conscious of the goals and aspirations of the </a:t>
            </a:r>
            <a:r>
              <a:rPr lang="en-US" sz="2000" dirty="0" err="1" smtClean="0"/>
              <a:t>Ummah</a:t>
            </a:r>
            <a:r>
              <a:rPr lang="en-US" sz="2000" dirty="0" smtClean="0"/>
              <a:t>, we workers in the Islamic media who are now gathered here at the First International Islamic Mass Media Conference, hereby endorse this charter for Islamic Media. We solemnly pledge to conform to it and regard it a torchlight for all our </a:t>
            </a:r>
            <a:r>
              <a:rPr lang="en-US" sz="2000" dirty="0" smtClean="0"/>
              <a:t>endeavors </a:t>
            </a:r>
            <a:r>
              <a:rPr lang="en-US" sz="2000" dirty="0" smtClean="0"/>
              <a:t>as well as a source of rights and obligations.</a:t>
            </a:r>
          </a:p>
          <a:p>
            <a:pPr algn="just"/>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1</a:t>
            </a:r>
            <a:endParaRPr lang="en-US" dirty="0"/>
          </a:p>
        </p:txBody>
      </p:sp>
      <p:sp>
        <p:nvSpPr>
          <p:cNvPr id="3" name="Content Placeholder 2"/>
          <p:cNvSpPr>
            <a:spLocks noGrp="1"/>
          </p:cNvSpPr>
          <p:nvPr>
            <p:ph idx="1"/>
          </p:nvPr>
        </p:nvSpPr>
        <p:spPr/>
        <p:txBody>
          <a:bodyPr>
            <a:normAutofit/>
          </a:bodyPr>
          <a:lstStyle/>
          <a:p>
            <a:pPr algn="just"/>
            <a:r>
              <a:rPr lang="en-US" sz="2400" dirty="0" smtClean="0"/>
              <a:t>Consolidation of the faith of the Muslim individual in Islamic values and ethical principles.</a:t>
            </a:r>
          </a:p>
          <a:p>
            <a:pPr algn="just"/>
            <a:r>
              <a:rPr lang="en-US" sz="2400" dirty="0" smtClean="0"/>
              <a:t>Work towards achieving integration of the Muslim individual's Islamic personality.</a:t>
            </a:r>
          </a:p>
          <a:p>
            <a:pPr algn="just"/>
            <a:r>
              <a:rPr lang="en-US" sz="2400" dirty="0" smtClean="0"/>
              <a:t>Endeavour to present real facts within the framework of the Islamic rule of conduct.</a:t>
            </a:r>
          </a:p>
          <a:p>
            <a:pPr algn="just"/>
            <a:r>
              <a:rPr lang="en-US" sz="2400" dirty="0" smtClean="0"/>
              <a:t>Endeavour to acquaint the Muslim individual with his duties towards others, his basic rights and liberties.</a:t>
            </a:r>
          </a:p>
          <a:p>
            <a:pPr algn="just"/>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a:t>
            </a:r>
            <a:r>
              <a:rPr lang="en-US" dirty="0" smtClean="0"/>
              <a:t>2</a:t>
            </a:r>
            <a:endParaRPr lang="en-US" dirty="0"/>
          </a:p>
        </p:txBody>
      </p:sp>
      <p:sp>
        <p:nvSpPr>
          <p:cNvPr id="3" name="Content Placeholder 2"/>
          <p:cNvSpPr>
            <a:spLocks noGrp="1"/>
          </p:cNvSpPr>
          <p:nvPr>
            <p:ph idx="1"/>
          </p:nvPr>
        </p:nvSpPr>
        <p:spPr/>
        <p:txBody>
          <a:bodyPr>
            <a:noAutofit/>
          </a:bodyPr>
          <a:lstStyle/>
          <a:p>
            <a:pPr algn="just"/>
            <a:r>
              <a:rPr lang="en-US" sz="2400" dirty="0" smtClean="0"/>
              <a:t>Muslim media men should strive to unite the ranks of Muslims, and to advocate resorting to wisdom, Islamic brotherhood and tolerance in solving their problems.</a:t>
            </a:r>
          </a:p>
          <a:p>
            <a:pPr algn="just"/>
            <a:r>
              <a:rPr lang="en-US" sz="2400" dirty="0" smtClean="0"/>
              <a:t>Islamic </a:t>
            </a:r>
            <a:r>
              <a:rPr lang="en-US" sz="2400" dirty="0" smtClean="0"/>
              <a:t>media men should be committed to the following:  combat all forms of colonialism, aggression, fascism and racism.</a:t>
            </a:r>
          </a:p>
          <a:p>
            <a:pPr algn="just"/>
            <a:r>
              <a:rPr lang="en-US" sz="2400" dirty="0" smtClean="0"/>
              <a:t>To </a:t>
            </a:r>
            <a:r>
              <a:rPr lang="en-US" sz="2400" dirty="0" smtClean="0"/>
              <a:t>combat </a:t>
            </a:r>
            <a:r>
              <a:rPr lang="en-US" sz="2400" dirty="0" err="1" smtClean="0"/>
              <a:t>zionism</a:t>
            </a:r>
            <a:r>
              <a:rPr lang="en-US" sz="2400" dirty="0" smtClean="0"/>
              <a:t> and its colonialist policy of creating settlements as well as its ruthless suppression of the Palestinian people.</a:t>
            </a:r>
          </a:p>
          <a:p>
            <a:pPr algn="just"/>
            <a:r>
              <a:rPr lang="en-US" sz="2400" dirty="0" smtClean="0"/>
              <a:t>Islamic </a:t>
            </a:r>
            <a:r>
              <a:rPr lang="en-US" sz="2400" dirty="0" smtClean="0"/>
              <a:t>media men should keep vigilance against anti-Islamic ideas and trends.</a:t>
            </a:r>
          </a:p>
          <a:p>
            <a:pPr algn="just"/>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Article 3	</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US" dirty="0" smtClean="0"/>
              <a:t>Islamic </a:t>
            </a:r>
            <a:r>
              <a:rPr lang="en-US" dirty="0" smtClean="0"/>
              <a:t>media men should censor all material which is either broadcast or published in order to protect the </a:t>
            </a:r>
            <a:r>
              <a:rPr lang="en-US" dirty="0" err="1" smtClean="0"/>
              <a:t>Ummah</a:t>
            </a:r>
            <a:r>
              <a:rPr lang="en-US" dirty="0" smtClean="0"/>
              <a:t> from influences which are harmful to Islamic character and values and in order to forestall all dangers.</a:t>
            </a:r>
          </a:p>
          <a:p>
            <a:pPr algn="just"/>
            <a:endParaRPr lang="en-US" dirty="0" smtClean="0"/>
          </a:p>
          <a:p>
            <a:pPr algn="just"/>
            <a:r>
              <a:rPr lang="en-US" dirty="0" smtClean="0"/>
              <a:t>Islamic </a:t>
            </a:r>
            <a:r>
              <a:rPr lang="en-US" dirty="0" smtClean="0"/>
              <a:t>media-workers should follow a decent style in carrying out the duties and in preserving the integrity of the profession and Islamic traditions, avoid using offensive words and refrain from publishing obscene material, nor indulge in cynicism, slander, provocation of "</a:t>
            </a:r>
            <a:r>
              <a:rPr lang="en-US" dirty="0" err="1" smtClean="0"/>
              <a:t>Fitna</a:t>
            </a:r>
            <a:r>
              <a:rPr lang="en-US" dirty="0" smtClean="0"/>
              <a:t>'' </a:t>
            </a:r>
            <a:r>
              <a:rPr lang="en-US" dirty="0" err="1" smtClean="0"/>
              <a:t>rumour</a:t>
            </a:r>
            <a:r>
              <a:rPr lang="en-US" dirty="0" smtClean="0"/>
              <a:t>-mongering and other forms of defamatory actions.</a:t>
            </a:r>
          </a:p>
          <a:p>
            <a:pPr algn="just"/>
            <a:endParaRPr lang="en-US" dirty="0" smtClean="0"/>
          </a:p>
          <a:p>
            <a:pPr algn="just"/>
            <a:r>
              <a:rPr lang="en-US" dirty="0" smtClean="0"/>
              <a:t>To </a:t>
            </a:r>
            <a:r>
              <a:rPr lang="en-US" dirty="0" smtClean="0"/>
              <a:t>refrain from either broadcasting or publishing anything that goes against public morality and the rules of decent </a:t>
            </a:r>
            <a:r>
              <a:rPr lang="en-US" dirty="0" err="1" smtClean="0"/>
              <a:t>demeanour</a:t>
            </a:r>
            <a:r>
              <a:rPr lang="en-US" dirty="0" smtClean="0"/>
              <a:t>. This also means any condoning of crime, violence, suicide or anything that arouses terror or provokes the lower instincts, whether directly or indirectly, should be strictly avoided.</a:t>
            </a:r>
          </a:p>
          <a:p>
            <a:pPr algn="just"/>
            <a:endParaRPr lang="en-US" dirty="0" smtClean="0"/>
          </a:p>
          <a:p>
            <a:pPr algn="just"/>
            <a:r>
              <a:rPr lang="en-US" dirty="0" smtClean="0"/>
              <a:t>Commercial </a:t>
            </a:r>
            <a:r>
              <a:rPr lang="en-US" dirty="0" smtClean="0"/>
              <a:t>advertisements which go against morality should be strictly debarred from either broadcasts or publications.</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Article </a:t>
            </a:r>
            <a:r>
              <a:rPr lang="en-US" b="1" dirty="0" smtClean="0"/>
              <a:t>4</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Islamic </a:t>
            </a:r>
            <a:r>
              <a:rPr lang="en-US" dirty="0" smtClean="0"/>
              <a:t>journalists must be committed to the propagation of </a:t>
            </a:r>
            <a:r>
              <a:rPr lang="en-US" dirty="0" err="1" smtClean="0"/>
              <a:t>Da'wah</a:t>
            </a:r>
            <a:r>
              <a:rPr lang="en-US" dirty="0" smtClean="0"/>
              <a:t>, to elucidating Islamic issues and to the </a:t>
            </a:r>
            <a:r>
              <a:rPr lang="en-US" dirty="0" err="1" smtClean="0"/>
              <a:t>defence</a:t>
            </a:r>
            <a:r>
              <a:rPr lang="en-US" dirty="0" smtClean="0"/>
              <a:t> of the Muslim point of view. They should also seek to introduce Muslim peoples to one another. They should also be interested in Islamic history, Islamic </a:t>
            </a:r>
            <a:r>
              <a:rPr lang="en-US" dirty="0" err="1" smtClean="0"/>
              <a:t>civilisation</a:t>
            </a:r>
            <a:r>
              <a:rPr lang="en-US" dirty="0" smtClean="0"/>
              <a:t> and the promotion of the Arabic language and its dissemination among Muslims, especially Muslim minorities. They should also be committed to re-establishing the dominion of </a:t>
            </a:r>
            <a:r>
              <a:rPr lang="en-US" dirty="0" err="1" smtClean="0"/>
              <a:t>Shariah</a:t>
            </a:r>
            <a:r>
              <a:rPr lang="en-US" dirty="0" smtClean="0"/>
              <a:t>, in lieu of man-made laws and principles. They must be committed to struggle for the liberation of Palestine, especially Al-</a:t>
            </a:r>
            <a:r>
              <a:rPr lang="en-US" dirty="0" err="1" smtClean="0"/>
              <a:t>Quds</a:t>
            </a:r>
            <a:r>
              <a:rPr lang="en-US" dirty="0" smtClean="0"/>
              <a:t>. They must be totally dedicated to the idea of the Islamic </a:t>
            </a:r>
            <a:r>
              <a:rPr lang="en-US" dirty="0" err="1" smtClean="0"/>
              <a:t>Ummah</a:t>
            </a:r>
            <a:r>
              <a:rPr lang="en-US" dirty="0" smtClean="0"/>
              <a:t> which must be untainted by either regional, national or tribal chauvinism. They must also strongly advocate the fight against under development in all its manifestations and support the effort towards full development which should guarantee to the </a:t>
            </a:r>
            <a:r>
              <a:rPr lang="en-US" dirty="0" err="1" smtClean="0"/>
              <a:t>Ummah</a:t>
            </a:r>
            <a:r>
              <a:rPr lang="en-US" dirty="0" smtClean="0"/>
              <a:t> its betterment and power.</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229600" cy="1399032"/>
          </a:xfrm>
        </p:spPr>
        <p:txBody>
          <a:bodyPr/>
          <a:lstStyle/>
          <a:p>
            <a:pPr algn="ctr"/>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sz="2800" dirty="0" smtClean="0"/>
              <a:t>Journalists informs the reading public what is going on between them and the people who are domiciled in the government, the legislature, business and other social </a:t>
            </a:r>
            <a:r>
              <a:rPr lang="en-US" sz="2800" dirty="0" smtClean="0"/>
              <a:t>institutions</a:t>
            </a:r>
          </a:p>
          <a:p>
            <a:pPr algn="just"/>
            <a:r>
              <a:rPr lang="en-US" sz="2800" dirty="0" smtClean="0"/>
              <a:t>they work often are the glue </a:t>
            </a:r>
            <a:endParaRPr lang="en-US" sz="2800" dirty="0" smtClean="0"/>
          </a:p>
          <a:p>
            <a:pPr algn="just"/>
            <a:r>
              <a:rPr lang="en-US" sz="2800" dirty="0" smtClean="0"/>
              <a:t>understand the difference between the country's own press system with the press system prevailing in other countries.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a:bodyPr>
          <a:lstStyle/>
          <a:p>
            <a:pPr algn="just"/>
            <a:r>
              <a:rPr lang="en-US" sz="2400" dirty="0" smtClean="0"/>
              <a:t>Correlation Journalism Islamic Propagation In general, journalism-press (media) have an important role and function in society. Such as:</a:t>
            </a:r>
          </a:p>
          <a:p>
            <a:pPr algn="just"/>
            <a:r>
              <a:rPr lang="en-US" sz="2400" dirty="0" smtClean="0"/>
              <a:t>1. information and education;</a:t>
            </a:r>
          </a:p>
          <a:p>
            <a:pPr algn="just"/>
            <a:r>
              <a:rPr lang="en-US" sz="2400" dirty="0" smtClean="0"/>
              <a:t>2. secondly, entertainment (entertainer),</a:t>
            </a:r>
          </a:p>
          <a:p>
            <a:pPr algn="just"/>
            <a:r>
              <a:rPr lang="en-US" sz="2400" dirty="0" smtClean="0"/>
              <a:t>3. third, supervision (social control)</a:t>
            </a:r>
          </a:p>
          <a:p>
            <a:pPr algn="just"/>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Journalistic ethics in Islam </a:t>
            </a:r>
            <a:endParaRPr lang="en-US" dirty="0"/>
          </a:p>
        </p:txBody>
      </p:sp>
      <p:sp>
        <p:nvSpPr>
          <p:cNvPr id="3" name="Content Placeholder 2"/>
          <p:cNvSpPr>
            <a:spLocks noGrp="1"/>
          </p:cNvSpPr>
          <p:nvPr>
            <p:ph idx="1"/>
          </p:nvPr>
        </p:nvSpPr>
        <p:spPr/>
        <p:txBody>
          <a:bodyPr>
            <a:normAutofit/>
          </a:bodyPr>
          <a:lstStyle/>
          <a:p>
            <a:pPr algn="just"/>
            <a:r>
              <a:rPr lang="en-US" sz="2400" dirty="0" smtClean="0"/>
              <a:t>The default description of the code of ethics of journalists in al-Qur'an is a rare skeleton of journalism in Islamic societies; in the form of normative standards that depart. </a:t>
            </a:r>
            <a:endParaRPr lang="en-US" sz="2400" dirty="0" smtClean="0"/>
          </a:p>
          <a:p>
            <a:pPr algn="just"/>
            <a:endParaRPr lang="en-US" sz="2400" dirty="0" smtClean="0"/>
          </a:p>
          <a:p>
            <a:pPr algn="just"/>
            <a:r>
              <a:rPr lang="en-US" sz="2400" dirty="0" smtClean="0"/>
              <a:t>Quran </a:t>
            </a:r>
            <a:r>
              <a:rPr lang="en-US" sz="2400" dirty="0" smtClean="0"/>
              <a:t>and structural agenda is as a result of reflection of social change, politics, and culture. </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a:bodyPr>
          <a:lstStyle/>
          <a:p>
            <a:pPr algn="just"/>
            <a:r>
              <a:rPr lang="en-US" sz="2000" dirty="0" err="1" smtClean="0"/>
              <a:t>Rafik</a:t>
            </a:r>
            <a:r>
              <a:rPr lang="en-US" sz="2000" dirty="0" smtClean="0"/>
              <a:t> (1998), has outlined some basic summary of system parameters of Islamic ethics, namely: </a:t>
            </a:r>
          </a:p>
          <a:p>
            <a:pPr lvl="1" algn="just"/>
            <a:r>
              <a:rPr lang="en-US" sz="1600" dirty="0" smtClean="0"/>
              <a:t>Acts </a:t>
            </a:r>
            <a:r>
              <a:rPr lang="en-US" sz="1600" dirty="0" smtClean="0"/>
              <a:t>and decisions are considered to depend on the goodwill of individual ethics. Indeed, Allah knows all of our intention </a:t>
            </a:r>
          </a:p>
          <a:p>
            <a:pPr lvl="1" algn="just"/>
            <a:endParaRPr lang="en-US" sz="1600" dirty="0" smtClean="0"/>
          </a:p>
          <a:p>
            <a:pPr lvl="1" algn="just"/>
            <a:r>
              <a:rPr lang="en-US" sz="1600" dirty="0" smtClean="0"/>
              <a:t>Good </a:t>
            </a:r>
            <a:r>
              <a:rPr lang="en-US" sz="1600" dirty="0" smtClean="0"/>
              <a:t>intentions are followed by good deeds that are considered worship acts. Dietary intentions cannot make it illegal as legitimate.</a:t>
            </a:r>
          </a:p>
          <a:p>
            <a:pPr lvl="1" algn="just"/>
            <a:endParaRPr lang="en-US" sz="1600" dirty="0" smtClean="0"/>
          </a:p>
          <a:p>
            <a:pPr lvl="1" algn="just"/>
            <a:r>
              <a:rPr lang="en-US" sz="1600" dirty="0" smtClean="0"/>
              <a:t>Islam </a:t>
            </a:r>
            <a:r>
              <a:rPr lang="en-US" sz="1600" dirty="0" smtClean="0"/>
              <a:t>gives a person the freedom to believe and do things they want; but that cannot go beyond the boundaries of responsibility and justice. </a:t>
            </a:r>
          </a:p>
          <a:p>
            <a:pPr lvl="1" algn="just"/>
            <a:endParaRPr lang="en-US" sz="1600" dirty="0" smtClean="0"/>
          </a:p>
          <a:p>
            <a:pPr lvl="1" algn="just"/>
            <a:r>
              <a:rPr lang="en-US" sz="1600" dirty="0" smtClean="0"/>
              <a:t>Belief </a:t>
            </a:r>
            <a:r>
              <a:rPr lang="en-US" sz="1600" dirty="0" smtClean="0"/>
              <a:t>in Allah gives people complete liberty from all things other than God or man.</a:t>
            </a:r>
          </a:p>
          <a:p>
            <a:pPr algn="just"/>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7500" lnSpcReduction="20000"/>
          </a:bodyPr>
          <a:lstStyle/>
          <a:p>
            <a:pPr lvl="1" algn="just"/>
            <a:r>
              <a:rPr lang="en-US" dirty="0" smtClean="0"/>
              <a:t>The decision of the majority or the minority that benefit is not necessarily ethical. Ethics is not something that is related to the number or amount. </a:t>
            </a:r>
          </a:p>
          <a:p>
            <a:pPr lvl="1" algn="just"/>
            <a:endParaRPr lang="en-US" dirty="0" smtClean="0"/>
          </a:p>
          <a:p>
            <a:pPr lvl="1" algn="just"/>
            <a:r>
              <a:rPr lang="en-US" dirty="0" smtClean="0"/>
              <a:t>Islamic system using open approach to ethics is not a proprietary system or self-oriented. Selfishness has no place in Islam.</a:t>
            </a:r>
          </a:p>
          <a:p>
            <a:pPr lvl="1" algn="just"/>
            <a:endParaRPr lang="en-US" dirty="0" smtClean="0"/>
          </a:p>
          <a:p>
            <a:pPr lvl="1" algn="just"/>
            <a:r>
              <a:rPr lang="en-US" dirty="0" smtClean="0"/>
              <a:t>Ethical decisions are based on a reading of the Qur'an and the universe simultaneously. </a:t>
            </a:r>
          </a:p>
          <a:p>
            <a:pPr lvl="1" algn="just"/>
            <a:endParaRPr lang="en-US" dirty="0" smtClean="0"/>
          </a:p>
          <a:p>
            <a:pPr lvl="1" algn="just"/>
            <a:r>
              <a:rPr lang="en-US" dirty="0" smtClean="0"/>
              <a:t>Unlike systems of ethics recommended by most other religions, Islam encourages men to perform </a:t>
            </a:r>
            <a:r>
              <a:rPr lang="en-US" dirty="0" err="1" smtClean="0"/>
              <a:t>tazkiyah</a:t>
            </a:r>
            <a:r>
              <a:rPr lang="en-US" dirty="0" smtClean="0"/>
              <a:t> through active participation in life. By keeping ethics in the face of global test, a Muslim can prove his obedience to Allah S.W.T.</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Malaysian Press Institute</a:t>
            </a:r>
            <a:endParaRPr lang="en-US" dirty="0"/>
          </a:p>
        </p:txBody>
      </p:sp>
      <p:sp>
        <p:nvSpPr>
          <p:cNvPr id="3" name="Content Placeholder 2"/>
          <p:cNvSpPr>
            <a:spLocks noGrp="1"/>
          </p:cNvSpPr>
          <p:nvPr>
            <p:ph idx="1"/>
          </p:nvPr>
        </p:nvSpPr>
        <p:spPr/>
        <p:txBody>
          <a:bodyPr/>
          <a:lstStyle/>
          <a:p>
            <a:pPr algn="just"/>
            <a:r>
              <a:rPr lang="en-US" dirty="0" smtClean="0"/>
              <a:t>35 mass media organizations </a:t>
            </a:r>
            <a:endParaRPr lang="en-US" dirty="0" smtClean="0"/>
          </a:p>
          <a:p>
            <a:pPr algn="just"/>
            <a:r>
              <a:rPr lang="en-US" dirty="0" smtClean="0"/>
              <a:t>Malaysian media, print and electronic chief editors have studied various types of journalistic ethics in use in the United States, Japan, the Republic of Korea, the Philippines and Indonesia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Autofit/>
          </a:bodyPr>
          <a:lstStyle/>
          <a:p>
            <a:pPr algn="just"/>
            <a:r>
              <a:rPr lang="en-US" sz="2400" dirty="0" smtClean="0"/>
              <a:t>ethical principles </a:t>
            </a:r>
            <a:r>
              <a:rPr lang="en-US" sz="2400" dirty="0" smtClean="0"/>
              <a:t>include:</a:t>
            </a:r>
          </a:p>
          <a:p>
            <a:pPr lvl="1" algn="just"/>
            <a:r>
              <a:rPr lang="en-US" sz="2400" dirty="0" smtClean="0"/>
              <a:t>The journalist's main task is to report the truth and to respect people's right to obtain the right information; </a:t>
            </a:r>
          </a:p>
          <a:p>
            <a:pPr lvl="1" algn="just"/>
            <a:r>
              <a:rPr lang="en-US" sz="2400" dirty="0" smtClean="0"/>
              <a:t>In </a:t>
            </a:r>
            <a:r>
              <a:rPr lang="en-US" sz="2400" dirty="0" smtClean="0"/>
              <a:t>carrying out this task, he should appreciate the freedom to collect and publish news in an honest manner and with the right to make fair comments and criticisms; </a:t>
            </a:r>
          </a:p>
          <a:p>
            <a:pPr lvl="1" algn="just"/>
            <a:r>
              <a:rPr lang="en-US" sz="2400" dirty="0" smtClean="0"/>
              <a:t>Journalists </a:t>
            </a:r>
            <a:r>
              <a:rPr lang="en-US" sz="2400" dirty="0" smtClean="0"/>
              <a:t>shall use reasonable means to obtain news, photographs / movies, and documents; </a:t>
            </a:r>
          </a:p>
          <a:p>
            <a:pPr lvl="1" algn="just"/>
            <a:r>
              <a:rPr lang="en-US" sz="2400" dirty="0" smtClean="0"/>
              <a:t>Any </a:t>
            </a:r>
            <a:r>
              <a:rPr lang="en-US" sz="2400" dirty="0" smtClean="0"/>
              <a:t>information found to be incorrect </a:t>
            </a:r>
            <a:r>
              <a:rPr lang="en-US" sz="2400" dirty="0" smtClean="0"/>
              <a:t>appears </a:t>
            </a:r>
            <a:r>
              <a:rPr lang="en-US" sz="2400" dirty="0" smtClean="0"/>
              <a:t>to be corrected </a:t>
            </a:r>
          </a:p>
          <a:p>
            <a:pPr algn="just"/>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20000"/>
          </a:bodyPr>
          <a:lstStyle/>
          <a:p>
            <a:pPr lvl="1" algn="just"/>
            <a:r>
              <a:rPr lang="en-US" dirty="0" smtClean="0"/>
              <a:t>Journalists should respect the confidentiality of news sources; </a:t>
            </a:r>
          </a:p>
          <a:p>
            <a:pPr lvl="1" algn="just"/>
            <a:r>
              <a:rPr lang="en-US" dirty="0" smtClean="0"/>
              <a:t>Reporters </a:t>
            </a:r>
            <a:r>
              <a:rPr lang="en-US" dirty="0" smtClean="0"/>
              <a:t>should be well mannered when performing their duties and refrain from plagiarism and incitement, unfounded accusations and corruption in any form whatsoever; </a:t>
            </a:r>
          </a:p>
          <a:p>
            <a:pPr lvl="1" algn="just"/>
            <a:r>
              <a:rPr lang="en-US" dirty="0" smtClean="0"/>
              <a:t>Journalists </a:t>
            </a:r>
            <a:r>
              <a:rPr lang="en-US" dirty="0" smtClean="0"/>
              <a:t>should avoid news articles racist, extreme and contrary to the ethics of Malaysian plural society; </a:t>
            </a:r>
          </a:p>
          <a:p>
            <a:pPr lvl="1" algn="just"/>
            <a:r>
              <a:rPr lang="en-US" dirty="0" smtClean="0"/>
              <a:t>The </a:t>
            </a:r>
            <a:r>
              <a:rPr lang="en-US" dirty="0" smtClean="0"/>
              <a:t>laws and regulations of countries directly associated with their profession should be understood by journalists.</a:t>
            </a:r>
          </a:p>
          <a:p>
            <a:pPr algn="just"/>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33</TotalTime>
  <Words>1135</Words>
  <Application>Microsoft Office PowerPoint</Application>
  <PresentationFormat>On-screen Show (4:3)</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Verve</vt:lpstr>
      <vt:lpstr>Journalistic Ethics in Islam </vt:lpstr>
      <vt:lpstr>Introduction</vt:lpstr>
      <vt:lpstr>Continued…</vt:lpstr>
      <vt:lpstr>Journalistic ethics in Islam </vt:lpstr>
      <vt:lpstr>Continued…</vt:lpstr>
      <vt:lpstr>Continued…</vt:lpstr>
      <vt:lpstr>Malaysian Press Institute</vt:lpstr>
      <vt:lpstr>Continued…</vt:lpstr>
      <vt:lpstr>Continued…</vt:lpstr>
      <vt:lpstr>Islamic Media Charter</vt:lpstr>
      <vt:lpstr>Article 1</vt:lpstr>
      <vt:lpstr>Article 2</vt:lpstr>
      <vt:lpstr>Article 3 </vt:lpstr>
      <vt:lpstr>Article 4</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Journalistic Ethics in Islam </dc:title>
  <dc:creator>Olive</dc:creator>
  <cp:lastModifiedBy>Olive</cp:lastModifiedBy>
  <cp:revision>13</cp:revision>
  <dcterms:created xsi:type="dcterms:W3CDTF">2021-03-23T18:15:28Z</dcterms:created>
  <dcterms:modified xsi:type="dcterms:W3CDTF">2021-03-23T18:48:52Z</dcterms:modified>
</cp:coreProperties>
</file>