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5" r:id="rId4"/>
    <p:sldId id="296" r:id="rId5"/>
    <p:sldId id="297" r:id="rId6"/>
    <p:sldId id="300" r:id="rId7"/>
    <p:sldId id="301" r:id="rId8"/>
    <p:sldId id="303" r:id="rId9"/>
    <p:sldId id="28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60"/>
  </p:normalViewPr>
  <p:slideViewPr>
    <p:cSldViewPr>
      <p:cViewPr>
        <p:scale>
          <a:sx n="50" d="100"/>
          <a:sy n="50" d="100"/>
        </p:scale>
        <p:origin x="-360"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smtClean="0">
                <a:solidFill>
                  <a:schemeClr val="bg1"/>
                </a:solidFill>
              </a:rPr>
              <a:t>Foundation of  </a:t>
            </a:r>
            <a:r>
              <a:rPr lang="en-GB" sz="3600" dirty="0" smtClean="0">
                <a:solidFill>
                  <a:schemeClr val="bg1"/>
                </a:solidFill>
              </a:rPr>
              <a:t>Education  at a Glance</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4" name="Content Placeholder 2"/>
          <p:cNvSpPr>
            <a:spLocks noGrp="1"/>
          </p:cNvSpPr>
          <p:nvPr>
            <p:ph idx="1"/>
          </p:nvPr>
        </p:nvSpPr>
        <p:spPr>
          <a:xfrm>
            <a:off x="304800" y="2362200"/>
            <a:ext cx="8229600" cy="2514600"/>
          </a:xfrm>
        </p:spPr>
        <p:txBody>
          <a:bodyPr>
            <a:normAutofit/>
          </a:bodyPr>
          <a:lstStyle/>
          <a:p>
            <a:pPr marL="742950" lvl="1" indent="-285750" algn="just">
              <a:spcBef>
                <a:spcPts val="0"/>
              </a:spcBef>
              <a:buFont typeface="+mj-lt"/>
              <a:buAutoNum type="arabicPeriod"/>
            </a:pPr>
            <a:r>
              <a:rPr lang="en-US" dirty="0" smtClean="0">
                <a:latin typeface="Times New Roman"/>
                <a:ea typeface="Times New Roman"/>
              </a:rPr>
              <a:t>Islamic foundation </a:t>
            </a:r>
          </a:p>
          <a:p>
            <a:pPr marL="742950" lvl="1" indent="-285750" algn="just">
              <a:spcBef>
                <a:spcPts val="0"/>
              </a:spcBef>
              <a:buFont typeface="+mj-lt"/>
              <a:buAutoNum type="arabicPeriod"/>
            </a:pPr>
            <a:r>
              <a:rPr lang="en-US" dirty="0" smtClean="0">
                <a:latin typeface="Times New Roman"/>
                <a:ea typeface="Times New Roman"/>
              </a:rPr>
              <a:t>Philosophical </a:t>
            </a:r>
            <a:r>
              <a:rPr lang="en-US" dirty="0">
                <a:latin typeface="Times New Roman"/>
                <a:ea typeface="Times New Roman"/>
              </a:rPr>
              <a:t>foundation </a:t>
            </a:r>
          </a:p>
          <a:p>
            <a:pPr marL="742950" lvl="1" indent="-285750" algn="just">
              <a:spcBef>
                <a:spcPts val="0"/>
              </a:spcBef>
              <a:buFont typeface="+mj-lt"/>
              <a:buAutoNum type="arabicPeriod"/>
            </a:pPr>
            <a:r>
              <a:rPr lang="en-US" dirty="0">
                <a:latin typeface="Times New Roman"/>
                <a:ea typeface="Times New Roman"/>
              </a:rPr>
              <a:t>Sociological foundation </a:t>
            </a:r>
          </a:p>
          <a:p>
            <a:pPr marL="742950" lvl="1" indent="-285750" algn="just">
              <a:spcBef>
                <a:spcPts val="0"/>
              </a:spcBef>
              <a:buFont typeface="+mj-lt"/>
              <a:buAutoNum type="arabicPeriod"/>
            </a:pPr>
            <a:r>
              <a:rPr lang="en-US" dirty="0">
                <a:latin typeface="Times New Roman"/>
                <a:ea typeface="Times New Roman"/>
              </a:rPr>
              <a:t>Psychological foundation </a:t>
            </a:r>
          </a:p>
          <a:p>
            <a:pPr marL="742950" lvl="1" indent="-285750" algn="just">
              <a:spcBef>
                <a:spcPts val="0"/>
              </a:spcBef>
              <a:buFont typeface="+mj-lt"/>
              <a:buAutoNum type="arabicPeriod"/>
            </a:pPr>
            <a:r>
              <a:rPr lang="en-US" dirty="0">
                <a:latin typeface="Times New Roman"/>
                <a:ea typeface="Times New Roman"/>
              </a:rPr>
              <a:t>Economic foundation </a:t>
            </a:r>
          </a:p>
          <a:p>
            <a:pPr marL="742950" lvl="1" indent="-285750" algn="just">
              <a:spcBef>
                <a:spcPts val="0"/>
              </a:spcBef>
              <a:buFont typeface="+mj-lt"/>
              <a:buAutoNum type="arabicPeriod"/>
            </a:pPr>
            <a:r>
              <a:rPr lang="en-US" dirty="0">
                <a:latin typeface="Times New Roman"/>
                <a:ea typeface="Times New Roman"/>
              </a:rPr>
              <a:t>Historical foundation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sz="5400" dirty="0" smtClean="0">
                <a:solidFill>
                  <a:schemeClr val="tx1"/>
                </a:solidFill>
              </a:rPr>
              <a:t>Islamic foundation </a:t>
            </a:r>
            <a:r>
              <a:rPr lang="en-GB" sz="5400" dirty="0">
                <a:solidFill>
                  <a:schemeClr val="tx1"/>
                </a:solidFill>
              </a:rPr>
              <a:t>to Education</a:t>
            </a:r>
            <a:endParaRPr lang="en-US" sz="5400" dirty="0">
              <a:solidFill>
                <a:schemeClr val="tx1"/>
              </a:solidFill>
            </a:endParaRPr>
          </a:p>
        </p:txBody>
      </p:sp>
      <p:sp>
        <p:nvSpPr>
          <p:cNvPr id="3" name="Content Placeholder 2"/>
          <p:cNvSpPr>
            <a:spLocks noGrp="1"/>
          </p:cNvSpPr>
          <p:nvPr>
            <p:ph idx="1"/>
          </p:nvPr>
        </p:nvSpPr>
        <p:spPr>
          <a:xfrm>
            <a:off x="304800" y="2362200"/>
            <a:ext cx="8229600" cy="3581400"/>
          </a:xfrm>
        </p:spPr>
        <p:txBody>
          <a:bodyPr>
            <a:noAutofit/>
          </a:bodyPr>
          <a:lstStyle/>
          <a:p>
            <a:pPr marL="0" indent="0">
              <a:buNone/>
            </a:pPr>
            <a:r>
              <a:rPr lang="en-US" sz="4000" b="1" dirty="0"/>
              <a:t> </a:t>
            </a:r>
            <a:r>
              <a:rPr lang="en-US" sz="4000" dirty="0" smtClean="0"/>
              <a:t>Education </a:t>
            </a:r>
            <a:r>
              <a:rPr lang="en-US" sz="4000" dirty="0"/>
              <a:t>in Islam is primarily a tool for constructing a God oriented society and shaping the way of life. It forms the spiritualist world out look of the students. This is what </a:t>
            </a:r>
            <a:r>
              <a:rPr lang="en-US" sz="4000" dirty="0" smtClean="0"/>
              <a:t>the</a:t>
            </a:r>
            <a:endParaRPr lang="en-US" sz="4000"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fontScale="70000" lnSpcReduction="20000"/>
          </a:bodyPr>
          <a:lstStyle/>
          <a:p>
            <a:pPr marL="0" lvl="0" indent="0">
              <a:buClr>
                <a:srgbClr val="0BD0D9"/>
              </a:buClr>
              <a:buNone/>
            </a:pPr>
            <a:r>
              <a:rPr lang="en-US" sz="4000" dirty="0">
                <a:solidFill>
                  <a:prstClr val="black"/>
                </a:solidFill>
              </a:rPr>
              <a:t>Quran means when it says:</a:t>
            </a:r>
          </a:p>
          <a:p>
            <a:pPr lvl="0">
              <a:buClr>
                <a:srgbClr val="0BD0D9"/>
              </a:buClr>
            </a:pPr>
            <a:r>
              <a:rPr lang="en-US" sz="4000" dirty="0">
                <a:solidFill>
                  <a:prstClr val="black"/>
                </a:solidFill>
              </a:rPr>
              <a:t>     “O</a:t>
            </a:r>
            <a:r>
              <a:rPr lang="en-US" sz="4000" i="1" dirty="0">
                <a:solidFill>
                  <a:prstClr val="black"/>
                </a:solidFill>
              </a:rPr>
              <a:t> mankind, worship your Lord who created you and those before you.”</a:t>
            </a:r>
            <a:endParaRPr lang="en-US" sz="4000" dirty="0">
              <a:solidFill>
                <a:prstClr val="black"/>
              </a:solidFill>
            </a:endParaRPr>
          </a:p>
          <a:p>
            <a:pPr marL="0" lvl="0" indent="0">
              <a:buClr>
                <a:srgbClr val="0BD0D9"/>
              </a:buClr>
              <a:buNone/>
            </a:pPr>
            <a:endParaRPr lang="en-US" sz="4000" dirty="0">
              <a:solidFill>
                <a:prstClr val="black"/>
              </a:solidFill>
            </a:endParaRPr>
          </a:p>
          <a:p>
            <a:pPr lvl="0">
              <a:buClr>
                <a:srgbClr val="0BD0D9"/>
              </a:buClr>
            </a:pPr>
            <a:r>
              <a:rPr lang="en-US" sz="4000" dirty="0">
                <a:solidFill>
                  <a:prstClr val="black"/>
                </a:solidFill>
              </a:rPr>
              <a:t>Our Prophet Muhammad (PBUH) delivered the message and trained those who embraced Islam both in theory and practice of worship. He made His life and conducts an example for the mankind.</a:t>
            </a:r>
            <a:endParaRPr lang="en-US" sz="4000" dirty="0">
              <a:solidFill>
                <a:prstClr val="black"/>
              </a:solidFill>
            </a:endParaRPr>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QURAN DECLARES</a:t>
            </a:r>
            <a:endParaRPr lang="en-US" dirty="0"/>
          </a:p>
        </p:txBody>
      </p:sp>
      <p:sp>
        <p:nvSpPr>
          <p:cNvPr id="3" name="Content Placeholder 2"/>
          <p:cNvSpPr>
            <a:spLocks noGrp="1"/>
          </p:cNvSpPr>
          <p:nvPr>
            <p:ph idx="1"/>
          </p:nvPr>
        </p:nvSpPr>
        <p:spPr>
          <a:xfrm>
            <a:off x="304800" y="1981200"/>
            <a:ext cx="8229600" cy="3124200"/>
          </a:xfrm>
        </p:spPr>
        <p:txBody>
          <a:bodyPr>
            <a:normAutofit fontScale="70000" lnSpcReduction="20000"/>
          </a:bodyPr>
          <a:lstStyle/>
          <a:p>
            <a:pPr marL="0" marR="0" algn="just">
              <a:spcBef>
                <a:spcPts val="0"/>
              </a:spcBef>
              <a:spcAft>
                <a:spcPts val="0"/>
              </a:spcAft>
            </a:pPr>
            <a:r>
              <a:rPr lang="en-US" sz="2800" dirty="0">
                <a:latin typeface="Times New Roman"/>
                <a:ea typeface="Times New Roman"/>
              </a:rPr>
              <a:t> “Behold! In the creation of the heavens and the earth, And the alternation of Night and Day, There are indeed signs for men of understanding.” (3.190</a:t>
            </a:r>
            <a:r>
              <a:rPr lang="en-US" sz="2800" dirty="0" smtClean="0">
                <a:latin typeface="Times New Roman"/>
                <a:ea typeface="Times New Roman"/>
              </a:rPr>
              <a:t>)      </a:t>
            </a:r>
            <a:r>
              <a:rPr lang="en-US" sz="2800" dirty="0">
                <a:latin typeface="Times New Roman"/>
                <a:ea typeface="Times New Roman"/>
              </a:rPr>
              <a:t>“Say: Are those equal, those who know and those who do not know?</a:t>
            </a:r>
          </a:p>
          <a:p>
            <a:pPr marL="0" marR="0" indent="0" algn="just">
              <a:spcBef>
                <a:spcPts val="0"/>
              </a:spcBef>
              <a:spcAft>
                <a:spcPts val="0"/>
              </a:spcAft>
              <a:buNone/>
            </a:pPr>
            <a:endParaRPr lang="en-US" sz="2800" dirty="0">
              <a:latin typeface="Times New Roman"/>
              <a:ea typeface="Times New Roman"/>
            </a:endParaRPr>
          </a:p>
          <a:p>
            <a:pPr marL="0" marR="0" algn="just">
              <a:spcBef>
                <a:spcPts val="0"/>
              </a:spcBef>
              <a:spcAft>
                <a:spcPts val="0"/>
              </a:spcAft>
            </a:pPr>
            <a:r>
              <a:rPr lang="en-US" sz="2800" dirty="0">
                <a:latin typeface="Times New Roman"/>
                <a:ea typeface="Times New Roman"/>
              </a:rPr>
              <a:t>     It is those who are endued with understanding that receive admonition.” (39:9)</a:t>
            </a:r>
          </a:p>
          <a:p>
            <a:pPr marL="0" marR="0" indent="0" algn="just">
              <a:spcBef>
                <a:spcPts val="0"/>
              </a:spcBef>
              <a:spcAft>
                <a:spcPts val="0"/>
              </a:spcAft>
              <a:buNone/>
            </a:pPr>
            <a:endParaRPr lang="en-US" sz="2800" dirty="0">
              <a:latin typeface="Times New Roman"/>
              <a:ea typeface="Times New Roman"/>
            </a:endParaRPr>
          </a:p>
          <a:p>
            <a:pPr marL="0" marR="0" algn="just">
              <a:spcBef>
                <a:spcPts val="0"/>
              </a:spcBef>
              <a:spcAft>
                <a:spcPts val="0"/>
              </a:spcAft>
            </a:pPr>
            <a:r>
              <a:rPr lang="en-US" sz="2800" dirty="0">
                <a:latin typeface="Times New Roman"/>
                <a:ea typeface="Times New Roman"/>
              </a:rPr>
              <a:t>     “God will raise up, to (suitable) ranks (and degrees), those of you who believe and who have been granted knowledge.” (58:11)</a:t>
            </a:r>
          </a:p>
          <a:p>
            <a:pPr marL="0" marR="0" indent="0" algn="just">
              <a:spcBef>
                <a:spcPts val="0"/>
              </a:spcBef>
              <a:spcAft>
                <a:spcPts val="0"/>
              </a:spcAft>
              <a:buNone/>
            </a:pPr>
            <a:endParaRPr lang="en-US" sz="2800" dirty="0">
              <a:latin typeface="Times New Roman"/>
              <a:ea typeface="Times New Roman"/>
            </a:endParaRPr>
          </a:p>
          <a:p>
            <a:pPr marL="0" marR="0" algn="just">
              <a:spcBef>
                <a:spcPts val="0"/>
              </a:spcBef>
              <a:spcAft>
                <a:spcPts val="0"/>
              </a:spcAft>
            </a:pPr>
            <a:r>
              <a:rPr lang="en-US" sz="2800" dirty="0">
                <a:latin typeface="Times New Roman"/>
                <a:ea typeface="Times New Roman"/>
              </a:rPr>
              <a:t>      Even the Prophet Muhammad (PBUH) was commanded to pray to Allah for more knowledge. </a:t>
            </a:r>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latin typeface="Times New Roman"/>
                <a:ea typeface="Times New Roman"/>
              </a:rPr>
              <a:t>Sayings of the Prophet (PBUH)</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fontScale="55000" lnSpcReduction="20000"/>
          </a:bodyPr>
          <a:lstStyle/>
          <a:p>
            <a:pPr marL="0" marR="0">
              <a:lnSpc>
                <a:spcPct val="200000"/>
              </a:lnSpc>
              <a:spcBef>
                <a:spcPts val="0"/>
              </a:spcBef>
              <a:spcAft>
                <a:spcPts val="600"/>
              </a:spcAft>
            </a:pPr>
            <a:r>
              <a:rPr lang="en-US" sz="2800" dirty="0">
                <a:latin typeface="Times New Roman"/>
                <a:ea typeface="Times New Roman"/>
              </a:rPr>
              <a:t>Numerous authentic </a:t>
            </a:r>
            <a:r>
              <a:rPr lang="en-US" sz="2800" dirty="0" err="1">
                <a:latin typeface="Times New Roman"/>
                <a:ea typeface="Times New Roman"/>
              </a:rPr>
              <a:t>Ahadith</a:t>
            </a:r>
            <a:r>
              <a:rPr lang="en-US" sz="2800" dirty="0">
                <a:latin typeface="Times New Roman"/>
                <a:ea typeface="Times New Roman"/>
              </a:rPr>
              <a:t> provide an ample evidence of the immense interest and respect shown by the Prophet (PBUH) for education and its spread. All of these glorify and celebrate the learned. We have the occasion to quote a few.</a:t>
            </a:r>
          </a:p>
          <a:p>
            <a:pPr marL="0" marR="0" algn="just">
              <a:spcBef>
                <a:spcPts val="0"/>
              </a:spcBef>
              <a:spcAft>
                <a:spcPts val="0"/>
              </a:spcAft>
            </a:pPr>
            <a:r>
              <a:rPr lang="en-US" sz="2800" dirty="0">
                <a:latin typeface="Times New Roman"/>
                <a:ea typeface="Times New Roman"/>
              </a:rPr>
              <a:t>“The learned men are the heirs of the Prophets.”</a:t>
            </a:r>
          </a:p>
          <a:p>
            <a:pPr marL="0" marR="0" algn="just">
              <a:spcBef>
                <a:spcPts val="0"/>
              </a:spcBef>
              <a:spcAft>
                <a:spcPts val="0"/>
              </a:spcAft>
            </a:pPr>
            <a:r>
              <a:rPr lang="en-US" sz="2800" dirty="0">
                <a:latin typeface="Times New Roman"/>
                <a:ea typeface="Times New Roman"/>
              </a:rPr>
              <a:t>“One learned man is better than thousand ignorant worshippers.”</a:t>
            </a:r>
          </a:p>
          <a:p>
            <a:pPr marL="0" marR="0" indent="228600" algn="just">
              <a:spcBef>
                <a:spcPts val="0"/>
              </a:spcBef>
              <a:spcAft>
                <a:spcPts val="0"/>
              </a:spcAft>
            </a:pPr>
            <a:r>
              <a:rPr lang="en-US" sz="2800" dirty="0">
                <a:latin typeface="Times New Roman"/>
                <a:ea typeface="Times New Roman"/>
              </a:rPr>
              <a:t> “The ink of scholar is more precious than the blood of the martyr</a:t>
            </a:r>
            <a:r>
              <a:rPr lang="en-US" sz="2800" dirty="0" smtClean="0">
                <a:latin typeface="Times New Roman"/>
                <a:ea typeface="Times New Roman"/>
              </a:rPr>
              <a:t>.”</a:t>
            </a:r>
            <a:r>
              <a:rPr lang="en-US" sz="2800" dirty="0">
                <a:latin typeface="Times New Roman"/>
                <a:ea typeface="Times New Roman"/>
              </a:rPr>
              <a:t> </a:t>
            </a:r>
          </a:p>
          <a:p>
            <a:pPr marL="0" marR="0" indent="228600" algn="just">
              <a:spcBef>
                <a:spcPts val="0"/>
              </a:spcBef>
              <a:spcAft>
                <a:spcPts val="0"/>
              </a:spcAft>
            </a:pPr>
            <a:r>
              <a:rPr lang="en-US" sz="2800" dirty="0">
                <a:latin typeface="Times New Roman"/>
                <a:ea typeface="Times New Roman"/>
              </a:rPr>
              <a:t>“Of all the </a:t>
            </a:r>
            <a:r>
              <a:rPr lang="en-US" sz="2800" dirty="0" err="1">
                <a:latin typeface="Times New Roman"/>
                <a:ea typeface="Times New Roman"/>
              </a:rPr>
              <a:t>labour</a:t>
            </a:r>
            <a:r>
              <a:rPr lang="en-US" sz="2800" dirty="0">
                <a:latin typeface="Times New Roman"/>
                <a:ea typeface="Times New Roman"/>
              </a:rPr>
              <a:t> for which one may take reward, teaching is the most deserving</a:t>
            </a:r>
            <a:r>
              <a:rPr lang="en-US" sz="2800" dirty="0" smtClean="0">
                <a:latin typeface="Times New Roman"/>
                <a:ea typeface="Times New Roman"/>
              </a:rPr>
              <a:t>.”</a:t>
            </a:r>
            <a:r>
              <a:rPr lang="en-US" sz="2800" dirty="0">
                <a:latin typeface="Times New Roman"/>
                <a:ea typeface="Times New Roman"/>
              </a:rPr>
              <a:t> </a:t>
            </a:r>
          </a:p>
          <a:p>
            <a:pPr marL="0" marR="0" indent="228600" algn="just">
              <a:spcBef>
                <a:spcPts val="0"/>
              </a:spcBef>
              <a:spcAft>
                <a:spcPts val="0"/>
              </a:spcAft>
            </a:pPr>
            <a:r>
              <a:rPr lang="en-US" sz="2800" dirty="0">
                <a:latin typeface="Times New Roman"/>
                <a:ea typeface="Times New Roman"/>
              </a:rPr>
              <a:t>“Educate your sons; they must live in a time different from you</a:t>
            </a:r>
            <a:r>
              <a:rPr lang="en-US" sz="2800" dirty="0" smtClean="0">
                <a:latin typeface="Times New Roman"/>
                <a:ea typeface="Times New Roman"/>
              </a:rPr>
              <a:t>.”</a:t>
            </a:r>
            <a:endParaRPr lang="en-US" sz="2800" dirty="0">
              <a:latin typeface="Times New Roman"/>
              <a:ea typeface="Times New Roman"/>
            </a:endParaRPr>
          </a:p>
          <a:p>
            <a:pPr marL="0" marR="0" indent="228600" algn="just">
              <a:spcBef>
                <a:spcPts val="0"/>
              </a:spcBef>
              <a:spcAft>
                <a:spcPts val="0"/>
              </a:spcAft>
            </a:pPr>
            <a:r>
              <a:rPr lang="en-US" sz="2800" dirty="0">
                <a:latin typeface="Times New Roman"/>
                <a:ea typeface="Times New Roman"/>
              </a:rPr>
              <a:t>“Man is learned as long as he seeks knowledge; if he thinks he has acquired all knowledge he becomes ignorant</a:t>
            </a:r>
            <a:r>
              <a:rPr lang="en-US" sz="2800" dirty="0" smtClean="0">
                <a:latin typeface="Times New Roman"/>
                <a:ea typeface="Times New Roman"/>
              </a:rPr>
              <a:t>.”</a:t>
            </a:r>
            <a:r>
              <a:rPr lang="en-US" sz="2800" dirty="0">
                <a:latin typeface="Times New Roman"/>
                <a:ea typeface="Times New Roman"/>
              </a:rPr>
              <a:t> </a:t>
            </a:r>
          </a:p>
          <a:p>
            <a:pPr marL="0" marR="0" indent="228600" algn="just">
              <a:spcBef>
                <a:spcPts val="0"/>
              </a:spcBef>
              <a:spcAft>
                <a:spcPts val="0"/>
              </a:spcAft>
            </a:pPr>
            <a:r>
              <a:rPr lang="en-US" sz="2800" dirty="0">
                <a:latin typeface="Times New Roman"/>
                <a:ea typeface="Times New Roman"/>
              </a:rPr>
              <a:t>“Everything in heavens and earth pray that learned men be forgiven</a:t>
            </a:r>
            <a:r>
              <a:rPr lang="en-US" sz="2800" dirty="0" smtClean="0">
                <a:latin typeface="Times New Roman"/>
                <a:ea typeface="Times New Roman"/>
              </a:rPr>
              <a:t>.”</a:t>
            </a:r>
            <a:r>
              <a:rPr lang="en-US" sz="2800" dirty="0">
                <a:latin typeface="Times New Roman"/>
                <a:ea typeface="Times New Roman"/>
              </a:rPr>
              <a:t> </a:t>
            </a:r>
          </a:p>
          <a:p>
            <a:pPr marL="0" marR="0" indent="228600" algn="just">
              <a:spcBef>
                <a:spcPts val="0"/>
              </a:spcBef>
              <a:spcAft>
                <a:spcPts val="0"/>
              </a:spcAft>
            </a:pPr>
            <a:r>
              <a:rPr lang="en-US" sz="2800" dirty="0">
                <a:latin typeface="Times New Roman"/>
                <a:ea typeface="Times New Roman"/>
              </a:rPr>
              <a:t>“The death of a tribe is a lesser tragedy than that of a learned man</a:t>
            </a:r>
            <a:r>
              <a:rPr lang="en-US" sz="2800" dirty="0" smtClean="0">
                <a:latin typeface="Times New Roman"/>
                <a:ea typeface="Times New Roman"/>
              </a:rPr>
              <a:t>.”</a:t>
            </a:r>
            <a:r>
              <a:rPr lang="en-US" sz="2800" dirty="0">
                <a:latin typeface="Times New Roman"/>
                <a:ea typeface="Times New Roman"/>
              </a:rPr>
              <a:t> </a:t>
            </a:r>
          </a:p>
          <a:p>
            <a:pPr marL="0" marR="0" indent="228600" algn="just">
              <a:spcBef>
                <a:spcPts val="0"/>
              </a:spcBef>
              <a:spcAft>
                <a:spcPts val="0"/>
              </a:spcAft>
            </a:pPr>
            <a:r>
              <a:rPr lang="en-US" sz="2800" dirty="0">
                <a:latin typeface="Times New Roman"/>
                <a:ea typeface="Times New Roman"/>
              </a:rPr>
              <a:t>“Whoever follows the road of seeking knowledge, God will show him the road to Paradise.”							 </a:t>
            </a:r>
          </a:p>
          <a:p>
            <a:pPr marL="742950" marR="0" lvl="1" indent="-285750" algn="just">
              <a:spcBef>
                <a:spcPts val="0"/>
              </a:spcBef>
              <a:spcAft>
                <a:spcPts val="0"/>
              </a:spcAft>
              <a:buFont typeface="+mj-lt"/>
              <a:buAutoNum type="alphaLcPeriod"/>
              <a:tabLst>
                <a:tab pos="457200" algn="l"/>
              </a:tabLst>
            </a:pPr>
            <a:endParaRPr lang="en-US"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Discussion </a:t>
            </a:r>
            <a:endParaRPr lang="en-US" dirty="0"/>
          </a:p>
        </p:txBody>
      </p:sp>
      <p:sp>
        <p:nvSpPr>
          <p:cNvPr id="3" name="Content Placeholder 2"/>
          <p:cNvSpPr>
            <a:spLocks noGrp="1"/>
          </p:cNvSpPr>
          <p:nvPr>
            <p:ph idx="1"/>
          </p:nvPr>
        </p:nvSpPr>
        <p:spPr>
          <a:xfrm>
            <a:off x="304800" y="1981200"/>
            <a:ext cx="8229600" cy="4114800"/>
          </a:xfrm>
        </p:spPr>
        <p:txBody>
          <a:bodyPr>
            <a:normAutofit fontScale="77500" lnSpcReduction="20000"/>
          </a:bodyPr>
          <a:lstStyle/>
          <a:p>
            <a:pPr marL="0" marR="0" algn="just">
              <a:spcBef>
                <a:spcPts val="0"/>
              </a:spcBef>
              <a:spcAft>
                <a:spcPts val="0"/>
              </a:spcAft>
            </a:pPr>
            <a:r>
              <a:rPr lang="en-US" sz="2800" dirty="0">
                <a:latin typeface="Times New Roman"/>
                <a:ea typeface="Times New Roman"/>
              </a:rPr>
              <a:t>The Quran and Islamic teachings is the road to the spiritual and moral development of individual. Education prepares an individual to distinguish between good and evil and right and wrong. Islamic foundations provide guidelines for balanced and integrated education. So that education can develop the whole man by focusing moral and spiritual growth as well as physical, emotional and intellectual growth. To achieve these goals education offers experience for exposing individual to the knowledge and skills of what is good for human and useful in managing the affairs of life. The acquired knowledge is integrated with the revealed knowledge and harmonization of what is useful. These foundations lead to ensure proper and balanced moral, spiritual, physical, emotional and intellectual development of the individual.</a:t>
            </a:r>
          </a:p>
          <a:p>
            <a:pPr marL="0" marR="0" algn="just">
              <a:spcBef>
                <a:spcPts val="0"/>
              </a:spcBef>
              <a:spcAft>
                <a:spcPts val="0"/>
              </a:spcAft>
            </a:pPr>
            <a:endParaRPr lang="en-US" sz="28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1981200"/>
            <a:ext cx="8229600" cy="3962400"/>
          </a:xfrm>
        </p:spPr>
        <p:txBody>
          <a:bodyPr>
            <a:normAutofit/>
          </a:bodyPr>
          <a:lstStyle/>
          <a:p>
            <a:pPr marL="0" marR="0" algn="just">
              <a:spcBef>
                <a:spcPts val="0"/>
              </a:spcBef>
              <a:spcAft>
                <a:spcPts val="0"/>
              </a:spcAft>
            </a:pPr>
            <a:r>
              <a:rPr lang="en-US" sz="2800" dirty="0">
                <a:latin typeface="Times New Roman"/>
                <a:ea typeface="Times New Roman"/>
              </a:rPr>
              <a:t>Educational aims in Islam do not arise out of an ongoing experience. Since they are natural laws, they are fixed and thus form perfect educational ideals. These fixed and perfect aims perform three normative functions. First they “give direction” to the educative process and also determine the role of the teacher in achieving them. Secondly, they “motivate” the learner to accomplish them. Thirdly, they provide the educator with “criteria” for evaluating the education process.</a:t>
            </a:r>
          </a:p>
          <a:p>
            <a:pPr marL="742950" lvl="1" indent="-285750" algn="just">
              <a:spcBef>
                <a:spcPts val="0"/>
              </a:spcBef>
              <a:buFont typeface="+mj-lt"/>
              <a:buAutoNum type="arabicPeriod"/>
            </a:pPr>
            <a:endParaRPr lang="en-US" dirty="0">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1126</TotalTime>
  <Words>526</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Foundation of  Education  at a Glance  </vt:lpstr>
      <vt:lpstr>Contents</vt:lpstr>
      <vt:lpstr>Islamic foundation to Education</vt:lpstr>
      <vt:lpstr>Continue </vt:lpstr>
      <vt:lpstr>QURAN DECLARES</vt:lpstr>
      <vt:lpstr>Sayings of the Prophet (PBUH)</vt:lpstr>
      <vt:lpstr>Discussion </vt:lpstr>
      <vt:lpstr>Continue </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109</cp:revision>
  <dcterms:created xsi:type="dcterms:W3CDTF">2019-02-18T15:01:28Z</dcterms:created>
  <dcterms:modified xsi:type="dcterms:W3CDTF">2020-11-05T17:39:47Z</dcterms:modified>
</cp:coreProperties>
</file>