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99" r:id="rId5"/>
    <p:sldId id="357" r:id="rId6"/>
    <p:sldId id="329" r:id="rId7"/>
    <p:sldId id="330" r:id="rId8"/>
    <p:sldId id="331" r:id="rId9"/>
    <p:sldId id="332" r:id="rId10"/>
    <p:sldId id="333" r:id="rId11"/>
    <p:sldId id="334" r:id="rId12"/>
    <p:sldId id="335" r:id="rId13"/>
    <p:sldId id="336" r:id="rId14"/>
    <p:sldId id="337" r:id="rId15"/>
    <p:sldId id="338" r:id="rId16"/>
    <p:sldId id="339" r:id="rId17"/>
    <p:sldId id="340" r:id="rId18"/>
    <p:sldId id="341" r:id="rId19"/>
    <p:sldId id="342" r:id="rId20"/>
    <p:sldId id="343" r:id="rId21"/>
    <p:sldId id="344" r:id="rId22"/>
    <p:sldId id="345" r:id="rId23"/>
    <p:sldId id="346" r:id="rId24"/>
    <p:sldId id="347" r:id="rId25"/>
    <p:sldId id="348" r:id="rId26"/>
    <p:sldId id="349" r:id="rId27"/>
    <p:sldId id="350" r:id="rId28"/>
    <p:sldId id="351" r:id="rId29"/>
    <p:sldId id="352" r:id="rId30"/>
    <p:sldId id="353" r:id="rId31"/>
    <p:sldId id="354" r:id="rId32"/>
    <p:sldId id="355" r:id="rId33"/>
    <p:sldId id="356" r:id="rId34"/>
    <p:sldId id="277"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78"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2051" name="Rectangle 3"/>
          <p:cNvSpPr>
            <a:spLocks noGrp="1" noChangeArrowheads="1"/>
          </p:cNvSpPr>
          <p:nvPr>
            <p:ph type="ctrTitle"/>
          </p:nvPr>
        </p:nvSpPr>
        <p:spPr>
          <a:xfrm>
            <a:off x="2063751" y="1701800"/>
            <a:ext cx="9211733" cy="1082675"/>
          </a:xfrm>
        </p:spPr>
        <p:txBody>
          <a:bodyPr/>
          <a:lstStyle>
            <a:lvl1pPr algn="r">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2063751" y="2927350"/>
            <a:ext cx="9218083" cy="1752600"/>
          </a:xfrm>
        </p:spPr>
        <p:txBody>
          <a:bodyPr/>
          <a:lstStyle>
            <a:lvl1pPr marL="0" indent="0" algn="r">
              <a:buFontTx/>
              <a:buNone/>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A586D1C6-22DD-4E0D-9308-C3534D2666F5}" type="datetimeFigureOut">
              <a:rPr lang="en-US" smtClean="0"/>
              <a:t>5/4/2020</a:t>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C1195353-9FBB-47E8-8799-505AD8E38B32}" type="slidenum">
              <a:rPr lang="en-US" smtClean="0"/>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86D1C6-22DD-4E0D-9308-C3534D2666F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86D1C6-22DD-4E0D-9308-C3534D2666F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86D1C6-22DD-4E0D-9308-C3534D2666F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86D1C6-22DD-4E0D-9308-C3534D2666F5}"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86D1C6-22DD-4E0D-9308-C3534D2666F5}"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86D1C6-22DD-4E0D-9308-C3534D2666F5}"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86D1C6-22DD-4E0D-9308-C3534D2666F5}"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86D1C6-22DD-4E0D-9308-C3534D2666F5}" type="datetimeFigureOut">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86D1C6-22DD-4E0D-9308-C3534D2666F5}"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86D1C6-22DD-4E0D-9308-C3534D2666F5}"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195353-9FBB-47E8-8799-505AD8E38B32}" type="slidenum">
              <a:rPr lang="en-US" smtClean="0"/>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p:nvPicPr>
        <p:blipFill>
          <a:blip r:embed="rId13"/>
          <a:stretch>
            <a:fillRect/>
          </a:stretch>
        </p:blipFill>
        <p:spPr>
          <a:xfrm>
            <a:off x="-8467" y="0"/>
            <a:ext cx="12200467"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lstStyle/>
          <a:p>
            <a:pPr lvl="0"/>
            <a:r>
              <a:rPr lang="en-US" altLang="zh-CN" dirty="0"/>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A586D1C6-22DD-4E0D-9308-C3534D2666F5}" type="datetimeFigureOut">
              <a:rPr lang="en-US" smtClean="0"/>
              <a:t>5/4/2020</a:t>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C1195353-9FBB-47E8-8799-505AD8E38B3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mtClean="0"/>
              <a:t>LECTURE </a:t>
            </a:r>
            <a:r>
              <a:rPr lang="en-US" smtClean="0"/>
              <a:t>7&amp;8</a:t>
            </a:r>
            <a:r>
              <a:rPr lang="en-US" dirty="0" smtClean="0"/>
              <a:t/>
            </a:r>
            <a:br>
              <a:rPr lang="en-US" dirty="0" smtClean="0"/>
            </a:br>
            <a:r>
              <a:rPr lang="en-US" dirty="0" smtClean="0"/>
              <a:t>ENG-110</a:t>
            </a:r>
            <a:endParaRPr lang="en-US" dirty="0"/>
          </a:p>
        </p:txBody>
      </p:sp>
      <p:sp>
        <p:nvSpPr>
          <p:cNvPr id="4" name="Subtitle 3"/>
          <p:cNvSpPr>
            <a:spLocks noGrp="1"/>
          </p:cNvSpPr>
          <p:nvPr>
            <p:ph type="subTitle" idx="1"/>
          </p:nvPr>
        </p:nvSpPr>
        <p:spPr/>
        <p:txBody>
          <a:bodyPr/>
          <a:lstStyle/>
          <a:p>
            <a:r>
              <a:rPr lang="en-US" dirty="0" smtClean="0">
                <a:latin typeface="Times New Roman" panose="02020603050405020304" pitchFamily="18" charset="0"/>
                <a:cs typeface="Times New Roman" panose="02020603050405020304" pitchFamily="18" charset="0"/>
              </a:rPr>
              <a:t>THEORIES OF PERSONALITY DEVELOPMENT </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1027906"/>
          </a:xfrm>
        </p:spPr>
        <p:txBody>
          <a:bodyPr>
            <a:normAutofit/>
          </a:bodyPr>
          <a:lstStyle/>
          <a:p>
            <a:pPr algn="ctr"/>
            <a:r>
              <a:rPr lang="en-US" sz="4400" dirty="0" err="1" smtClean="0">
                <a:latin typeface="Times New Roman" panose="02020603050405020304" pitchFamily="18" charset="0"/>
                <a:cs typeface="Times New Roman" panose="02020603050405020304" pitchFamily="18" charset="0"/>
              </a:rPr>
              <a:t>Preconsciousness</a:t>
            </a:r>
            <a:r>
              <a:rPr lang="en-US" sz="4400" dirty="0" smtClean="0">
                <a:latin typeface="Times New Roman" panose="02020603050405020304" pitchFamily="18" charset="0"/>
                <a:cs typeface="Times New Roman" panose="02020603050405020304" pitchFamily="18" charset="0"/>
              </a:rPr>
              <a:t> </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295400"/>
            <a:ext cx="8229600" cy="4830763"/>
          </a:xfrm>
        </p:spPr>
        <p:txBody>
          <a:bodyPr>
            <a:normAutofit fontScale="92500" lnSpcReduction="10000"/>
          </a:bodyPr>
          <a:lstStyle/>
          <a:p>
            <a:pPr algn="just"/>
            <a:r>
              <a:rPr lang="en-US" sz="3500" dirty="0" smtClean="0">
                <a:latin typeface="Times New Roman" panose="02020603050405020304" pitchFamily="18" charset="0"/>
                <a:cs typeface="Times New Roman" panose="02020603050405020304" pitchFamily="18" charset="0"/>
              </a:rPr>
              <a:t>The preconscious contains material just beneath the surface of awareness that can easily be retrieved. </a:t>
            </a:r>
          </a:p>
          <a:p>
            <a:pPr algn="just"/>
            <a:endParaRPr lang="en-US" sz="3500" dirty="0" smtClean="0">
              <a:latin typeface="Times New Roman" panose="02020603050405020304" pitchFamily="18" charset="0"/>
              <a:cs typeface="Times New Roman" panose="02020603050405020304" pitchFamily="18" charset="0"/>
            </a:endParaRPr>
          </a:p>
          <a:p>
            <a:pPr algn="just"/>
            <a:r>
              <a:rPr lang="en-US" sz="3500" dirty="0" smtClean="0">
                <a:latin typeface="Times New Roman" panose="02020603050405020304" pitchFamily="18" charset="0"/>
                <a:cs typeface="Times New Roman" panose="02020603050405020304" pitchFamily="18" charset="0"/>
              </a:rPr>
              <a:t>Example</a:t>
            </a:r>
          </a:p>
          <a:p>
            <a:pPr algn="just"/>
            <a:r>
              <a:rPr lang="en-US" sz="3500" dirty="0" smtClean="0">
                <a:latin typeface="Times New Roman" panose="02020603050405020304" pitchFamily="18" charset="0"/>
                <a:cs typeface="Times New Roman" panose="02020603050405020304" pitchFamily="18" charset="0"/>
              </a:rPr>
              <a:t>your middle name, what you had for supper last night, or an argument you had with a friend yesterday. which contains material that is not threatening and is easily brought to mind, such as the knowledge that 2 + 2 = 4</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944562"/>
          </a:xfrm>
        </p:spPr>
        <p:txBody>
          <a:bodyPr>
            <a:normAutofit/>
          </a:bodyPr>
          <a:lstStyle/>
          <a:p>
            <a:pPr algn="ctr"/>
            <a:r>
              <a:rPr lang="en-US" sz="4400" dirty="0" smtClean="0">
                <a:latin typeface="Times New Roman" panose="02020603050405020304" pitchFamily="18" charset="0"/>
                <a:cs typeface="Times New Roman" panose="02020603050405020304" pitchFamily="18" charset="0"/>
              </a:rPr>
              <a:t>Unconsciousness </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295400"/>
            <a:ext cx="8229600" cy="4830763"/>
          </a:xfrm>
        </p:spPr>
        <p:txBody>
          <a:bodyPr>
            <a:noAutofit/>
          </a:bodyPr>
          <a:lstStyle/>
          <a:p>
            <a:pPr algn="just"/>
            <a:r>
              <a:rPr lang="en-US" sz="3200" dirty="0" smtClean="0">
                <a:latin typeface="Times New Roman" panose="02020603050405020304" pitchFamily="18" charset="0"/>
                <a:cs typeface="Times New Roman" panose="02020603050405020304" pitchFamily="18" charset="0"/>
              </a:rPr>
              <a:t>The unconscious contains thoughts, memories, and desires that are well below the surface of conscious awareness but that exert great influence on behavior.</a:t>
            </a:r>
          </a:p>
          <a:p>
            <a:pPr algn="just"/>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Examples</a:t>
            </a:r>
          </a:p>
          <a:p>
            <a:pPr algn="just"/>
            <a:r>
              <a:rPr lang="en-US" sz="3200" dirty="0" smtClean="0">
                <a:latin typeface="Times New Roman" panose="02020603050405020304" pitchFamily="18" charset="0"/>
                <a:cs typeface="Times New Roman" panose="02020603050405020304" pitchFamily="18" charset="0"/>
              </a:rPr>
              <a:t>Material that might be found in your unconscious include a forgotten trauma from childhood hidden feelings of hostility toward a parent, and repressed sexual desires.</a:t>
            </a:r>
          </a:p>
          <a:p>
            <a:pPr algn="just"/>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762000"/>
            <a:ext cx="8229600" cy="5364163"/>
          </a:xfrm>
        </p:spPr>
        <p:txBody>
          <a:bodyPr>
            <a:normAutofit/>
          </a:bodyPr>
          <a:lstStyle/>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So, deeper in the unconscious are instinctual drives—the wishes, desires, demands, and needs that are hidden from conscious awareness because of the conflicts and pain they would cause if they were part of our everyday lives.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914400"/>
            <a:ext cx="8229600" cy="5211763"/>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Freud’s conception of the mind is often compared to an iceberg that has most of its mass hidden beneath the water’s surface.</a:t>
            </a:r>
          </a:p>
          <a:p>
            <a:pPr algn="just"/>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He believed that the unconscious (the mass below the surface) is much larger than the conscious or preconscious.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400" dirty="0" smtClean="0">
                <a:latin typeface="Times New Roman" panose="02020603050405020304" pitchFamily="18" charset="0"/>
                <a:cs typeface="Times New Roman" panose="02020603050405020304" pitchFamily="18" charset="0"/>
              </a:rPr>
              <a:t>Structure of personality</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30505" y="1524000"/>
            <a:ext cx="7251700" cy="4930775"/>
          </a:xfrm>
        </p:spPr>
        <p:txBody>
          <a:bodyPr>
            <a:noAutofit/>
          </a:bodyPr>
          <a:lstStyle/>
          <a:p>
            <a:pPr algn="just"/>
            <a:r>
              <a:rPr lang="en-US" sz="3200" dirty="0" smtClean="0">
                <a:latin typeface="Times New Roman" panose="02020603050405020304" pitchFamily="18" charset="0"/>
                <a:cs typeface="Times New Roman" panose="02020603050405020304" pitchFamily="18" charset="0"/>
              </a:rPr>
              <a:t>Freud divided personality structure into three components: </a:t>
            </a:r>
          </a:p>
          <a:p>
            <a:pPr algn="just"/>
            <a:r>
              <a:rPr lang="en-US" sz="3200" dirty="0" smtClean="0">
                <a:latin typeface="Times New Roman" panose="02020603050405020304" pitchFamily="18" charset="0"/>
                <a:cs typeface="Times New Roman" panose="02020603050405020304" pitchFamily="18" charset="0"/>
              </a:rPr>
              <a:t>Id </a:t>
            </a:r>
          </a:p>
          <a:p>
            <a:pPr algn="just"/>
            <a:r>
              <a:rPr lang="en-US" sz="3200" dirty="0" smtClean="0">
                <a:latin typeface="Times New Roman" panose="02020603050405020304" pitchFamily="18" charset="0"/>
                <a:cs typeface="Times New Roman" panose="02020603050405020304" pitchFamily="18" charset="0"/>
              </a:rPr>
              <a:t>Ego</a:t>
            </a:r>
          </a:p>
          <a:p>
            <a:pPr algn="just"/>
            <a:r>
              <a:rPr lang="en-US" sz="3200" dirty="0" smtClean="0">
                <a:latin typeface="Times New Roman" panose="02020603050405020304" pitchFamily="18" charset="0"/>
                <a:cs typeface="Times New Roman" panose="02020603050405020304" pitchFamily="18" charset="0"/>
              </a:rPr>
              <a:t>Superego </a:t>
            </a:r>
          </a:p>
          <a:p>
            <a:pPr algn="just"/>
            <a:r>
              <a:rPr lang="en-US" sz="3200" dirty="0" smtClean="0">
                <a:latin typeface="Times New Roman" panose="02020603050405020304" pitchFamily="18" charset="0"/>
                <a:cs typeface="Times New Roman" panose="02020603050405020304" pitchFamily="18" charset="0"/>
              </a:rPr>
              <a:t>A person’s behavior is the outcome of interactions among these three components.</a:t>
            </a:r>
            <a:endParaRPr lang="en-US" sz="3200"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sz="half" idx="2"/>
          </p:nvPr>
        </p:nvPicPr>
        <p:blipFill>
          <a:blip r:embed="rId2"/>
          <a:stretch>
            <a:fillRect/>
          </a:stretch>
        </p:blipFill>
        <p:spPr>
          <a:xfrm>
            <a:off x="7597775" y="2634615"/>
            <a:ext cx="4600575" cy="410527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1180306"/>
          </a:xfrm>
        </p:spPr>
        <p:txBody>
          <a:bodyPr>
            <a:normAutofit/>
          </a:bodyPr>
          <a:lstStyle/>
          <a:p>
            <a:pPr algn="ctr"/>
            <a:r>
              <a:rPr lang="en-US" sz="4400" dirty="0" smtClean="0">
                <a:latin typeface="Times New Roman" panose="02020603050405020304" pitchFamily="18" charset="0"/>
                <a:cs typeface="Times New Roman" panose="02020603050405020304" pitchFamily="18" charset="0"/>
              </a:rPr>
              <a:t>Id</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371600"/>
            <a:ext cx="8229600" cy="4754563"/>
          </a:xfrm>
        </p:spPr>
        <p:txBody>
          <a:bodyPr>
            <a:noAutofit/>
          </a:bodyPr>
          <a:lstStyle/>
          <a:p>
            <a:pPr algn="just"/>
            <a:r>
              <a:rPr lang="en-US" sz="3200" dirty="0" smtClean="0">
                <a:latin typeface="Times New Roman" panose="02020603050405020304" pitchFamily="18" charset="0"/>
                <a:cs typeface="Times New Roman" panose="02020603050405020304" pitchFamily="18" charset="0"/>
              </a:rPr>
              <a:t>The id is the primitive, instinctive component of personality that operates according to the pleasure principle in which the goal is the immediate reduction of tension and the maximization of satisfaction/gratification related to hunger, aggression, and irrational impulses.</a:t>
            </a:r>
          </a:p>
          <a:p>
            <a:pPr algn="just"/>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It engages in primary process thinking which is irrational.</a:t>
            </a:r>
          </a:p>
          <a:p>
            <a:pPr algn="just"/>
            <a:endParaRPr lang="en-US" dirty="0" smtClean="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1027906"/>
          </a:xfrm>
        </p:spPr>
        <p:txBody>
          <a:bodyPr>
            <a:normAutofit/>
          </a:bodyPr>
          <a:lstStyle/>
          <a:p>
            <a:pPr algn="ctr"/>
            <a:r>
              <a:rPr lang="en-US" sz="4400" dirty="0" smtClean="0">
                <a:latin typeface="Times New Roman" panose="02020603050405020304" pitchFamily="18" charset="0"/>
                <a:cs typeface="Times New Roman" panose="02020603050405020304" pitchFamily="18" charset="0"/>
              </a:rPr>
              <a:t>Ego </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524000"/>
            <a:ext cx="8229600" cy="4930808"/>
          </a:xfrm>
        </p:spPr>
        <p:txBody>
          <a:bodyPr>
            <a:normAutofit fontScale="92500" lnSpcReduction="20000"/>
          </a:bodyPr>
          <a:lstStyle/>
          <a:p>
            <a:pPr algn="just"/>
            <a:r>
              <a:rPr lang="en-US" sz="3500" dirty="0" smtClean="0">
                <a:latin typeface="Times New Roman" panose="02020603050405020304" pitchFamily="18" charset="0"/>
                <a:cs typeface="Times New Roman" panose="02020603050405020304" pitchFamily="18" charset="0"/>
              </a:rPr>
              <a:t>The ego is the decision-making component of personality that operates according to the reality principle, which seeks to delay gratification of the id’s urges until appropriate outlets and situations can be found.</a:t>
            </a:r>
          </a:p>
          <a:p>
            <a:pPr algn="just"/>
            <a:endParaRPr lang="en-US" sz="3500" dirty="0" smtClean="0">
              <a:latin typeface="Times New Roman" panose="02020603050405020304" pitchFamily="18" charset="0"/>
              <a:cs typeface="Times New Roman" panose="02020603050405020304" pitchFamily="18" charset="0"/>
            </a:endParaRPr>
          </a:p>
          <a:p>
            <a:pPr algn="just"/>
            <a:r>
              <a:rPr lang="en-US" sz="3500" dirty="0" smtClean="0">
                <a:latin typeface="Times New Roman" panose="02020603050405020304" pitchFamily="18" charset="0"/>
                <a:cs typeface="Times New Roman" panose="02020603050405020304" pitchFamily="18" charset="0"/>
              </a:rPr>
              <a:t>The ego, which begins to develop soon after birth, mediates between the id, with its forceful desires for immediate satisfaction, and the external social world, with its expectations and norms regarding suitable behavior. </a:t>
            </a:r>
          </a:p>
          <a:p>
            <a:pPr algn="just"/>
            <a:endParaRPr lang="en-US" sz="3500" dirty="0" smtClean="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85800"/>
            <a:ext cx="8229600" cy="5440363"/>
          </a:xfrm>
        </p:spPr>
        <p:txBody>
          <a:bodyPr>
            <a:normAutofit lnSpcReduction="10000"/>
          </a:bodyPr>
          <a:lstStyle/>
          <a:p>
            <a:pPr algn="just">
              <a:buNone/>
            </a:pPr>
            <a:endParaRPr lang="en-US"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In the long run, the ego wants to maximize gratification, just as the id does. However, the ego engages in secondary-process thinking, which is relatively rational, realistic, and oriented toward problem solving.</a:t>
            </a:r>
          </a:p>
          <a:p>
            <a:pPr algn="just"/>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Thus, the ego strives to avoid negative consequences from society and its representatives (for example, punishment by parents or teachers) by behaving “properly.”</a:t>
            </a:r>
          </a:p>
          <a:p>
            <a:pPr algn="just"/>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1020762"/>
          </a:xfrm>
        </p:spPr>
        <p:txBody>
          <a:bodyPr>
            <a:normAutofit/>
          </a:bodyPr>
          <a:lstStyle/>
          <a:p>
            <a:pPr algn="ctr"/>
            <a:r>
              <a:rPr lang="en-US" sz="4400" dirty="0" smtClean="0">
                <a:latin typeface="Times New Roman" panose="02020603050405020304" pitchFamily="18" charset="0"/>
                <a:cs typeface="Times New Roman" panose="02020603050405020304" pitchFamily="18" charset="0"/>
              </a:rPr>
              <a:t>Super ego </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371600"/>
            <a:ext cx="8229600" cy="4754563"/>
          </a:xfrm>
        </p:spPr>
        <p:txBody>
          <a:bodyPr>
            <a:noAutofit/>
          </a:bodyPr>
          <a:lstStyle/>
          <a:p>
            <a:pPr algn="just"/>
            <a:r>
              <a:rPr lang="en-US" sz="3200" dirty="0" smtClean="0">
                <a:latin typeface="Times New Roman" panose="02020603050405020304" pitchFamily="18" charset="0"/>
                <a:cs typeface="Times New Roman" panose="02020603050405020304" pitchFamily="18" charset="0"/>
              </a:rPr>
              <a:t>Superego is the moral component of personality that incorporates social standards about what represents right and wrong. </a:t>
            </a:r>
          </a:p>
          <a:p>
            <a:pPr algn="just"/>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The superego, the final personality structure emerges out of the ego at around 3 to 5 years of age. represents the rights and wrongs of society as taught and modeled by a person’s parents, teachers, and other significant individuals.</a:t>
            </a:r>
          </a:p>
          <a:p>
            <a:pPr algn="just">
              <a:buNone/>
            </a:pPr>
            <a:endParaRPr lang="en-US"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762000"/>
            <a:ext cx="8229600" cy="5364163"/>
          </a:xfrm>
        </p:spPr>
        <p:txBody>
          <a:bodyPr>
            <a:normAutofit/>
          </a:bodyPr>
          <a:lstStyle/>
          <a:p>
            <a:pPr algn="just"/>
            <a:r>
              <a:rPr lang="en-US" dirty="0" smtClean="0">
                <a:latin typeface="Times New Roman" panose="02020603050405020304" pitchFamily="18" charset="0"/>
                <a:cs typeface="Times New Roman" panose="02020603050405020304" pitchFamily="18" charset="0"/>
              </a:rPr>
              <a:t>The superego includes the “</a:t>
            </a:r>
            <a:r>
              <a:rPr lang="en-US" i="1" dirty="0" smtClean="0">
                <a:latin typeface="Times New Roman" panose="02020603050405020304" pitchFamily="18" charset="0"/>
                <a:cs typeface="Times New Roman" panose="02020603050405020304" pitchFamily="18" charset="0"/>
              </a:rPr>
              <a:t>conscience” which </a:t>
            </a:r>
            <a:r>
              <a:rPr lang="en-US" dirty="0" smtClean="0">
                <a:latin typeface="Times New Roman" panose="02020603050405020304" pitchFamily="18" charset="0"/>
                <a:cs typeface="Times New Roman" panose="02020603050405020304" pitchFamily="18" charset="0"/>
              </a:rPr>
              <a:t>prevents us from behaving in a morally improper way by making us feel guilty if we do wrong. Many social norms regarding morality are eventually internalized</a:t>
            </a: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In some people, the superego can become irrationally demanding in its striving for moral perfection. Such people are plagued by excessive feelings of guilt. </a:t>
            </a:r>
          </a:p>
          <a:p>
            <a:pPr algn="just"/>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effectLst>
                  <a:outerShdw blurRad="38100" dist="19050" dir="2700000" algn="tl" rotWithShape="0">
                    <a:schemeClr val="dk1">
                      <a:alpha val="40000"/>
                    </a:schemeClr>
                  </a:outerShdw>
                </a:effectLst>
              </a:rPr>
              <a:t>Human</a:t>
            </a:r>
            <a:r>
              <a:rPr lang="en-US" dirty="0" smtClean="0">
                <a:solidFill>
                  <a:schemeClr val="tx1"/>
                </a:solidFill>
                <a:effectLst>
                  <a:outerShdw blurRad="38100" dist="19050" dir="2700000" algn="tl" rotWithShape="0">
                    <a:schemeClr val="dk1">
                      <a:alpha val="40000"/>
                    </a:schemeClr>
                  </a:outerShdw>
                </a:effectLst>
              </a:rPr>
              <a:t> development</a:t>
            </a:r>
            <a:endParaRPr lang="en-US" dirty="0">
              <a:solidFill>
                <a:schemeClr val="tx1"/>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p:txBody>
          <a:bodyPr/>
          <a:lstStyle/>
          <a:p>
            <a:r>
              <a:rPr lang="en-US"/>
              <a:t>Human Development is described as how people change and how people stay the same over time.</a:t>
            </a:r>
          </a:p>
          <a:p>
            <a:r>
              <a:rPr lang="en-US"/>
              <a:t>Branch of psychology that describes and explains change across the lifespan are called </a:t>
            </a:r>
            <a:r>
              <a:rPr lang="en-US" b="1"/>
              <a:t>deveplmental psychology.</a:t>
            </a:r>
          </a:p>
          <a:p>
            <a:endParaRPr lang="en-US" b="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457200"/>
            <a:ext cx="8229600" cy="5668963"/>
          </a:xfrm>
        </p:spPr>
        <p:txBody>
          <a:bodyPr>
            <a:normAutofit lnSpcReduction="10000"/>
          </a:bodyPr>
          <a:lstStyle/>
          <a:p>
            <a:pPr algn="just"/>
            <a:r>
              <a:rPr lang="en-US" sz="3200" dirty="0" smtClean="0">
                <a:latin typeface="Times New Roman" panose="02020603050405020304" pitchFamily="18" charset="0"/>
                <a:cs typeface="Times New Roman" panose="02020603050405020304" pitchFamily="18" charset="0"/>
              </a:rPr>
              <a:t>The superego helps us control impulses coming from the id, making our behavior less selfish and more virtuous.</a:t>
            </a:r>
          </a:p>
          <a:p>
            <a:pPr algn="just"/>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Both the superego and the id are unrealistic in that they do not consider the practical realities imposed by society. </a:t>
            </a:r>
          </a:p>
          <a:p>
            <a:pPr algn="just"/>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An unrestrained superego would create perfectionists unable to make the compromises that life requires.</a:t>
            </a:r>
          </a:p>
          <a:p>
            <a:pPr algn="just"/>
            <a:endParaRPr lang="en-US" sz="3500" dirty="0" smtClean="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914400"/>
            <a:ext cx="8229600" cy="5211763"/>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An unrestrained id would create a primitive, pleasure-seeking, thoughtless individual seeking to fulfill every desire without delay. </a:t>
            </a:r>
          </a:p>
          <a:p>
            <a:pPr algn="just"/>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As a result, the ego must mediate between the demands of the superego and the demands of the id.</a:t>
            </a:r>
            <a:endParaRPr lang="en-US"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533400"/>
            <a:ext cx="8229600" cy="5592763"/>
          </a:xfrm>
        </p:spPr>
        <p:txBody>
          <a:bodyPr>
            <a:normAutofit lnSpcReduction="10000"/>
          </a:bodyPr>
          <a:lstStyle/>
          <a:p>
            <a:pPr algn="just"/>
            <a:r>
              <a:rPr lang="en-US" dirty="0" smtClean="0">
                <a:latin typeface="Times New Roman" panose="02020603050405020304" pitchFamily="18" charset="0"/>
                <a:cs typeface="Times New Roman" panose="02020603050405020304" pitchFamily="18" charset="0"/>
              </a:rPr>
              <a:t>Freud proposed that the ego and superego operate at all three levels of awareness.</a:t>
            </a: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 In contrast, the id is entirely unconscious, expressing its urges at a conscious level through the ego. </a:t>
            </a: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Of course, the id’s desires for immediate satisfaction often trigger internal conflicts with the ego and superego. These conflicts play a key role in Freud’s theory.</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951706"/>
          </a:xfrm>
        </p:spPr>
        <p:txBody>
          <a:bodyPr>
            <a:normAutofit/>
          </a:bodyPr>
          <a:lstStyle/>
          <a:p>
            <a:pPr algn="ctr"/>
            <a:r>
              <a:rPr lang="en-US" sz="4400" dirty="0" smtClean="0">
                <a:latin typeface="Times New Roman" panose="02020603050405020304" pitchFamily="18" charset="0"/>
                <a:cs typeface="Times New Roman" panose="02020603050405020304" pitchFamily="18" charset="0"/>
              </a:rPr>
              <a:t>Anxiety and Defense Mechanism</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52600" y="1371600"/>
            <a:ext cx="8686800" cy="4754563"/>
          </a:xfrm>
        </p:spPr>
        <p:txBody>
          <a:bodyPr>
            <a:noAutofit/>
          </a:bodyPr>
          <a:lstStyle/>
          <a:p>
            <a:pPr algn="just"/>
            <a:r>
              <a:rPr lang="en-US" sz="3000" dirty="0" smtClean="0">
                <a:latin typeface="Times New Roman" panose="02020603050405020304" pitchFamily="18" charset="0"/>
                <a:cs typeface="Times New Roman" panose="02020603050405020304" pitchFamily="18" charset="0"/>
              </a:rPr>
              <a:t>The arousal of anxiety is a crucial event in Freud’s theory of personality functioning.</a:t>
            </a:r>
            <a:endParaRPr lang="en-US" sz="3000" b="1" dirty="0" smtClean="0">
              <a:latin typeface="Times New Roman" panose="02020603050405020304" pitchFamily="18" charset="0"/>
              <a:cs typeface="Times New Roman" panose="02020603050405020304" pitchFamily="18" charset="0"/>
            </a:endParaRPr>
          </a:p>
          <a:p>
            <a:pPr algn="just"/>
            <a:r>
              <a:rPr lang="en-US" sz="3000" dirty="0" smtClean="0">
                <a:latin typeface="Times New Roman" panose="02020603050405020304" pitchFamily="18" charset="0"/>
                <a:cs typeface="Times New Roman" panose="02020603050405020304" pitchFamily="18" charset="0"/>
              </a:rPr>
              <a:t>The anxiety can be attributed to your ego worrying about:</a:t>
            </a:r>
          </a:p>
          <a:p>
            <a:pPr algn="just">
              <a:buNone/>
            </a:pPr>
            <a:r>
              <a:rPr lang="en-US" sz="3000" dirty="0" smtClean="0">
                <a:latin typeface="Times New Roman" panose="02020603050405020304" pitchFamily="18" charset="0"/>
                <a:cs typeface="Times New Roman" panose="02020603050405020304" pitchFamily="18" charset="0"/>
              </a:rPr>
              <a:t>1) The id getting out of control and doing something terrible that leads to severe negative consequences</a:t>
            </a:r>
          </a:p>
          <a:p>
            <a:pPr algn="just">
              <a:buNone/>
            </a:pPr>
            <a:r>
              <a:rPr lang="en-US" sz="3000" dirty="0" smtClean="0">
                <a:latin typeface="Times New Roman" panose="02020603050405020304" pitchFamily="18" charset="0"/>
                <a:cs typeface="Times New Roman" panose="02020603050405020304" pitchFamily="18" charset="0"/>
              </a:rPr>
              <a:t> 					OR</a:t>
            </a:r>
          </a:p>
          <a:p>
            <a:pPr algn="just">
              <a:buNone/>
            </a:pPr>
            <a:r>
              <a:rPr lang="en-US" sz="3000" dirty="0" smtClean="0">
                <a:latin typeface="Times New Roman" panose="02020603050405020304" pitchFamily="18" charset="0"/>
                <a:cs typeface="Times New Roman" panose="02020603050405020304" pitchFamily="18" charset="0"/>
              </a:rPr>
              <a:t>2) The superego getting out of control and making you feel guilty about a real or imagined transgression</a:t>
            </a:r>
            <a:r>
              <a:rPr lang="en-US" dirty="0" smtClean="0">
                <a:latin typeface="Times New Roman" panose="02020603050405020304" pitchFamily="18" charset="0"/>
                <a:cs typeface="Times New Roman" panose="02020603050405020304" pitchFamily="18" charset="0"/>
              </a:rPr>
              <a:t>.</a:t>
            </a:r>
            <a:endParaRPr lang="en-US" b="1"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85800"/>
            <a:ext cx="8229600" cy="5440363"/>
          </a:xfrm>
        </p:spPr>
        <p:txBody>
          <a:bodyPr>
            <a:normAutofit/>
          </a:bodyPr>
          <a:lstStyle/>
          <a:p>
            <a:pPr algn="just"/>
            <a:r>
              <a:rPr lang="en-US" sz="3200" dirty="0" smtClean="0">
                <a:latin typeface="Times New Roman" panose="02020603050405020304" pitchFamily="18" charset="0"/>
                <a:cs typeface="Times New Roman" panose="02020603050405020304" pitchFamily="18" charset="0"/>
              </a:rPr>
              <a:t>Anxiety is distressing, so people try to rid themselves of this unpleasant emotion any way they can. This effort toward off anxiety often involves the use of defense mechanisms.</a:t>
            </a:r>
          </a:p>
          <a:p>
            <a:pPr algn="just"/>
            <a:endParaRPr lang="en-US" sz="3200" dirty="0" smtClean="0">
              <a:latin typeface="Times New Roman" panose="02020603050405020304" pitchFamily="18" charset="0"/>
              <a:cs typeface="Times New Roman" panose="02020603050405020304" pitchFamily="18" charset="0"/>
            </a:endParaRPr>
          </a:p>
          <a:p>
            <a:pPr algn="just"/>
            <a:r>
              <a:rPr lang="en-US" sz="3200" i="1" dirty="0" smtClean="0">
                <a:latin typeface="Times New Roman" panose="02020603050405020304" pitchFamily="18" charset="0"/>
                <a:cs typeface="Times New Roman" panose="02020603050405020304" pitchFamily="18" charset="0"/>
              </a:rPr>
              <a:t>“Defense mechanisms” </a:t>
            </a:r>
            <a:r>
              <a:rPr lang="en-US" sz="3200" dirty="0" smtClean="0">
                <a:latin typeface="Times New Roman" panose="02020603050405020304" pitchFamily="18" charset="0"/>
                <a:cs typeface="Times New Roman" panose="02020603050405020304" pitchFamily="18" charset="0"/>
              </a:rPr>
              <a:t>are largely unconscious reactions that protect a person from unpleasant emotions such as anxiety and guilt.</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Times New Roman" panose="02020603050405020304" pitchFamily="18" charset="0"/>
                <a:cs typeface="Times New Roman" panose="02020603050405020304" pitchFamily="18" charset="0"/>
                <a:sym typeface="+mn-ea"/>
              </a:rPr>
              <a:t>Ego Defense Mechanisms</a:t>
            </a:r>
            <a:endParaRPr lang="en-US"/>
          </a:p>
        </p:txBody>
      </p:sp>
      <p:sp>
        <p:nvSpPr>
          <p:cNvPr id="3" name="Content Placeholder 2"/>
          <p:cNvSpPr>
            <a:spLocks noGrp="1"/>
          </p:cNvSpPr>
          <p:nvPr>
            <p:ph idx="1"/>
          </p:nvPr>
        </p:nvSpPr>
        <p:spPr>
          <a:xfrm>
            <a:off x="1981200" y="1657350"/>
            <a:ext cx="8418830" cy="4866640"/>
          </a:xfrm>
        </p:spPr>
        <p:txBody>
          <a:bodyPr>
            <a:noAutofit/>
          </a:bodyPr>
          <a:lstStyle/>
          <a:p>
            <a:pPr marL="0" indent="0" algn="just">
              <a:buNone/>
            </a:pPr>
            <a:r>
              <a:rPr lang="en-US" sz="2400" b="1">
                <a:latin typeface="Times New Roman" panose="02020603050405020304" pitchFamily="18" charset="0"/>
                <a:cs typeface="Times New Roman" panose="02020603050405020304" pitchFamily="18" charset="0"/>
              </a:rPr>
              <a:t>1). Repression:</a:t>
            </a:r>
            <a:r>
              <a:rPr lang="en-US" sz="2400">
                <a:latin typeface="Times New Roman" panose="02020603050405020304" pitchFamily="18" charset="0"/>
                <a:cs typeface="Times New Roman" panose="02020603050405020304" pitchFamily="18" charset="0"/>
              </a:rPr>
              <a:t> Blocking unpleasant/ unacceptable thoughts by pushing them into the unconscious e.g. forgetting events of the painful childhood.</a:t>
            </a:r>
          </a:p>
          <a:p>
            <a:pPr marL="0" indent="0" algn="just">
              <a:buNone/>
            </a:pPr>
            <a:r>
              <a:rPr lang="en-US" sz="2400" b="1">
                <a:latin typeface="Times New Roman" panose="02020603050405020304" pitchFamily="18" charset="0"/>
                <a:cs typeface="Times New Roman" panose="02020603050405020304" pitchFamily="18" charset="0"/>
              </a:rPr>
              <a:t>2).</a:t>
            </a:r>
            <a:r>
              <a:rPr lang="en-US" sz="2400">
                <a:latin typeface="Times New Roman" panose="02020603050405020304" pitchFamily="18" charset="0"/>
                <a:cs typeface="Times New Roman" panose="02020603050405020304" pitchFamily="18" charset="0"/>
              </a:rPr>
              <a:t> </a:t>
            </a:r>
            <a:r>
              <a:rPr lang="en-US" sz="2400" b="1">
                <a:latin typeface="Times New Roman" panose="02020603050405020304" pitchFamily="18" charset="0"/>
                <a:cs typeface="Times New Roman" panose="02020603050405020304" pitchFamily="18" charset="0"/>
              </a:rPr>
              <a:t>Regression</a:t>
            </a:r>
            <a:r>
              <a:rPr lang="en-US" sz="2400">
                <a:latin typeface="Times New Roman" panose="02020603050405020304" pitchFamily="18" charset="0"/>
                <a:cs typeface="Times New Roman" panose="02020603050405020304" pitchFamily="18" charset="0"/>
              </a:rPr>
              <a:t>: Reverting back to a stage that was satisfying e.g. a boss showing temper tantrums like a child; or acting like a baby.</a:t>
            </a:r>
          </a:p>
          <a:p>
            <a:pPr marL="0" indent="0" algn="just">
              <a:buNone/>
            </a:pPr>
            <a:r>
              <a:rPr lang="en-US" sz="2400" b="1">
                <a:latin typeface="Times New Roman" panose="02020603050405020304" pitchFamily="18" charset="0"/>
                <a:cs typeface="Times New Roman" panose="02020603050405020304" pitchFamily="18" charset="0"/>
              </a:rPr>
              <a:t>3).</a:t>
            </a:r>
            <a:r>
              <a:rPr lang="en-US" sz="2400">
                <a:latin typeface="Times New Roman" panose="02020603050405020304" pitchFamily="18" charset="0"/>
                <a:cs typeface="Times New Roman" panose="02020603050405020304" pitchFamily="18" charset="0"/>
              </a:rPr>
              <a:t> </a:t>
            </a:r>
            <a:r>
              <a:rPr lang="en-US" sz="2400" b="1">
                <a:latin typeface="Times New Roman" panose="02020603050405020304" pitchFamily="18" charset="0"/>
                <a:cs typeface="Times New Roman" panose="02020603050405020304" pitchFamily="18" charset="0"/>
              </a:rPr>
              <a:t>Displacement:</a:t>
            </a:r>
            <a:r>
              <a:rPr lang="en-US" sz="2400">
                <a:latin typeface="Times New Roman" panose="02020603050405020304" pitchFamily="18" charset="0"/>
                <a:cs typeface="Times New Roman" panose="02020603050405020304" pitchFamily="18" charset="0"/>
              </a:rPr>
              <a:t> Redirecting the expression of unwanted desires or impulses to a substitute rather than the actual target e.g. beating children when a wife cannot express anger toward husband.</a:t>
            </a:r>
          </a:p>
          <a:p>
            <a:pPr marL="0" indent="0" algn="just">
              <a:buNone/>
            </a:pPr>
            <a:r>
              <a:rPr lang="en-US" sz="2400" b="1">
                <a:latin typeface="Times New Roman" panose="02020603050405020304" pitchFamily="18" charset="0"/>
                <a:cs typeface="Times New Roman" panose="02020603050405020304" pitchFamily="18" charset="0"/>
              </a:rPr>
              <a:t>4). Rationalization</a:t>
            </a:r>
            <a:r>
              <a:rPr lang="en-US" sz="2400">
                <a:latin typeface="Times New Roman" panose="02020603050405020304" pitchFamily="18" charset="0"/>
                <a:cs typeface="Times New Roman" panose="02020603050405020304" pitchFamily="18" charset="0"/>
              </a:rPr>
              <a:t>: In order to justify one’s behavior, one develops a socially acceptable explanation or reasoning e.g. going for a second marriage saying that the first wife was quarrelsome.</a:t>
            </a:r>
          </a:p>
          <a:p>
            <a:pPr marL="0" indent="0" algn="just">
              <a:buNone/>
            </a:pPr>
            <a:endParaRPr lang="en-US"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233964"/>
            <a:ext cx="8229600" cy="4219099"/>
          </a:xfrm>
        </p:spPr>
        <p:txBody>
          <a:bodyPr>
            <a:normAutofit fontScale="85000" lnSpcReduction="20000"/>
          </a:bodyPr>
          <a:lstStyle/>
          <a:p>
            <a:pPr marL="0" indent="0" algn="just">
              <a:buNone/>
            </a:pPr>
            <a:r>
              <a:rPr lang="en-US" b="1">
                <a:latin typeface="Times New Roman" panose="02020603050405020304" pitchFamily="18" charset="0"/>
                <a:cs typeface="Times New Roman" panose="02020603050405020304" pitchFamily="18" charset="0"/>
                <a:sym typeface="+mn-ea"/>
              </a:rPr>
              <a:t>5). Denial:</a:t>
            </a:r>
            <a:r>
              <a:rPr lang="en-US">
                <a:latin typeface="Times New Roman" panose="02020603050405020304" pitchFamily="18" charset="0"/>
                <a:cs typeface="Times New Roman" panose="02020603050405020304" pitchFamily="18" charset="0"/>
                <a:sym typeface="+mn-ea"/>
              </a:rPr>
              <a:t> Refusing to acknowledge or accept anxiety provoking thoughts or impulses e.g. being a heavy smoker but saying ‘I am an occasional smoker’.</a:t>
            </a:r>
            <a:endParaRPr lang="en-US">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sym typeface="+mn-ea"/>
              </a:rPr>
              <a:t>6). Projection:</a:t>
            </a:r>
            <a:r>
              <a:rPr lang="en-US">
                <a:latin typeface="Times New Roman" panose="02020603050405020304" pitchFamily="18" charset="0"/>
                <a:cs typeface="Times New Roman" panose="02020603050405020304" pitchFamily="18" charset="0"/>
                <a:sym typeface="+mn-ea"/>
              </a:rPr>
              <a:t> Attributing unwanted thoughts and impulses to others e.g. a person takes bribe and blames the organization for paying him not enough salary.</a:t>
            </a:r>
            <a:endParaRPr lang="en-US">
              <a:latin typeface="Times New Roman" panose="02020603050405020304" pitchFamily="18" charset="0"/>
              <a:cs typeface="Times New Roman" panose="02020603050405020304" pitchFamily="18" charset="0"/>
            </a:endParaRPr>
          </a:p>
          <a:p>
            <a:pPr marL="0" indent="0" algn="just">
              <a:buNone/>
            </a:pPr>
            <a:r>
              <a:rPr lang="en-US" b="1">
                <a:latin typeface="Times New Roman" panose="02020603050405020304" pitchFamily="18" charset="0"/>
                <a:cs typeface="Times New Roman" panose="02020603050405020304" pitchFamily="18" charset="0"/>
                <a:sym typeface="+mn-ea"/>
              </a:rPr>
              <a:t>7). Sublimation:</a:t>
            </a:r>
            <a:r>
              <a:rPr lang="en-US">
                <a:latin typeface="Times New Roman" panose="02020603050405020304" pitchFamily="18" charset="0"/>
                <a:cs typeface="Times New Roman" panose="02020603050405020304" pitchFamily="18" charset="0"/>
                <a:sym typeface="+mn-ea"/>
              </a:rPr>
              <a:t> Converting unwanted impulses into socially approved thoughts, feelings and actions e.g. disliking the in-laws but behaving in a very friendly manner, or becoming a stamp collector to overcome the impulse to steal</a:t>
            </a:r>
            <a:endParaRPr lang="en-US">
              <a:latin typeface="Times New Roman" panose="02020603050405020304" pitchFamily="18" charset="0"/>
              <a:cs typeface="Times New Roman" panose="02020603050405020304" pitchFamily="18" charset="0"/>
            </a:endParaRPr>
          </a:p>
          <a:p>
            <a:pPr marL="0" indent="0" algn="just">
              <a:buNone/>
            </a:pP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8229600" cy="808038"/>
          </a:xfrm>
        </p:spPr>
        <p:txBody>
          <a:bodyPr>
            <a:noAutofit/>
          </a:bodyPr>
          <a:lstStyle/>
          <a:p>
            <a:pPr lvl="0" algn="ctr"/>
            <a:r>
              <a:rPr lang="en-US" sz="4400" dirty="0">
                <a:latin typeface="Times New Roman" panose="02020603050405020304" pitchFamily="18" charset="0"/>
                <a:cs typeface="Times New Roman" panose="02020603050405020304" pitchFamily="18" charset="0"/>
              </a:rPr>
              <a:t>Freud’s Theory of Psychosexual Development</a:t>
            </a:r>
            <a:br>
              <a:rPr lang="en-US" sz="4400" dirty="0">
                <a:latin typeface="Times New Roman" panose="02020603050405020304" pitchFamily="18" charset="0"/>
                <a:cs typeface="Times New Roman" panose="02020603050405020304" pitchFamily="18" charset="0"/>
              </a:rPr>
            </a:b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3200" dirty="0" smtClean="0">
                <a:latin typeface="Times New Roman" panose="02020603050405020304" pitchFamily="18" charset="0"/>
                <a:cs typeface="Times New Roman" panose="02020603050405020304" pitchFamily="18" charset="0"/>
              </a:rPr>
              <a:t>Psychosexual stages are developmental periods with a characteristic sexual focus that leave their mark on adult personality.</a:t>
            </a:r>
          </a:p>
          <a:p>
            <a:pPr lvl="6" algn="just">
              <a:buNone/>
            </a:pPr>
            <a:r>
              <a:rPr lang="en-US" sz="3200" b="1" dirty="0" smtClean="0">
                <a:latin typeface="Times New Roman" panose="02020603050405020304" pitchFamily="18" charset="0"/>
                <a:cs typeface="Times New Roman" panose="02020603050405020304" pitchFamily="18" charset="0"/>
              </a:rPr>
              <a:t>			OR</a:t>
            </a:r>
          </a:p>
          <a:p>
            <a:pPr algn="just"/>
            <a:r>
              <a:rPr lang="en-US" sz="3200" dirty="0" smtClean="0">
                <a:latin typeface="Times New Roman" panose="02020603050405020304" pitchFamily="18" charset="0"/>
                <a:cs typeface="Times New Roman" panose="02020603050405020304" pitchFamily="18" charset="0"/>
              </a:rPr>
              <a:t>Developmental periods that children pass through during which they encounter conflicts between the demands of society and their own sexual urges.</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838200"/>
            <a:ext cx="8229600" cy="5287963"/>
          </a:xfrm>
        </p:spPr>
        <p:txBody>
          <a:bodyPr>
            <a:noAutofit/>
          </a:bodyPr>
          <a:lstStyle/>
          <a:p>
            <a:pPr algn="just"/>
            <a:r>
              <a:rPr lang="en-US" sz="3200" dirty="0" smtClean="0">
                <a:latin typeface="Times New Roman" panose="02020603050405020304" pitchFamily="18" charset="0"/>
                <a:cs typeface="Times New Roman" panose="02020603050405020304" pitchFamily="18" charset="0"/>
              </a:rPr>
              <a:t>Each psychosexual stage has its own unique developmental challenges or tasks. The way these challenges are handled shapes personality.</a:t>
            </a:r>
          </a:p>
          <a:p>
            <a:pPr algn="just"/>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 The process of fixation plays an important role in this process. </a:t>
            </a:r>
          </a:p>
          <a:p>
            <a:pPr algn="just"/>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Fixation is a failure to move forward from one stage to another as expected.</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85800"/>
            <a:ext cx="8229600" cy="5440363"/>
          </a:xfrm>
        </p:spPr>
        <p:txBody>
          <a:bodyPr>
            <a:noAutofit/>
          </a:bodyPr>
          <a:lstStyle/>
          <a:p>
            <a:pPr algn="just"/>
            <a:r>
              <a:rPr lang="en-US" sz="3200" dirty="0" smtClean="0">
                <a:latin typeface="Times New Roman" panose="02020603050405020304" pitchFamily="18" charset="0"/>
                <a:cs typeface="Times New Roman" panose="02020603050405020304" pitchFamily="18" charset="0"/>
              </a:rPr>
              <a:t>Fixation can be caused by excessive gratification of needs at a particular stage or by excessive frustration of those needs. Either way, fixations left over from childhood affect adult personality.</a:t>
            </a:r>
          </a:p>
          <a:p>
            <a:pPr algn="just"/>
            <a:endParaRPr lang="en-US" sz="3200" dirty="0" smtClean="0"/>
          </a:p>
          <a:p>
            <a:pPr algn="just"/>
            <a:endParaRPr lang="en-US" sz="3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 </a:t>
            </a:r>
            <a:r>
              <a:rPr lang="en-US" sz="3200" b="1">
                <a:latin typeface="Times New Roman" panose="02020603050405020304" pitchFamily="18" charset="0"/>
                <a:cs typeface="Times New Roman" panose="02020603050405020304" pitchFamily="18" charset="0"/>
              </a:rPr>
              <a:t>Multiple dimensions </a:t>
            </a:r>
          </a:p>
        </p:txBody>
      </p:sp>
      <p:sp>
        <p:nvSpPr>
          <p:cNvPr id="3" name="Content Placeholder 2"/>
          <p:cNvSpPr>
            <a:spLocks noGrp="1"/>
          </p:cNvSpPr>
          <p:nvPr>
            <p:ph idx="1"/>
          </p:nvPr>
        </p:nvSpPr>
        <p:spPr>
          <a:xfrm>
            <a:off x="609600" y="1174750"/>
            <a:ext cx="11593195" cy="4953000"/>
          </a:xfrm>
        </p:spPr>
        <p:txBody>
          <a:bodyPr/>
          <a:lstStyle/>
          <a:p>
            <a:r>
              <a:rPr lang="en-US"/>
              <a:t>Development involves the whole individual and all of his</a:t>
            </a:r>
          </a:p>
          <a:p>
            <a:pPr marL="0" indent="0">
              <a:buNone/>
            </a:pPr>
            <a:r>
              <a:rPr lang="en-US"/>
              <a:t>different aspects:</a:t>
            </a:r>
          </a:p>
          <a:p>
            <a:r>
              <a:rPr lang="en-US"/>
              <a:t>Physical (body </a:t>
            </a:r>
            <a:r>
              <a:rPr lang="en-US">
                <a:sym typeface="+mn-ea"/>
              </a:rPr>
              <a:t>structure, height and weight) </a:t>
            </a:r>
            <a:r>
              <a:rPr lang="en-US"/>
              <a:t>or </a:t>
            </a:r>
            <a:r>
              <a:rPr lang="en-US">
                <a:sym typeface="+mn-ea"/>
              </a:rPr>
              <a:t>Motor development- coordination  of </a:t>
            </a:r>
            <a:r>
              <a:rPr lang="en-US"/>
              <a:t>body movement  </a:t>
            </a:r>
          </a:p>
          <a:p>
            <a:pPr marL="0" indent="0">
              <a:buNone/>
            </a:pPr>
            <a:r>
              <a:rPr lang="en-US"/>
              <a:t>      1. Gross motor development (improvement of skills using large muscles in legs and arms e.g running, skipping or riding.</a:t>
            </a:r>
          </a:p>
          <a:p>
            <a:pPr marL="0" indent="0">
              <a:buNone/>
            </a:pPr>
            <a:r>
              <a:rPr lang="en-US"/>
              <a:t>      2. Fine motor development involves small muscles of hand and fingers. activites like grasping, holding, cutting etc.</a:t>
            </a:r>
          </a:p>
          <a:p>
            <a:r>
              <a:rPr lang="en-US"/>
              <a:t>Cognitive development - mental abilities, thinking, memory, cognition.</a:t>
            </a:r>
          </a:p>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b="1">
                <a:latin typeface="Times New Roman" panose="02020603050405020304" pitchFamily="18" charset="0"/>
                <a:cs typeface="Times New Roman" panose="02020603050405020304" pitchFamily="18" charset="0"/>
              </a:rPr>
              <a:t>1. </a:t>
            </a:r>
            <a:r>
              <a:rPr lang="en-US" sz="2400" b="1">
                <a:latin typeface="Times New Roman" panose="02020603050405020304" pitchFamily="18" charset="0"/>
                <a:cs typeface="Times New Roman" panose="02020603050405020304" pitchFamily="18" charset="0"/>
              </a:rPr>
              <a:t>Oral Stage</a:t>
            </a:r>
            <a:endParaRPr lang="en-US" sz="2400">
              <a:latin typeface="Times New Roman" panose="02020603050405020304" pitchFamily="18" charset="0"/>
              <a:cs typeface="Times New Roman" panose="02020603050405020304" pitchFamily="18" charset="0"/>
            </a:endParaRPr>
          </a:p>
          <a:p>
            <a:pPr marL="0" lvl="1" indent="0" algn="just">
              <a:buFont typeface="Wingdings" panose="05000000000000000000" charset="0"/>
              <a:buChar char="Ø"/>
            </a:pPr>
            <a:r>
              <a:rPr lang="en-US" sz="2400">
                <a:latin typeface="Times New Roman" panose="02020603050405020304" pitchFamily="18" charset="0"/>
                <a:cs typeface="Times New Roman" panose="02020603050405020304" pitchFamily="18" charset="0"/>
              </a:rPr>
              <a:t>Birth to 12-18 months</a:t>
            </a:r>
          </a:p>
          <a:p>
            <a:pPr marL="0" lvl="1" indent="0" algn="just">
              <a:buFont typeface="Wingdings" panose="05000000000000000000" charset="0"/>
              <a:buChar char="Ø"/>
            </a:pPr>
            <a:r>
              <a:rPr lang="en-US" sz="2400">
                <a:latin typeface="Times New Roman" panose="02020603050405020304" pitchFamily="18" charset="0"/>
                <a:cs typeface="Times New Roman" panose="02020603050405020304" pitchFamily="18" charset="0"/>
              </a:rPr>
              <a:t>Source of pleasurable sensations is the mouth where the child sucks, swallows and bites.</a:t>
            </a:r>
          </a:p>
          <a:p>
            <a:pPr marL="0" lvl="1" indent="0" algn="just">
              <a:buFont typeface="Wingdings" panose="05000000000000000000" charset="0"/>
              <a:buChar char="Ø"/>
            </a:pPr>
            <a:r>
              <a:rPr lang="en-US" sz="2400" b="1">
                <a:latin typeface="Times New Roman" panose="02020603050405020304" pitchFamily="18" charset="0"/>
                <a:cs typeface="Times New Roman" panose="02020603050405020304" pitchFamily="18" charset="0"/>
              </a:rPr>
              <a:t>Oral Fixation</a:t>
            </a:r>
            <a:r>
              <a:rPr lang="en-US" sz="2400">
                <a:latin typeface="Times New Roman" panose="02020603050405020304" pitchFamily="18" charset="0"/>
                <a:cs typeface="Times New Roman" panose="02020603050405020304" pitchFamily="18" charset="0"/>
              </a:rPr>
              <a:t> occurs when oral needs are not met or are overindulged</a:t>
            </a:r>
          </a:p>
          <a:p>
            <a:pPr marL="0" indent="0" algn="just">
              <a:buFont typeface="Wingdings" panose="05000000000000000000" charset="0"/>
              <a:buChar char="Ø"/>
            </a:pPr>
            <a:r>
              <a:rPr lang="en-US" sz="2400">
                <a:latin typeface="Times New Roman" panose="02020603050405020304" pitchFamily="18" charset="0"/>
                <a:cs typeface="Times New Roman" panose="02020603050405020304" pitchFamily="18" charset="0"/>
              </a:rPr>
              <a:t> leads adults toward gossiping, overeating, smoking,  drinking, nail biting etc.</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110139"/>
            <a:ext cx="8229600" cy="4342924"/>
          </a:xfrm>
        </p:spPr>
        <p:txBody>
          <a:bodyPr>
            <a:normAutofit fontScale="77500" lnSpcReduction="20000"/>
          </a:bodyPr>
          <a:lstStyle/>
          <a:p>
            <a:pPr marL="0" indent="0" algn="just">
              <a:buNone/>
            </a:pPr>
            <a:r>
              <a:rPr lang="en-US" b="1">
                <a:latin typeface="Times New Roman" panose="02020603050405020304" pitchFamily="18" charset="0"/>
                <a:cs typeface="Times New Roman" panose="02020603050405020304" pitchFamily="18" charset="0"/>
              </a:rPr>
              <a:t>2. Anal Stage</a:t>
            </a:r>
            <a:endParaRPr lang="en-US" b="1"/>
          </a:p>
          <a:p>
            <a:pPr lvl="1" indent="0" algn="just">
              <a:buFont typeface="Wingdings" panose="05000000000000000000" charset="0"/>
              <a:buChar char="Ø"/>
            </a:pPr>
            <a:r>
              <a:rPr lang="en-US"/>
              <a:t> </a:t>
            </a:r>
            <a:r>
              <a:rPr lang="en-US">
                <a:latin typeface="Times New Roman" panose="02020603050405020304" pitchFamily="18" charset="0"/>
                <a:cs typeface="Times New Roman" panose="02020603050405020304" pitchFamily="18" charset="0"/>
              </a:rPr>
              <a:t>Between 12-18 months and 3 years</a:t>
            </a:r>
          </a:p>
          <a:p>
            <a:pPr lvl="1" indent="0" algn="just">
              <a:buFont typeface="Wingdings" panose="05000000000000000000" charset="0"/>
              <a:buChar char="Ø"/>
            </a:pPr>
            <a:r>
              <a:rPr lang="en-US">
                <a:latin typeface="Times New Roman" panose="02020603050405020304" pitchFamily="18" charset="0"/>
                <a:cs typeface="Times New Roman" panose="02020603050405020304" pitchFamily="18" charset="0"/>
              </a:rPr>
              <a:t> First encounter with social constraints</a:t>
            </a:r>
          </a:p>
          <a:p>
            <a:pPr lvl="1" indent="0" algn="just">
              <a:buFont typeface="Wingdings" panose="05000000000000000000" charset="0"/>
              <a:buChar char="Ø"/>
            </a:pPr>
            <a:r>
              <a:rPr lang="en-US">
                <a:latin typeface="Times New Roman" panose="02020603050405020304" pitchFamily="18" charset="0"/>
                <a:cs typeface="Times New Roman" panose="02020603050405020304" pitchFamily="18" charset="0"/>
              </a:rPr>
              <a:t> Children are free to expel waste but toilet-training dampens this freedom</a:t>
            </a:r>
          </a:p>
          <a:p>
            <a:pPr lvl="1" indent="0" algn="just">
              <a:buFont typeface="Wingdings" panose="05000000000000000000" charset="0"/>
              <a:buChar char="Ø"/>
            </a:pPr>
            <a:r>
              <a:rPr lang="en-US" b="1">
                <a:latin typeface="Times New Roman" panose="02020603050405020304" pitchFamily="18" charset="0"/>
                <a:cs typeface="Times New Roman" panose="02020603050405020304" pitchFamily="18" charset="0"/>
              </a:rPr>
              <a:t>Anal Fixation</a:t>
            </a:r>
            <a:endParaRPr lang="en-US">
              <a:latin typeface="Times New Roman" panose="02020603050405020304" pitchFamily="18" charset="0"/>
              <a:cs typeface="Times New Roman" panose="02020603050405020304" pitchFamily="18" charset="0"/>
            </a:endParaRPr>
          </a:p>
          <a:p>
            <a:pPr marL="457200" lvl="1" indent="0" algn="just">
              <a:buFont typeface="Wingdings" panose="05000000000000000000" charset="0"/>
              <a:buNone/>
            </a:pPr>
            <a:r>
              <a:rPr lang="en-US">
                <a:latin typeface="Times New Roman" panose="02020603050405020304" pitchFamily="18" charset="0"/>
                <a:cs typeface="Times New Roman" panose="02020603050405020304" pitchFamily="18" charset="0"/>
              </a:rPr>
              <a:t>1. Anal retentive personality (child having tough toliet training)</a:t>
            </a:r>
          </a:p>
          <a:p>
            <a:pPr lvl="1" indent="0" algn="just">
              <a:buFont typeface="Wingdings" panose="05000000000000000000" charset="0"/>
              <a:buChar char="Ø"/>
            </a:pPr>
            <a:r>
              <a:rPr lang="en-US">
                <a:latin typeface="Times New Roman" panose="02020603050405020304" pitchFamily="18" charset="0"/>
                <a:cs typeface="Times New Roman" panose="02020603050405020304" pitchFamily="18" charset="0"/>
              </a:rPr>
              <a:t> controlling, stubborn, stingy, perfectionist, organized</a:t>
            </a:r>
          </a:p>
          <a:p>
            <a:pPr marL="0" lvl="1" indent="0" algn="just">
              <a:buFont typeface="Wingdings" panose="05000000000000000000" charset="0"/>
              <a:buNone/>
            </a:pPr>
            <a:r>
              <a:rPr lang="en-US">
                <a:latin typeface="Times New Roman" panose="02020603050405020304" pitchFamily="18" charset="0"/>
                <a:cs typeface="Times New Roman" panose="02020603050405020304" pitchFamily="18" charset="0"/>
              </a:rPr>
              <a:t>     2. Anal expulsive personality (</a:t>
            </a:r>
            <a:r>
              <a:rPr lang="en-US">
                <a:latin typeface="Times New Roman" panose="02020603050405020304" pitchFamily="18" charset="0"/>
                <a:cs typeface="Times New Roman" panose="02020603050405020304" pitchFamily="18" charset="0"/>
                <a:sym typeface="+mn-ea"/>
              </a:rPr>
              <a:t>child having loose toliet training)</a:t>
            </a:r>
            <a:endParaRPr lang="en-US">
              <a:latin typeface="Times New Roman" panose="02020603050405020304" pitchFamily="18" charset="0"/>
              <a:cs typeface="Times New Roman" panose="02020603050405020304" pitchFamily="18" charset="0"/>
            </a:endParaRPr>
          </a:p>
          <a:p>
            <a:pPr lvl="1" indent="0" algn="just">
              <a:buFont typeface="Wingdings" panose="05000000000000000000" charset="0"/>
              <a:buChar char="Ø"/>
            </a:pPr>
            <a:r>
              <a:rPr lang="en-US">
                <a:latin typeface="Times New Roman" panose="02020603050405020304" pitchFamily="18" charset="0"/>
                <a:cs typeface="Times New Roman" panose="02020603050405020304" pitchFamily="18" charset="0"/>
              </a:rPr>
              <a:t>lack of self control, being generally messy and careless, wasteful, disorganized</a:t>
            </a:r>
          </a:p>
          <a:p>
            <a:pPr lvl="1">
              <a:buFont typeface="Wingdings" panose="05000000000000000000" charset="0"/>
              <a:buChar char="Ø"/>
            </a:pPr>
            <a:endParaRPr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a:latin typeface="Times New Roman" panose="02020603050405020304" pitchFamily="18" charset="0"/>
                <a:cs typeface="Times New Roman" panose="02020603050405020304" pitchFamily="18" charset="0"/>
              </a:rPr>
              <a:t>3. Phallic Stage (3-6 years)</a:t>
            </a:r>
          </a:p>
        </p:txBody>
      </p:sp>
      <p:sp>
        <p:nvSpPr>
          <p:cNvPr id="3" name="Content Placeholder 2"/>
          <p:cNvSpPr>
            <a:spLocks noGrp="1"/>
          </p:cNvSpPr>
          <p:nvPr>
            <p:ph idx="1"/>
          </p:nvPr>
        </p:nvSpPr>
        <p:spPr>
          <a:xfrm>
            <a:off x="1981200" y="1637348"/>
            <a:ext cx="8229600" cy="4134803"/>
          </a:xfrm>
        </p:spPr>
        <p:txBody>
          <a:bodyPr/>
          <a:lstStyle/>
          <a:p>
            <a:pPr marL="0" indent="0" algn="just">
              <a:buNone/>
            </a:pPr>
            <a:endParaRPr lang="en-US" sz="2100">
              <a:latin typeface="Times New Roman" panose="02020603050405020304" pitchFamily="18" charset="0"/>
              <a:cs typeface="Times New Roman" panose="02020603050405020304" pitchFamily="18" charset="0"/>
            </a:endParaRPr>
          </a:p>
          <a:p>
            <a:pPr algn="just">
              <a:buFont typeface="Wingdings" panose="05000000000000000000" charset="0"/>
              <a:buChar char="v"/>
            </a:pPr>
            <a:r>
              <a:rPr lang="en-US" sz="2100" b="1">
                <a:latin typeface="Times New Roman" panose="02020603050405020304" pitchFamily="18" charset="0"/>
                <a:cs typeface="Times New Roman" panose="02020603050405020304" pitchFamily="18" charset="0"/>
              </a:rPr>
              <a:t>Oedipal Complex </a:t>
            </a:r>
            <a:r>
              <a:rPr lang="en-US" sz="2100">
                <a:latin typeface="Times New Roman" panose="02020603050405020304" pitchFamily="18" charset="0"/>
                <a:cs typeface="Times New Roman" panose="02020603050405020304" pitchFamily="18" charset="0"/>
              </a:rPr>
              <a:t>(an unconscious desire a young boy has for her mother/when boys having attraction toward their mother)</a:t>
            </a:r>
          </a:p>
          <a:p>
            <a:pPr algn="just">
              <a:buFont typeface="Wingdings" panose="05000000000000000000" charset="0"/>
              <a:buChar char="v"/>
            </a:pPr>
            <a:r>
              <a:rPr lang="en-US" sz="2100" b="1">
                <a:latin typeface="Times New Roman" panose="02020603050405020304" pitchFamily="18" charset="0"/>
                <a:cs typeface="Times New Roman" panose="02020603050405020304" pitchFamily="18" charset="0"/>
              </a:rPr>
              <a:t>Electra Complex </a:t>
            </a:r>
            <a:r>
              <a:rPr lang="en-US" sz="2100">
                <a:latin typeface="Times New Roman" panose="02020603050405020304" pitchFamily="18" charset="0"/>
                <a:cs typeface="Times New Roman" panose="02020603050405020304" pitchFamily="18" charset="0"/>
              </a:rPr>
              <a:t>(an unconscious desire a young girl has for her father/</a:t>
            </a:r>
            <a:r>
              <a:rPr lang="en-US" sz="2100">
                <a:latin typeface="Times New Roman" panose="02020603050405020304" pitchFamily="18" charset="0"/>
                <a:cs typeface="Times New Roman" panose="02020603050405020304" pitchFamily="18" charset="0"/>
                <a:sym typeface="+mn-ea"/>
              </a:rPr>
              <a:t>when girls having attraction toward their father</a:t>
            </a:r>
          </a:p>
          <a:p>
            <a:pPr algn="just"/>
            <a:r>
              <a:rPr lang="en-US" b="1">
                <a:latin typeface="Times New Roman" panose="02020603050405020304" pitchFamily="18" charset="0"/>
                <a:cs typeface="Times New Roman" panose="02020603050405020304" pitchFamily="18" charset="0"/>
                <a:sym typeface="+mn-ea"/>
              </a:rPr>
              <a:t>Fixations at the Phallic Stage: </a:t>
            </a:r>
          </a:p>
          <a:p>
            <a:pPr lvl="1" algn="just">
              <a:buFont typeface="Wingdings" panose="05000000000000000000" charset="0"/>
              <a:buChar char="Ø"/>
            </a:pPr>
            <a:r>
              <a:rPr lang="en-US" sz="2100" dirty="0">
                <a:sym typeface="+mn-ea"/>
              </a:rPr>
              <a:t>Unresolved conflicts with same-sex parent</a:t>
            </a:r>
            <a:endParaRPr lang="en-US" sz="2100" dirty="0"/>
          </a:p>
          <a:p>
            <a:pPr lvl="1" algn="just">
              <a:buFont typeface="Wingdings" panose="05000000000000000000" charset="0"/>
              <a:buChar char="Ø"/>
            </a:pPr>
            <a:r>
              <a:rPr lang="en-US" sz="2100" dirty="0">
                <a:sym typeface="+mn-ea"/>
              </a:rPr>
              <a:t>problems dealing with people in authority (parents, older siblings, teachers, bosses etc</a:t>
            </a:r>
            <a:endParaRPr lang="en-US" sz="2100" dirty="0"/>
          </a:p>
          <a:p>
            <a:pPr lvl="1" algn="just">
              <a:buFont typeface="Wingdings" panose="05000000000000000000" charset="0"/>
              <a:buChar char="Ø"/>
            </a:pPr>
            <a:r>
              <a:rPr lang="en-US" sz="2100" dirty="0">
                <a:sym typeface="+mn-ea"/>
              </a:rPr>
              <a:t>uncertainty about one’s identity</a:t>
            </a:r>
            <a:endParaRPr lang="en-US" sz="2100" dirty="0"/>
          </a:p>
          <a:p>
            <a:pPr marL="0" indent="0">
              <a:buNone/>
            </a:pPr>
            <a:endParaRPr lang="en-US" b="1">
              <a:latin typeface="Times New Roman" panose="02020603050405020304" pitchFamily="18" charset="0"/>
              <a:cs typeface="Times New Roman" panose="02020603050405020304" pitchFamily="18" charset="0"/>
            </a:endParaRPr>
          </a:p>
          <a:p>
            <a:pPr marL="0" indent="0">
              <a:buNone/>
            </a:pP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134428"/>
            <a:ext cx="8229600" cy="436960"/>
          </a:xfrm>
        </p:spPr>
        <p:txBody>
          <a:bodyPr>
            <a:noAutofit/>
          </a:bodyPr>
          <a:lstStyle/>
          <a:p>
            <a:r>
              <a:rPr lang="en-US" sz="2400" b="1">
                <a:latin typeface="Times New Roman" panose="02020603050405020304" pitchFamily="18" charset="0"/>
                <a:cs typeface="Times New Roman" panose="02020603050405020304" pitchFamily="18" charset="0"/>
              </a:rPr>
              <a:t>4. Latency Stage (6-11 years)</a:t>
            </a:r>
          </a:p>
        </p:txBody>
      </p:sp>
      <p:sp>
        <p:nvSpPr>
          <p:cNvPr id="3" name="Content Placeholder 2"/>
          <p:cNvSpPr>
            <a:spLocks noGrp="1"/>
          </p:cNvSpPr>
          <p:nvPr>
            <p:ph idx="1"/>
          </p:nvPr>
        </p:nvSpPr>
        <p:spPr>
          <a:xfrm>
            <a:off x="1802606" y="1571625"/>
            <a:ext cx="8229600" cy="3714750"/>
          </a:xfrm>
        </p:spPr>
        <p:txBody>
          <a:bodyPr/>
          <a:lstStyle/>
          <a:p>
            <a:pPr lvl="1">
              <a:buFont typeface="Wingdings" panose="05000000000000000000" charset="0"/>
              <a:buChar char="Ø"/>
            </a:pPr>
            <a:r>
              <a:rPr lang="en-US"/>
              <a:t>Child focuses more on social relationships</a:t>
            </a:r>
          </a:p>
          <a:p>
            <a:pPr lvl="1">
              <a:buFont typeface="Wingdings" panose="05000000000000000000" charset="0"/>
              <a:buChar char="Ø"/>
            </a:pPr>
            <a:r>
              <a:rPr lang="en-US"/>
              <a:t>Developed ralationships with same sex peers</a:t>
            </a:r>
          </a:p>
          <a:p>
            <a:pPr marL="0" indent="0">
              <a:buNone/>
            </a:pPr>
            <a:r>
              <a:rPr lang="en-US" sz="2100" b="1">
                <a:latin typeface="Times New Roman" panose="02020603050405020304" pitchFamily="18" charset="0"/>
                <a:cs typeface="Times New Roman" panose="02020603050405020304" pitchFamily="18" charset="0"/>
              </a:rPr>
              <a:t>  </a:t>
            </a:r>
          </a:p>
          <a:p>
            <a:pPr marL="0" indent="0">
              <a:buNone/>
            </a:pPr>
            <a:r>
              <a:rPr lang="en-US" sz="210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rPr>
              <a:t>5.</a:t>
            </a:r>
            <a:r>
              <a:rPr lang="en-US" sz="210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Genital Stage (11 years to onward)</a:t>
            </a:r>
            <a:endParaRPr lang="en-US"/>
          </a:p>
          <a:p>
            <a:pPr lvl="1">
              <a:buFont typeface="Wingdings" panose="05000000000000000000" charset="0"/>
              <a:buChar char="Ø"/>
            </a:pPr>
            <a:r>
              <a:rPr lang="en-US"/>
              <a:t>Focus of pleasure return to the genitals</a:t>
            </a:r>
          </a:p>
          <a:p>
            <a:pPr lvl="1">
              <a:buFont typeface="Wingdings" panose="05000000000000000000" charset="0"/>
              <a:buChar char="Ø"/>
            </a:pPr>
            <a:r>
              <a:rPr lang="en-US"/>
              <a:t>develop relations with the opposite sex through marriged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a:latin typeface="Times New Roman" panose="02020603050405020304" pitchFamily="18" charset="0"/>
                <a:cs typeface="Times New Roman" panose="02020603050405020304" pitchFamily="18" charset="0"/>
              </a:rPr>
              <a:t>If   a   stage   is   managed   well,   we   carry   away   a   certain   virtue  or   psychosocial   strength   which   will   help   us through   the   rest   of   the   stages   of   our   lives and as a result a helthier personality would be developed.   On   the   other   hand,   if   we   don't   do   so   well,   we   may   develop maladaptations and unhealthy personality.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sym typeface="+mn-ea"/>
              </a:rPr>
              <a:t>Personality &amp; Emotional - Self-concept or selfperception, gender identity, emotions and feelings, self-esteem</a:t>
            </a:r>
            <a:endParaRPr lang="en-US"/>
          </a:p>
          <a:p>
            <a:r>
              <a:rPr lang="en-US">
                <a:sym typeface="+mn-ea"/>
              </a:rPr>
              <a:t>Social developement - interactions and relationships with others</a:t>
            </a:r>
            <a:endParaRPr lang="en-US"/>
          </a:p>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582613"/>
          </a:xfrm>
        </p:spPr>
        <p:txBody>
          <a:bodyPr/>
          <a:lstStyle/>
          <a:p>
            <a:r>
              <a:rPr lang="en-US" dirty="0" smtClean="0"/>
              <a:t/>
            </a:r>
            <a:br>
              <a:rPr lang="en-US" dirty="0" smtClean="0"/>
            </a:br>
            <a:r>
              <a:rPr lang="en-US" dirty="0" smtClean="0"/>
              <a:t>Personality </a:t>
            </a:r>
            <a:r>
              <a:rPr lang="en-US" dirty="0"/>
              <a:t>Development</a:t>
            </a:r>
            <a:br>
              <a:rPr lang="en-US" dirty="0"/>
            </a:br>
            <a:endParaRPr lang="en-US" dirty="0"/>
          </a:p>
        </p:txBody>
      </p:sp>
      <p:sp>
        <p:nvSpPr>
          <p:cNvPr id="3" name="Content Placeholder 2"/>
          <p:cNvSpPr>
            <a:spLocks noGrp="1"/>
          </p:cNvSpPr>
          <p:nvPr>
            <p:ph idx="1"/>
          </p:nvPr>
        </p:nvSpPr>
        <p:spPr/>
        <p:txBody>
          <a:bodyPr/>
          <a:lstStyle/>
          <a:p>
            <a:r>
              <a:rPr lang="en-US" dirty="0" smtClean="0"/>
              <a:t>Personality:</a:t>
            </a:r>
          </a:p>
          <a:p>
            <a:pPr lvl="1"/>
            <a:r>
              <a:rPr lang="en-US" dirty="0" smtClean="0"/>
              <a:t>The </a:t>
            </a:r>
            <a:r>
              <a:rPr lang="en-US" dirty="0"/>
              <a:t>combination of characteristics or qualities that form an </a:t>
            </a:r>
            <a:r>
              <a:rPr lang="en-US" dirty="0" smtClean="0"/>
              <a:t>individual's </a:t>
            </a:r>
            <a:r>
              <a:rPr lang="en-US" dirty="0"/>
              <a:t>distinctive character</a:t>
            </a:r>
            <a:r>
              <a:rPr lang="en-US" dirty="0" smtClean="0"/>
              <a:t>.</a:t>
            </a:r>
          </a:p>
          <a:p>
            <a:pPr lvl="1"/>
            <a:r>
              <a:rPr lang="en-US" b="1" dirty="0"/>
              <a:t>Personality development</a:t>
            </a:r>
            <a:r>
              <a:rPr lang="en-US" dirty="0"/>
              <a:t> is the </a:t>
            </a:r>
            <a:r>
              <a:rPr lang="en-US" b="1" dirty="0"/>
              <a:t>development</a:t>
            </a:r>
            <a:r>
              <a:rPr lang="en-US" dirty="0"/>
              <a:t> of the organized pattern of behaviors and attitudes that makes a person distinctive. </a:t>
            </a:r>
            <a:r>
              <a:rPr lang="en-US" b="1" dirty="0"/>
              <a:t>Personality development</a:t>
            </a:r>
            <a:r>
              <a:rPr lang="en-US" dirty="0"/>
              <a:t> occurs by the ongoing interaction of temperament , character, and environment.</a:t>
            </a:r>
          </a:p>
        </p:txBody>
      </p:sp>
    </p:spTree>
    <p:extLst>
      <p:ext uri="{BB962C8B-B14F-4D97-AF65-F5344CB8AC3E}">
        <p14:creationId xmlns:p14="http://schemas.microsoft.com/office/powerpoint/2010/main" val="1292071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scene3d>
              <a:camera prst="orthographicFront"/>
              <a:lightRig rig="soft" dir="t">
                <a:rot lat="0" lon="0" rev="15600000"/>
              </a:lightRig>
            </a:scene3d>
            <a:sp3d extrusionH="57150" prstMaterial="softEdge">
              <a:bevelT w="25400" h="38100"/>
            </a:sp3d>
          </a:bodyPr>
          <a:lstStyle/>
          <a:p>
            <a:pPr algn="ctr"/>
            <a:r>
              <a:rPr lang="en-US" sz="4400" b="1" dirty="0" smtClean="0">
                <a:ln/>
                <a:solidFill>
                  <a:schemeClr val="accent4"/>
                </a:solidFill>
                <a:effectLst/>
                <a:latin typeface="Times New Roman" panose="02020603050405020304" pitchFamily="18" charset="0"/>
                <a:cs typeface="Times New Roman" panose="02020603050405020304" pitchFamily="18" charset="0"/>
              </a:rPr>
              <a:t>Personality theories:</a:t>
            </a:r>
            <a:br>
              <a:rPr lang="en-US" sz="4400" b="1" dirty="0" smtClean="0">
                <a:ln/>
                <a:solidFill>
                  <a:schemeClr val="accent4"/>
                </a:solidFill>
                <a:effectLst/>
                <a:latin typeface="Times New Roman" panose="02020603050405020304" pitchFamily="18" charset="0"/>
                <a:cs typeface="Times New Roman" panose="02020603050405020304" pitchFamily="18" charset="0"/>
              </a:rPr>
            </a:br>
            <a:r>
              <a:rPr lang="en-US" sz="4400" b="1" dirty="0" smtClean="0">
                <a:ln/>
                <a:solidFill>
                  <a:schemeClr val="accent4"/>
                </a:solidFill>
                <a:effectLst/>
                <a:latin typeface="Times New Roman" panose="02020603050405020304" pitchFamily="18" charset="0"/>
                <a:cs typeface="Times New Roman" panose="02020603050405020304" pitchFamily="18" charset="0"/>
              </a:rPr>
              <a:t>Psychodynamic approaches</a:t>
            </a:r>
          </a:p>
        </p:txBody>
      </p:sp>
      <p:sp>
        <p:nvSpPr>
          <p:cNvPr id="3" name="Content Placeholder 2"/>
          <p:cNvSpPr>
            <a:spLocks noGrp="1"/>
          </p:cNvSpPr>
          <p:nvPr>
            <p:ph idx="1"/>
          </p:nvPr>
        </p:nvSpPr>
        <p:spPr/>
        <p:txBody>
          <a:bodyPr>
            <a:normAutofit/>
          </a:bodyPr>
          <a:lstStyle/>
          <a:p>
            <a:pPr algn="just"/>
            <a:r>
              <a:rPr lang="en-US" sz="3200" dirty="0" smtClean="0">
                <a:latin typeface="Times New Roman" panose="02020603050405020304" pitchFamily="18" charset="0"/>
                <a:cs typeface="Times New Roman" panose="02020603050405020304" pitchFamily="18" charset="0"/>
              </a:rPr>
              <a:t>Psychodynamic approaches to personality are based on the idea that personality is motivated by inner forces and conflicts about which people have little awareness and over which they have no control. </a:t>
            </a:r>
          </a:p>
          <a:p>
            <a:pPr algn="just"/>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The most important pioneer of the psychodynamic approach was Sigmund Freud.</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400" b="1" dirty="0" smtClean="0">
                <a:latin typeface="Times New Roman" panose="02020603050405020304" pitchFamily="18" charset="0"/>
                <a:cs typeface="Times New Roman" panose="02020603050405020304" pitchFamily="18" charset="0"/>
              </a:rPr>
              <a:t>Psychoanalytic theory</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3200" dirty="0" smtClean="0">
                <a:latin typeface="Times New Roman" panose="02020603050405020304" pitchFamily="18" charset="0"/>
                <a:cs typeface="Times New Roman" panose="02020603050405020304" pitchFamily="18" charset="0"/>
              </a:rPr>
              <a:t>Psychoanalytic theory Freud’s theory that unconscious forces act as determinants of personality.</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dirty="0" smtClean="0">
                <a:solidFill>
                  <a:schemeClr val="accent1"/>
                </a:solidFill>
                <a:latin typeface="Times New Roman" panose="02020603050405020304" pitchFamily="18" charset="0"/>
                <a:cs typeface="Times New Roman" panose="02020603050405020304" pitchFamily="18" charset="0"/>
              </a:rPr>
              <a:t>Topography </a:t>
            </a:r>
            <a:r>
              <a:rPr lang="en-US" sz="4400" dirty="0" smtClean="0">
                <a:latin typeface="Times New Roman" panose="02020603050405020304" pitchFamily="18" charset="0"/>
                <a:cs typeface="Times New Roman" panose="02020603050405020304" pitchFamily="18" charset="0"/>
              </a:rPr>
              <a:t>of mind/level of awareness</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There are three levels of awareness.</a:t>
            </a:r>
          </a:p>
          <a:p>
            <a:r>
              <a:rPr lang="en-US" sz="3200" dirty="0" smtClean="0">
                <a:latin typeface="Times New Roman" panose="02020603050405020304" pitchFamily="18" charset="0"/>
                <a:cs typeface="Times New Roman" panose="02020603050405020304" pitchFamily="18" charset="0"/>
              </a:rPr>
              <a:t>Consciousness </a:t>
            </a:r>
          </a:p>
          <a:p>
            <a:r>
              <a:rPr lang="en-US" sz="3200" dirty="0" err="1" smtClean="0">
                <a:latin typeface="Times New Roman" panose="02020603050405020304" pitchFamily="18" charset="0"/>
                <a:cs typeface="Times New Roman" panose="02020603050405020304" pitchFamily="18" charset="0"/>
              </a:rPr>
              <a:t>Preconsciousness</a:t>
            </a:r>
            <a:r>
              <a:rPr lang="en-US" sz="3200" dirty="0" smtClean="0">
                <a:latin typeface="Times New Roman" panose="02020603050405020304" pitchFamily="18" charset="0"/>
                <a:cs typeface="Times New Roman" panose="02020603050405020304" pitchFamily="18" charset="0"/>
              </a:rPr>
              <a:t> </a:t>
            </a:r>
          </a:p>
          <a:p>
            <a:r>
              <a:rPr lang="en-US" sz="3200" dirty="0" err="1" smtClean="0">
                <a:latin typeface="Times New Roman" panose="02020603050405020304" pitchFamily="18" charset="0"/>
                <a:cs typeface="Times New Roman" panose="02020603050405020304" pitchFamily="18" charset="0"/>
              </a:rPr>
              <a:t>UnConsciousness</a:t>
            </a:r>
            <a:r>
              <a:rPr lang="en-US" sz="3200" dirty="0" smtClean="0">
                <a:latin typeface="Times New Roman" panose="02020603050405020304" pitchFamily="18" charset="0"/>
                <a:cs typeface="Times New Roman" panose="02020603050405020304" pitchFamily="18" charset="0"/>
              </a:rPr>
              <a:t> </a:t>
            </a:r>
          </a:p>
          <a:p>
            <a:endParaRPr lang="en-US" sz="3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t>
            </a:r>
            <a:r>
              <a:rPr lang="en-US" sz="4400" dirty="0" smtClean="0">
                <a:latin typeface="Times New Roman" panose="02020603050405020304" pitchFamily="18" charset="0"/>
                <a:cs typeface="Times New Roman" panose="02020603050405020304" pitchFamily="18" charset="0"/>
              </a:rPr>
              <a:t>Consciousness</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3200" dirty="0" smtClean="0">
                <a:latin typeface="Times New Roman" panose="02020603050405020304" pitchFamily="18" charset="0"/>
                <a:cs typeface="Times New Roman" panose="02020603050405020304" pitchFamily="18" charset="0"/>
              </a:rPr>
              <a:t>The conscious consists of whatever one is aware of at a particular point in time.</a:t>
            </a:r>
          </a:p>
          <a:p>
            <a:pPr algn="just"/>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For example, at this moment your conscious may include the train of thought in this text and a dim awareness in the back of your mind that your eyes are getting tired and you’re beginning to get hungry.</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1763</Words>
  <Application>Microsoft Office PowerPoint</Application>
  <PresentationFormat>Widescreen</PresentationFormat>
  <Paragraphs>143</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SimSun</vt:lpstr>
      <vt:lpstr>Arial</vt:lpstr>
      <vt:lpstr>Times New Roman</vt:lpstr>
      <vt:lpstr>Wingdings</vt:lpstr>
      <vt:lpstr>Gear Drives</vt:lpstr>
      <vt:lpstr>LECTURE 7&amp;8 ENG-110</vt:lpstr>
      <vt:lpstr>Human development</vt:lpstr>
      <vt:lpstr> Multiple dimensions </vt:lpstr>
      <vt:lpstr>PowerPoint Presentation</vt:lpstr>
      <vt:lpstr> Personality Development </vt:lpstr>
      <vt:lpstr>Personality theories: Psychodynamic approaches</vt:lpstr>
      <vt:lpstr>Psychoanalytic theory</vt:lpstr>
      <vt:lpstr>Topography of mind/level of awareness</vt:lpstr>
      <vt:lpstr> Consciousness</vt:lpstr>
      <vt:lpstr>Preconsciousness </vt:lpstr>
      <vt:lpstr>Unconsciousness </vt:lpstr>
      <vt:lpstr>PowerPoint Presentation</vt:lpstr>
      <vt:lpstr>PowerPoint Presentation</vt:lpstr>
      <vt:lpstr>Structure of personality</vt:lpstr>
      <vt:lpstr>Id</vt:lpstr>
      <vt:lpstr>Ego </vt:lpstr>
      <vt:lpstr>PowerPoint Presentation</vt:lpstr>
      <vt:lpstr>Super ego </vt:lpstr>
      <vt:lpstr>PowerPoint Presentation</vt:lpstr>
      <vt:lpstr>PowerPoint Presentation</vt:lpstr>
      <vt:lpstr>PowerPoint Presentation</vt:lpstr>
      <vt:lpstr>PowerPoint Presentation</vt:lpstr>
      <vt:lpstr>Anxiety and Defense Mechanism</vt:lpstr>
      <vt:lpstr>PowerPoint Presentation</vt:lpstr>
      <vt:lpstr>Ego Defense Mechanisms</vt:lpstr>
      <vt:lpstr>PowerPoint Presentation</vt:lpstr>
      <vt:lpstr>Freud’s Theory of Psychosexual Development </vt:lpstr>
      <vt:lpstr>PowerPoint Presentation</vt:lpstr>
      <vt:lpstr>PowerPoint Presentation</vt:lpstr>
      <vt:lpstr>PowerPoint Presentation</vt:lpstr>
      <vt:lpstr>PowerPoint Presentation</vt:lpstr>
      <vt:lpstr>3. Phallic Stage (3-6 years)</vt:lpstr>
      <vt:lpstr>4. Latency Stage (6-11 years)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 OF PSYCHOLOGY  BSCS V- A&amp;B</dc:title>
  <dc:creator>jawairia zafar</dc:creator>
  <cp:lastModifiedBy>Nouman Awan</cp:lastModifiedBy>
  <cp:revision>18</cp:revision>
  <dcterms:created xsi:type="dcterms:W3CDTF">2019-09-09T15:47:00Z</dcterms:created>
  <dcterms:modified xsi:type="dcterms:W3CDTF">2020-05-04T17:50:56Z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1033-11.2.0.9052</vt:lpwstr>
  </property>
</Properties>
</file>