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6" r:id="rId2"/>
    <p:sldId id="363" r:id="rId3"/>
    <p:sldId id="397" r:id="rId4"/>
    <p:sldId id="398" r:id="rId5"/>
    <p:sldId id="400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70" r:id="rId29"/>
    <p:sldId id="571" r:id="rId30"/>
    <p:sldId id="5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93BF7-373B-4394-8AA4-3DABC745982A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D554-1939-40C7-8F6C-12007EDC9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F297-CA32-49F4-880D-B9D4C8E41851}" type="datetimeFigureOut">
              <a:rPr lang="en-US" smtClean="0"/>
              <a:pPr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4F122-7114-4DDA-BD71-B4AC5A68D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6400800" cy="16764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Human Physiology,</a:t>
            </a:r>
          </a:p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Motor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40386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Dr. </a:t>
            </a:r>
            <a:r>
              <a:rPr lang="en-US" sz="3200" b="1" dirty="0" err="1" smtClean="0"/>
              <a:t>Shahid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Javed</a:t>
            </a:r>
            <a:endParaRPr lang="en-US" sz="3200" b="1" dirty="0" smtClean="0"/>
          </a:p>
          <a:p>
            <a:r>
              <a:rPr lang="en-US" sz="3200" dirty="0" smtClean="0"/>
              <a:t> MBBS; PhD</a:t>
            </a:r>
            <a:endParaRPr lang="en-US" sz="3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60-f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685800"/>
            <a:ext cx="5263305" cy="5577840"/>
          </a:xfrm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Basic characteristics of sympathetic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Neurotransmitter  </a:t>
            </a:r>
            <a:r>
              <a:rPr lang="en-US" dirty="0" smtClean="0">
                <a:sym typeface="Wingdings" pitchFamily="-60" charset="2"/>
              </a:rPr>
              <a:t> all </a:t>
            </a:r>
            <a:r>
              <a:rPr lang="en-US" dirty="0" err="1" smtClean="0">
                <a:sym typeface="Wingdings" pitchFamily="-60" charset="2"/>
              </a:rPr>
              <a:t>preganglionic</a:t>
            </a:r>
            <a:r>
              <a:rPr lang="en-US" dirty="0" smtClean="0">
                <a:sym typeface="Wingdings" pitchFamily="-60" charset="2"/>
              </a:rPr>
              <a:t> neurons are </a:t>
            </a:r>
            <a:r>
              <a:rPr lang="en-US" dirty="0" err="1" smtClean="0">
                <a:sym typeface="Wingdings" pitchFamily="-60" charset="2"/>
              </a:rPr>
              <a:t>cholinergic,most</a:t>
            </a:r>
            <a:r>
              <a:rPr lang="en-US" dirty="0" smtClean="0">
                <a:sym typeface="Wingdings" pitchFamily="-60" charset="2"/>
              </a:rPr>
              <a:t> of the post </a:t>
            </a:r>
            <a:r>
              <a:rPr lang="en-US" dirty="0" err="1" smtClean="0">
                <a:sym typeface="Wingdings" pitchFamily="-60" charset="2"/>
              </a:rPr>
              <a:t>ganglionic</a:t>
            </a:r>
            <a:r>
              <a:rPr lang="en-US" dirty="0" smtClean="0">
                <a:sym typeface="Wingdings" pitchFamily="-60" charset="2"/>
              </a:rPr>
              <a:t> neurons are adrenergic but to sweat </a:t>
            </a:r>
            <a:r>
              <a:rPr lang="en-US" dirty="0" err="1" smtClean="0">
                <a:sym typeface="Wingdings" pitchFamily="-60" charset="2"/>
              </a:rPr>
              <a:t>glands,piloerector</a:t>
            </a:r>
            <a:r>
              <a:rPr lang="en-US" dirty="0" smtClean="0">
                <a:sym typeface="Wingdings" pitchFamily="-60" charset="2"/>
              </a:rPr>
              <a:t> muscles and to very few blood vessels are cholinergic</a:t>
            </a:r>
          </a:p>
          <a:p>
            <a:r>
              <a:rPr lang="en-US" dirty="0" smtClean="0"/>
              <a:t>Structure of the junction btw.post </a:t>
            </a:r>
            <a:r>
              <a:rPr lang="en-US" dirty="0" err="1" smtClean="0"/>
              <a:t>ganglionic</a:t>
            </a:r>
            <a:r>
              <a:rPr lang="en-US" dirty="0" smtClean="0"/>
              <a:t> neuron and </a:t>
            </a:r>
            <a:r>
              <a:rPr lang="en-US" dirty="0" err="1" smtClean="0"/>
              <a:t>effector</a:t>
            </a:r>
            <a:r>
              <a:rPr lang="en-US" dirty="0" smtClean="0"/>
              <a:t> cell </a:t>
            </a:r>
            <a:r>
              <a:rPr lang="en-US" dirty="0" smtClean="0">
                <a:sym typeface="Wingdings" pitchFamily="-60" charset="2"/>
              </a:rPr>
              <a:t> have bulbous enlargement called varicosities containing </a:t>
            </a:r>
            <a:r>
              <a:rPr lang="en-US" dirty="0" err="1" smtClean="0">
                <a:sym typeface="Wingdings" pitchFamily="-60" charset="2"/>
              </a:rPr>
              <a:t>secretory</a:t>
            </a:r>
            <a:r>
              <a:rPr lang="en-US" dirty="0" smtClean="0">
                <a:sym typeface="Wingdings" pitchFamily="-60" charset="2"/>
              </a:rPr>
              <a:t> vesicles and mitochondria</a:t>
            </a:r>
          </a:p>
          <a:p>
            <a:r>
              <a:rPr lang="en-US" dirty="0" err="1" smtClean="0">
                <a:sym typeface="Wingdings" pitchFamily="-60" charset="2"/>
              </a:rPr>
              <a:t>Parasypyhetic</a:t>
            </a:r>
            <a:r>
              <a:rPr lang="en-US" dirty="0" smtClean="0">
                <a:sym typeface="Wingdings" pitchFamily="-60" charset="2"/>
              </a:rPr>
              <a:t> postganglionic fibers release Ach, sympathetic ones </a:t>
            </a:r>
            <a:r>
              <a:rPr lang="en-US" dirty="0" err="1" smtClean="0">
                <a:sym typeface="Wingdings" pitchFamily="-60" charset="2"/>
              </a:rPr>
              <a:t>norepinephrine</a:t>
            </a:r>
            <a:endParaRPr lang="en-US" dirty="0" smtClean="0">
              <a:sym typeface="Wingdings" pitchFamily="-60" charset="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Nor epinephrine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Synthesis </a:t>
            </a:r>
            <a:r>
              <a:rPr lang="en-US" dirty="0" smtClean="0">
                <a:sym typeface="Wingdings" pitchFamily="-60" charset="2"/>
              </a:rPr>
              <a:t> starts in </a:t>
            </a:r>
            <a:r>
              <a:rPr lang="en-US" dirty="0" err="1" smtClean="0">
                <a:sym typeface="Wingdings" pitchFamily="-60" charset="2"/>
              </a:rPr>
              <a:t>axoplasm</a:t>
            </a:r>
            <a:r>
              <a:rPr lang="en-US" dirty="0" smtClean="0">
                <a:sym typeface="Wingdings" pitchFamily="-60" charset="2"/>
              </a:rPr>
              <a:t> of adrenergic nerve terminal but is completed inside the vesicle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-60" charset="2"/>
              </a:rPr>
              <a:t> 1. Tyrosine </a:t>
            </a:r>
            <a:r>
              <a:rPr lang="en-US" dirty="0" err="1" smtClean="0">
                <a:sym typeface="Wingdings" pitchFamily="-60" charset="2"/>
              </a:rPr>
              <a:t>dopa</a:t>
            </a:r>
            <a:r>
              <a:rPr lang="en-US" dirty="0" smtClean="0">
                <a:sym typeface="Wingdings" pitchFamily="-60" charset="2"/>
              </a:rPr>
              <a:t> (hydroxylation)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-60" charset="2"/>
              </a:rPr>
              <a:t> 2. </a:t>
            </a:r>
            <a:r>
              <a:rPr lang="en-US" dirty="0" err="1" smtClean="0">
                <a:sym typeface="Wingdings" pitchFamily="-60" charset="2"/>
              </a:rPr>
              <a:t>Dopadopamine</a:t>
            </a:r>
            <a:r>
              <a:rPr lang="en-US" dirty="0" smtClean="0">
                <a:sym typeface="Wingdings" pitchFamily="-60" charset="2"/>
              </a:rPr>
              <a:t> (</a:t>
            </a:r>
            <a:r>
              <a:rPr lang="en-US" dirty="0" err="1" smtClean="0">
                <a:sym typeface="Wingdings" pitchFamily="-60" charset="2"/>
              </a:rPr>
              <a:t>decarboxylation</a:t>
            </a:r>
            <a:r>
              <a:rPr lang="en-US" dirty="0" smtClean="0">
                <a:sym typeface="Wingdings" pitchFamily="-60" charset="2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-60" charset="2"/>
              </a:rPr>
              <a:t> 3. Transport of dopamine in to the vesicles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-60" charset="2"/>
              </a:rPr>
              <a:t> 4. </a:t>
            </a:r>
            <a:r>
              <a:rPr lang="en-US" dirty="0" err="1" smtClean="0">
                <a:sym typeface="Wingdings" pitchFamily="-60" charset="2"/>
              </a:rPr>
              <a:t>Topaminenorepinephrine</a:t>
            </a:r>
            <a:r>
              <a:rPr lang="en-US" dirty="0" smtClean="0">
                <a:sym typeface="Wingdings" pitchFamily="-60" charset="2"/>
              </a:rPr>
              <a:t> (</a:t>
            </a:r>
            <a:r>
              <a:rPr lang="en-US" dirty="0" err="1" smtClean="0">
                <a:sym typeface="Wingdings" pitchFamily="-60" charset="2"/>
              </a:rPr>
              <a:t>hydroxilation</a:t>
            </a:r>
            <a:r>
              <a:rPr lang="en-US" dirty="0" smtClean="0">
                <a:sym typeface="Wingdings" pitchFamily="-60" charset="2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ym typeface="Wingdings" pitchFamily="-60" charset="2"/>
              </a:rPr>
              <a:t>In adrenal medulla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-60" charset="2"/>
              </a:rPr>
              <a:t> </a:t>
            </a:r>
            <a:r>
              <a:rPr lang="en-US" dirty="0" err="1" smtClean="0">
                <a:sym typeface="Wingdings" pitchFamily="-60" charset="2"/>
              </a:rPr>
              <a:t>Norepinephrineepinephrine</a:t>
            </a:r>
            <a:r>
              <a:rPr lang="en-US" dirty="0" smtClean="0">
                <a:sym typeface="Wingdings" pitchFamily="-60" charset="2"/>
              </a:rPr>
              <a:t> (</a:t>
            </a:r>
            <a:r>
              <a:rPr lang="en-US" dirty="0" err="1" smtClean="0">
                <a:sym typeface="Wingdings" pitchFamily="-60" charset="2"/>
              </a:rPr>
              <a:t>methylation</a:t>
            </a:r>
            <a:r>
              <a:rPr lang="en-US" dirty="0" smtClean="0">
                <a:sym typeface="Wingdings" pitchFamily="-60" charset="2"/>
              </a:rPr>
              <a:t>) 80%</a:t>
            </a:r>
            <a:endParaRPr lang="en-US" dirty="0" smtClean="0"/>
          </a:p>
          <a:p>
            <a:r>
              <a:rPr lang="en-US" dirty="0" smtClean="0"/>
              <a:t>Removal from the </a:t>
            </a:r>
            <a:r>
              <a:rPr lang="en-US" dirty="0" err="1" smtClean="0"/>
              <a:t>secretory</a:t>
            </a:r>
            <a:r>
              <a:rPr lang="en-US" dirty="0" smtClean="0"/>
              <a:t> site in three ways</a:t>
            </a:r>
          </a:p>
          <a:p>
            <a:pPr>
              <a:buNone/>
            </a:pPr>
            <a:r>
              <a:rPr lang="en-US" dirty="0" smtClean="0"/>
              <a:t>1. Reuptake by active transport process (50-80%)</a:t>
            </a:r>
          </a:p>
          <a:p>
            <a:pPr>
              <a:buNone/>
            </a:pPr>
            <a:r>
              <a:rPr lang="en-US" dirty="0" smtClean="0"/>
              <a:t>2. Destruction of small amounts by monoamine </a:t>
            </a:r>
            <a:r>
              <a:rPr lang="en-US" dirty="0" err="1" smtClean="0"/>
              <a:t>oxidase</a:t>
            </a:r>
            <a:r>
              <a:rPr lang="en-US" dirty="0" smtClean="0"/>
              <a:t>, </a:t>
            </a:r>
            <a:r>
              <a:rPr lang="en-US" dirty="0" err="1" smtClean="0"/>
              <a:t>catechol</a:t>
            </a:r>
            <a:r>
              <a:rPr lang="en-US" dirty="0" smtClean="0"/>
              <a:t>–o-methyl </a:t>
            </a:r>
            <a:r>
              <a:rPr lang="en-US" dirty="0" err="1" smtClean="0"/>
              <a:t>transferase</a:t>
            </a:r>
            <a:endParaRPr lang="en-US" dirty="0" smtClean="0"/>
          </a:p>
          <a:p>
            <a:r>
              <a:rPr lang="en-US" dirty="0" smtClean="0"/>
              <a:t>Duration of action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</a:t>
            </a:r>
            <a:r>
              <a:rPr lang="en-US" dirty="0" smtClean="0"/>
              <a:t> remains active only for a few seconds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</a:t>
            </a:r>
            <a:r>
              <a:rPr lang="en-US" dirty="0" smtClean="0"/>
              <a:t>  secreted by adrenal medulla in to blood remain active until diffuse into some tissue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Basic characteristics of parasympathetic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Neurotransmitter </a:t>
            </a:r>
            <a:r>
              <a:rPr lang="en-US" dirty="0" smtClean="0">
                <a:sym typeface="Wingdings" pitchFamily="-60" charset="2"/>
              </a:rPr>
              <a:t>all </a:t>
            </a:r>
            <a:r>
              <a:rPr lang="en-US" dirty="0" err="1" smtClean="0">
                <a:sym typeface="Wingdings" pitchFamily="-60" charset="2"/>
              </a:rPr>
              <a:t>preganglionic</a:t>
            </a:r>
            <a:r>
              <a:rPr lang="en-US" dirty="0" smtClean="0">
                <a:sym typeface="Wingdings" pitchFamily="-60" charset="2"/>
              </a:rPr>
              <a:t> neurons are cholinergic  all postganglionic neurons are also cholinergic</a:t>
            </a:r>
          </a:p>
          <a:p>
            <a:r>
              <a:rPr lang="en-US" dirty="0" smtClean="0"/>
              <a:t>Structure of the junction between postganglionic neuron and </a:t>
            </a:r>
            <a:r>
              <a:rPr lang="en-US" dirty="0" err="1" smtClean="0"/>
              <a:t>effector</a:t>
            </a:r>
            <a:r>
              <a:rPr lang="en-US" dirty="0" smtClean="0"/>
              <a:t> cells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 a few postganglionic parasympathetic fiber endings are similar to skeletal neuromuscular junctions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 many are similar to sympathetic varicosities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Acetylcholine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Sites of release</a:t>
            </a:r>
          </a:p>
          <a:p>
            <a:r>
              <a:rPr lang="en-US" dirty="0" smtClean="0"/>
              <a:t>Synthesis</a:t>
            </a:r>
          </a:p>
          <a:p>
            <a:pPr>
              <a:buNone/>
            </a:pPr>
            <a:r>
              <a:rPr lang="en-US" dirty="0" smtClean="0"/>
              <a:t>   Acetyl-co </a:t>
            </a:r>
            <a:r>
              <a:rPr lang="en-US" dirty="0" err="1" smtClean="0"/>
              <a:t>A+choline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-60" charset="2"/>
              </a:rPr>
              <a:t> acetylcholine        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               (</a:t>
            </a:r>
            <a:r>
              <a:rPr lang="en-US" dirty="0" err="1" smtClean="0">
                <a:sym typeface="Wingdings" pitchFamily="-60" charset="2"/>
              </a:rPr>
              <a:t>choline</a:t>
            </a:r>
            <a:r>
              <a:rPr lang="en-US" dirty="0" smtClean="0">
                <a:sym typeface="Wingdings" pitchFamily="-60" charset="2"/>
              </a:rPr>
              <a:t> acetyl </a:t>
            </a:r>
            <a:r>
              <a:rPr lang="en-US" dirty="0" err="1" smtClean="0">
                <a:sym typeface="Wingdings" pitchFamily="-60" charset="2"/>
              </a:rPr>
              <a:t>transferase</a:t>
            </a:r>
            <a:r>
              <a:rPr lang="en-US" dirty="0" smtClean="0">
                <a:sym typeface="Wingdings" pitchFamily="-60" charset="2"/>
              </a:rPr>
              <a:t>)</a:t>
            </a:r>
          </a:p>
          <a:p>
            <a:r>
              <a:rPr lang="en-US" dirty="0" smtClean="0">
                <a:sym typeface="Wingdings" pitchFamily="-60" charset="2"/>
              </a:rPr>
              <a:t>Duration of action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For a few seconds</a:t>
            </a:r>
          </a:p>
          <a:p>
            <a:r>
              <a:rPr lang="en-US" dirty="0" smtClean="0">
                <a:sym typeface="Wingdings" pitchFamily="-60" charset="2"/>
              </a:rPr>
              <a:t>Destruction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Acetylcholine esterase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623174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of sympathetic and parasympathetic stimulation on specific organs: Eyes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Pupillary</a:t>
            </a:r>
            <a:r>
              <a:rPr lang="en-US" b="1" dirty="0" smtClean="0"/>
              <a:t> opening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 sympathetic stimulation-dilates the pupil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 parasympathetic stimulation-constrict pupil</a:t>
            </a:r>
          </a:p>
          <a:p>
            <a:pPr>
              <a:buNone/>
            </a:pPr>
            <a:r>
              <a:rPr lang="en-US" b="1" dirty="0" smtClean="0">
                <a:sym typeface="Wingdings" pitchFamily="-60" charset="2"/>
              </a:rPr>
              <a:t>Focus of lens</a:t>
            </a:r>
            <a:r>
              <a:rPr lang="en-US" dirty="0" smtClean="0">
                <a:sym typeface="Wingdings" pitchFamily="-60" charset="2"/>
              </a:rPr>
              <a:t>  is controlled by parasympathetic nervous system-contracts </a:t>
            </a:r>
            <a:r>
              <a:rPr lang="en-US" dirty="0" err="1" smtClean="0">
                <a:sym typeface="Wingdings" pitchFamily="-60" charset="2"/>
              </a:rPr>
              <a:t>ciliary</a:t>
            </a:r>
            <a:r>
              <a:rPr lang="en-US" dirty="0" smtClean="0">
                <a:sym typeface="Wingdings" pitchFamily="-60" charset="2"/>
              </a:rPr>
              <a:t> muscles-lens becomes more convex-causing the eye to focus on the objects near at hand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Glands of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Nasal, </a:t>
            </a:r>
            <a:r>
              <a:rPr lang="en-US" dirty="0" err="1" smtClean="0"/>
              <a:t>Lacrimal</a:t>
            </a:r>
            <a:r>
              <a:rPr lang="en-US" dirty="0" smtClean="0"/>
              <a:t>, Salivary and many GI glands-stimulated by parasympathetic nervous system-increase quantity of watery secretions</a:t>
            </a:r>
          </a:p>
          <a:p>
            <a:r>
              <a:rPr lang="en-US" dirty="0" smtClean="0"/>
              <a:t>GI glands-by sympathetic stimulation</a:t>
            </a:r>
          </a:p>
          <a:p>
            <a:pPr>
              <a:buNone/>
            </a:pPr>
            <a:r>
              <a:rPr lang="en-US" dirty="0" smtClean="0"/>
              <a:t>1- formation of a concentrated secretion</a:t>
            </a:r>
          </a:p>
          <a:p>
            <a:pPr>
              <a:buNone/>
            </a:pPr>
            <a:r>
              <a:rPr lang="en-US" dirty="0" smtClean="0"/>
              <a:t>2- also causes vasoconstriction so reducing the rate of secretion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Sweat glands</a:t>
            </a:r>
            <a:r>
              <a:rPr lang="en-US" dirty="0" smtClean="0">
                <a:sym typeface="Wingdings" pitchFamily="-60" charset="2"/>
              </a:rPr>
              <a:t> sympathetic stimulation-increase sweating while parasympathetic stimulation-no effect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itchFamily="-60" charset="2"/>
              </a:rPr>
              <a:t>But sweating could be called a parasympathetic function because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-60" charset="2"/>
              </a:rPr>
              <a:t>1- sympathetic </a:t>
            </a:r>
            <a:r>
              <a:rPr lang="en-US" dirty="0" err="1" smtClean="0">
                <a:sym typeface="Wingdings" pitchFamily="-60" charset="2"/>
              </a:rPr>
              <a:t>fibres</a:t>
            </a:r>
            <a:r>
              <a:rPr lang="en-US" dirty="0" smtClean="0">
                <a:sym typeface="Wingdings" pitchFamily="-60" charset="2"/>
              </a:rPr>
              <a:t> to most sweat glands are cholinergic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ym typeface="Wingdings" pitchFamily="-60" charset="2"/>
              </a:rPr>
              <a:t>2- sweat glands are stimulated primarily by centers in hypothalamus</a:t>
            </a:r>
          </a:p>
          <a:p>
            <a:r>
              <a:rPr lang="en-US" dirty="0" err="1" smtClean="0"/>
              <a:t>Apocrine</a:t>
            </a:r>
            <a:r>
              <a:rPr lang="en-US" dirty="0" smtClean="0"/>
              <a:t> </a:t>
            </a:r>
            <a:r>
              <a:rPr lang="en-US" dirty="0" err="1" smtClean="0"/>
              <a:t>glands</a:t>
            </a:r>
            <a:r>
              <a:rPr lang="en-US" dirty="0" err="1" smtClean="0">
                <a:sym typeface="Wingdings" pitchFamily="-60" charset="2"/>
              </a:rPr>
              <a:t>in</a:t>
            </a:r>
            <a:r>
              <a:rPr lang="en-US" dirty="0" smtClean="0">
                <a:sym typeface="Wingdings" pitchFamily="-60" charset="2"/>
              </a:rPr>
              <a:t> </a:t>
            </a:r>
            <a:r>
              <a:rPr lang="en-US" dirty="0" err="1" smtClean="0">
                <a:sym typeface="Wingdings" pitchFamily="-60" charset="2"/>
              </a:rPr>
              <a:t>axilla</a:t>
            </a:r>
            <a:r>
              <a:rPr lang="en-US" dirty="0" smtClean="0">
                <a:sym typeface="Wingdings" pitchFamily="-60" charset="2"/>
              </a:rPr>
              <a:t>–increase secretion by sympathetic stimulation and do not respond to parasympathetic stimulation</a:t>
            </a:r>
          </a:p>
          <a:p>
            <a:r>
              <a:rPr lang="en-US" dirty="0" smtClean="0">
                <a:sym typeface="Wingdings" pitchFamily="-60" charset="2"/>
              </a:rPr>
              <a:t>They differ from sweat glands in that sympathetic </a:t>
            </a:r>
            <a:r>
              <a:rPr lang="en-US" dirty="0" err="1" smtClean="0">
                <a:sym typeface="Wingdings" pitchFamily="-60" charset="2"/>
              </a:rPr>
              <a:t>fibres</a:t>
            </a:r>
            <a:r>
              <a:rPr lang="en-US" dirty="0" smtClean="0">
                <a:sym typeface="Wingdings" pitchFamily="-60" charset="2"/>
              </a:rPr>
              <a:t> are adrenergic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Sympathetic stimulation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increase heart rate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 increase force of contraction</a:t>
            </a:r>
          </a:p>
          <a:p>
            <a:r>
              <a:rPr lang="en-US" dirty="0" smtClean="0">
                <a:sym typeface="Wingdings" pitchFamily="-60" charset="2"/>
              </a:rPr>
              <a:t>Parasympathetic stimulation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decrease heart rate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decrease force of contraction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6750539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Systemic 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Sympathetic stimulation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causes vasoconstriction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causes vascular dilatation </a:t>
            </a:r>
          </a:p>
          <a:p>
            <a:r>
              <a:rPr lang="en-US" dirty="0" smtClean="0">
                <a:sym typeface="Wingdings" pitchFamily="-60" charset="2"/>
              </a:rPr>
              <a:t>Parasympathetic stimulation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has almost no effect but causes vasodilatation in certain areas such as blush areas of face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Arterial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Sympathetic stimulation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acute increase-by increasing cardiac out put and peripheral resistance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long term increase-by stimulating kidneys to retain salt and water</a:t>
            </a:r>
          </a:p>
          <a:p>
            <a:r>
              <a:rPr lang="en-US" dirty="0" smtClean="0">
                <a:sym typeface="Wingdings" pitchFamily="-60" charset="2"/>
              </a:rPr>
              <a:t>Parasympathetic stimulation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slightly decreases arterial pressure through </a:t>
            </a:r>
            <a:r>
              <a:rPr lang="en-US" dirty="0" err="1" smtClean="0">
                <a:sym typeface="Wingdings" pitchFamily="-60" charset="2"/>
              </a:rPr>
              <a:t>vagus</a:t>
            </a:r>
            <a:r>
              <a:rPr lang="en-US" dirty="0" smtClean="0">
                <a:sym typeface="Wingdings" pitchFamily="-60" charset="2"/>
              </a:rPr>
              <a:t> nerve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Sympathetic stimulation has multiple metabolic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Release of glucose from the liver</a:t>
            </a:r>
          </a:p>
          <a:p>
            <a:r>
              <a:rPr lang="en-US" dirty="0" smtClean="0"/>
              <a:t>Increase in blood glucose concentration</a:t>
            </a:r>
          </a:p>
          <a:p>
            <a:r>
              <a:rPr lang="en-US" dirty="0" smtClean="0"/>
              <a:t>Increase </a:t>
            </a:r>
            <a:r>
              <a:rPr lang="en-US" dirty="0" err="1" smtClean="0"/>
              <a:t>glycogenolysis</a:t>
            </a:r>
            <a:r>
              <a:rPr lang="en-US" dirty="0" smtClean="0"/>
              <a:t> in liver and muscles</a:t>
            </a:r>
          </a:p>
          <a:p>
            <a:r>
              <a:rPr lang="en-US" dirty="0" smtClean="0"/>
              <a:t>Increase skeletal muscle strength</a:t>
            </a:r>
          </a:p>
          <a:p>
            <a:r>
              <a:rPr lang="en-US" dirty="0" smtClean="0"/>
              <a:t>Increase basal metabolic rate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Functions of adrenal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adrenal medulla is a </a:t>
            </a:r>
            <a:r>
              <a:rPr lang="en-US" dirty="0" err="1" smtClean="0"/>
              <a:t>mdified</a:t>
            </a:r>
            <a:r>
              <a:rPr lang="en-US" dirty="0" smtClean="0"/>
              <a:t> part of sympathetic nervous system</a:t>
            </a:r>
          </a:p>
          <a:p>
            <a:r>
              <a:rPr lang="en-US" dirty="0" smtClean="0"/>
              <a:t>Sympathetic stimulation causes release of epinephrine and nor epinephrine</a:t>
            </a:r>
          </a:p>
          <a:p>
            <a:r>
              <a:rPr lang="en-US" dirty="0" smtClean="0"/>
              <a:t>80% epinephrine and 20% nor epinephrine</a:t>
            </a:r>
          </a:p>
          <a:p>
            <a:r>
              <a:rPr lang="en-US" dirty="0" smtClean="0"/>
              <a:t>Have almost the same effects as by direct sympathetic stimulation but difference is in duration of action</a:t>
            </a:r>
          </a:p>
          <a:p>
            <a:r>
              <a:rPr lang="en-US" dirty="0" smtClean="0"/>
              <a:t>Effects lasts 5-10 times as long because both of the hormones release from blood slowly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60" charset="0"/>
                <a:ea typeface="Times New Roman" pitchFamily="-60" charset="0"/>
                <a:cs typeface="Times New Roman" pitchFamily="-60" charset="0"/>
              </a:rPr>
              <a:t>Sympathetic and parasympathetic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Normally, the sympathetic and parasympathetic systems are continually active and the basal rates of activity are known as sympathetic and parasympathetic tone</a:t>
            </a:r>
          </a:p>
          <a:p>
            <a:r>
              <a:rPr lang="en-US" dirty="0" smtClean="0"/>
              <a:t>The tone of stimulated organ may be increased or decreased</a:t>
            </a:r>
          </a:p>
          <a:p>
            <a:r>
              <a:rPr lang="en-US" dirty="0" smtClean="0"/>
              <a:t>Times of sympathetic dominance</a:t>
            </a:r>
          </a:p>
          <a:p>
            <a:r>
              <a:rPr lang="en-US" dirty="0" smtClean="0"/>
              <a:t>Times of parasympathetic dominance</a:t>
            </a:r>
          </a:p>
          <a:p>
            <a:r>
              <a:rPr lang="en-US" dirty="0" smtClean="0"/>
              <a:t>Advantages of dual autonomic </a:t>
            </a:r>
            <a:r>
              <a:rPr lang="en-US" dirty="0" err="1" smtClean="0"/>
              <a:t>innervation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 of sympathetic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Sympathetic tone normally keeps almost all the systemic arterioles constricted</a:t>
            </a:r>
          </a:p>
          <a:p>
            <a:pPr>
              <a:defRPr/>
            </a:pPr>
            <a:r>
              <a:rPr lang="en-US" dirty="0" smtClean="0"/>
              <a:t>By increasing the degree of sympathetic stimulation, the vessels can be constricted even more</a:t>
            </a:r>
          </a:p>
          <a:p>
            <a:pPr>
              <a:defRPr/>
            </a:pPr>
            <a:r>
              <a:rPr lang="en-US" dirty="0" smtClean="0"/>
              <a:t>By decreasing the degree of sympathetic stimulation, the vessels can be dilated</a:t>
            </a:r>
          </a:p>
          <a:p>
            <a:pPr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Example of parasympathetic tone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dirty="0" smtClean="0"/>
              <a:t>Parasympathetic tone in the GI tract</a:t>
            </a:r>
          </a:p>
          <a:p>
            <a:pPr>
              <a:defRPr/>
            </a:pPr>
            <a:r>
              <a:rPr lang="en-US" dirty="0" smtClean="0"/>
              <a:t>Surgical removal of this tone cause GI </a:t>
            </a:r>
            <a:r>
              <a:rPr lang="en-US" dirty="0" err="1" smtClean="0"/>
              <a:t>atony</a:t>
            </a:r>
            <a:r>
              <a:rPr lang="en-US" dirty="0" smtClean="0"/>
              <a:t>-causing constipation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Several different receptor types are available for each autonomic neurotransmitter</a:t>
            </a:r>
          </a:p>
          <a:p>
            <a:pPr>
              <a:buNone/>
            </a:pPr>
            <a:r>
              <a:rPr lang="en-US" b="1" dirty="0" smtClean="0"/>
              <a:t>Cholinergic receptors</a:t>
            </a:r>
            <a:endParaRPr lang="en-US" dirty="0" smtClean="0"/>
          </a:p>
          <a:p>
            <a:r>
              <a:rPr lang="en-US" dirty="0" err="1" smtClean="0"/>
              <a:t>Muscarinic</a:t>
            </a:r>
            <a:r>
              <a:rPr lang="en-US" dirty="0" smtClean="0"/>
              <a:t> receptors (</a:t>
            </a:r>
            <a:r>
              <a:rPr lang="en-US" dirty="0" err="1" smtClean="0"/>
              <a:t>Muscarine</a:t>
            </a:r>
            <a:r>
              <a:rPr lang="en-US" dirty="0" smtClean="0"/>
              <a:t>, a poison from mushroom, activates only </a:t>
            </a:r>
            <a:r>
              <a:rPr lang="en-US" dirty="0" err="1" smtClean="0"/>
              <a:t>muscarinic</a:t>
            </a:r>
            <a:r>
              <a:rPr lang="en-US" dirty="0" smtClean="0"/>
              <a:t> receptors</a:t>
            </a:r>
          </a:p>
          <a:p>
            <a:r>
              <a:rPr lang="en-US" dirty="0" smtClean="0"/>
              <a:t>Nicotinic receptors (activated by tobacco plant derivative nicotine)</a:t>
            </a:r>
          </a:p>
          <a:p>
            <a:r>
              <a:rPr lang="en-US" dirty="0" err="1" smtClean="0"/>
              <a:t>Muscarinic</a:t>
            </a:r>
            <a:r>
              <a:rPr lang="en-US" dirty="0" smtClean="0"/>
              <a:t> receptors are found on all </a:t>
            </a:r>
            <a:r>
              <a:rPr lang="en-US" dirty="0" err="1" smtClean="0"/>
              <a:t>effector</a:t>
            </a:r>
            <a:r>
              <a:rPr lang="en-US" dirty="0" smtClean="0"/>
              <a:t> cells that are stimulated by post </a:t>
            </a:r>
            <a:r>
              <a:rPr lang="en-US" dirty="0" err="1" smtClean="0"/>
              <a:t>ganglionc</a:t>
            </a:r>
            <a:r>
              <a:rPr lang="en-US" dirty="0" smtClean="0"/>
              <a:t> cholinergic neurons either sympathetic or parasympathetic</a:t>
            </a:r>
          </a:p>
          <a:p>
            <a:r>
              <a:rPr lang="en-US" dirty="0" smtClean="0"/>
              <a:t>Nicotinic receptors are found in the autonomic ganglia at the synapses btw. Pre and post </a:t>
            </a:r>
            <a:r>
              <a:rPr lang="en-US" dirty="0" err="1" smtClean="0"/>
              <a:t>ganglionic</a:t>
            </a:r>
            <a:r>
              <a:rPr lang="en-US" dirty="0" smtClean="0"/>
              <a:t> neurons of both sympathetic and parasympathetic system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b="1" dirty="0" smtClean="0"/>
              <a:t>Adrenergic receptors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Alpha receptors</a:t>
            </a:r>
          </a:p>
          <a:p>
            <a:pPr>
              <a:buNone/>
              <a:defRPr/>
            </a:pPr>
            <a:r>
              <a:rPr lang="en-US" dirty="0" smtClean="0"/>
              <a:t>              alpha-1 and alpha-2</a:t>
            </a:r>
          </a:p>
          <a:p>
            <a:pPr>
              <a:defRPr/>
            </a:pPr>
            <a:r>
              <a:rPr lang="en-US" dirty="0" smtClean="0"/>
              <a:t>Beta receptors</a:t>
            </a:r>
          </a:p>
          <a:p>
            <a:pPr>
              <a:buNone/>
              <a:defRPr/>
            </a:pPr>
            <a:r>
              <a:rPr lang="en-US" dirty="0" smtClean="0"/>
              <a:t>              beta-1 and beta-2</a:t>
            </a:r>
          </a:p>
          <a:p>
            <a:pPr>
              <a:defRPr/>
            </a:pPr>
            <a:r>
              <a:rPr lang="en-US" dirty="0" smtClean="0"/>
              <a:t>Epinephrine excites both receptors equally</a:t>
            </a:r>
          </a:p>
          <a:p>
            <a:pPr>
              <a:defRPr/>
            </a:pPr>
            <a:r>
              <a:rPr lang="en-US" dirty="0" smtClean="0"/>
              <a:t>Nor epinephrine excites mainly alpha receptors and to some extent beta receptors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Mechanism of action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6668158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Autonomic agonists and antagonists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Atropine</a:t>
            </a:r>
          </a:p>
          <a:p>
            <a:r>
              <a:rPr lang="en-US" dirty="0" err="1" smtClean="0"/>
              <a:t>Salbutamol</a:t>
            </a:r>
            <a:endParaRPr lang="en-US" dirty="0" smtClean="0"/>
          </a:p>
          <a:p>
            <a:r>
              <a:rPr lang="en-US" dirty="0" err="1" smtClean="0"/>
              <a:t>Metoprolol</a:t>
            </a:r>
            <a:endParaRPr lang="en-US" dirty="0" smtClean="0"/>
          </a:p>
          <a:p>
            <a:r>
              <a:rPr lang="en-US" dirty="0" err="1" smtClean="0"/>
              <a:t>Propanolol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124200"/>
            <a:ext cx="533492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09600"/>
            <a:ext cx="632149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Autonomic 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autonomic reflexes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 </a:t>
            </a:r>
            <a:r>
              <a:rPr lang="en-US" dirty="0" err="1" smtClean="0">
                <a:sym typeface="Wingdings" pitchFamily="-60" charset="2"/>
              </a:rPr>
              <a:t>baroreceptor</a:t>
            </a:r>
            <a:r>
              <a:rPr lang="en-US" dirty="0" smtClean="0">
                <a:sym typeface="Wingdings" pitchFamily="-60" charset="2"/>
              </a:rPr>
              <a:t> reflex</a:t>
            </a:r>
          </a:p>
          <a:p>
            <a:r>
              <a:rPr lang="en-US" dirty="0" smtClean="0">
                <a:sym typeface="Wingdings" pitchFamily="-60" charset="2"/>
              </a:rPr>
              <a:t>Gastrointestinal autonomic reflexes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 salivary reflex</a:t>
            </a:r>
          </a:p>
          <a:p>
            <a:pPr>
              <a:buNone/>
            </a:pPr>
            <a:r>
              <a:rPr lang="en-US" dirty="0" smtClean="0">
                <a:sym typeface="Wingdings" pitchFamily="-60" charset="2"/>
              </a:rPr>
              <a:t>    defecation reflex</a:t>
            </a:r>
          </a:p>
          <a:p>
            <a:r>
              <a:rPr lang="en-US" dirty="0" err="1" smtClean="0">
                <a:sym typeface="Wingdings" pitchFamily="-60" charset="2"/>
              </a:rPr>
              <a:t>Micturation</a:t>
            </a:r>
            <a:r>
              <a:rPr lang="en-US" dirty="0" smtClean="0">
                <a:sym typeface="Wingdings" pitchFamily="-60" charset="2"/>
              </a:rPr>
              <a:t> reflex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595836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557377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SYMPATHETIC  NERVOUS 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7850" indent="-514350">
              <a:lnSpc>
                <a:spcPct val="90000"/>
              </a:lnSpc>
              <a:buNone/>
            </a:pPr>
            <a:r>
              <a:rPr lang="en-US" i="1" u="sng" dirty="0" smtClean="0"/>
              <a:t>Origin</a:t>
            </a:r>
            <a:r>
              <a:rPr lang="en-US" dirty="0" smtClean="0"/>
              <a:t>:  Spinal origin T</a:t>
            </a:r>
            <a:r>
              <a:rPr lang="en-US" baseline="-25000" dirty="0" smtClean="0"/>
              <a:t>1</a:t>
            </a:r>
            <a:r>
              <a:rPr lang="en-US" dirty="0" smtClean="0"/>
              <a:t> – L</a:t>
            </a:r>
            <a:r>
              <a:rPr lang="en-US" baseline="-25000" dirty="0" smtClean="0"/>
              <a:t>2</a:t>
            </a:r>
          </a:p>
          <a:p>
            <a:pPr marL="577850" indent="-514350">
              <a:lnSpc>
                <a:spcPct val="90000"/>
              </a:lnSpc>
              <a:buNone/>
            </a:pPr>
            <a:endParaRPr lang="en-US" i="1" u="sng" dirty="0" smtClean="0"/>
          </a:p>
          <a:p>
            <a:pPr marL="577850" indent="-514350">
              <a:lnSpc>
                <a:spcPct val="90000"/>
              </a:lnSpc>
              <a:buNone/>
            </a:pPr>
            <a:r>
              <a:rPr lang="en-US" i="1" u="sng" dirty="0" smtClean="0"/>
              <a:t>Sympathetic neurons:</a:t>
            </a:r>
          </a:p>
          <a:p>
            <a:pPr marL="577850" indent="-514350">
              <a:lnSpc>
                <a:spcPct val="90000"/>
              </a:lnSpc>
              <a:buNone/>
            </a:pPr>
            <a:r>
              <a:rPr lang="en-US" dirty="0" smtClean="0"/>
              <a:t>    Sympathetic nerves differ from skeletal motor nerves in the following ways:</a:t>
            </a:r>
          </a:p>
          <a:p>
            <a:pPr marL="577850" indent="-514350">
              <a:lnSpc>
                <a:spcPct val="90000"/>
              </a:lnSpc>
              <a:buNone/>
            </a:pPr>
            <a:endParaRPr lang="en-US" i="1" u="sng" dirty="0" smtClean="0"/>
          </a:p>
          <a:p>
            <a:pPr marL="577850" indent="-514350">
              <a:lnSpc>
                <a:spcPct val="90000"/>
              </a:lnSpc>
              <a:buNone/>
            </a:pPr>
            <a:r>
              <a:rPr lang="en-US" i="1" u="sng" dirty="0" smtClean="0"/>
              <a:t>Sympathetic nerves</a:t>
            </a:r>
          </a:p>
          <a:p>
            <a:pPr marL="577850" indent="-514350">
              <a:lnSpc>
                <a:spcPct val="90000"/>
              </a:lnSpc>
              <a:buNone/>
            </a:pPr>
            <a:r>
              <a:rPr lang="en-US" dirty="0" smtClean="0"/>
              <a:t>       - </a:t>
            </a:r>
            <a:r>
              <a:rPr lang="en-US" dirty="0" err="1" smtClean="0"/>
              <a:t>Preganglionic</a:t>
            </a:r>
            <a:r>
              <a:rPr lang="en-US" dirty="0" smtClean="0"/>
              <a:t> neuron</a:t>
            </a:r>
          </a:p>
          <a:p>
            <a:pPr marL="577850" indent="-514350">
              <a:lnSpc>
                <a:spcPct val="90000"/>
              </a:lnSpc>
              <a:buNone/>
            </a:pPr>
            <a:r>
              <a:rPr lang="en-US" dirty="0" smtClean="0"/>
              <a:t>       - Postganglionic neuron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60-f0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838200"/>
            <a:ext cx="5081184" cy="5394960"/>
          </a:xfrm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Segmental distribution of sympathetic nerve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up on the locus in the embryo from which the organ originated</a:t>
            </a:r>
          </a:p>
          <a:p>
            <a:r>
              <a:rPr lang="en-US" dirty="0" smtClean="0"/>
              <a:t>  T-1 </a:t>
            </a:r>
            <a:r>
              <a:rPr lang="en-US" dirty="0" smtClean="0">
                <a:sym typeface="Wingdings" pitchFamily="-60" charset="2"/>
              </a:rPr>
              <a:t> terminate in the head</a:t>
            </a:r>
          </a:p>
          <a:p>
            <a:r>
              <a:rPr lang="en-US" dirty="0" smtClean="0">
                <a:sym typeface="Wingdings" pitchFamily="-60" charset="2"/>
              </a:rPr>
              <a:t>  T-2  terminate in the neck</a:t>
            </a:r>
          </a:p>
          <a:p>
            <a:r>
              <a:rPr lang="en-US" dirty="0" smtClean="0">
                <a:sym typeface="Wingdings" pitchFamily="-60" charset="2"/>
              </a:rPr>
              <a:t>  T-3,4,5,6  terminate in the thorax</a:t>
            </a:r>
          </a:p>
          <a:p>
            <a:r>
              <a:rPr lang="en-US" dirty="0" smtClean="0">
                <a:sym typeface="Wingdings" pitchFamily="-60" charset="2"/>
              </a:rPr>
              <a:t>  T-7,8,9,10,11  in the abdomen</a:t>
            </a:r>
          </a:p>
          <a:p>
            <a:r>
              <a:rPr lang="en-US" dirty="0" smtClean="0">
                <a:sym typeface="Wingdings" pitchFamily="-60" charset="2"/>
              </a:rPr>
              <a:t>  T-12,L-1,2  in to the legs</a:t>
            </a:r>
            <a:endParaRPr lang="en-US" dirty="0" smtClean="0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skerville Old Face" pitchFamily="18" charset="0"/>
              </a:rPr>
              <a:t>PARASYMPATHETIC  NERVOUS 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8358" indent="-514350">
              <a:buNone/>
              <a:defRPr/>
            </a:pPr>
            <a:r>
              <a:rPr lang="en-US" i="1" u="sng" dirty="0" smtClean="0"/>
              <a:t>Origin</a:t>
            </a:r>
            <a:r>
              <a:rPr lang="en-US" dirty="0" smtClean="0"/>
              <a:t>:  Cranial nerves 3</a:t>
            </a:r>
            <a:r>
              <a:rPr lang="en-US" baseline="30000" dirty="0" smtClean="0"/>
              <a:t>rd</a:t>
            </a:r>
            <a:r>
              <a:rPr lang="en-US" dirty="0" smtClean="0"/>
              <a:t>, 7</a:t>
            </a:r>
            <a:r>
              <a:rPr lang="en-US" baseline="30000" dirty="0" smtClean="0"/>
              <a:t>th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8358" indent="-514350">
              <a:buNone/>
              <a:defRPr/>
            </a:pPr>
            <a:r>
              <a:rPr lang="en-US" dirty="0" smtClean="0"/>
              <a:t>Spinal origin </a:t>
            </a:r>
            <a:r>
              <a:rPr lang="en-US" dirty="0" smtClean="0">
                <a:sym typeface="Wingdings" pitchFamily="2" charset="2"/>
              </a:rPr>
              <a:t> Sacral S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, S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(occasionally from S</a:t>
            </a:r>
            <a:r>
              <a:rPr lang="en-US" baseline="-25000" dirty="0" smtClean="0"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, S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marL="578358" indent="-514350">
              <a:buNone/>
              <a:defRPr/>
            </a:pPr>
            <a:endParaRPr lang="en-US" i="1" u="sng" dirty="0" smtClean="0"/>
          </a:p>
          <a:p>
            <a:pPr marL="578358" indent="-514350">
              <a:buNone/>
              <a:defRPr/>
            </a:pPr>
            <a:r>
              <a:rPr lang="en-US" i="1" u="sng" dirty="0" smtClean="0"/>
              <a:t>Parasympathetic neurons:</a:t>
            </a:r>
          </a:p>
          <a:p>
            <a:pPr marL="578358" indent="-514350">
              <a:buNone/>
              <a:defRPr/>
            </a:pPr>
            <a:r>
              <a:rPr lang="en-US" dirty="0" smtClean="0"/>
              <a:t>  - </a:t>
            </a:r>
            <a:r>
              <a:rPr lang="en-US" dirty="0" err="1" smtClean="0"/>
              <a:t>Preganglionic</a:t>
            </a:r>
            <a:r>
              <a:rPr lang="en-US" dirty="0" smtClean="0"/>
              <a:t> (long)</a:t>
            </a:r>
          </a:p>
          <a:p>
            <a:pPr marL="578358" indent="-514350">
              <a:buNone/>
              <a:defRPr/>
            </a:pPr>
            <a:r>
              <a:rPr lang="en-US" dirty="0" smtClean="0"/>
              <a:t>  - Postganglionic (short)</a:t>
            </a:r>
          </a:p>
          <a:p>
            <a:pPr marL="578358" indent="-514350">
              <a:buNone/>
              <a:defRPr/>
            </a:pPr>
            <a:r>
              <a:rPr lang="en-US" dirty="0" smtClean="0"/>
              <a:t>Except in case of few cranial nerves mostly cell bodies lie in the viscera supplying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1027</Words>
  <Application>Microsoft Office PowerPoint</Application>
  <PresentationFormat>On-screen Show (4:3)</PresentationFormat>
  <Paragraphs>150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ANS</vt:lpstr>
      <vt:lpstr>Slide 3</vt:lpstr>
      <vt:lpstr>Slide 4</vt:lpstr>
      <vt:lpstr>Slide 5</vt:lpstr>
      <vt:lpstr>SYMPATHETIC  NERVOUS  SYSTEM</vt:lpstr>
      <vt:lpstr>Slide 7</vt:lpstr>
      <vt:lpstr>Segmental distribution of sympathetic nerve fibers</vt:lpstr>
      <vt:lpstr>PARASYMPATHETIC  NERVOUS  SYSTEM</vt:lpstr>
      <vt:lpstr>Slide 10</vt:lpstr>
      <vt:lpstr>Basic characteristics of sympathetic nervous system</vt:lpstr>
      <vt:lpstr>Nor epinephrine</vt:lpstr>
      <vt:lpstr>Basic characteristics of parasympathetic system</vt:lpstr>
      <vt:lpstr>Acetylcholine </vt:lpstr>
      <vt:lpstr>Slide 15</vt:lpstr>
      <vt:lpstr>Effect of sympathetic and parasympathetic stimulation on specific organs: Eyes</vt:lpstr>
      <vt:lpstr>Glands of the body</vt:lpstr>
      <vt:lpstr>Slide 18</vt:lpstr>
      <vt:lpstr>Heart </vt:lpstr>
      <vt:lpstr>Systemic blood vessels</vt:lpstr>
      <vt:lpstr>Arterial pressure</vt:lpstr>
      <vt:lpstr>Sympathetic stimulation has multiple metabolic effects</vt:lpstr>
      <vt:lpstr>Functions of adrenal medulla</vt:lpstr>
      <vt:lpstr>Sympathetic and parasympathetic tone</vt:lpstr>
      <vt:lpstr>Example of sympathetic tone</vt:lpstr>
      <vt:lpstr>Receptors</vt:lpstr>
      <vt:lpstr>Slide 27</vt:lpstr>
      <vt:lpstr>Slide 28</vt:lpstr>
      <vt:lpstr>Autonomic agonists and antagonists</vt:lpstr>
      <vt:lpstr>Autonomic reflexes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519</cp:revision>
  <dcterms:created xsi:type="dcterms:W3CDTF">2015-05-12T10:26:56Z</dcterms:created>
  <dcterms:modified xsi:type="dcterms:W3CDTF">2020-05-02T12:58:38Z</dcterms:modified>
</cp:coreProperties>
</file>