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98" r:id="rId7"/>
    <p:sldId id="261" r:id="rId8"/>
    <p:sldId id="262" r:id="rId9"/>
    <p:sldId id="263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3/16/2021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3/16/2021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3/16/2021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8435213" y="573861"/>
            <a:ext cx="710565" cy="572770"/>
          </a:xfrm>
          <a:custGeom>
            <a:avLst/>
            <a:gdLst/>
            <a:ahLst/>
            <a:cxnLst/>
            <a:rect l="l" t="t" r="r" b="b"/>
            <a:pathLst>
              <a:path w="710565" h="572769">
                <a:moveTo>
                  <a:pt x="86233" y="0"/>
                </a:moveTo>
                <a:lnTo>
                  <a:pt x="0" y="0"/>
                </a:lnTo>
                <a:lnTo>
                  <a:pt x="0" y="572312"/>
                </a:lnTo>
                <a:lnTo>
                  <a:pt x="86233" y="572312"/>
                </a:lnTo>
                <a:lnTo>
                  <a:pt x="86233" y="0"/>
                </a:lnTo>
                <a:close/>
              </a:path>
              <a:path w="710565" h="572769">
                <a:moveTo>
                  <a:pt x="710311" y="0"/>
                </a:moveTo>
                <a:lnTo>
                  <a:pt x="134239" y="0"/>
                </a:lnTo>
                <a:lnTo>
                  <a:pt x="134239" y="572312"/>
                </a:lnTo>
                <a:lnTo>
                  <a:pt x="710311" y="572312"/>
                </a:lnTo>
                <a:lnTo>
                  <a:pt x="710311" y="0"/>
                </a:lnTo>
                <a:close/>
              </a:path>
            </a:pathLst>
          </a:custGeom>
          <a:solidFill>
            <a:srgbClr val="E2DED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34821" y="1663395"/>
            <a:ext cx="6674357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1781048" y="2418460"/>
            <a:ext cx="5543550" cy="518795"/>
            <a:chOff x="1781048" y="2418460"/>
            <a:chExt cx="5543550" cy="51879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786382" y="2423794"/>
              <a:ext cx="5532882" cy="508000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6601968" y="2546603"/>
              <a:ext cx="133985" cy="182245"/>
            </a:xfrm>
            <a:custGeom>
              <a:avLst/>
              <a:gdLst/>
              <a:ahLst/>
              <a:cxnLst/>
              <a:rect l="l" t="t" r="r" b="b"/>
              <a:pathLst>
                <a:path w="133984" h="182244">
                  <a:moveTo>
                    <a:pt x="66293" y="0"/>
                  </a:moveTo>
                  <a:lnTo>
                    <a:pt x="0" y="182245"/>
                  </a:lnTo>
                  <a:lnTo>
                    <a:pt x="133984" y="182245"/>
                  </a:lnTo>
                  <a:lnTo>
                    <a:pt x="66293" y="0"/>
                  </a:lnTo>
                  <a:close/>
                </a:path>
              </a:pathLst>
            </a:custGeom>
            <a:ln w="10668">
              <a:solidFill>
                <a:srgbClr val="ED78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445637" y="2509773"/>
              <a:ext cx="210947" cy="135255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1786382" y="2423794"/>
              <a:ext cx="5533390" cy="508000"/>
            </a:xfrm>
            <a:custGeom>
              <a:avLst/>
              <a:gdLst/>
              <a:ahLst/>
              <a:cxnLst/>
              <a:rect l="l" t="t" r="r" b="b"/>
              <a:pathLst>
                <a:path w="5533390" h="508000">
                  <a:moveTo>
                    <a:pt x="3878960" y="84708"/>
                  </a:moveTo>
                  <a:lnTo>
                    <a:pt x="3823652" y="95202"/>
                  </a:lnTo>
                  <a:lnTo>
                    <a:pt x="3780154" y="126745"/>
                  </a:lnTo>
                  <a:lnTo>
                    <a:pt x="3752088" y="179403"/>
                  </a:lnTo>
                  <a:lnTo>
                    <a:pt x="3742690" y="253491"/>
                  </a:lnTo>
                  <a:lnTo>
                    <a:pt x="3745095" y="292613"/>
                  </a:lnTo>
                  <a:lnTo>
                    <a:pt x="3764335" y="355808"/>
                  </a:lnTo>
                  <a:lnTo>
                    <a:pt x="3801719" y="398692"/>
                  </a:lnTo>
                  <a:lnTo>
                    <a:pt x="3850626" y="420219"/>
                  </a:lnTo>
                  <a:lnTo>
                    <a:pt x="3878960" y="422909"/>
                  </a:lnTo>
                  <a:lnTo>
                    <a:pt x="3907270" y="420242"/>
                  </a:lnTo>
                  <a:lnTo>
                    <a:pt x="3955934" y="398906"/>
                  </a:lnTo>
                  <a:lnTo>
                    <a:pt x="3992891" y="356215"/>
                  </a:lnTo>
                  <a:lnTo>
                    <a:pt x="4011854" y="292119"/>
                  </a:lnTo>
                  <a:lnTo>
                    <a:pt x="4014216" y="252094"/>
                  </a:lnTo>
                  <a:lnTo>
                    <a:pt x="4011906" y="212588"/>
                  </a:lnTo>
                  <a:lnTo>
                    <a:pt x="3993427" y="149671"/>
                  </a:lnTo>
                  <a:lnTo>
                    <a:pt x="3957256" y="108069"/>
                  </a:lnTo>
                  <a:lnTo>
                    <a:pt x="3908107" y="87304"/>
                  </a:lnTo>
                  <a:lnTo>
                    <a:pt x="3878960" y="84708"/>
                  </a:lnTo>
                  <a:close/>
                </a:path>
                <a:path w="5533390" h="508000">
                  <a:moveTo>
                    <a:pt x="5187315" y="12318"/>
                  </a:moveTo>
                  <a:lnTo>
                    <a:pt x="5286502" y="12318"/>
                  </a:lnTo>
                  <a:lnTo>
                    <a:pt x="5286502" y="416559"/>
                  </a:lnTo>
                  <a:lnTo>
                    <a:pt x="5532882" y="416559"/>
                  </a:lnTo>
                  <a:lnTo>
                    <a:pt x="5532882" y="499237"/>
                  </a:lnTo>
                  <a:lnTo>
                    <a:pt x="5187315" y="499237"/>
                  </a:lnTo>
                  <a:lnTo>
                    <a:pt x="5187315" y="12318"/>
                  </a:lnTo>
                  <a:close/>
                </a:path>
                <a:path w="5533390" h="508000">
                  <a:moveTo>
                    <a:pt x="4830699" y="8381"/>
                  </a:moveTo>
                  <a:lnTo>
                    <a:pt x="4935474" y="8381"/>
                  </a:lnTo>
                  <a:lnTo>
                    <a:pt x="5132070" y="499237"/>
                  </a:lnTo>
                  <a:lnTo>
                    <a:pt x="5024247" y="499237"/>
                  </a:lnTo>
                  <a:lnTo>
                    <a:pt x="4981321" y="387730"/>
                  </a:lnTo>
                  <a:lnTo>
                    <a:pt x="4785106" y="387730"/>
                  </a:lnTo>
                  <a:lnTo>
                    <a:pt x="4744593" y="499237"/>
                  </a:lnTo>
                  <a:lnTo>
                    <a:pt x="4639437" y="499237"/>
                  </a:lnTo>
                  <a:lnTo>
                    <a:pt x="4830699" y="8381"/>
                  </a:lnTo>
                  <a:close/>
                </a:path>
                <a:path w="5533390" h="508000">
                  <a:moveTo>
                    <a:pt x="4195064" y="8381"/>
                  </a:moveTo>
                  <a:lnTo>
                    <a:pt x="4291457" y="8381"/>
                  </a:lnTo>
                  <a:lnTo>
                    <a:pt x="4492371" y="336168"/>
                  </a:lnTo>
                  <a:lnTo>
                    <a:pt x="4492371" y="8381"/>
                  </a:lnTo>
                  <a:lnTo>
                    <a:pt x="4584573" y="8381"/>
                  </a:lnTo>
                  <a:lnTo>
                    <a:pt x="4584573" y="499237"/>
                  </a:lnTo>
                  <a:lnTo>
                    <a:pt x="4485005" y="499237"/>
                  </a:lnTo>
                  <a:lnTo>
                    <a:pt x="4287139" y="179069"/>
                  </a:lnTo>
                  <a:lnTo>
                    <a:pt x="4287139" y="499237"/>
                  </a:lnTo>
                  <a:lnTo>
                    <a:pt x="4195064" y="499237"/>
                  </a:lnTo>
                  <a:lnTo>
                    <a:pt x="4195064" y="8381"/>
                  </a:lnTo>
                  <a:close/>
                </a:path>
                <a:path w="5533390" h="508000">
                  <a:moveTo>
                    <a:pt x="3467100" y="8381"/>
                  </a:moveTo>
                  <a:lnTo>
                    <a:pt x="3566287" y="8381"/>
                  </a:lnTo>
                  <a:lnTo>
                    <a:pt x="3566287" y="499237"/>
                  </a:lnTo>
                  <a:lnTo>
                    <a:pt x="3467100" y="499237"/>
                  </a:lnTo>
                  <a:lnTo>
                    <a:pt x="3467100" y="8381"/>
                  </a:lnTo>
                  <a:close/>
                </a:path>
                <a:path w="5533390" h="508000">
                  <a:moveTo>
                    <a:pt x="3015869" y="8381"/>
                  </a:moveTo>
                  <a:lnTo>
                    <a:pt x="3406013" y="8381"/>
                  </a:lnTo>
                  <a:lnTo>
                    <a:pt x="3406013" y="91312"/>
                  </a:lnTo>
                  <a:lnTo>
                    <a:pt x="3260725" y="91312"/>
                  </a:lnTo>
                  <a:lnTo>
                    <a:pt x="3260725" y="499237"/>
                  </a:lnTo>
                  <a:lnTo>
                    <a:pt x="3161538" y="499237"/>
                  </a:lnTo>
                  <a:lnTo>
                    <a:pt x="3161538" y="91312"/>
                  </a:lnTo>
                  <a:lnTo>
                    <a:pt x="3015869" y="91312"/>
                  </a:lnTo>
                  <a:lnTo>
                    <a:pt x="3015869" y="8381"/>
                  </a:lnTo>
                  <a:close/>
                </a:path>
                <a:path w="5533390" h="508000">
                  <a:moveTo>
                    <a:pt x="2059813" y="8381"/>
                  </a:moveTo>
                  <a:lnTo>
                    <a:pt x="2158872" y="8381"/>
                  </a:lnTo>
                  <a:lnTo>
                    <a:pt x="2158872" y="274192"/>
                  </a:lnTo>
                  <a:lnTo>
                    <a:pt x="2159109" y="303049"/>
                  </a:lnTo>
                  <a:lnTo>
                    <a:pt x="2160962" y="344094"/>
                  </a:lnTo>
                  <a:lnTo>
                    <a:pt x="2173350" y="383381"/>
                  </a:lnTo>
                  <a:lnTo>
                    <a:pt x="2205986" y="412622"/>
                  </a:lnTo>
                  <a:lnTo>
                    <a:pt x="2258314" y="422909"/>
                  </a:lnTo>
                  <a:lnTo>
                    <a:pt x="2278149" y="421836"/>
                  </a:lnTo>
                  <a:lnTo>
                    <a:pt x="2321941" y="405638"/>
                  </a:lnTo>
                  <a:lnTo>
                    <a:pt x="2347722" y="363219"/>
                  </a:lnTo>
                  <a:lnTo>
                    <a:pt x="2351883" y="306980"/>
                  </a:lnTo>
                  <a:lnTo>
                    <a:pt x="2352167" y="279907"/>
                  </a:lnTo>
                  <a:lnTo>
                    <a:pt x="2352167" y="8381"/>
                  </a:lnTo>
                  <a:lnTo>
                    <a:pt x="2451227" y="8381"/>
                  </a:lnTo>
                  <a:lnTo>
                    <a:pt x="2451227" y="266191"/>
                  </a:lnTo>
                  <a:lnTo>
                    <a:pt x="2450726" y="307147"/>
                  </a:lnTo>
                  <a:lnTo>
                    <a:pt x="2446726" y="369579"/>
                  </a:lnTo>
                  <a:lnTo>
                    <a:pt x="2438370" y="408604"/>
                  </a:lnTo>
                  <a:lnTo>
                    <a:pt x="2413635" y="452627"/>
                  </a:lnTo>
                  <a:lnTo>
                    <a:pt x="2373022" y="484614"/>
                  </a:lnTo>
                  <a:lnTo>
                    <a:pt x="2336371" y="499260"/>
                  </a:lnTo>
                  <a:lnTo>
                    <a:pt x="2289127" y="506690"/>
                  </a:lnTo>
                  <a:lnTo>
                    <a:pt x="2261362" y="507618"/>
                  </a:lnTo>
                  <a:lnTo>
                    <a:pt x="2228334" y="506597"/>
                  </a:lnTo>
                  <a:lnTo>
                    <a:pt x="2174994" y="498457"/>
                  </a:lnTo>
                  <a:lnTo>
                    <a:pt x="2137515" y="482649"/>
                  </a:lnTo>
                  <a:lnTo>
                    <a:pt x="2097278" y="449199"/>
                  </a:lnTo>
                  <a:lnTo>
                    <a:pt x="2073703" y="408836"/>
                  </a:lnTo>
                  <a:lnTo>
                    <a:pt x="2065224" y="371141"/>
                  </a:lnTo>
                  <a:lnTo>
                    <a:pt x="2060410" y="308848"/>
                  </a:lnTo>
                  <a:lnTo>
                    <a:pt x="2059813" y="270128"/>
                  </a:lnTo>
                  <a:lnTo>
                    <a:pt x="2059813" y="8381"/>
                  </a:lnTo>
                  <a:close/>
                </a:path>
                <a:path w="5533390" h="508000">
                  <a:moveTo>
                    <a:pt x="1565529" y="8381"/>
                  </a:moveTo>
                  <a:lnTo>
                    <a:pt x="1774063" y="8381"/>
                  </a:lnTo>
                  <a:lnTo>
                    <a:pt x="1810783" y="9195"/>
                  </a:lnTo>
                  <a:lnTo>
                    <a:pt x="1867985" y="15775"/>
                  </a:lnTo>
                  <a:lnTo>
                    <a:pt x="1905418" y="29467"/>
                  </a:lnTo>
                  <a:lnTo>
                    <a:pt x="1945513" y="68579"/>
                  </a:lnTo>
                  <a:lnTo>
                    <a:pt x="1961626" y="104870"/>
                  </a:lnTo>
                  <a:lnTo>
                    <a:pt x="1966976" y="145922"/>
                  </a:lnTo>
                  <a:lnTo>
                    <a:pt x="1964949" y="172352"/>
                  </a:lnTo>
                  <a:lnTo>
                    <a:pt x="1948705" y="218021"/>
                  </a:lnTo>
                  <a:lnTo>
                    <a:pt x="1916249" y="253571"/>
                  </a:lnTo>
                  <a:lnTo>
                    <a:pt x="1867723" y="276240"/>
                  </a:lnTo>
                  <a:lnTo>
                    <a:pt x="1837435" y="282575"/>
                  </a:lnTo>
                  <a:lnTo>
                    <a:pt x="1852820" y="292165"/>
                  </a:lnTo>
                  <a:lnTo>
                    <a:pt x="1890521" y="323722"/>
                  </a:lnTo>
                  <a:lnTo>
                    <a:pt x="1915096" y="354885"/>
                  </a:lnTo>
                  <a:lnTo>
                    <a:pt x="1946909" y="403478"/>
                  </a:lnTo>
                  <a:lnTo>
                    <a:pt x="2006854" y="499237"/>
                  </a:lnTo>
                  <a:lnTo>
                    <a:pt x="1888363" y="499237"/>
                  </a:lnTo>
                  <a:lnTo>
                    <a:pt x="1816608" y="392429"/>
                  </a:lnTo>
                  <a:lnTo>
                    <a:pt x="1799058" y="366424"/>
                  </a:lnTo>
                  <a:lnTo>
                    <a:pt x="1772959" y="330368"/>
                  </a:lnTo>
                  <a:lnTo>
                    <a:pt x="1742354" y="303184"/>
                  </a:lnTo>
                  <a:lnTo>
                    <a:pt x="1700633" y="294614"/>
                  </a:lnTo>
                  <a:lnTo>
                    <a:pt x="1684655" y="294258"/>
                  </a:lnTo>
                  <a:lnTo>
                    <a:pt x="1664589" y="294258"/>
                  </a:lnTo>
                  <a:lnTo>
                    <a:pt x="1664589" y="499237"/>
                  </a:lnTo>
                  <a:lnTo>
                    <a:pt x="1565529" y="499237"/>
                  </a:lnTo>
                  <a:lnTo>
                    <a:pt x="1565529" y="8381"/>
                  </a:lnTo>
                  <a:close/>
                </a:path>
                <a:path w="5533390" h="508000">
                  <a:moveTo>
                    <a:pt x="1110869" y="8381"/>
                  </a:moveTo>
                  <a:lnTo>
                    <a:pt x="1501013" y="8381"/>
                  </a:lnTo>
                  <a:lnTo>
                    <a:pt x="1501013" y="91312"/>
                  </a:lnTo>
                  <a:lnTo>
                    <a:pt x="1355725" y="91312"/>
                  </a:lnTo>
                  <a:lnTo>
                    <a:pt x="1355725" y="499237"/>
                  </a:lnTo>
                  <a:lnTo>
                    <a:pt x="1256538" y="499237"/>
                  </a:lnTo>
                  <a:lnTo>
                    <a:pt x="1256538" y="91312"/>
                  </a:lnTo>
                  <a:lnTo>
                    <a:pt x="1110869" y="91312"/>
                  </a:lnTo>
                  <a:lnTo>
                    <a:pt x="1110869" y="8381"/>
                  </a:lnTo>
                  <a:close/>
                </a:path>
                <a:path w="5533390" h="508000">
                  <a:moveTo>
                    <a:pt x="194563" y="8381"/>
                  </a:moveTo>
                  <a:lnTo>
                    <a:pt x="290956" y="8381"/>
                  </a:lnTo>
                  <a:lnTo>
                    <a:pt x="491870" y="336168"/>
                  </a:lnTo>
                  <a:lnTo>
                    <a:pt x="491870" y="8381"/>
                  </a:lnTo>
                  <a:lnTo>
                    <a:pt x="584073" y="8381"/>
                  </a:lnTo>
                  <a:lnTo>
                    <a:pt x="584073" y="499237"/>
                  </a:lnTo>
                  <a:lnTo>
                    <a:pt x="484505" y="499237"/>
                  </a:lnTo>
                  <a:lnTo>
                    <a:pt x="286638" y="179069"/>
                  </a:lnTo>
                  <a:lnTo>
                    <a:pt x="286638" y="499237"/>
                  </a:lnTo>
                  <a:lnTo>
                    <a:pt x="194563" y="499237"/>
                  </a:lnTo>
                  <a:lnTo>
                    <a:pt x="194563" y="8381"/>
                  </a:lnTo>
                  <a:close/>
                </a:path>
                <a:path w="5533390" h="508000">
                  <a:moveTo>
                    <a:pt x="0" y="8381"/>
                  </a:moveTo>
                  <a:lnTo>
                    <a:pt x="99187" y="8381"/>
                  </a:lnTo>
                  <a:lnTo>
                    <a:pt x="99187" y="499237"/>
                  </a:lnTo>
                  <a:lnTo>
                    <a:pt x="0" y="499237"/>
                  </a:lnTo>
                  <a:lnTo>
                    <a:pt x="0" y="8381"/>
                  </a:lnTo>
                  <a:close/>
                </a:path>
                <a:path w="5533390" h="508000">
                  <a:moveTo>
                    <a:pt x="3877945" y="0"/>
                  </a:moveTo>
                  <a:lnTo>
                    <a:pt x="3929520" y="4194"/>
                  </a:lnTo>
                  <a:lnTo>
                    <a:pt x="3975655" y="16795"/>
                  </a:lnTo>
                  <a:lnTo>
                    <a:pt x="4016337" y="37826"/>
                  </a:lnTo>
                  <a:lnTo>
                    <a:pt x="4051554" y="67309"/>
                  </a:lnTo>
                  <a:lnTo>
                    <a:pt x="4080057" y="104221"/>
                  </a:lnTo>
                  <a:lnTo>
                    <a:pt x="4100417" y="147716"/>
                  </a:lnTo>
                  <a:lnTo>
                    <a:pt x="4112633" y="197808"/>
                  </a:lnTo>
                  <a:lnTo>
                    <a:pt x="4116704" y="254507"/>
                  </a:lnTo>
                  <a:lnTo>
                    <a:pt x="4112676" y="310705"/>
                  </a:lnTo>
                  <a:lnTo>
                    <a:pt x="4100576" y="360425"/>
                  </a:lnTo>
                  <a:lnTo>
                    <a:pt x="4080379" y="403669"/>
                  </a:lnTo>
                  <a:lnTo>
                    <a:pt x="4052062" y="440435"/>
                  </a:lnTo>
                  <a:lnTo>
                    <a:pt x="4017055" y="469846"/>
                  </a:lnTo>
                  <a:lnTo>
                    <a:pt x="3976608" y="490839"/>
                  </a:lnTo>
                  <a:lnTo>
                    <a:pt x="3930707" y="503426"/>
                  </a:lnTo>
                  <a:lnTo>
                    <a:pt x="3879342" y="507618"/>
                  </a:lnTo>
                  <a:lnTo>
                    <a:pt x="3827383" y="503449"/>
                  </a:lnTo>
                  <a:lnTo>
                    <a:pt x="3781044" y="490934"/>
                  </a:lnTo>
                  <a:lnTo>
                    <a:pt x="3740324" y="470060"/>
                  </a:lnTo>
                  <a:lnTo>
                    <a:pt x="3705225" y="440816"/>
                  </a:lnTo>
                  <a:lnTo>
                    <a:pt x="3676961" y="404240"/>
                  </a:lnTo>
                  <a:lnTo>
                    <a:pt x="3656758" y="361378"/>
                  </a:lnTo>
                  <a:lnTo>
                    <a:pt x="3644628" y="312229"/>
                  </a:lnTo>
                  <a:lnTo>
                    <a:pt x="3640581" y="256793"/>
                  </a:lnTo>
                  <a:lnTo>
                    <a:pt x="3641986" y="220787"/>
                  </a:lnTo>
                  <a:lnTo>
                    <a:pt x="3653226" y="157870"/>
                  </a:lnTo>
                  <a:lnTo>
                    <a:pt x="3672131" y="112650"/>
                  </a:lnTo>
                  <a:lnTo>
                    <a:pt x="3694939" y="78984"/>
                  </a:lnTo>
                  <a:lnTo>
                    <a:pt x="3723540" y="49649"/>
                  </a:lnTo>
                  <a:lnTo>
                    <a:pt x="3755266" y="27551"/>
                  </a:lnTo>
                  <a:lnTo>
                    <a:pt x="3795988" y="10929"/>
                  </a:lnTo>
                  <a:lnTo>
                    <a:pt x="3848895" y="1214"/>
                  </a:lnTo>
                  <a:lnTo>
                    <a:pt x="3877945" y="0"/>
                  </a:lnTo>
                  <a:close/>
                </a:path>
                <a:path w="5533390" h="508000">
                  <a:moveTo>
                    <a:pt x="2768092" y="0"/>
                  </a:moveTo>
                  <a:lnTo>
                    <a:pt x="2811025" y="3313"/>
                  </a:lnTo>
                  <a:lnTo>
                    <a:pt x="2849721" y="13271"/>
                  </a:lnTo>
                  <a:lnTo>
                    <a:pt x="2884177" y="29896"/>
                  </a:lnTo>
                  <a:lnTo>
                    <a:pt x="2914396" y="53212"/>
                  </a:lnTo>
                  <a:lnTo>
                    <a:pt x="2943733" y="91519"/>
                  </a:lnTo>
                  <a:lnTo>
                    <a:pt x="2964688" y="143637"/>
                  </a:lnTo>
                  <a:lnTo>
                    <a:pt x="2866517" y="167004"/>
                  </a:lnTo>
                  <a:lnTo>
                    <a:pt x="2860966" y="148955"/>
                  </a:lnTo>
                  <a:lnTo>
                    <a:pt x="2853070" y="132905"/>
                  </a:lnTo>
                  <a:lnTo>
                    <a:pt x="2815643" y="97139"/>
                  </a:lnTo>
                  <a:lnTo>
                    <a:pt x="2763012" y="84708"/>
                  </a:lnTo>
                  <a:lnTo>
                    <a:pt x="2737036" y="87159"/>
                  </a:lnTo>
                  <a:lnTo>
                    <a:pt x="2692753" y="106729"/>
                  </a:lnTo>
                  <a:lnTo>
                    <a:pt x="2659584" y="146472"/>
                  </a:lnTo>
                  <a:lnTo>
                    <a:pt x="2642578" y="209960"/>
                  </a:lnTo>
                  <a:lnTo>
                    <a:pt x="2640457" y="250825"/>
                  </a:lnTo>
                  <a:lnTo>
                    <a:pt x="2642552" y="293973"/>
                  </a:lnTo>
                  <a:lnTo>
                    <a:pt x="2659316" y="360267"/>
                  </a:lnTo>
                  <a:lnTo>
                    <a:pt x="2691989" y="400675"/>
                  </a:lnTo>
                  <a:lnTo>
                    <a:pt x="2735474" y="420435"/>
                  </a:lnTo>
                  <a:lnTo>
                    <a:pt x="2760980" y="422909"/>
                  </a:lnTo>
                  <a:lnTo>
                    <a:pt x="2780081" y="421338"/>
                  </a:lnTo>
                  <a:lnTo>
                    <a:pt x="2829052" y="397763"/>
                  </a:lnTo>
                  <a:lnTo>
                    <a:pt x="2853436" y="365458"/>
                  </a:lnTo>
                  <a:lnTo>
                    <a:pt x="2869819" y="318769"/>
                  </a:lnTo>
                  <a:lnTo>
                    <a:pt x="2965958" y="349250"/>
                  </a:lnTo>
                  <a:lnTo>
                    <a:pt x="2953075" y="386851"/>
                  </a:lnTo>
                  <a:lnTo>
                    <a:pt x="2916308" y="446530"/>
                  </a:lnTo>
                  <a:lnTo>
                    <a:pt x="2865044" y="485705"/>
                  </a:lnTo>
                  <a:lnTo>
                    <a:pt x="2799806" y="505188"/>
                  </a:lnTo>
                  <a:lnTo>
                    <a:pt x="2761996" y="507618"/>
                  </a:lnTo>
                  <a:lnTo>
                    <a:pt x="2715301" y="503449"/>
                  </a:lnTo>
                  <a:lnTo>
                    <a:pt x="2672953" y="490934"/>
                  </a:lnTo>
                  <a:lnTo>
                    <a:pt x="2634962" y="470060"/>
                  </a:lnTo>
                  <a:lnTo>
                    <a:pt x="2601341" y="440816"/>
                  </a:lnTo>
                  <a:lnTo>
                    <a:pt x="2573764" y="404334"/>
                  </a:lnTo>
                  <a:lnTo>
                    <a:pt x="2554081" y="361743"/>
                  </a:lnTo>
                  <a:lnTo>
                    <a:pt x="2542280" y="313033"/>
                  </a:lnTo>
                  <a:lnTo>
                    <a:pt x="2538348" y="258190"/>
                  </a:lnTo>
                  <a:lnTo>
                    <a:pt x="2542301" y="200298"/>
                  </a:lnTo>
                  <a:lnTo>
                    <a:pt x="2554160" y="149288"/>
                  </a:lnTo>
                  <a:lnTo>
                    <a:pt x="2573924" y="105136"/>
                  </a:lnTo>
                  <a:lnTo>
                    <a:pt x="2601595" y="67817"/>
                  </a:lnTo>
                  <a:lnTo>
                    <a:pt x="2635771" y="38147"/>
                  </a:lnTo>
                  <a:lnTo>
                    <a:pt x="2674889" y="16954"/>
                  </a:lnTo>
                  <a:lnTo>
                    <a:pt x="2718984" y="4238"/>
                  </a:lnTo>
                  <a:lnTo>
                    <a:pt x="2768092" y="0"/>
                  </a:lnTo>
                  <a:close/>
                </a:path>
                <a:path w="5533390" h="508000">
                  <a:moveTo>
                    <a:pt x="860679" y="0"/>
                  </a:moveTo>
                  <a:lnTo>
                    <a:pt x="904017" y="2526"/>
                  </a:lnTo>
                  <a:lnTo>
                    <a:pt x="941641" y="10112"/>
                  </a:lnTo>
                  <a:lnTo>
                    <a:pt x="999744" y="40512"/>
                  </a:lnTo>
                  <a:lnTo>
                    <a:pt x="1035415" y="87741"/>
                  </a:lnTo>
                  <a:lnTo>
                    <a:pt x="1048893" y="148589"/>
                  </a:lnTo>
                  <a:lnTo>
                    <a:pt x="949706" y="153034"/>
                  </a:lnTo>
                  <a:lnTo>
                    <a:pt x="945636" y="135413"/>
                  </a:lnTo>
                  <a:lnTo>
                    <a:pt x="939720" y="120459"/>
                  </a:lnTo>
                  <a:lnTo>
                    <a:pt x="910633" y="91311"/>
                  </a:lnTo>
                  <a:lnTo>
                    <a:pt x="859663" y="82041"/>
                  </a:lnTo>
                  <a:lnTo>
                    <a:pt x="839227" y="83139"/>
                  </a:lnTo>
                  <a:lnTo>
                    <a:pt x="791972" y="99694"/>
                  </a:lnTo>
                  <a:lnTo>
                    <a:pt x="776224" y="130175"/>
                  </a:lnTo>
                  <a:lnTo>
                    <a:pt x="777150" y="138606"/>
                  </a:lnTo>
                  <a:lnTo>
                    <a:pt x="803721" y="167997"/>
                  </a:lnTo>
                  <a:lnTo>
                    <a:pt x="849302" y="184380"/>
                  </a:lnTo>
                  <a:lnTo>
                    <a:pt x="882142" y="192785"/>
                  </a:lnTo>
                  <a:lnTo>
                    <a:pt x="915906" y="201429"/>
                  </a:lnTo>
                  <a:lnTo>
                    <a:pt x="969385" y="219146"/>
                  </a:lnTo>
                  <a:lnTo>
                    <a:pt x="1005460" y="238123"/>
                  </a:lnTo>
                  <a:lnTo>
                    <a:pt x="1043305" y="278002"/>
                  </a:lnTo>
                  <a:lnTo>
                    <a:pt x="1057989" y="313451"/>
                  </a:lnTo>
                  <a:lnTo>
                    <a:pt x="1062863" y="356234"/>
                  </a:lnTo>
                  <a:lnTo>
                    <a:pt x="1061408" y="377025"/>
                  </a:lnTo>
                  <a:lnTo>
                    <a:pt x="1049736" y="416510"/>
                  </a:lnTo>
                  <a:lnTo>
                    <a:pt x="1026564" y="452497"/>
                  </a:lnTo>
                  <a:lnTo>
                    <a:pt x="993417" y="479841"/>
                  </a:lnTo>
                  <a:lnTo>
                    <a:pt x="950440" y="497873"/>
                  </a:lnTo>
                  <a:lnTo>
                    <a:pt x="897012" y="506878"/>
                  </a:lnTo>
                  <a:lnTo>
                    <a:pt x="866394" y="508000"/>
                  </a:lnTo>
                  <a:lnTo>
                    <a:pt x="822529" y="505309"/>
                  </a:lnTo>
                  <a:lnTo>
                    <a:pt x="784082" y="497236"/>
                  </a:lnTo>
                  <a:lnTo>
                    <a:pt x="723392" y="464946"/>
                  </a:lnTo>
                  <a:lnTo>
                    <a:pt x="683498" y="412067"/>
                  </a:lnTo>
                  <a:lnTo>
                    <a:pt x="663701" y="339470"/>
                  </a:lnTo>
                  <a:lnTo>
                    <a:pt x="760222" y="330072"/>
                  </a:lnTo>
                  <a:lnTo>
                    <a:pt x="765649" y="352762"/>
                  </a:lnTo>
                  <a:lnTo>
                    <a:pt x="773350" y="372236"/>
                  </a:lnTo>
                  <a:lnTo>
                    <a:pt x="810007" y="411428"/>
                  </a:lnTo>
                  <a:lnTo>
                    <a:pt x="867282" y="424179"/>
                  </a:lnTo>
                  <a:lnTo>
                    <a:pt x="889789" y="422917"/>
                  </a:lnTo>
                  <a:lnTo>
                    <a:pt x="939545" y="403987"/>
                  </a:lnTo>
                  <a:lnTo>
                    <a:pt x="962280" y="369732"/>
                  </a:lnTo>
                  <a:lnTo>
                    <a:pt x="963803" y="356615"/>
                  </a:lnTo>
                  <a:lnTo>
                    <a:pt x="963160" y="348204"/>
                  </a:lnTo>
                  <a:lnTo>
                    <a:pt x="939546" y="315483"/>
                  </a:lnTo>
                  <a:lnTo>
                    <a:pt x="889365" y="297291"/>
                  </a:lnTo>
                  <a:lnTo>
                    <a:pt x="838581" y="284225"/>
                  </a:lnTo>
                  <a:lnTo>
                    <a:pt x="801667" y="273823"/>
                  </a:lnTo>
                  <a:lnTo>
                    <a:pt x="745747" y="249543"/>
                  </a:lnTo>
                  <a:lnTo>
                    <a:pt x="706931" y="214326"/>
                  </a:lnTo>
                  <a:lnTo>
                    <a:pt x="684313" y="164935"/>
                  </a:lnTo>
                  <a:lnTo>
                    <a:pt x="681482" y="136905"/>
                  </a:lnTo>
                  <a:lnTo>
                    <a:pt x="682815" y="118451"/>
                  </a:lnTo>
                  <a:lnTo>
                    <a:pt x="702818" y="66801"/>
                  </a:lnTo>
                  <a:lnTo>
                    <a:pt x="728710" y="38004"/>
                  </a:lnTo>
                  <a:lnTo>
                    <a:pt x="764032" y="17017"/>
                  </a:lnTo>
                  <a:lnTo>
                    <a:pt x="808212" y="4222"/>
                  </a:lnTo>
                  <a:lnTo>
                    <a:pt x="833415" y="1051"/>
                  </a:lnTo>
                  <a:lnTo>
                    <a:pt x="860679" y="0"/>
                  </a:lnTo>
                  <a:close/>
                </a:path>
              </a:pathLst>
            </a:custGeom>
            <a:ln w="10668">
              <a:solidFill>
                <a:srgbClr val="ED78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" name="object 8"/>
          <p:cNvGrpSpPr/>
          <p:nvPr/>
        </p:nvGrpSpPr>
        <p:grpSpPr>
          <a:xfrm>
            <a:off x="2370454" y="3241420"/>
            <a:ext cx="4346575" cy="518795"/>
            <a:chOff x="2370454" y="3241420"/>
            <a:chExt cx="4346575" cy="518795"/>
          </a:xfrm>
        </p:grpSpPr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375788" y="3246754"/>
              <a:ext cx="4335780" cy="508000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3375659" y="3369563"/>
              <a:ext cx="133985" cy="182245"/>
            </a:xfrm>
            <a:custGeom>
              <a:avLst/>
              <a:gdLst/>
              <a:ahLst/>
              <a:cxnLst/>
              <a:rect l="l" t="t" r="r" b="b"/>
              <a:pathLst>
                <a:path w="133985" h="182245">
                  <a:moveTo>
                    <a:pt x="66293" y="0"/>
                  </a:moveTo>
                  <a:lnTo>
                    <a:pt x="0" y="182245"/>
                  </a:lnTo>
                  <a:lnTo>
                    <a:pt x="133985" y="182245"/>
                  </a:lnTo>
                  <a:lnTo>
                    <a:pt x="66293" y="0"/>
                  </a:lnTo>
                  <a:close/>
                </a:path>
              </a:pathLst>
            </a:custGeom>
            <a:ln w="10668">
              <a:solidFill>
                <a:srgbClr val="ED78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429375" y="3332733"/>
              <a:ext cx="185419" cy="149987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791328" y="3332733"/>
              <a:ext cx="210947" cy="135255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2375788" y="3246754"/>
              <a:ext cx="4335780" cy="508000"/>
            </a:xfrm>
            <a:custGeom>
              <a:avLst/>
              <a:gdLst/>
              <a:ahLst/>
              <a:cxnLst/>
              <a:rect l="l" t="t" r="r" b="b"/>
              <a:pathLst>
                <a:path w="4335780" h="508000">
                  <a:moveTo>
                    <a:pt x="1467739" y="91312"/>
                  </a:moveTo>
                  <a:lnTo>
                    <a:pt x="1467739" y="416560"/>
                  </a:lnTo>
                  <a:lnTo>
                    <a:pt x="1541780" y="416560"/>
                  </a:lnTo>
                  <a:lnTo>
                    <a:pt x="1591054" y="413881"/>
                  </a:lnTo>
                  <a:lnTo>
                    <a:pt x="1633227" y="398109"/>
                  </a:lnTo>
                  <a:lnTo>
                    <a:pt x="1662231" y="359356"/>
                  </a:lnTo>
                  <a:lnTo>
                    <a:pt x="1675177" y="305085"/>
                  </a:lnTo>
                  <a:lnTo>
                    <a:pt x="1677670" y="254127"/>
                  </a:lnTo>
                  <a:lnTo>
                    <a:pt x="1677048" y="227312"/>
                  </a:lnTo>
                  <a:lnTo>
                    <a:pt x="1672044" y="183636"/>
                  </a:lnTo>
                  <a:lnTo>
                    <a:pt x="1655603" y="139604"/>
                  </a:lnTo>
                  <a:lnTo>
                    <a:pt x="1629904" y="111317"/>
                  </a:lnTo>
                  <a:lnTo>
                    <a:pt x="1593596" y="96012"/>
                  </a:lnTo>
                  <a:lnTo>
                    <a:pt x="1540107" y="91618"/>
                  </a:lnTo>
                  <a:lnTo>
                    <a:pt x="1512315" y="91312"/>
                  </a:lnTo>
                  <a:lnTo>
                    <a:pt x="1467739" y="91312"/>
                  </a:lnTo>
                  <a:close/>
                </a:path>
                <a:path w="4335780" h="508000">
                  <a:moveTo>
                    <a:pt x="0" y="12319"/>
                  </a:moveTo>
                  <a:lnTo>
                    <a:pt x="99187" y="12319"/>
                  </a:lnTo>
                  <a:lnTo>
                    <a:pt x="99187" y="416560"/>
                  </a:lnTo>
                  <a:lnTo>
                    <a:pt x="345567" y="416560"/>
                  </a:lnTo>
                  <a:lnTo>
                    <a:pt x="345567" y="499237"/>
                  </a:lnTo>
                  <a:lnTo>
                    <a:pt x="0" y="499237"/>
                  </a:lnTo>
                  <a:lnTo>
                    <a:pt x="0" y="12319"/>
                  </a:lnTo>
                  <a:close/>
                </a:path>
                <a:path w="4335780" h="508000">
                  <a:moveTo>
                    <a:pt x="3959733" y="8382"/>
                  </a:moveTo>
                  <a:lnTo>
                    <a:pt x="4118864" y="8382"/>
                  </a:lnTo>
                  <a:lnTo>
                    <a:pt x="4160103" y="8836"/>
                  </a:lnTo>
                  <a:lnTo>
                    <a:pt x="4219055" y="12507"/>
                  </a:lnTo>
                  <a:lnTo>
                    <a:pt x="4256932" y="22891"/>
                  </a:lnTo>
                  <a:lnTo>
                    <a:pt x="4292262" y="46894"/>
                  </a:lnTo>
                  <a:lnTo>
                    <a:pt x="4319760" y="83589"/>
                  </a:lnTo>
                  <a:lnTo>
                    <a:pt x="4333996" y="131405"/>
                  </a:lnTo>
                  <a:lnTo>
                    <a:pt x="4335780" y="159385"/>
                  </a:lnTo>
                  <a:lnTo>
                    <a:pt x="4334756" y="181074"/>
                  </a:lnTo>
                  <a:lnTo>
                    <a:pt x="4326564" y="219071"/>
                  </a:lnTo>
                  <a:lnTo>
                    <a:pt x="4300759" y="262858"/>
                  </a:lnTo>
                  <a:lnTo>
                    <a:pt x="4265025" y="291816"/>
                  </a:lnTo>
                  <a:lnTo>
                    <a:pt x="4226306" y="307086"/>
                  </a:lnTo>
                  <a:lnTo>
                    <a:pt x="4182871" y="312293"/>
                  </a:lnTo>
                  <a:lnTo>
                    <a:pt x="4123436" y="314071"/>
                  </a:lnTo>
                  <a:lnTo>
                    <a:pt x="4058920" y="314071"/>
                  </a:lnTo>
                  <a:lnTo>
                    <a:pt x="4058920" y="499237"/>
                  </a:lnTo>
                  <a:lnTo>
                    <a:pt x="3959733" y="499237"/>
                  </a:lnTo>
                  <a:lnTo>
                    <a:pt x="3959733" y="8382"/>
                  </a:lnTo>
                  <a:close/>
                </a:path>
                <a:path w="4335780" h="508000">
                  <a:moveTo>
                    <a:pt x="3766185" y="8382"/>
                  </a:moveTo>
                  <a:lnTo>
                    <a:pt x="3865372" y="8382"/>
                  </a:lnTo>
                  <a:lnTo>
                    <a:pt x="3865372" y="499237"/>
                  </a:lnTo>
                  <a:lnTo>
                    <a:pt x="3766185" y="499237"/>
                  </a:lnTo>
                  <a:lnTo>
                    <a:pt x="3766185" y="8382"/>
                  </a:lnTo>
                  <a:close/>
                </a:path>
                <a:path w="4335780" h="508000">
                  <a:moveTo>
                    <a:pt x="3274314" y="8382"/>
                  </a:moveTo>
                  <a:lnTo>
                    <a:pt x="3373374" y="8382"/>
                  </a:lnTo>
                  <a:lnTo>
                    <a:pt x="3373374" y="201549"/>
                  </a:lnTo>
                  <a:lnTo>
                    <a:pt x="3567684" y="201549"/>
                  </a:lnTo>
                  <a:lnTo>
                    <a:pt x="3567684" y="8382"/>
                  </a:lnTo>
                  <a:lnTo>
                    <a:pt x="3666744" y="8382"/>
                  </a:lnTo>
                  <a:lnTo>
                    <a:pt x="3666744" y="499237"/>
                  </a:lnTo>
                  <a:lnTo>
                    <a:pt x="3567684" y="499237"/>
                  </a:lnTo>
                  <a:lnTo>
                    <a:pt x="3567684" y="284607"/>
                  </a:lnTo>
                  <a:lnTo>
                    <a:pt x="3373374" y="284607"/>
                  </a:lnTo>
                  <a:lnTo>
                    <a:pt x="3373374" y="499237"/>
                  </a:lnTo>
                  <a:lnTo>
                    <a:pt x="3274314" y="499237"/>
                  </a:lnTo>
                  <a:lnTo>
                    <a:pt x="3274314" y="8382"/>
                  </a:lnTo>
                  <a:close/>
                </a:path>
                <a:path w="4335780" h="508000">
                  <a:moveTo>
                    <a:pt x="2321814" y="8382"/>
                  </a:moveTo>
                  <a:lnTo>
                    <a:pt x="2530348" y="8382"/>
                  </a:lnTo>
                  <a:lnTo>
                    <a:pt x="2567068" y="9195"/>
                  </a:lnTo>
                  <a:lnTo>
                    <a:pt x="2624270" y="15775"/>
                  </a:lnTo>
                  <a:lnTo>
                    <a:pt x="2661703" y="29467"/>
                  </a:lnTo>
                  <a:lnTo>
                    <a:pt x="2701798" y="68580"/>
                  </a:lnTo>
                  <a:lnTo>
                    <a:pt x="2717911" y="104870"/>
                  </a:lnTo>
                  <a:lnTo>
                    <a:pt x="2723261" y="145923"/>
                  </a:lnTo>
                  <a:lnTo>
                    <a:pt x="2721234" y="172352"/>
                  </a:lnTo>
                  <a:lnTo>
                    <a:pt x="2704990" y="218021"/>
                  </a:lnTo>
                  <a:lnTo>
                    <a:pt x="2672534" y="253571"/>
                  </a:lnTo>
                  <a:lnTo>
                    <a:pt x="2624008" y="276240"/>
                  </a:lnTo>
                  <a:lnTo>
                    <a:pt x="2593721" y="282575"/>
                  </a:lnTo>
                  <a:lnTo>
                    <a:pt x="2609105" y="292165"/>
                  </a:lnTo>
                  <a:lnTo>
                    <a:pt x="2646807" y="323723"/>
                  </a:lnTo>
                  <a:lnTo>
                    <a:pt x="2671381" y="354885"/>
                  </a:lnTo>
                  <a:lnTo>
                    <a:pt x="2703195" y="403479"/>
                  </a:lnTo>
                  <a:lnTo>
                    <a:pt x="2763139" y="499237"/>
                  </a:lnTo>
                  <a:lnTo>
                    <a:pt x="2644648" y="499237"/>
                  </a:lnTo>
                  <a:lnTo>
                    <a:pt x="2572893" y="392430"/>
                  </a:lnTo>
                  <a:lnTo>
                    <a:pt x="2555343" y="366424"/>
                  </a:lnTo>
                  <a:lnTo>
                    <a:pt x="2529244" y="330368"/>
                  </a:lnTo>
                  <a:lnTo>
                    <a:pt x="2498639" y="303184"/>
                  </a:lnTo>
                  <a:lnTo>
                    <a:pt x="2456918" y="294614"/>
                  </a:lnTo>
                  <a:lnTo>
                    <a:pt x="2440940" y="294259"/>
                  </a:lnTo>
                  <a:lnTo>
                    <a:pt x="2420874" y="294259"/>
                  </a:lnTo>
                  <a:lnTo>
                    <a:pt x="2420874" y="499237"/>
                  </a:lnTo>
                  <a:lnTo>
                    <a:pt x="2321814" y="499237"/>
                  </a:lnTo>
                  <a:lnTo>
                    <a:pt x="2321814" y="8382"/>
                  </a:lnTo>
                  <a:close/>
                </a:path>
                <a:path w="4335780" h="508000">
                  <a:moveTo>
                    <a:pt x="1864233" y="8382"/>
                  </a:moveTo>
                  <a:lnTo>
                    <a:pt x="2228215" y="8382"/>
                  </a:lnTo>
                  <a:lnTo>
                    <a:pt x="2228215" y="91312"/>
                  </a:lnTo>
                  <a:lnTo>
                    <a:pt x="1963420" y="91312"/>
                  </a:lnTo>
                  <a:lnTo>
                    <a:pt x="1963420" y="200152"/>
                  </a:lnTo>
                  <a:lnTo>
                    <a:pt x="2209800" y="200152"/>
                  </a:lnTo>
                  <a:lnTo>
                    <a:pt x="2209800" y="282956"/>
                  </a:lnTo>
                  <a:lnTo>
                    <a:pt x="1963420" y="282956"/>
                  </a:lnTo>
                  <a:lnTo>
                    <a:pt x="1963420" y="416560"/>
                  </a:lnTo>
                  <a:lnTo>
                    <a:pt x="2237613" y="416560"/>
                  </a:lnTo>
                  <a:lnTo>
                    <a:pt x="2237613" y="499237"/>
                  </a:lnTo>
                  <a:lnTo>
                    <a:pt x="1864233" y="499237"/>
                  </a:lnTo>
                  <a:lnTo>
                    <a:pt x="1864233" y="8382"/>
                  </a:lnTo>
                  <a:close/>
                </a:path>
                <a:path w="4335780" h="508000">
                  <a:moveTo>
                    <a:pt x="1368552" y="8382"/>
                  </a:moveTo>
                  <a:lnTo>
                    <a:pt x="1549781" y="8382"/>
                  </a:lnTo>
                  <a:lnTo>
                    <a:pt x="1578619" y="8955"/>
                  </a:lnTo>
                  <a:lnTo>
                    <a:pt x="1625344" y="13579"/>
                  </a:lnTo>
                  <a:lnTo>
                    <a:pt x="1664035" y="25271"/>
                  </a:lnTo>
                  <a:lnTo>
                    <a:pt x="1701028" y="47888"/>
                  </a:lnTo>
                  <a:lnTo>
                    <a:pt x="1731668" y="80057"/>
                  </a:lnTo>
                  <a:lnTo>
                    <a:pt x="1755100" y="119872"/>
                  </a:lnTo>
                  <a:lnTo>
                    <a:pt x="1771104" y="167380"/>
                  </a:lnTo>
                  <a:lnTo>
                    <a:pt x="1779156" y="225343"/>
                  </a:lnTo>
                  <a:lnTo>
                    <a:pt x="1780159" y="258445"/>
                  </a:lnTo>
                  <a:lnTo>
                    <a:pt x="1779208" y="287706"/>
                  </a:lnTo>
                  <a:lnTo>
                    <a:pt x="1771640" y="339990"/>
                  </a:lnTo>
                  <a:lnTo>
                    <a:pt x="1754901" y="388467"/>
                  </a:lnTo>
                  <a:lnTo>
                    <a:pt x="1728612" y="431849"/>
                  </a:lnTo>
                  <a:lnTo>
                    <a:pt x="1698468" y="461569"/>
                  </a:lnTo>
                  <a:lnTo>
                    <a:pt x="1663658" y="481103"/>
                  </a:lnTo>
                  <a:lnTo>
                    <a:pt x="1625088" y="493396"/>
                  </a:lnTo>
                  <a:lnTo>
                    <a:pt x="1581185" y="498592"/>
                  </a:lnTo>
                  <a:lnTo>
                    <a:pt x="1555114" y="499237"/>
                  </a:lnTo>
                  <a:lnTo>
                    <a:pt x="1368552" y="499237"/>
                  </a:lnTo>
                  <a:lnTo>
                    <a:pt x="1368552" y="8382"/>
                  </a:lnTo>
                  <a:close/>
                </a:path>
                <a:path w="4335780" h="508000">
                  <a:moveTo>
                    <a:pt x="1014984" y="8382"/>
                  </a:moveTo>
                  <a:lnTo>
                    <a:pt x="1119759" y="8382"/>
                  </a:lnTo>
                  <a:lnTo>
                    <a:pt x="1316355" y="499237"/>
                  </a:lnTo>
                  <a:lnTo>
                    <a:pt x="1208532" y="499237"/>
                  </a:lnTo>
                  <a:lnTo>
                    <a:pt x="1165606" y="387731"/>
                  </a:lnTo>
                  <a:lnTo>
                    <a:pt x="969390" y="387731"/>
                  </a:lnTo>
                  <a:lnTo>
                    <a:pt x="928877" y="499237"/>
                  </a:lnTo>
                  <a:lnTo>
                    <a:pt x="823722" y="499237"/>
                  </a:lnTo>
                  <a:lnTo>
                    <a:pt x="1014984" y="8382"/>
                  </a:lnTo>
                  <a:close/>
                </a:path>
                <a:path w="4335780" h="508000">
                  <a:moveTo>
                    <a:pt x="416433" y="8382"/>
                  </a:moveTo>
                  <a:lnTo>
                    <a:pt x="780415" y="8382"/>
                  </a:lnTo>
                  <a:lnTo>
                    <a:pt x="780415" y="91312"/>
                  </a:lnTo>
                  <a:lnTo>
                    <a:pt x="515619" y="91312"/>
                  </a:lnTo>
                  <a:lnTo>
                    <a:pt x="515619" y="200152"/>
                  </a:lnTo>
                  <a:lnTo>
                    <a:pt x="762000" y="200152"/>
                  </a:lnTo>
                  <a:lnTo>
                    <a:pt x="762000" y="282956"/>
                  </a:lnTo>
                  <a:lnTo>
                    <a:pt x="515619" y="282956"/>
                  </a:lnTo>
                  <a:lnTo>
                    <a:pt x="515619" y="416560"/>
                  </a:lnTo>
                  <a:lnTo>
                    <a:pt x="789813" y="416560"/>
                  </a:lnTo>
                  <a:lnTo>
                    <a:pt x="789813" y="499237"/>
                  </a:lnTo>
                  <a:lnTo>
                    <a:pt x="416433" y="499237"/>
                  </a:lnTo>
                  <a:lnTo>
                    <a:pt x="416433" y="8382"/>
                  </a:lnTo>
                  <a:close/>
                </a:path>
                <a:path w="4335780" h="508000">
                  <a:moveTo>
                    <a:pt x="2988564" y="0"/>
                  </a:moveTo>
                  <a:lnTo>
                    <a:pt x="3031902" y="2526"/>
                  </a:lnTo>
                  <a:lnTo>
                    <a:pt x="3069526" y="10112"/>
                  </a:lnTo>
                  <a:lnTo>
                    <a:pt x="3127629" y="40512"/>
                  </a:lnTo>
                  <a:lnTo>
                    <a:pt x="3163300" y="87741"/>
                  </a:lnTo>
                  <a:lnTo>
                    <a:pt x="3176778" y="148590"/>
                  </a:lnTo>
                  <a:lnTo>
                    <a:pt x="3077591" y="153035"/>
                  </a:lnTo>
                  <a:lnTo>
                    <a:pt x="3073521" y="135413"/>
                  </a:lnTo>
                  <a:lnTo>
                    <a:pt x="3067605" y="120459"/>
                  </a:lnTo>
                  <a:lnTo>
                    <a:pt x="3038518" y="91311"/>
                  </a:lnTo>
                  <a:lnTo>
                    <a:pt x="2987548" y="82042"/>
                  </a:lnTo>
                  <a:lnTo>
                    <a:pt x="2967112" y="83139"/>
                  </a:lnTo>
                  <a:lnTo>
                    <a:pt x="2919857" y="99695"/>
                  </a:lnTo>
                  <a:lnTo>
                    <a:pt x="2904109" y="130175"/>
                  </a:lnTo>
                  <a:lnTo>
                    <a:pt x="2905035" y="138606"/>
                  </a:lnTo>
                  <a:lnTo>
                    <a:pt x="2931606" y="167997"/>
                  </a:lnTo>
                  <a:lnTo>
                    <a:pt x="2977187" y="184380"/>
                  </a:lnTo>
                  <a:lnTo>
                    <a:pt x="3010027" y="192786"/>
                  </a:lnTo>
                  <a:lnTo>
                    <a:pt x="3043791" y="201429"/>
                  </a:lnTo>
                  <a:lnTo>
                    <a:pt x="3097270" y="219146"/>
                  </a:lnTo>
                  <a:lnTo>
                    <a:pt x="3133345" y="238123"/>
                  </a:lnTo>
                  <a:lnTo>
                    <a:pt x="3171190" y="278003"/>
                  </a:lnTo>
                  <a:lnTo>
                    <a:pt x="3185874" y="313451"/>
                  </a:lnTo>
                  <a:lnTo>
                    <a:pt x="3190748" y="356235"/>
                  </a:lnTo>
                  <a:lnTo>
                    <a:pt x="3189293" y="377025"/>
                  </a:lnTo>
                  <a:lnTo>
                    <a:pt x="3177621" y="416510"/>
                  </a:lnTo>
                  <a:lnTo>
                    <a:pt x="3154449" y="452497"/>
                  </a:lnTo>
                  <a:lnTo>
                    <a:pt x="3121302" y="479841"/>
                  </a:lnTo>
                  <a:lnTo>
                    <a:pt x="3078325" y="497873"/>
                  </a:lnTo>
                  <a:lnTo>
                    <a:pt x="3024897" y="506878"/>
                  </a:lnTo>
                  <a:lnTo>
                    <a:pt x="2994279" y="508000"/>
                  </a:lnTo>
                  <a:lnTo>
                    <a:pt x="2950414" y="505309"/>
                  </a:lnTo>
                  <a:lnTo>
                    <a:pt x="2911967" y="497236"/>
                  </a:lnTo>
                  <a:lnTo>
                    <a:pt x="2851277" y="464947"/>
                  </a:lnTo>
                  <a:lnTo>
                    <a:pt x="2811383" y="412067"/>
                  </a:lnTo>
                  <a:lnTo>
                    <a:pt x="2791587" y="339471"/>
                  </a:lnTo>
                  <a:lnTo>
                    <a:pt x="2888107" y="330073"/>
                  </a:lnTo>
                  <a:lnTo>
                    <a:pt x="2893534" y="352762"/>
                  </a:lnTo>
                  <a:lnTo>
                    <a:pt x="2901235" y="372237"/>
                  </a:lnTo>
                  <a:lnTo>
                    <a:pt x="2937892" y="411428"/>
                  </a:lnTo>
                  <a:lnTo>
                    <a:pt x="2995168" y="424180"/>
                  </a:lnTo>
                  <a:lnTo>
                    <a:pt x="3017674" y="422917"/>
                  </a:lnTo>
                  <a:lnTo>
                    <a:pt x="3067431" y="403987"/>
                  </a:lnTo>
                  <a:lnTo>
                    <a:pt x="3090165" y="369732"/>
                  </a:lnTo>
                  <a:lnTo>
                    <a:pt x="3091688" y="356616"/>
                  </a:lnTo>
                  <a:lnTo>
                    <a:pt x="3091045" y="348204"/>
                  </a:lnTo>
                  <a:lnTo>
                    <a:pt x="3067430" y="315483"/>
                  </a:lnTo>
                  <a:lnTo>
                    <a:pt x="3017250" y="297291"/>
                  </a:lnTo>
                  <a:lnTo>
                    <a:pt x="2966466" y="284225"/>
                  </a:lnTo>
                  <a:lnTo>
                    <a:pt x="2929552" y="273823"/>
                  </a:lnTo>
                  <a:lnTo>
                    <a:pt x="2873632" y="249543"/>
                  </a:lnTo>
                  <a:lnTo>
                    <a:pt x="2834816" y="214326"/>
                  </a:lnTo>
                  <a:lnTo>
                    <a:pt x="2812198" y="164935"/>
                  </a:lnTo>
                  <a:lnTo>
                    <a:pt x="2809366" y="136906"/>
                  </a:lnTo>
                  <a:lnTo>
                    <a:pt x="2810700" y="118451"/>
                  </a:lnTo>
                  <a:lnTo>
                    <a:pt x="2830703" y="66802"/>
                  </a:lnTo>
                  <a:lnTo>
                    <a:pt x="2856595" y="38004"/>
                  </a:lnTo>
                  <a:lnTo>
                    <a:pt x="2891916" y="17018"/>
                  </a:lnTo>
                  <a:lnTo>
                    <a:pt x="2936097" y="4222"/>
                  </a:lnTo>
                  <a:lnTo>
                    <a:pt x="2961300" y="1051"/>
                  </a:lnTo>
                  <a:lnTo>
                    <a:pt x="2988564" y="0"/>
                  </a:lnTo>
                  <a:close/>
                </a:path>
              </a:pathLst>
            </a:custGeom>
            <a:ln w="10668">
              <a:solidFill>
                <a:srgbClr val="ED78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8340" y="672846"/>
            <a:ext cx="7997825" cy="6150402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1127760">
              <a:lnSpc>
                <a:spcPts val="2150"/>
              </a:lnSpc>
              <a:spcBef>
                <a:spcPts val="180"/>
              </a:spcBef>
            </a:pPr>
            <a:r>
              <a:rPr sz="2400" spc="85" dirty="0">
                <a:solidFill>
                  <a:srgbClr val="FFFFFF"/>
                </a:solidFill>
                <a:latin typeface="Arial MT"/>
                <a:cs typeface="Arial MT"/>
              </a:rPr>
              <a:t>Whitaker</a:t>
            </a:r>
            <a:r>
              <a:rPr sz="2400" spc="-5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50" dirty="0">
                <a:solidFill>
                  <a:srgbClr val="FFFFFF"/>
                </a:solidFill>
                <a:latin typeface="Arial MT"/>
                <a:cs typeface="Arial MT"/>
              </a:rPr>
              <a:t>(1997)</a:t>
            </a:r>
            <a:r>
              <a:rPr sz="2400" spc="-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95" dirty="0">
                <a:solidFill>
                  <a:srgbClr val="FFFFFF"/>
                </a:solidFill>
                <a:latin typeface="Arial MT"/>
                <a:cs typeface="Arial MT"/>
              </a:rPr>
              <a:t>identified</a:t>
            </a:r>
            <a:r>
              <a:rPr sz="2400" spc="-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110" dirty="0">
                <a:solidFill>
                  <a:srgbClr val="FFFFFF"/>
                </a:solidFill>
                <a:latin typeface="Arial MT"/>
                <a:cs typeface="Arial MT"/>
              </a:rPr>
              <a:t>four</a:t>
            </a:r>
            <a:r>
              <a:rPr sz="2400" spc="-6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80" dirty="0">
                <a:solidFill>
                  <a:srgbClr val="FFFFFF"/>
                </a:solidFill>
                <a:latin typeface="Arial MT"/>
                <a:cs typeface="Arial MT"/>
              </a:rPr>
              <a:t>skills</a:t>
            </a:r>
            <a:r>
              <a:rPr sz="2400" spc="-4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80" dirty="0">
                <a:solidFill>
                  <a:srgbClr val="FFFFFF"/>
                </a:solidFill>
                <a:latin typeface="Arial MT"/>
                <a:cs typeface="Arial MT"/>
              </a:rPr>
              <a:t>essential</a:t>
            </a:r>
            <a:r>
              <a:rPr sz="2400" spc="-3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114" dirty="0">
                <a:solidFill>
                  <a:srgbClr val="FFFFFF"/>
                </a:solidFill>
                <a:latin typeface="Arial MT"/>
                <a:cs typeface="Arial MT"/>
              </a:rPr>
              <a:t>for</a:t>
            </a:r>
            <a:r>
              <a:rPr sz="2400" spc="-6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100" dirty="0">
                <a:solidFill>
                  <a:srgbClr val="FFFFFF"/>
                </a:solidFill>
                <a:latin typeface="Arial MT"/>
                <a:cs typeface="Arial MT"/>
              </a:rPr>
              <a:t>instructional </a:t>
            </a:r>
            <a:r>
              <a:rPr sz="2400" spc="-484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85" dirty="0">
                <a:solidFill>
                  <a:srgbClr val="FFFFFF"/>
                </a:solidFill>
                <a:latin typeface="Arial MT"/>
                <a:cs typeface="Arial MT"/>
              </a:rPr>
              <a:t>leadership</a:t>
            </a:r>
            <a:r>
              <a:rPr sz="2400" spc="85" dirty="0" smtClean="0">
                <a:solidFill>
                  <a:srgbClr val="FFFFFF"/>
                </a:solidFill>
                <a:latin typeface="Arial MT"/>
                <a:cs typeface="Arial MT"/>
              </a:rPr>
              <a:t>.</a:t>
            </a:r>
            <a:endParaRPr lang="en-US" sz="2400" spc="85" dirty="0" smtClean="0">
              <a:solidFill>
                <a:srgbClr val="FFFFFF"/>
              </a:solidFill>
              <a:latin typeface="Arial MT"/>
              <a:cs typeface="Arial MT"/>
            </a:endParaRPr>
          </a:p>
          <a:p>
            <a:pPr marL="12700" marR="1127760">
              <a:lnSpc>
                <a:spcPts val="2150"/>
              </a:lnSpc>
              <a:spcBef>
                <a:spcPts val="180"/>
              </a:spcBef>
            </a:pPr>
            <a:endParaRPr sz="2400" dirty="0">
              <a:latin typeface="Arial MT"/>
              <a:cs typeface="Arial MT"/>
            </a:endParaRPr>
          </a:p>
          <a:p>
            <a:pPr marL="299085" indent="-287020">
              <a:lnSpc>
                <a:spcPts val="2100"/>
              </a:lnSpc>
              <a:buFont typeface="Wingdings"/>
              <a:buChar char=""/>
              <a:tabLst>
                <a:tab pos="299720" algn="l"/>
              </a:tabLst>
            </a:pPr>
            <a:r>
              <a:rPr sz="1800" b="1" spc="75" dirty="0">
                <a:solidFill>
                  <a:srgbClr val="FFFFFF"/>
                </a:solidFill>
                <a:latin typeface="Arial MT"/>
                <a:cs typeface="Arial MT"/>
              </a:rPr>
              <a:t>First,</a:t>
            </a:r>
            <a:r>
              <a:rPr sz="1800" b="1" spc="-7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b="1" spc="80" dirty="0">
                <a:solidFill>
                  <a:srgbClr val="FFFFFF"/>
                </a:solidFill>
                <a:latin typeface="Arial MT"/>
                <a:cs typeface="Arial MT"/>
              </a:rPr>
              <a:t>they</a:t>
            </a:r>
            <a:r>
              <a:rPr sz="1800" b="1" spc="-5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b="1" spc="85" dirty="0">
                <a:solidFill>
                  <a:srgbClr val="FFFFFF"/>
                </a:solidFill>
                <a:latin typeface="Arial MT"/>
                <a:cs typeface="Arial MT"/>
              </a:rPr>
              <a:t>need</a:t>
            </a:r>
            <a:r>
              <a:rPr sz="1800" b="1" spc="-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b="1" spc="110" dirty="0">
                <a:solidFill>
                  <a:srgbClr val="FFFFFF"/>
                </a:solidFill>
                <a:latin typeface="Arial MT"/>
                <a:cs typeface="Arial MT"/>
              </a:rPr>
              <a:t>to</a:t>
            </a:r>
            <a:r>
              <a:rPr sz="1800" b="1" spc="-6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b="1" spc="95" dirty="0">
                <a:solidFill>
                  <a:srgbClr val="FFFFFF"/>
                </a:solidFill>
                <a:latin typeface="Arial MT"/>
                <a:cs typeface="Arial MT"/>
              </a:rPr>
              <a:t>be</a:t>
            </a:r>
            <a:r>
              <a:rPr sz="1800" b="1" spc="-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b="1" spc="65" dirty="0">
                <a:solidFill>
                  <a:srgbClr val="FFFFFF"/>
                </a:solidFill>
                <a:latin typeface="Arial MT"/>
                <a:cs typeface="Arial MT"/>
              </a:rPr>
              <a:t>a</a:t>
            </a:r>
            <a:r>
              <a:rPr sz="1800" b="1" spc="-5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b="1" spc="100" dirty="0">
                <a:solidFill>
                  <a:srgbClr val="FFFFFF"/>
                </a:solidFill>
                <a:latin typeface="Arial MT"/>
                <a:cs typeface="Arial MT"/>
              </a:rPr>
              <a:t>resource</a:t>
            </a:r>
            <a:r>
              <a:rPr sz="1800" b="1" spc="-4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b="1" spc="75" dirty="0">
                <a:solidFill>
                  <a:srgbClr val="FFFFFF"/>
                </a:solidFill>
                <a:latin typeface="Arial MT"/>
                <a:cs typeface="Arial MT"/>
              </a:rPr>
              <a:t>provider.</a:t>
            </a:r>
            <a:endParaRPr sz="1800" b="1" dirty="0">
              <a:latin typeface="Arial MT"/>
              <a:cs typeface="Arial MT"/>
            </a:endParaRPr>
          </a:p>
          <a:p>
            <a:pPr marL="12700" marR="5080">
              <a:lnSpc>
                <a:spcPct val="100000"/>
              </a:lnSpc>
            </a:pPr>
            <a:r>
              <a:rPr sz="1800" spc="100" dirty="0">
                <a:solidFill>
                  <a:srgbClr val="FFFFFF"/>
                </a:solidFill>
                <a:latin typeface="Arial MT"/>
                <a:cs typeface="Arial MT"/>
              </a:rPr>
              <a:t>It</a:t>
            </a:r>
            <a:r>
              <a:rPr sz="1800" spc="-7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80" dirty="0">
                <a:solidFill>
                  <a:srgbClr val="FFFFFF"/>
                </a:solidFill>
                <a:latin typeface="Arial MT"/>
                <a:cs typeface="Arial MT"/>
              </a:rPr>
              <a:t>is</a:t>
            </a:r>
            <a:r>
              <a:rPr sz="1800" spc="-4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100" dirty="0">
                <a:solidFill>
                  <a:srgbClr val="FFFFFF"/>
                </a:solidFill>
                <a:latin typeface="Arial MT"/>
                <a:cs typeface="Arial MT"/>
              </a:rPr>
              <a:t>not</a:t>
            </a:r>
            <a:r>
              <a:rPr sz="1800" spc="-5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85" dirty="0">
                <a:solidFill>
                  <a:srgbClr val="FFFFFF"/>
                </a:solidFill>
                <a:latin typeface="Arial MT"/>
                <a:cs typeface="Arial MT"/>
              </a:rPr>
              <a:t>enough</a:t>
            </a:r>
            <a:r>
              <a:rPr sz="1800" spc="-6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114" dirty="0">
                <a:solidFill>
                  <a:srgbClr val="FFFFFF"/>
                </a:solidFill>
                <a:latin typeface="Arial MT"/>
                <a:cs typeface="Arial MT"/>
              </a:rPr>
              <a:t>for</a:t>
            </a:r>
            <a:r>
              <a:rPr sz="1800" spc="-4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105" dirty="0">
                <a:solidFill>
                  <a:srgbClr val="FFFFFF"/>
                </a:solidFill>
                <a:latin typeface="Arial MT"/>
                <a:cs typeface="Arial MT"/>
              </a:rPr>
              <a:t>principals</a:t>
            </a:r>
            <a:r>
              <a:rPr sz="1800" spc="-7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110" dirty="0">
                <a:solidFill>
                  <a:srgbClr val="FFFFFF"/>
                </a:solidFill>
                <a:latin typeface="Arial MT"/>
                <a:cs typeface="Arial MT"/>
              </a:rPr>
              <a:t>to</a:t>
            </a:r>
            <a:r>
              <a:rPr sz="1800" spc="-4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114" dirty="0">
                <a:solidFill>
                  <a:srgbClr val="FFFFFF"/>
                </a:solidFill>
                <a:latin typeface="Arial MT"/>
                <a:cs typeface="Arial MT"/>
              </a:rPr>
              <a:t>know</a:t>
            </a:r>
            <a:r>
              <a:rPr sz="1800" spc="-5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95" dirty="0">
                <a:solidFill>
                  <a:srgbClr val="FFFFFF"/>
                </a:solidFill>
                <a:latin typeface="Arial MT"/>
                <a:cs typeface="Arial MT"/>
              </a:rPr>
              <a:t>the</a:t>
            </a:r>
            <a:r>
              <a:rPr sz="1800" spc="-4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100" dirty="0">
                <a:solidFill>
                  <a:srgbClr val="FFFFFF"/>
                </a:solidFill>
                <a:latin typeface="Arial MT"/>
                <a:cs typeface="Arial MT"/>
              </a:rPr>
              <a:t>strengths</a:t>
            </a:r>
            <a:r>
              <a:rPr sz="1800" spc="-5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85" dirty="0">
                <a:solidFill>
                  <a:srgbClr val="FFFFFF"/>
                </a:solidFill>
                <a:latin typeface="Arial MT"/>
                <a:cs typeface="Arial MT"/>
              </a:rPr>
              <a:t>and</a:t>
            </a:r>
            <a:r>
              <a:rPr sz="1800" spc="-4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80" dirty="0">
                <a:solidFill>
                  <a:srgbClr val="FFFFFF"/>
                </a:solidFill>
                <a:latin typeface="Arial MT"/>
                <a:cs typeface="Arial MT"/>
              </a:rPr>
              <a:t>weaknesses</a:t>
            </a:r>
            <a:r>
              <a:rPr sz="1800" spc="-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90" dirty="0">
                <a:solidFill>
                  <a:srgbClr val="FFFFFF"/>
                </a:solidFill>
                <a:latin typeface="Arial MT"/>
                <a:cs typeface="Arial MT"/>
              </a:rPr>
              <a:t>of </a:t>
            </a:r>
            <a:r>
              <a:rPr sz="1800" spc="9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110" dirty="0">
                <a:solidFill>
                  <a:srgbClr val="FFFFFF"/>
                </a:solidFill>
                <a:latin typeface="Arial MT"/>
                <a:cs typeface="Arial MT"/>
              </a:rPr>
              <a:t>their</a:t>
            </a:r>
            <a:r>
              <a:rPr sz="1800" spc="-6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95" dirty="0">
                <a:solidFill>
                  <a:srgbClr val="FFFFFF"/>
                </a:solidFill>
                <a:latin typeface="Arial MT"/>
                <a:cs typeface="Arial MT"/>
              </a:rPr>
              <a:t>faculty</a:t>
            </a:r>
            <a:r>
              <a:rPr sz="1800" spc="-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105" dirty="0">
                <a:solidFill>
                  <a:srgbClr val="FFFFFF"/>
                </a:solidFill>
                <a:latin typeface="Arial MT"/>
                <a:cs typeface="Arial MT"/>
              </a:rPr>
              <a:t>but</a:t>
            </a:r>
            <a:r>
              <a:rPr sz="1800" spc="-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75" dirty="0">
                <a:solidFill>
                  <a:srgbClr val="FFFFFF"/>
                </a:solidFill>
                <a:latin typeface="Arial MT"/>
                <a:cs typeface="Arial MT"/>
              </a:rPr>
              <a:t>also</a:t>
            </a:r>
            <a:r>
              <a:rPr sz="1800" spc="-4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90" dirty="0">
                <a:solidFill>
                  <a:srgbClr val="FFFFFF"/>
                </a:solidFill>
                <a:latin typeface="Arial MT"/>
                <a:cs typeface="Arial MT"/>
              </a:rPr>
              <a:t>recognize</a:t>
            </a:r>
            <a:r>
              <a:rPr sz="1800" spc="-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95" dirty="0">
                <a:solidFill>
                  <a:srgbClr val="FFFFFF"/>
                </a:solidFill>
                <a:latin typeface="Arial MT"/>
                <a:cs typeface="Arial MT"/>
              </a:rPr>
              <a:t>that</a:t>
            </a:r>
            <a:r>
              <a:rPr sz="1800" spc="-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95" dirty="0">
                <a:solidFill>
                  <a:srgbClr val="FFFFFF"/>
                </a:solidFill>
                <a:latin typeface="Arial MT"/>
                <a:cs typeface="Arial MT"/>
              </a:rPr>
              <a:t>teachers</a:t>
            </a:r>
            <a:r>
              <a:rPr sz="1800" spc="-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90" dirty="0">
                <a:solidFill>
                  <a:srgbClr val="FFFFFF"/>
                </a:solidFill>
                <a:latin typeface="Arial MT"/>
                <a:cs typeface="Arial MT"/>
              </a:rPr>
              <a:t>desire</a:t>
            </a:r>
            <a:r>
              <a:rPr sz="1800" spc="-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110" dirty="0">
                <a:solidFill>
                  <a:srgbClr val="FFFFFF"/>
                </a:solidFill>
                <a:latin typeface="Arial MT"/>
                <a:cs typeface="Arial MT"/>
              </a:rPr>
              <a:t>to</a:t>
            </a:r>
            <a:r>
              <a:rPr sz="1800" spc="-3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95" dirty="0">
                <a:solidFill>
                  <a:srgbClr val="FFFFFF"/>
                </a:solidFill>
                <a:latin typeface="Arial MT"/>
                <a:cs typeface="Arial MT"/>
              </a:rPr>
              <a:t>be</a:t>
            </a:r>
            <a:r>
              <a:rPr sz="1800" spc="-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95" dirty="0">
                <a:solidFill>
                  <a:srgbClr val="FFFFFF"/>
                </a:solidFill>
                <a:latin typeface="Arial MT"/>
                <a:cs typeface="Arial MT"/>
              </a:rPr>
              <a:t>acknowledged </a:t>
            </a:r>
            <a:r>
              <a:rPr sz="1800" spc="-484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85" dirty="0">
                <a:solidFill>
                  <a:srgbClr val="FFFFFF"/>
                </a:solidFill>
                <a:latin typeface="Arial MT"/>
                <a:cs typeface="Arial MT"/>
              </a:rPr>
              <a:t>and</a:t>
            </a:r>
            <a:r>
              <a:rPr sz="1800" spc="-6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95" dirty="0">
                <a:solidFill>
                  <a:srgbClr val="FFFFFF"/>
                </a:solidFill>
                <a:latin typeface="Arial MT"/>
                <a:cs typeface="Arial MT"/>
              </a:rPr>
              <a:t>appreciated</a:t>
            </a:r>
            <a:r>
              <a:rPr sz="1800" spc="-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114" dirty="0">
                <a:solidFill>
                  <a:srgbClr val="FFFFFF"/>
                </a:solidFill>
                <a:latin typeface="Arial MT"/>
                <a:cs typeface="Arial MT"/>
              </a:rPr>
              <a:t>for</a:t>
            </a:r>
            <a:r>
              <a:rPr sz="1800" spc="-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65" dirty="0">
                <a:solidFill>
                  <a:srgbClr val="FFFFFF"/>
                </a:solidFill>
                <a:latin typeface="Arial MT"/>
                <a:cs typeface="Arial MT"/>
              </a:rPr>
              <a:t>a</a:t>
            </a:r>
            <a:r>
              <a:rPr sz="1800" spc="-5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100" dirty="0">
                <a:solidFill>
                  <a:srgbClr val="FFFFFF"/>
                </a:solidFill>
                <a:latin typeface="Arial MT"/>
                <a:cs typeface="Arial MT"/>
              </a:rPr>
              <a:t>job</a:t>
            </a:r>
            <a:r>
              <a:rPr sz="1800" spc="-6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90" dirty="0">
                <a:solidFill>
                  <a:srgbClr val="FFFFFF"/>
                </a:solidFill>
                <a:latin typeface="Arial MT"/>
                <a:cs typeface="Arial MT"/>
              </a:rPr>
              <a:t>well</a:t>
            </a:r>
            <a:r>
              <a:rPr sz="1800" spc="-4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65" dirty="0">
                <a:solidFill>
                  <a:srgbClr val="FFFFFF"/>
                </a:solidFill>
                <a:latin typeface="Arial MT"/>
                <a:cs typeface="Arial MT"/>
              </a:rPr>
              <a:t>done</a:t>
            </a:r>
            <a:r>
              <a:rPr sz="1800" spc="65" dirty="0" smtClean="0">
                <a:solidFill>
                  <a:srgbClr val="FFFFFF"/>
                </a:solidFill>
                <a:latin typeface="Arial MT"/>
                <a:cs typeface="Arial MT"/>
              </a:rPr>
              <a:t>.</a:t>
            </a:r>
            <a:endParaRPr lang="en-US" sz="1800" spc="65" dirty="0" smtClean="0">
              <a:solidFill>
                <a:srgbClr val="FFFFFF"/>
              </a:solidFill>
              <a:latin typeface="Arial MT"/>
              <a:cs typeface="Arial MT"/>
            </a:endParaRPr>
          </a:p>
          <a:p>
            <a:pPr marL="12700" marR="5080">
              <a:lnSpc>
                <a:spcPct val="100000"/>
              </a:lnSpc>
            </a:pPr>
            <a:endParaRPr sz="1800" dirty="0">
              <a:latin typeface="Arial MT"/>
              <a:cs typeface="Arial MT"/>
            </a:endParaRPr>
          </a:p>
          <a:p>
            <a:pPr marL="299085" indent="-287020">
              <a:lnSpc>
                <a:spcPct val="100000"/>
              </a:lnSpc>
              <a:buFont typeface="Wingdings"/>
              <a:buChar char=""/>
              <a:tabLst>
                <a:tab pos="299720" algn="l"/>
              </a:tabLst>
            </a:pPr>
            <a:r>
              <a:rPr sz="1800" b="1" spc="70" dirty="0">
                <a:solidFill>
                  <a:srgbClr val="FFFFFF"/>
                </a:solidFill>
                <a:latin typeface="Arial MT"/>
                <a:cs typeface="Arial MT"/>
              </a:rPr>
              <a:t>Secondly,</a:t>
            </a:r>
            <a:r>
              <a:rPr sz="1800" b="1" spc="-7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b="1" spc="80" dirty="0">
                <a:solidFill>
                  <a:srgbClr val="FFFFFF"/>
                </a:solidFill>
                <a:latin typeface="Arial MT"/>
                <a:cs typeface="Arial MT"/>
              </a:rPr>
              <a:t>they</a:t>
            </a:r>
            <a:r>
              <a:rPr sz="1800" b="1" spc="-5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b="1" spc="85" dirty="0">
                <a:solidFill>
                  <a:srgbClr val="FFFFFF"/>
                </a:solidFill>
                <a:latin typeface="Arial MT"/>
                <a:cs typeface="Arial MT"/>
              </a:rPr>
              <a:t>need</a:t>
            </a:r>
            <a:r>
              <a:rPr sz="1800" b="1" spc="-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b="1" spc="110" dirty="0">
                <a:solidFill>
                  <a:srgbClr val="FFFFFF"/>
                </a:solidFill>
                <a:latin typeface="Arial MT"/>
                <a:cs typeface="Arial MT"/>
              </a:rPr>
              <a:t>to</a:t>
            </a:r>
            <a:r>
              <a:rPr sz="1800" b="1" spc="-4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b="1" spc="95" dirty="0">
                <a:solidFill>
                  <a:srgbClr val="FFFFFF"/>
                </a:solidFill>
                <a:latin typeface="Arial MT"/>
                <a:cs typeface="Arial MT"/>
              </a:rPr>
              <a:t>be</a:t>
            </a:r>
            <a:r>
              <a:rPr sz="1800" b="1" spc="-5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b="1" spc="70" dirty="0">
                <a:solidFill>
                  <a:srgbClr val="FFFFFF"/>
                </a:solidFill>
                <a:latin typeface="Arial MT"/>
                <a:cs typeface="Arial MT"/>
              </a:rPr>
              <a:t>an</a:t>
            </a:r>
            <a:r>
              <a:rPr sz="1800" b="1" spc="-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b="1" spc="100" dirty="0">
                <a:solidFill>
                  <a:srgbClr val="FFFFFF"/>
                </a:solidFill>
                <a:latin typeface="Arial MT"/>
                <a:cs typeface="Arial MT"/>
              </a:rPr>
              <a:t>instructional</a:t>
            </a:r>
            <a:r>
              <a:rPr sz="1800" b="1" spc="-5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b="1" spc="85" dirty="0">
                <a:solidFill>
                  <a:srgbClr val="FFFFFF"/>
                </a:solidFill>
                <a:latin typeface="Arial MT"/>
                <a:cs typeface="Arial MT"/>
              </a:rPr>
              <a:t>resource.</a:t>
            </a:r>
            <a:endParaRPr sz="1800" b="1" dirty="0">
              <a:latin typeface="Arial MT"/>
              <a:cs typeface="Arial MT"/>
            </a:endParaRPr>
          </a:p>
          <a:p>
            <a:pPr marL="12700" marR="748030">
              <a:lnSpc>
                <a:spcPct val="100000"/>
              </a:lnSpc>
            </a:pPr>
            <a:r>
              <a:rPr sz="1800" spc="65" dirty="0">
                <a:solidFill>
                  <a:srgbClr val="FFFFFF"/>
                </a:solidFill>
                <a:latin typeface="Arial MT"/>
                <a:cs typeface="Arial MT"/>
              </a:rPr>
              <a:t>Teachers</a:t>
            </a:r>
            <a:r>
              <a:rPr sz="1800" spc="-5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110" dirty="0">
                <a:solidFill>
                  <a:srgbClr val="FFFFFF"/>
                </a:solidFill>
                <a:latin typeface="Arial MT"/>
                <a:cs typeface="Arial MT"/>
              </a:rPr>
              <a:t>count</a:t>
            </a:r>
            <a:r>
              <a:rPr sz="1800" spc="-5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85" dirty="0">
                <a:solidFill>
                  <a:srgbClr val="FFFFFF"/>
                </a:solidFill>
                <a:latin typeface="Arial MT"/>
                <a:cs typeface="Arial MT"/>
              </a:rPr>
              <a:t>on</a:t>
            </a:r>
            <a:r>
              <a:rPr sz="1800" spc="-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110" dirty="0">
                <a:solidFill>
                  <a:srgbClr val="FFFFFF"/>
                </a:solidFill>
                <a:latin typeface="Arial MT"/>
                <a:cs typeface="Arial MT"/>
              </a:rPr>
              <a:t>their</a:t>
            </a:r>
            <a:r>
              <a:rPr sz="1800" spc="-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110" dirty="0">
                <a:solidFill>
                  <a:srgbClr val="FFFFFF"/>
                </a:solidFill>
                <a:latin typeface="Arial MT"/>
                <a:cs typeface="Arial MT"/>
              </a:rPr>
              <a:t>principals</a:t>
            </a:r>
            <a:r>
              <a:rPr sz="1800" spc="-6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65" dirty="0">
                <a:solidFill>
                  <a:srgbClr val="FFFFFF"/>
                </a:solidFill>
                <a:latin typeface="Arial MT"/>
                <a:cs typeface="Arial MT"/>
              </a:rPr>
              <a:t>as</a:t>
            </a:r>
            <a:r>
              <a:rPr sz="1800" spc="-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95" dirty="0">
                <a:solidFill>
                  <a:srgbClr val="FFFFFF"/>
                </a:solidFill>
                <a:latin typeface="Arial MT"/>
                <a:cs typeface="Arial MT"/>
              </a:rPr>
              <a:t>resources</a:t>
            </a:r>
            <a:r>
              <a:rPr sz="1800" spc="-4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90" dirty="0">
                <a:solidFill>
                  <a:srgbClr val="FFFFFF"/>
                </a:solidFill>
                <a:latin typeface="Arial MT"/>
                <a:cs typeface="Arial MT"/>
              </a:rPr>
              <a:t>of</a:t>
            </a:r>
            <a:r>
              <a:rPr sz="1800" spc="14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95" dirty="0">
                <a:solidFill>
                  <a:srgbClr val="FFFFFF"/>
                </a:solidFill>
                <a:latin typeface="Arial MT"/>
                <a:cs typeface="Arial MT"/>
              </a:rPr>
              <a:t>information</a:t>
            </a:r>
            <a:r>
              <a:rPr sz="1800" spc="-6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85" dirty="0">
                <a:solidFill>
                  <a:srgbClr val="FFFFFF"/>
                </a:solidFill>
                <a:latin typeface="Arial MT"/>
                <a:cs typeface="Arial MT"/>
              </a:rPr>
              <a:t>on </a:t>
            </a:r>
            <a:r>
              <a:rPr sz="1800" spc="-484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120" dirty="0">
                <a:solidFill>
                  <a:srgbClr val="FFFFFF"/>
                </a:solidFill>
                <a:latin typeface="Arial MT"/>
                <a:cs typeface="Arial MT"/>
              </a:rPr>
              <a:t>current</a:t>
            </a:r>
            <a:r>
              <a:rPr sz="1800" spc="-5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100" dirty="0">
                <a:solidFill>
                  <a:srgbClr val="FFFFFF"/>
                </a:solidFill>
                <a:latin typeface="Arial MT"/>
                <a:cs typeface="Arial MT"/>
              </a:rPr>
              <a:t>trends</a:t>
            </a:r>
            <a:r>
              <a:rPr sz="1800" spc="-5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85" dirty="0">
                <a:solidFill>
                  <a:srgbClr val="FFFFFF"/>
                </a:solidFill>
                <a:latin typeface="Arial MT"/>
                <a:cs typeface="Arial MT"/>
              </a:rPr>
              <a:t>and</a:t>
            </a:r>
            <a:r>
              <a:rPr sz="1800" spc="-4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95" dirty="0">
                <a:solidFill>
                  <a:srgbClr val="FFFFFF"/>
                </a:solidFill>
                <a:latin typeface="Arial MT"/>
                <a:cs typeface="Arial MT"/>
              </a:rPr>
              <a:t>effective</a:t>
            </a:r>
            <a:r>
              <a:rPr sz="1800" spc="-3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100" dirty="0">
                <a:solidFill>
                  <a:srgbClr val="FFFFFF"/>
                </a:solidFill>
                <a:latin typeface="Arial MT"/>
                <a:cs typeface="Arial MT"/>
              </a:rPr>
              <a:t>instructional</a:t>
            </a:r>
            <a:r>
              <a:rPr sz="1800" spc="-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95" dirty="0">
                <a:solidFill>
                  <a:srgbClr val="FFFFFF"/>
                </a:solidFill>
                <a:latin typeface="Arial MT"/>
                <a:cs typeface="Arial MT"/>
              </a:rPr>
              <a:t>practices.</a:t>
            </a:r>
            <a:r>
              <a:rPr sz="1800" spc="-3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100" dirty="0">
                <a:solidFill>
                  <a:srgbClr val="FFFFFF"/>
                </a:solidFill>
                <a:latin typeface="Arial MT"/>
                <a:cs typeface="Arial MT"/>
              </a:rPr>
              <a:t>Instructional </a:t>
            </a:r>
            <a:r>
              <a:rPr sz="1800" spc="10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90" dirty="0">
                <a:solidFill>
                  <a:srgbClr val="FFFFFF"/>
                </a:solidFill>
                <a:latin typeface="Arial MT"/>
                <a:cs typeface="Arial MT"/>
              </a:rPr>
              <a:t>leaders are </a:t>
            </a:r>
            <a:r>
              <a:rPr sz="1800" spc="85" dirty="0" smtClean="0">
                <a:solidFill>
                  <a:srgbClr val="FFFFFF"/>
                </a:solidFill>
                <a:latin typeface="Arial MT"/>
                <a:cs typeface="Arial MT"/>
              </a:rPr>
              <a:t>tuned</a:t>
            </a:r>
            <a:r>
              <a:rPr lang="en-US" spc="85" dirty="0">
                <a:solidFill>
                  <a:srgbClr val="FFFFFF"/>
                </a:solidFill>
                <a:latin typeface="Arial MT"/>
                <a:cs typeface="Arial MT"/>
              </a:rPr>
              <a:t>-</a:t>
            </a:r>
            <a:r>
              <a:rPr sz="1800" spc="85" dirty="0" smtClean="0">
                <a:solidFill>
                  <a:srgbClr val="FFFFFF"/>
                </a:solidFill>
                <a:latin typeface="Arial MT"/>
                <a:cs typeface="Arial MT"/>
              </a:rPr>
              <a:t>in</a:t>
            </a:r>
            <a:r>
              <a:rPr lang="en-US" sz="1800" spc="85" dirty="0" smtClean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110" dirty="0" smtClean="0">
                <a:solidFill>
                  <a:srgbClr val="FFFFFF"/>
                </a:solidFill>
                <a:latin typeface="Arial MT"/>
                <a:cs typeface="Arial MT"/>
              </a:rPr>
              <a:t>to </a:t>
            </a:r>
            <a:r>
              <a:rPr sz="1800" spc="75" dirty="0">
                <a:solidFill>
                  <a:srgbClr val="FFFFFF"/>
                </a:solidFill>
                <a:latin typeface="Arial MT"/>
                <a:cs typeface="Arial MT"/>
              </a:rPr>
              <a:t>issues </a:t>
            </a:r>
            <a:r>
              <a:rPr sz="1800" spc="90" dirty="0">
                <a:solidFill>
                  <a:srgbClr val="FFFFFF"/>
                </a:solidFill>
                <a:latin typeface="Arial MT"/>
                <a:cs typeface="Arial MT"/>
              </a:rPr>
              <a:t>relating </a:t>
            </a:r>
            <a:r>
              <a:rPr sz="1800" spc="110" dirty="0">
                <a:solidFill>
                  <a:srgbClr val="FFFFFF"/>
                </a:solidFill>
                <a:latin typeface="Arial MT"/>
                <a:cs typeface="Arial MT"/>
              </a:rPr>
              <a:t>to </a:t>
            </a:r>
            <a:r>
              <a:rPr sz="1800" spc="114" dirty="0">
                <a:solidFill>
                  <a:srgbClr val="FFFFFF"/>
                </a:solidFill>
                <a:latin typeface="Arial MT"/>
                <a:cs typeface="Arial MT"/>
              </a:rPr>
              <a:t>curriculum, </a:t>
            </a:r>
            <a:r>
              <a:rPr sz="1800" spc="95" dirty="0">
                <a:solidFill>
                  <a:srgbClr val="FFFFFF"/>
                </a:solidFill>
                <a:latin typeface="Arial MT"/>
                <a:cs typeface="Arial MT"/>
              </a:rPr>
              <a:t>effective </a:t>
            </a:r>
            <a:r>
              <a:rPr sz="1800" spc="1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95" dirty="0">
                <a:solidFill>
                  <a:srgbClr val="FFFFFF"/>
                </a:solidFill>
                <a:latin typeface="Arial MT"/>
                <a:cs typeface="Arial MT"/>
              </a:rPr>
              <a:t>pedagogical</a:t>
            </a:r>
            <a:r>
              <a:rPr sz="1800" spc="-6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90" dirty="0">
                <a:solidFill>
                  <a:srgbClr val="FFFFFF"/>
                </a:solidFill>
                <a:latin typeface="Arial MT"/>
                <a:cs typeface="Arial MT"/>
              </a:rPr>
              <a:t>strategies</a:t>
            </a:r>
            <a:r>
              <a:rPr sz="1800" spc="-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90" dirty="0">
                <a:solidFill>
                  <a:srgbClr val="FFFFFF"/>
                </a:solidFill>
                <a:latin typeface="Arial MT"/>
                <a:cs typeface="Arial MT"/>
              </a:rPr>
              <a:t>and</a:t>
            </a:r>
            <a:r>
              <a:rPr sz="1800" spc="-5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75" dirty="0">
                <a:solidFill>
                  <a:srgbClr val="FFFFFF"/>
                </a:solidFill>
                <a:latin typeface="Arial MT"/>
                <a:cs typeface="Arial MT"/>
              </a:rPr>
              <a:t>assessment</a:t>
            </a:r>
            <a:r>
              <a:rPr sz="1800" spc="75" dirty="0" smtClean="0">
                <a:solidFill>
                  <a:srgbClr val="FFFFFF"/>
                </a:solidFill>
                <a:latin typeface="Arial MT"/>
                <a:cs typeface="Arial MT"/>
              </a:rPr>
              <a:t>.</a:t>
            </a:r>
            <a:endParaRPr lang="en-US" sz="1800" spc="75" dirty="0" smtClean="0">
              <a:solidFill>
                <a:srgbClr val="FFFFFF"/>
              </a:solidFill>
              <a:latin typeface="Arial MT"/>
              <a:cs typeface="Arial MT"/>
            </a:endParaRPr>
          </a:p>
          <a:p>
            <a:pPr marL="12700" marR="748030">
              <a:lnSpc>
                <a:spcPct val="100000"/>
              </a:lnSpc>
            </a:pPr>
            <a:endParaRPr sz="1800" dirty="0">
              <a:latin typeface="Arial MT"/>
              <a:cs typeface="Arial MT"/>
            </a:endParaRPr>
          </a:p>
          <a:p>
            <a:pPr marL="299085" indent="-287020">
              <a:lnSpc>
                <a:spcPct val="100000"/>
              </a:lnSpc>
              <a:spcBef>
                <a:spcPts val="5"/>
              </a:spcBef>
              <a:buFont typeface="Wingdings"/>
              <a:buChar char=""/>
              <a:tabLst>
                <a:tab pos="299720" algn="l"/>
              </a:tabLst>
            </a:pPr>
            <a:r>
              <a:rPr sz="1800" b="1" spc="65" dirty="0">
                <a:solidFill>
                  <a:srgbClr val="FFFFFF"/>
                </a:solidFill>
                <a:latin typeface="Arial MT"/>
                <a:cs typeface="Arial MT"/>
              </a:rPr>
              <a:t>Thirdly,</a:t>
            </a:r>
            <a:r>
              <a:rPr sz="1800" b="1" spc="-1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b="1" spc="80" dirty="0">
                <a:solidFill>
                  <a:srgbClr val="FFFFFF"/>
                </a:solidFill>
                <a:latin typeface="Arial MT"/>
                <a:cs typeface="Arial MT"/>
              </a:rPr>
              <a:t>they</a:t>
            </a:r>
            <a:r>
              <a:rPr sz="1800" b="1" spc="-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b="1" spc="85" dirty="0">
                <a:solidFill>
                  <a:srgbClr val="FFFFFF"/>
                </a:solidFill>
                <a:latin typeface="Arial MT"/>
                <a:cs typeface="Arial MT"/>
              </a:rPr>
              <a:t>need</a:t>
            </a:r>
            <a:r>
              <a:rPr sz="1800" b="1" spc="-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b="1" spc="110" dirty="0">
                <a:solidFill>
                  <a:srgbClr val="FFFFFF"/>
                </a:solidFill>
                <a:latin typeface="Arial MT"/>
                <a:cs typeface="Arial MT"/>
              </a:rPr>
              <a:t>to</a:t>
            </a:r>
            <a:r>
              <a:rPr sz="1800" b="1" spc="-6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b="1" spc="95" dirty="0">
                <a:solidFill>
                  <a:srgbClr val="FFFFFF"/>
                </a:solidFill>
                <a:latin typeface="Arial MT"/>
                <a:cs typeface="Arial MT"/>
              </a:rPr>
              <a:t>be</a:t>
            </a:r>
            <a:r>
              <a:rPr sz="1800" b="1" spc="-5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b="1" spc="95" dirty="0">
                <a:solidFill>
                  <a:srgbClr val="FFFFFF"/>
                </a:solidFill>
                <a:latin typeface="Arial MT"/>
                <a:cs typeface="Arial MT"/>
              </a:rPr>
              <a:t>good</a:t>
            </a:r>
            <a:r>
              <a:rPr sz="1800" b="1" spc="-7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b="1" spc="90" dirty="0">
                <a:solidFill>
                  <a:srgbClr val="FFFFFF"/>
                </a:solidFill>
                <a:latin typeface="Arial MT"/>
                <a:cs typeface="Arial MT"/>
              </a:rPr>
              <a:t>communicators.</a:t>
            </a:r>
            <a:endParaRPr sz="1800" b="1" dirty="0">
              <a:latin typeface="Arial MT"/>
              <a:cs typeface="Arial MT"/>
            </a:endParaRPr>
          </a:p>
          <a:p>
            <a:pPr marL="12700" marR="61594">
              <a:lnSpc>
                <a:spcPct val="100000"/>
              </a:lnSpc>
            </a:pPr>
            <a:r>
              <a:rPr sz="1800" spc="85" dirty="0">
                <a:solidFill>
                  <a:srgbClr val="FFFFFF"/>
                </a:solidFill>
                <a:latin typeface="Arial MT"/>
                <a:cs typeface="Arial MT"/>
              </a:rPr>
              <a:t>Effective </a:t>
            </a:r>
            <a:r>
              <a:rPr sz="1800" spc="100" dirty="0">
                <a:solidFill>
                  <a:srgbClr val="FFFFFF"/>
                </a:solidFill>
                <a:latin typeface="Arial MT"/>
                <a:cs typeface="Arial MT"/>
              </a:rPr>
              <a:t>instructional </a:t>
            </a:r>
            <a:r>
              <a:rPr sz="1800" spc="90" dirty="0">
                <a:solidFill>
                  <a:srgbClr val="FFFFFF"/>
                </a:solidFill>
                <a:latin typeface="Arial MT"/>
                <a:cs typeface="Arial MT"/>
              </a:rPr>
              <a:t>leaders </a:t>
            </a:r>
            <a:r>
              <a:rPr sz="1800" spc="85" dirty="0">
                <a:solidFill>
                  <a:srgbClr val="FFFFFF"/>
                </a:solidFill>
                <a:latin typeface="Arial MT"/>
                <a:cs typeface="Arial MT"/>
              </a:rPr>
              <a:t>need </a:t>
            </a:r>
            <a:r>
              <a:rPr sz="1800" spc="110" dirty="0">
                <a:solidFill>
                  <a:srgbClr val="FFFFFF"/>
                </a:solidFill>
                <a:latin typeface="Arial MT"/>
                <a:cs typeface="Arial MT"/>
              </a:rPr>
              <a:t>to </a:t>
            </a:r>
            <a:r>
              <a:rPr sz="1800" spc="95" dirty="0">
                <a:solidFill>
                  <a:srgbClr val="FFFFFF"/>
                </a:solidFill>
                <a:latin typeface="Arial MT"/>
                <a:cs typeface="Arial MT"/>
              </a:rPr>
              <a:t>communicate </a:t>
            </a:r>
            <a:r>
              <a:rPr sz="1800" spc="80" dirty="0">
                <a:solidFill>
                  <a:srgbClr val="FFFFFF"/>
                </a:solidFill>
                <a:latin typeface="Arial MT"/>
                <a:cs typeface="Arial MT"/>
              </a:rPr>
              <a:t>essential </a:t>
            </a:r>
            <a:r>
              <a:rPr sz="1800" spc="85" dirty="0">
                <a:solidFill>
                  <a:srgbClr val="FFFFFF"/>
                </a:solidFill>
                <a:latin typeface="Arial MT"/>
                <a:cs typeface="Arial MT"/>
              </a:rPr>
              <a:t>beliefs </a:t>
            </a:r>
            <a:r>
              <a:rPr sz="1800" spc="9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95" dirty="0">
                <a:solidFill>
                  <a:srgbClr val="FFFFFF"/>
                </a:solidFill>
                <a:latin typeface="Arial MT"/>
                <a:cs typeface="Arial MT"/>
              </a:rPr>
              <a:t>regarding</a:t>
            </a:r>
            <a:r>
              <a:rPr sz="1800" spc="-6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100" dirty="0">
                <a:solidFill>
                  <a:srgbClr val="FFFFFF"/>
                </a:solidFill>
                <a:latin typeface="Arial MT"/>
                <a:cs typeface="Arial MT"/>
              </a:rPr>
              <a:t>learning</a:t>
            </a:r>
            <a:r>
              <a:rPr sz="1800" spc="-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90" dirty="0">
                <a:solidFill>
                  <a:srgbClr val="FFFFFF"/>
                </a:solidFill>
                <a:latin typeface="Arial MT"/>
                <a:cs typeface="Arial MT"/>
              </a:rPr>
              <a:t>such</a:t>
            </a:r>
            <a:r>
              <a:rPr sz="1800" spc="-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65" dirty="0">
                <a:solidFill>
                  <a:srgbClr val="FFFFFF"/>
                </a:solidFill>
                <a:latin typeface="Arial MT"/>
                <a:cs typeface="Arial MT"/>
              </a:rPr>
              <a:t>as</a:t>
            </a:r>
            <a:r>
              <a:rPr sz="1800" spc="-3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95" dirty="0">
                <a:solidFill>
                  <a:srgbClr val="FFFFFF"/>
                </a:solidFill>
                <a:latin typeface="Arial MT"/>
                <a:cs typeface="Arial MT"/>
              </a:rPr>
              <a:t>the</a:t>
            </a:r>
            <a:r>
              <a:rPr sz="1800" spc="-4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100" dirty="0">
                <a:solidFill>
                  <a:srgbClr val="FFFFFF"/>
                </a:solidFill>
                <a:latin typeface="Arial MT"/>
                <a:cs typeface="Arial MT"/>
              </a:rPr>
              <a:t>conviction</a:t>
            </a:r>
            <a:r>
              <a:rPr sz="1800" spc="-6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95" dirty="0">
                <a:solidFill>
                  <a:srgbClr val="FFFFFF"/>
                </a:solidFill>
                <a:latin typeface="Arial MT"/>
                <a:cs typeface="Arial MT"/>
              </a:rPr>
              <a:t>that</a:t>
            </a:r>
            <a:r>
              <a:rPr sz="1800" spc="-3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75" dirty="0">
                <a:solidFill>
                  <a:srgbClr val="FFFFFF"/>
                </a:solidFill>
                <a:latin typeface="Arial MT"/>
                <a:cs typeface="Arial MT"/>
              </a:rPr>
              <a:t>all</a:t>
            </a:r>
            <a:r>
              <a:rPr sz="1800" spc="-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100" dirty="0">
                <a:solidFill>
                  <a:srgbClr val="FFFFFF"/>
                </a:solidFill>
                <a:latin typeface="Arial MT"/>
                <a:cs typeface="Arial MT"/>
              </a:rPr>
              <a:t>children</a:t>
            </a:r>
            <a:r>
              <a:rPr sz="1800" spc="-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100" dirty="0">
                <a:solidFill>
                  <a:srgbClr val="FFFFFF"/>
                </a:solidFill>
                <a:latin typeface="Arial MT"/>
                <a:cs typeface="Arial MT"/>
              </a:rPr>
              <a:t>can</a:t>
            </a:r>
            <a:r>
              <a:rPr sz="1800" spc="-4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100" dirty="0">
                <a:solidFill>
                  <a:srgbClr val="FFFFFF"/>
                </a:solidFill>
                <a:latin typeface="Arial MT"/>
                <a:cs typeface="Arial MT"/>
              </a:rPr>
              <a:t>learn</a:t>
            </a:r>
            <a:r>
              <a:rPr sz="1800" spc="-4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85" dirty="0">
                <a:solidFill>
                  <a:srgbClr val="FFFFFF"/>
                </a:solidFill>
                <a:latin typeface="Arial MT"/>
                <a:cs typeface="Arial MT"/>
              </a:rPr>
              <a:t>and </a:t>
            </a:r>
            <a:r>
              <a:rPr sz="1800" spc="-484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85" dirty="0">
                <a:solidFill>
                  <a:srgbClr val="FFFFFF"/>
                </a:solidFill>
                <a:latin typeface="Arial MT"/>
                <a:cs typeface="Arial MT"/>
              </a:rPr>
              <a:t>no</a:t>
            </a:r>
            <a:r>
              <a:rPr sz="1800" spc="-7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100" dirty="0">
                <a:solidFill>
                  <a:srgbClr val="FFFFFF"/>
                </a:solidFill>
                <a:latin typeface="Arial MT"/>
                <a:cs typeface="Arial MT"/>
              </a:rPr>
              <a:t>child</a:t>
            </a:r>
            <a:r>
              <a:rPr sz="1800" spc="-5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90" dirty="0">
                <a:solidFill>
                  <a:srgbClr val="FFFFFF"/>
                </a:solidFill>
                <a:latin typeface="Arial MT"/>
                <a:cs typeface="Arial MT"/>
              </a:rPr>
              <a:t>should</a:t>
            </a:r>
            <a:r>
              <a:rPr sz="1800" spc="-6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95" dirty="0">
                <a:solidFill>
                  <a:srgbClr val="FFFFFF"/>
                </a:solidFill>
                <a:latin typeface="Arial MT"/>
                <a:cs typeface="Arial MT"/>
              </a:rPr>
              <a:t>be</a:t>
            </a:r>
            <a:r>
              <a:rPr sz="1800" spc="-4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95" dirty="0">
                <a:solidFill>
                  <a:srgbClr val="FFFFFF"/>
                </a:solidFill>
                <a:latin typeface="Arial MT"/>
                <a:cs typeface="Arial MT"/>
              </a:rPr>
              <a:t>left</a:t>
            </a:r>
            <a:r>
              <a:rPr sz="1800" spc="-5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90" dirty="0">
                <a:solidFill>
                  <a:srgbClr val="FFFFFF"/>
                </a:solidFill>
                <a:latin typeface="Arial MT"/>
                <a:cs typeface="Arial MT"/>
              </a:rPr>
              <a:t>behind</a:t>
            </a:r>
            <a:r>
              <a:rPr sz="1800" spc="90" dirty="0" smtClean="0">
                <a:solidFill>
                  <a:srgbClr val="FFFFFF"/>
                </a:solidFill>
                <a:latin typeface="Arial MT"/>
                <a:cs typeface="Arial MT"/>
              </a:rPr>
              <a:t>.</a:t>
            </a:r>
            <a:endParaRPr lang="en-US" sz="1800" spc="90" dirty="0" smtClean="0">
              <a:solidFill>
                <a:srgbClr val="FFFFFF"/>
              </a:solidFill>
              <a:latin typeface="Arial MT"/>
              <a:cs typeface="Arial MT"/>
            </a:endParaRPr>
          </a:p>
          <a:p>
            <a:pPr marL="12700" marR="61594">
              <a:lnSpc>
                <a:spcPct val="100000"/>
              </a:lnSpc>
            </a:pPr>
            <a:endParaRPr sz="1800" dirty="0">
              <a:latin typeface="Arial MT"/>
              <a:cs typeface="Arial MT"/>
            </a:endParaRPr>
          </a:p>
          <a:p>
            <a:pPr marL="299085" indent="-287020">
              <a:lnSpc>
                <a:spcPct val="100000"/>
              </a:lnSpc>
              <a:buFont typeface="Wingdings"/>
              <a:buChar char=""/>
              <a:tabLst>
                <a:tab pos="299720" algn="l"/>
              </a:tabLst>
            </a:pPr>
            <a:r>
              <a:rPr sz="1800" b="1" spc="45" dirty="0">
                <a:solidFill>
                  <a:srgbClr val="FFFFFF"/>
                </a:solidFill>
                <a:latin typeface="Arial MT"/>
                <a:cs typeface="Arial MT"/>
              </a:rPr>
              <a:t>Finally,</a:t>
            </a:r>
            <a:r>
              <a:rPr sz="1800" b="1" spc="-8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b="1" spc="80" dirty="0">
                <a:solidFill>
                  <a:srgbClr val="FFFFFF"/>
                </a:solidFill>
                <a:latin typeface="Arial MT"/>
                <a:cs typeface="Arial MT"/>
              </a:rPr>
              <a:t>they</a:t>
            </a:r>
            <a:r>
              <a:rPr sz="1800" b="1" spc="-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b="1" spc="85" dirty="0">
                <a:solidFill>
                  <a:srgbClr val="FFFFFF"/>
                </a:solidFill>
                <a:latin typeface="Arial MT"/>
                <a:cs typeface="Arial MT"/>
              </a:rPr>
              <a:t>need</a:t>
            </a:r>
            <a:r>
              <a:rPr sz="1800" b="1" spc="-4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b="1" spc="110" dirty="0">
                <a:solidFill>
                  <a:srgbClr val="FFFFFF"/>
                </a:solidFill>
                <a:latin typeface="Arial MT"/>
                <a:cs typeface="Arial MT"/>
              </a:rPr>
              <a:t>to</a:t>
            </a:r>
            <a:r>
              <a:rPr sz="1800" b="1" spc="-4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b="1" spc="95" dirty="0">
                <a:solidFill>
                  <a:srgbClr val="FFFFFF"/>
                </a:solidFill>
                <a:latin typeface="Arial MT"/>
                <a:cs typeface="Arial MT"/>
              </a:rPr>
              <a:t>create</a:t>
            </a:r>
            <a:r>
              <a:rPr sz="1800" b="1" spc="-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b="1" spc="65" dirty="0">
                <a:solidFill>
                  <a:srgbClr val="FFFFFF"/>
                </a:solidFill>
                <a:latin typeface="Arial MT"/>
                <a:cs typeface="Arial MT"/>
              </a:rPr>
              <a:t>a</a:t>
            </a:r>
            <a:r>
              <a:rPr sz="1800" b="1" spc="-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b="1" spc="80" dirty="0">
                <a:solidFill>
                  <a:srgbClr val="FFFFFF"/>
                </a:solidFill>
                <a:latin typeface="Arial MT"/>
                <a:cs typeface="Arial MT"/>
              </a:rPr>
              <a:t>visible</a:t>
            </a:r>
            <a:r>
              <a:rPr sz="1800" b="1" spc="-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b="1" spc="80" dirty="0">
                <a:solidFill>
                  <a:srgbClr val="FFFFFF"/>
                </a:solidFill>
                <a:latin typeface="Arial MT"/>
                <a:cs typeface="Arial MT"/>
              </a:rPr>
              <a:t>presence.</a:t>
            </a:r>
            <a:endParaRPr sz="1800" b="1" dirty="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tabLst>
                <a:tab pos="3544570" algn="l"/>
              </a:tabLst>
            </a:pPr>
            <a:r>
              <a:rPr sz="1800" spc="90" dirty="0">
                <a:solidFill>
                  <a:srgbClr val="FFFFFF"/>
                </a:solidFill>
                <a:latin typeface="Arial MT"/>
                <a:cs typeface="Arial MT"/>
              </a:rPr>
              <a:t>Committed</a:t>
            </a:r>
            <a:r>
              <a:rPr sz="1800" spc="-6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90" dirty="0">
                <a:solidFill>
                  <a:srgbClr val="FFFFFF"/>
                </a:solidFill>
                <a:latin typeface="Arial MT"/>
                <a:cs typeface="Arial MT"/>
              </a:rPr>
              <a:t>and</a:t>
            </a:r>
            <a:r>
              <a:rPr sz="1800" spc="-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95" dirty="0">
                <a:solidFill>
                  <a:srgbClr val="FFFFFF"/>
                </a:solidFill>
                <a:latin typeface="Arial MT"/>
                <a:cs typeface="Arial MT"/>
              </a:rPr>
              <a:t>accountable</a:t>
            </a:r>
            <a:r>
              <a:rPr sz="1800" spc="-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90" dirty="0">
                <a:solidFill>
                  <a:srgbClr val="FFFFFF"/>
                </a:solidFill>
                <a:latin typeface="Arial MT"/>
                <a:cs typeface="Arial MT"/>
              </a:rPr>
              <a:t>of	leading</a:t>
            </a:r>
            <a:r>
              <a:rPr sz="1800" spc="-6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95" dirty="0">
                <a:solidFill>
                  <a:srgbClr val="FFFFFF"/>
                </a:solidFill>
                <a:latin typeface="Arial MT"/>
                <a:cs typeface="Arial MT"/>
              </a:rPr>
              <a:t>the</a:t>
            </a:r>
            <a:r>
              <a:rPr sz="1800" spc="-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100" dirty="0">
                <a:solidFill>
                  <a:srgbClr val="FFFFFF"/>
                </a:solidFill>
                <a:latin typeface="Arial MT"/>
                <a:cs typeface="Arial MT"/>
              </a:rPr>
              <a:t>instructional</a:t>
            </a:r>
            <a:r>
              <a:rPr sz="1800" spc="-3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95" dirty="0">
                <a:solidFill>
                  <a:srgbClr val="FFFFFF"/>
                </a:solidFill>
                <a:latin typeface="Arial MT"/>
                <a:cs typeface="Arial MT"/>
              </a:rPr>
              <a:t>programme</a:t>
            </a:r>
            <a:r>
              <a:rPr sz="1800" spc="-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85" dirty="0">
                <a:solidFill>
                  <a:srgbClr val="FFFFFF"/>
                </a:solidFill>
                <a:latin typeface="Arial MT"/>
                <a:cs typeface="Arial MT"/>
              </a:rPr>
              <a:t>in</a:t>
            </a:r>
            <a:endParaRPr sz="1800" dirty="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sz="1800" spc="85" dirty="0">
                <a:solidFill>
                  <a:srgbClr val="FFFFFF"/>
                </a:solidFill>
                <a:latin typeface="Arial MT"/>
                <a:cs typeface="Arial MT"/>
              </a:rPr>
              <a:t>school.</a:t>
            </a:r>
            <a:endParaRPr sz="180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8710" y="496950"/>
            <a:ext cx="7325359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Purpose</a:t>
            </a:r>
            <a:r>
              <a:rPr spc="-20" dirty="0"/>
              <a:t> </a:t>
            </a:r>
            <a:r>
              <a:rPr spc="-5" dirty="0"/>
              <a:t>of</a:t>
            </a:r>
            <a:r>
              <a:rPr spc="-10" dirty="0"/>
              <a:t> </a:t>
            </a:r>
            <a:r>
              <a:rPr spc="-5" dirty="0"/>
              <a:t>Instructional</a:t>
            </a:r>
            <a:r>
              <a:rPr spc="-40" dirty="0"/>
              <a:t> </a:t>
            </a:r>
            <a:r>
              <a:rPr spc="-15" dirty="0"/>
              <a:t>Leadership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37461"/>
            <a:ext cx="7957184" cy="5199693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355600" marR="203200" indent="-342900">
              <a:lnSpc>
                <a:spcPct val="80000"/>
              </a:lnSpc>
              <a:spcBef>
                <a:spcPts val="74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School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leaders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need 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learn about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high-quality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instruction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and actions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so 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that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they can 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motivate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2400" spc="-6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support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their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teachers</a:t>
            </a:r>
            <a:r>
              <a:rPr sz="2400" spc="-10" dirty="0" smtClean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endParaRPr lang="en-US" sz="2400" spc="-10" dirty="0" smtClean="0">
              <a:solidFill>
                <a:srgbClr val="FFFFFF"/>
              </a:solidFill>
              <a:latin typeface="Calibri"/>
              <a:cs typeface="Calibri"/>
            </a:endParaRPr>
          </a:p>
          <a:p>
            <a:pPr marL="12700" marR="203200">
              <a:lnSpc>
                <a:spcPct val="80000"/>
              </a:lnSpc>
              <a:spcBef>
                <a:spcPts val="745"/>
              </a:spcBef>
              <a:tabLst>
                <a:tab pos="354965" algn="l"/>
                <a:tab pos="355600" algn="l"/>
              </a:tabLst>
            </a:pPr>
            <a:endParaRPr sz="2400" dirty="0">
              <a:latin typeface="Calibri"/>
              <a:cs typeface="Calibri"/>
            </a:endParaRPr>
          </a:p>
          <a:p>
            <a:pPr marL="355600" marR="158115" indent="-342900">
              <a:lnSpc>
                <a:spcPts val="2590"/>
              </a:lnSpc>
              <a:spcBef>
                <a:spcPts val="6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School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leaders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then 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organize 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professional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learning 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sz="2400" spc="-6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their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teachers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otherwise help 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teachers improve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their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classroom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practices</a:t>
            </a:r>
            <a:r>
              <a:rPr sz="2400" spc="-10" dirty="0" smtClean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endParaRPr lang="en-US" sz="2400" spc="-10" dirty="0" smtClean="0">
              <a:solidFill>
                <a:srgbClr val="FFFFFF"/>
              </a:solidFill>
              <a:latin typeface="Calibri"/>
              <a:cs typeface="Calibri"/>
            </a:endParaRPr>
          </a:p>
          <a:p>
            <a:pPr marL="12700" marR="158115">
              <a:lnSpc>
                <a:spcPts val="2590"/>
              </a:lnSpc>
              <a:spcBef>
                <a:spcPts val="630"/>
              </a:spcBef>
              <a:tabLst>
                <a:tab pos="354965" algn="l"/>
                <a:tab pos="355600" algn="l"/>
              </a:tabLst>
            </a:pPr>
            <a:endParaRPr sz="2400" dirty="0">
              <a:latin typeface="Calibri"/>
              <a:cs typeface="Calibri"/>
            </a:endParaRPr>
          </a:p>
          <a:p>
            <a:pPr marL="355600" marR="275590" indent="-342900">
              <a:lnSpc>
                <a:spcPct val="80000"/>
              </a:lnSpc>
              <a:spcBef>
                <a:spcPts val="6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With 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improved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instruction,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student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achievement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will </a:t>
            </a:r>
            <a:r>
              <a:rPr sz="2400" spc="-59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also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 improve</a:t>
            </a:r>
            <a:r>
              <a:rPr sz="2400" spc="-10" dirty="0" smtClean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endParaRPr lang="en-US" sz="2400" spc="-10" dirty="0" smtClean="0">
              <a:solidFill>
                <a:srgbClr val="FFFFFF"/>
              </a:solidFill>
              <a:latin typeface="Calibri"/>
              <a:cs typeface="Calibri"/>
            </a:endParaRPr>
          </a:p>
          <a:p>
            <a:pPr marL="12700" marR="275590">
              <a:lnSpc>
                <a:spcPct val="80000"/>
              </a:lnSpc>
              <a:spcBef>
                <a:spcPts val="675"/>
              </a:spcBef>
              <a:tabLst>
                <a:tab pos="354965" algn="l"/>
                <a:tab pos="355600" algn="l"/>
              </a:tabLst>
            </a:pPr>
            <a:endParaRPr sz="2400" dirty="0">
              <a:latin typeface="Calibri"/>
              <a:cs typeface="Calibri"/>
            </a:endParaRPr>
          </a:p>
          <a:p>
            <a:pPr marL="355600" marR="5080" indent="-342900">
              <a:lnSpc>
                <a:spcPct val="80000"/>
              </a:lnSpc>
              <a:spcBef>
                <a:spcPts val="65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60" dirty="0">
                <a:solidFill>
                  <a:srgbClr val="FFFFFF"/>
                </a:solidFill>
                <a:latin typeface="Calibri"/>
                <a:cs typeface="Calibri"/>
              </a:rPr>
              <a:t>Takes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action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that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includes 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strategic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planning, coaching, </a:t>
            </a:r>
            <a:r>
              <a:rPr sz="2400" spc="-6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professional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development 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teachers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other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set of “Principles of </a:t>
            </a:r>
            <a:r>
              <a:rPr sz="2400" spc="10" dirty="0">
                <a:solidFill>
                  <a:srgbClr val="FFFFFF"/>
                </a:solidFill>
                <a:latin typeface="Calibri"/>
                <a:cs typeface="Calibri"/>
              </a:rPr>
              <a:t>Learning”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about the ideas and </a:t>
            </a:r>
            <a:r>
              <a:rPr sz="24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practices that 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promote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students’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academic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achievement.</a:t>
            </a:r>
            <a:endParaRPr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079381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27938" y="461899"/>
            <a:ext cx="7487284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000" spc="-5" dirty="0"/>
              <a:t>What </a:t>
            </a:r>
            <a:r>
              <a:rPr sz="4000" spc="-10" dirty="0"/>
              <a:t>is</a:t>
            </a:r>
            <a:r>
              <a:rPr sz="4000" spc="-5" dirty="0"/>
              <a:t> Instructional</a:t>
            </a:r>
            <a:r>
              <a:rPr sz="4000" spc="10" dirty="0"/>
              <a:t> </a:t>
            </a:r>
            <a:r>
              <a:rPr sz="4000" spc="-10" dirty="0"/>
              <a:t>leadership?</a:t>
            </a:r>
            <a:endParaRPr sz="400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570990"/>
            <a:ext cx="8032115" cy="429387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355600" marR="5080" indent="-342900">
              <a:lnSpc>
                <a:spcPct val="90000"/>
              </a:lnSpc>
              <a:spcBef>
                <a:spcPts val="4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Instructional leadership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encompasses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"</a:t>
            </a:r>
            <a:r>
              <a:rPr sz="2700" i="1" spc="-10" dirty="0">
                <a:solidFill>
                  <a:srgbClr val="FFFFFF"/>
                </a:solidFill>
                <a:latin typeface="Calibri"/>
                <a:cs typeface="Calibri"/>
              </a:rPr>
              <a:t>those </a:t>
            </a:r>
            <a:r>
              <a:rPr sz="2700" i="1" dirty="0">
                <a:solidFill>
                  <a:srgbClr val="FFFFFF"/>
                </a:solidFill>
                <a:latin typeface="Calibri"/>
                <a:cs typeface="Calibri"/>
              </a:rPr>
              <a:t>actions </a:t>
            </a:r>
            <a:r>
              <a:rPr sz="2700" i="1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i="1" dirty="0">
                <a:solidFill>
                  <a:srgbClr val="FFFFFF"/>
                </a:solidFill>
                <a:latin typeface="Calibri"/>
                <a:cs typeface="Calibri"/>
              </a:rPr>
              <a:t>that</a:t>
            </a:r>
            <a:r>
              <a:rPr sz="2700" i="1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i="1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2700" i="1" spc="-5" dirty="0">
                <a:solidFill>
                  <a:srgbClr val="FFFFFF"/>
                </a:solidFill>
                <a:latin typeface="Calibri"/>
                <a:cs typeface="Calibri"/>
              </a:rPr>
              <a:t>school </a:t>
            </a:r>
            <a:r>
              <a:rPr sz="2700" i="1" dirty="0">
                <a:solidFill>
                  <a:srgbClr val="FFFFFF"/>
                </a:solidFill>
                <a:latin typeface="Calibri"/>
                <a:cs typeface="Calibri"/>
              </a:rPr>
              <a:t>leader</a:t>
            </a:r>
            <a:r>
              <a:rPr sz="2700" i="1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i="1" spc="-25" dirty="0">
                <a:solidFill>
                  <a:srgbClr val="FFFFFF"/>
                </a:solidFill>
                <a:latin typeface="Calibri"/>
                <a:cs typeface="Calibri"/>
              </a:rPr>
              <a:t>takes,</a:t>
            </a:r>
            <a:r>
              <a:rPr sz="2700" i="1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i="1" spc="-5" dirty="0">
                <a:solidFill>
                  <a:srgbClr val="FFFFFF"/>
                </a:solidFill>
                <a:latin typeface="Calibri"/>
                <a:cs typeface="Calibri"/>
              </a:rPr>
              <a:t>or </a:t>
            </a:r>
            <a:r>
              <a:rPr sz="2700" i="1" spc="-10" dirty="0">
                <a:solidFill>
                  <a:srgbClr val="FFFFFF"/>
                </a:solidFill>
                <a:latin typeface="Calibri"/>
                <a:cs typeface="Calibri"/>
              </a:rPr>
              <a:t>delegates </a:t>
            </a:r>
            <a:r>
              <a:rPr sz="2700" i="1" spc="-25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2700" i="1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i="1" spc="-10" dirty="0">
                <a:solidFill>
                  <a:srgbClr val="FFFFFF"/>
                </a:solidFill>
                <a:latin typeface="Calibri"/>
                <a:cs typeface="Calibri"/>
              </a:rPr>
              <a:t>others,</a:t>
            </a:r>
            <a:r>
              <a:rPr sz="2700" i="1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i="1" spc="-25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2700" i="1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i="1" spc="-10" dirty="0">
                <a:solidFill>
                  <a:srgbClr val="FFFFFF"/>
                </a:solidFill>
                <a:latin typeface="Calibri"/>
                <a:cs typeface="Calibri"/>
              </a:rPr>
              <a:t>promote</a:t>
            </a:r>
            <a:r>
              <a:rPr sz="2700" i="1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i="1" spc="-5" dirty="0">
                <a:solidFill>
                  <a:srgbClr val="FFFFFF"/>
                </a:solidFill>
                <a:latin typeface="Calibri"/>
                <a:cs typeface="Calibri"/>
              </a:rPr>
              <a:t>growth</a:t>
            </a:r>
            <a:r>
              <a:rPr sz="2700" i="1" dirty="0">
                <a:solidFill>
                  <a:srgbClr val="FFFFFF"/>
                </a:solidFill>
                <a:latin typeface="Calibri"/>
                <a:cs typeface="Calibri"/>
              </a:rPr>
              <a:t> in</a:t>
            </a:r>
            <a:r>
              <a:rPr sz="2700" i="1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i="1" spc="-10" dirty="0">
                <a:solidFill>
                  <a:srgbClr val="FFFFFF"/>
                </a:solidFill>
                <a:latin typeface="Calibri"/>
                <a:cs typeface="Calibri"/>
              </a:rPr>
              <a:t>student</a:t>
            </a:r>
            <a:r>
              <a:rPr sz="2700" i="1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i="1" spc="-5" dirty="0">
                <a:solidFill>
                  <a:srgbClr val="FFFFFF"/>
                </a:solidFill>
                <a:latin typeface="Calibri"/>
                <a:cs typeface="Calibri"/>
              </a:rPr>
              <a:t>learning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"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(Debevoise,</a:t>
            </a:r>
            <a:r>
              <a:rPr sz="27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1984, </a:t>
            </a:r>
            <a:r>
              <a:rPr sz="2700" spc="-59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pp.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14-20)</a:t>
            </a:r>
            <a:r>
              <a:rPr sz="27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comprises</a:t>
            </a:r>
            <a:r>
              <a:rPr sz="27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following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tasks:</a:t>
            </a:r>
            <a:endParaRPr sz="27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295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defining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 the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purpose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schooling;</a:t>
            </a:r>
            <a:endParaRPr sz="24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295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setting</a:t>
            </a:r>
            <a:r>
              <a:rPr sz="24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school-wide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 goals;</a:t>
            </a:r>
            <a:endParaRPr sz="24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285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providing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resources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 needed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learning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occur;</a:t>
            </a:r>
            <a:endParaRPr sz="24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290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supervising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evaluating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teachers;</a:t>
            </a:r>
            <a:endParaRPr sz="24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285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coordinating 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staff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development 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programs;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endParaRPr sz="2400">
              <a:latin typeface="Calibri"/>
              <a:cs typeface="Calibri"/>
            </a:endParaRPr>
          </a:p>
          <a:p>
            <a:pPr marL="756285" marR="258445" lvl="1" indent="-287020">
              <a:lnSpc>
                <a:spcPts val="2590"/>
              </a:lnSpc>
              <a:spcBef>
                <a:spcPts val="620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creating collegial relationships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with and among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teachers. </a:t>
            </a:r>
            <a:r>
              <a:rPr sz="2400" spc="-5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(Wildy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&amp;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Dimmock,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1993, p.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44)</a:t>
            </a:r>
            <a:endParaRPr sz="2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020345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27657" y="461899"/>
            <a:ext cx="5484495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000" spc="-5" dirty="0"/>
              <a:t>Curriculum</a:t>
            </a:r>
            <a:r>
              <a:rPr sz="4000" spc="-40" dirty="0"/>
              <a:t> </a:t>
            </a:r>
            <a:r>
              <a:rPr sz="4000" spc="-20" dirty="0"/>
              <a:t>Involvement</a:t>
            </a:r>
            <a:endParaRPr sz="400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526794"/>
            <a:ext cx="8049895" cy="4308475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355600" marR="19685" indent="-342900">
              <a:lnSpc>
                <a:spcPct val="80000"/>
              </a:lnSpc>
              <a:spcBef>
                <a:spcPts val="8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30" dirty="0">
                <a:solidFill>
                  <a:srgbClr val="FFFFFF"/>
                </a:solidFill>
                <a:latin typeface="Calibri"/>
                <a:cs typeface="Calibri"/>
              </a:rPr>
              <a:t>Effective</a:t>
            </a:r>
            <a:r>
              <a:rPr sz="30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instructional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leaders</a:t>
            </a:r>
            <a:r>
              <a:rPr sz="30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are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intensely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involved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in curricular and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instructional issues that </a:t>
            </a:r>
            <a:r>
              <a:rPr sz="3000" spc="-6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directly </a:t>
            </a:r>
            <a:r>
              <a:rPr sz="3000" spc="-25" dirty="0">
                <a:solidFill>
                  <a:srgbClr val="FFFFFF"/>
                </a:solidFill>
                <a:latin typeface="Calibri"/>
                <a:cs typeface="Calibri"/>
              </a:rPr>
              <a:t>affect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student achievement 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(Cotton,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2003).</a:t>
            </a:r>
            <a:endParaRPr sz="3000">
              <a:latin typeface="Calibri"/>
              <a:cs typeface="Calibri"/>
            </a:endParaRPr>
          </a:p>
          <a:p>
            <a:pPr marL="355600" marR="5080" indent="-342900">
              <a:lnSpc>
                <a:spcPts val="2880"/>
              </a:lnSpc>
              <a:spcBef>
                <a:spcPts val="6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45" dirty="0">
                <a:solidFill>
                  <a:srgbClr val="FFFFFF"/>
                </a:solidFill>
                <a:latin typeface="Calibri"/>
                <a:cs typeface="Calibri"/>
              </a:rPr>
              <a:t>key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25" dirty="0">
                <a:solidFill>
                  <a:srgbClr val="FFFFFF"/>
                </a:solidFill>
                <a:latin typeface="Calibri"/>
                <a:cs typeface="Calibri"/>
              </a:rPr>
              <a:t>players</a:t>
            </a:r>
            <a:r>
              <a:rPr sz="3000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instructional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leadership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include </a:t>
            </a:r>
            <a:r>
              <a:rPr sz="3000" spc="-6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3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following:</a:t>
            </a:r>
            <a:endParaRPr sz="3000">
              <a:latin typeface="Calibri"/>
              <a:cs typeface="Calibri"/>
            </a:endParaRPr>
          </a:p>
          <a:p>
            <a:pPr marL="756285" marR="1071880" lvl="1" indent="-287020">
              <a:lnSpc>
                <a:spcPct val="80000"/>
              </a:lnSpc>
              <a:spcBef>
                <a:spcPts val="665"/>
              </a:spcBef>
              <a:buFont typeface="Arial"/>
              <a:buChar char="–"/>
              <a:tabLst>
                <a:tab pos="756920" algn="l"/>
              </a:tabLst>
            </a:pP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1) </a:t>
            </a:r>
            <a:r>
              <a:rPr sz="2600" spc="-5" dirty="0">
                <a:solidFill>
                  <a:srgbClr val="FFFFFF"/>
                </a:solidFill>
                <a:latin typeface="Calibri"/>
                <a:cs typeface="Calibri"/>
              </a:rPr>
              <a:t>School </a:t>
            </a:r>
            <a:r>
              <a:rPr sz="2600" spc="-10" dirty="0">
                <a:solidFill>
                  <a:srgbClr val="FFFFFF"/>
                </a:solidFill>
                <a:latin typeface="Calibri"/>
                <a:cs typeface="Calibri"/>
              </a:rPr>
              <a:t>director (superintendent,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curriculum </a:t>
            </a:r>
            <a:r>
              <a:rPr sz="2600" spc="-5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spc="-15" dirty="0">
                <a:solidFill>
                  <a:srgbClr val="FFFFFF"/>
                </a:solidFill>
                <a:latin typeface="Calibri"/>
                <a:cs typeface="Calibri"/>
              </a:rPr>
              <a:t>coordinators,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FFFFFF"/>
                </a:solidFill>
                <a:latin typeface="Calibri"/>
                <a:cs typeface="Calibri"/>
              </a:rPr>
              <a:t>etc.)</a:t>
            </a:r>
            <a:endParaRPr sz="26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buFont typeface="Arial"/>
              <a:buChar char="–"/>
              <a:tabLst>
                <a:tab pos="756920" algn="l"/>
              </a:tabLst>
            </a:pP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2)</a:t>
            </a:r>
            <a:r>
              <a:rPr sz="26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Principals</a:t>
            </a:r>
            <a:r>
              <a:rPr sz="26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2600" spc="-10" dirty="0">
                <a:solidFill>
                  <a:srgbClr val="FFFFFF"/>
                </a:solidFill>
                <a:latin typeface="Calibri"/>
                <a:cs typeface="Calibri"/>
              </a:rPr>
              <a:t> assistant</a:t>
            </a:r>
            <a:r>
              <a:rPr sz="26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FFFFFF"/>
                </a:solidFill>
                <a:latin typeface="Calibri"/>
                <a:cs typeface="Calibri"/>
              </a:rPr>
              <a:t>principals</a:t>
            </a:r>
            <a:endParaRPr sz="26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buFont typeface="Arial"/>
              <a:buChar char="–"/>
              <a:tabLst>
                <a:tab pos="756920" algn="l"/>
              </a:tabLst>
            </a:pP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4)</a:t>
            </a:r>
            <a:r>
              <a:rPr sz="26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spc="-15" dirty="0">
                <a:solidFill>
                  <a:srgbClr val="FFFFFF"/>
                </a:solidFill>
                <a:latin typeface="Calibri"/>
                <a:cs typeface="Calibri"/>
              </a:rPr>
              <a:t>Coordinators</a:t>
            </a:r>
            <a:endParaRPr sz="26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5"/>
              </a:spcBef>
              <a:buFont typeface="Arial"/>
              <a:buChar char="–"/>
              <a:tabLst>
                <a:tab pos="756920" algn="l"/>
              </a:tabLst>
            </a:pP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3)</a:t>
            </a:r>
            <a:r>
              <a:rPr sz="26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spc="-35" dirty="0">
                <a:solidFill>
                  <a:srgbClr val="FFFFFF"/>
                </a:solidFill>
                <a:latin typeface="Calibri"/>
                <a:cs typeface="Calibri"/>
              </a:rPr>
              <a:t>Teachers</a:t>
            </a:r>
            <a:endParaRPr sz="26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122189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61466" y="496950"/>
            <a:ext cx="741807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Functions</a:t>
            </a:r>
            <a:r>
              <a:rPr dirty="0"/>
              <a:t> </a:t>
            </a:r>
            <a:r>
              <a:rPr spc="-5" dirty="0"/>
              <a:t>of an </a:t>
            </a:r>
            <a:r>
              <a:rPr spc="-10" dirty="0"/>
              <a:t>Instructional</a:t>
            </a:r>
            <a:r>
              <a:rPr spc="-5" dirty="0"/>
              <a:t> </a:t>
            </a:r>
            <a:r>
              <a:rPr spc="-10" dirty="0"/>
              <a:t>Leader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26794"/>
            <a:ext cx="8023859" cy="4509135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355600" marR="534035" indent="-342900">
              <a:lnSpc>
                <a:spcPts val="2880"/>
              </a:lnSpc>
              <a:spcBef>
                <a:spcPts val="7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Some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45" dirty="0">
                <a:solidFill>
                  <a:srgbClr val="FFFFFF"/>
                </a:solidFill>
                <a:latin typeface="Calibri"/>
                <a:cs typeface="Calibri"/>
              </a:rPr>
              <a:t>key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 elements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instructional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leadership </a:t>
            </a:r>
            <a:r>
              <a:rPr sz="3000" spc="-6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include</a:t>
            </a:r>
            <a:r>
              <a:rPr sz="3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following:</a:t>
            </a:r>
            <a:endParaRPr sz="3000">
              <a:latin typeface="Calibri"/>
              <a:cs typeface="Calibri"/>
            </a:endParaRPr>
          </a:p>
          <a:p>
            <a:pPr marL="355600" marR="5080" indent="-342900">
              <a:lnSpc>
                <a:spcPts val="2880"/>
              </a:lnSpc>
              <a:spcBef>
                <a:spcPts val="7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b="1" dirty="0">
                <a:solidFill>
                  <a:srgbClr val="FFFFFF"/>
                </a:solidFill>
                <a:latin typeface="Calibri"/>
                <a:cs typeface="Calibri"/>
              </a:rPr>
              <a:t>1)</a:t>
            </a:r>
            <a:r>
              <a:rPr sz="3000" b="1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b="1" spc="-10" dirty="0">
                <a:solidFill>
                  <a:srgbClr val="FFFFFF"/>
                </a:solidFill>
                <a:latin typeface="Calibri"/>
                <a:cs typeface="Calibri"/>
              </a:rPr>
              <a:t>Prioritization:</a:t>
            </a:r>
            <a:r>
              <a:rPr sz="3000" b="1" spc="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35" dirty="0">
                <a:solidFill>
                  <a:srgbClr val="FFFFFF"/>
                </a:solidFill>
                <a:latin typeface="Calibri"/>
                <a:cs typeface="Calibri"/>
              </a:rPr>
              <a:t>Teaching</a:t>
            </a:r>
            <a:r>
              <a:rPr sz="30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3000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learning</a:t>
            </a:r>
            <a:r>
              <a:rPr sz="3000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must</a:t>
            </a:r>
            <a:r>
              <a:rPr sz="3000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be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at</a:t>
            </a:r>
            <a:r>
              <a:rPr sz="3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top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3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priority</a:t>
            </a:r>
            <a:r>
              <a:rPr sz="30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list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 on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consistent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basis.</a:t>
            </a:r>
            <a:endParaRPr sz="3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b="1" dirty="0">
                <a:solidFill>
                  <a:srgbClr val="FFFFFF"/>
                </a:solidFill>
                <a:latin typeface="Calibri"/>
                <a:cs typeface="Calibri"/>
              </a:rPr>
              <a:t>2)</a:t>
            </a:r>
            <a:r>
              <a:rPr sz="3000" b="1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b="1" spc="-5" dirty="0">
                <a:solidFill>
                  <a:srgbClr val="FFFFFF"/>
                </a:solidFill>
                <a:latin typeface="Calibri"/>
                <a:cs typeface="Calibri"/>
              </a:rPr>
              <a:t>Scientifically</a:t>
            </a:r>
            <a:r>
              <a:rPr sz="3000" b="1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FFFFFF"/>
                </a:solidFill>
                <a:latin typeface="Calibri"/>
                <a:cs typeface="Calibri"/>
              </a:rPr>
              <a:t>based</a:t>
            </a:r>
            <a:r>
              <a:rPr sz="3000" b="1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b="1" spc="-5" dirty="0">
                <a:solidFill>
                  <a:srgbClr val="FFFFFF"/>
                </a:solidFill>
                <a:latin typeface="Calibri"/>
                <a:cs typeface="Calibri"/>
              </a:rPr>
              <a:t>instruction:</a:t>
            </a:r>
            <a:endParaRPr sz="3000">
              <a:latin typeface="Calibri"/>
              <a:cs typeface="Calibri"/>
            </a:endParaRPr>
          </a:p>
          <a:p>
            <a:pPr marL="756285" marR="744220" lvl="1" indent="-287020">
              <a:lnSpc>
                <a:spcPts val="2500"/>
              </a:lnSpc>
              <a:spcBef>
                <a:spcPts val="620"/>
              </a:spcBef>
              <a:buFont typeface="Arial"/>
              <a:buChar char="–"/>
              <a:tabLst>
                <a:tab pos="756920" algn="l"/>
              </a:tabLst>
            </a:pP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Instructional </a:t>
            </a:r>
            <a:r>
              <a:rPr sz="2600" spc="-5" dirty="0">
                <a:solidFill>
                  <a:srgbClr val="FFFFFF"/>
                </a:solidFill>
                <a:latin typeface="Calibri"/>
                <a:cs typeface="Calibri"/>
              </a:rPr>
              <a:t>leaders </a:t>
            </a:r>
            <a:r>
              <a:rPr sz="2600" spc="-10" dirty="0">
                <a:solidFill>
                  <a:srgbClr val="FFFFFF"/>
                </a:solidFill>
                <a:latin typeface="Calibri"/>
                <a:cs typeface="Calibri"/>
              </a:rPr>
              <a:t>must </a:t>
            </a:r>
            <a:r>
              <a:rPr sz="2600" spc="-5" dirty="0">
                <a:solidFill>
                  <a:srgbClr val="FFFFFF"/>
                </a:solidFill>
                <a:latin typeface="Calibri"/>
                <a:cs typeface="Calibri"/>
              </a:rPr>
              <a:t>be </a:t>
            </a:r>
            <a:r>
              <a:rPr sz="2600" spc="-10" dirty="0">
                <a:solidFill>
                  <a:srgbClr val="FFFFFF"/>
                </a:solidFill>
                <a:latin typeface="Calibri"/>
                <a:cs typeface="Calibri"/>
              </a:rPr>
              <a:t>well informed </a:t>
            </a:r>
            <a:r>
              <a:rPr sz="2600" spc="-5" dirty="0">
                <a:solidFill>
                  <a:srgbClr val="FFFFFF"/>
                </a:solidFill>
                <a:latin typeface="Calibri"/>
                <a:cs typeface="Calibri"/>
              </a:rPr>
              <a:t>on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 instruction in </a:t>
            </a:r>
            <a:r>
              <a:rPr sz="2600" spc="-10" dirty="0">
                <a:solidFill>
                  <a:srgbClr val="FFFFFF"/>
                </a:solidFill>
                <a:latin typeface="Calibri"/>
                <a:cs typeface="Calibri"/>
              </a:rPr>
              <a:t>order to </a:t>
            </a:r>
            <a:r>
              <a:rPr sz="2600" spc="-5" dirty="0">
                <a:solidFill>
                  <a:srgbClr val="FFFFFF"/>
                </a:solidFill>
                <a:latin typeface="Calibri"/>
                <a:cs typeface="Calibri"/>
              </a:rPr>
              <a:t>assist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in the </a:t>
            </a:r>
            <a:r>
              <a:rPr sz="2600" spc="-5" dirty="0">
                <a:solidFill>
                  <a:srgbClr val="FFFFFF"/>
                </a:solidFill>
                <a:latin typeface="Calibri"/>
                <a:cs typeface="Calibri"/>
              </a:rPr>
              <a:t>selection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2600" spc="-5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FFFFFF"/>
                </a:solidFill>
                <a:latin typeface="Calibri"/>
                <a:cs typeface="Calibri"/>
              </a:rPr>
              <a:t>implementation</a:t>
            </a:r>
            <a:r>
              <a:rPr sz="26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26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instructional</a:t>
            </a:r>
            <a:r>
              <a:rPr sz="2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FFFFFF"/>
                </a:solidFill>
                <a:latin typeface="Calibri"/>
                <a:cs typeface="Calibri"/>
              </a:rPr>
              <a:t>materials</a:t>
            </a:r>
            <a:r>
              <a:rPr sz="26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26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2600" spc="-5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FFFFFF"/>
                </a:solidFill>
                <a:latin typeface="Calibri"/>
                <a:cs typeface="Calibri"/>
              </a:rPr>
              <a:t>monitor</a:t>
            </a:r>
            <a:r>
              <a:rPr sz="26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FFFFFF"/>
                </a:solidFill>
                <a:latin typeface="Calibri"/>
                <a:cs typeface="Calibri"/>
              </a:rPr>
              <a:t>implementation.</a:t>
            </a:r>
            <a:endParaRPr sz="2600">
              <a:latin typeface="Calibri"/>
              <a:cs typeface="Calibri"/>
            </a:endParaRPr>
          </a:p>
          <a:p>
            <a:pPr marL="756285" marR="466725" lvl="1" indent="-287020">
              <a:lnSpc>
                <a:spcPct val="80000"/>
              </a:lnSpc>
              <a:spcBef>
                <a:spcPts val="630"/>
              </a:spcBef>
              <a:buFont typeface="Arial"/>
              <a:buChar char="–"/>
              <a:tabLst>
                <a:tab pos="756920" algn="l"/>
              </a:tabLst>
            </a:pPr>
            <a:r>
              <a:rPr sz="2600" spc="-10" dirty="0">
                <a:solidFill>
                  <a:srgbClr val="FFFFFF"/>
                </a:solidFill>
                <a:latin typeface="Calibri"/>
                <a:cs typeface="Calibri"/>
              </a:rPr>
              <a:t>Leaders’ </a:t>
            </a:r>
            <a:r>
              <a:rPr sz="2600" spc="-5" dirty="0">
                <a:solidFill>
                  <a:srgbClr val="FFFFFF"/>
                </a:solidFill>
                <a:latin typeface="Calibri"/>
                <a:cs typeface="Calibri"/>
              </a:rPr>
              <a:t>participation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in </a:t>
            </a:r>
            <a:r>
              <a:rPr sz="2600" spc="-10" dirty="0">
                <a:solidFill>
                  <a:srgbClr val="FFFFFF"/>
                </a:solidFill>
                <a:latin typeface="Calibri"/>
                <a:cs typeface="Calibri"/>
              </a:rPr>
              <a:t>professional development </a:t>
            </a:r>
            <a:r>
              <a:rPr sz="2600" spc="-5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FFFFFF"/>
                </a:solidFill>
                <a:latin typeface="Calibri"/>
                <a:cs typeface="Calibri"/>
              </a:rPr>
              <a:t>sessions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will </a:t>
            </a:r>
            <a:r>
              <a:rPr sz="2600" spc="-5" dirty="0">
                <a:solidFill>
                  <a:srgbClr val="FFFFFF"/>
                </a:solidFill>
                <a:latin typeface="Calibri"/>
                <a:cs typeface="Calibri"/>
              </a:rPr>
              <a:t>help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them </a:t>
            </a:r>
            <a:r>
              <a:rPr sz="2600" spc="-5" dirty="0">
                <a:solidFill>
                  <a:srgbClr val="FFFFFF"/>
                </a:solidFill>
                <a:latin typeface="Calibri"/>
                <a:cs typeface="Calibri"/>
              </a:rPr>
              <a:t>remain </a:t>
            </a:r>
            <a:r>
              <a:rPr sz="2600" spc="-10" dirty="0">
                <a:solidFill>
                  <a:srgbClr val="FFFFFF"/>
                </a:solidFill>
                <a:latin typeface="Calibri"/>
                <a:cs typeface="Calibri"/>
              </a:rPr>
              <a:t>informed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and will </a:t>
            </a:r>
            <a:r>
              <a:rPr sz="26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FFFFFF"/>
                </a:solidFill>
                <a:latin typeface="Calibri"/>
                <a:cs typeface="Calibri"/>
              </a:rPr>
              <a:t>provide</a:t>
            </a:r>
            <a:r>
              <a:rPr sz="26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26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spc="-15" dirty="0">
                <a:solidFill>
                  <a:srgbClr val="FFFFFF"/>
                </a:solidFill>
                <a:latin typeface="Calibri"/>
                <a:cs typeface="Calibri"/>
              </a:rPr>
              <a:t>focus </a:t>
            </a:r>
            <a:r>
              <a:rPr sz="2600" spc="-25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2600" spc="-5" dirty="0">
                <a:solidFill>
                  <a:srgbClr val="FFFFFF"/>
                </a:solidFill>
                <a:latin typeface="Calibri"/>
                <a:cs typeface="Calibri"/>
              </a:rPr>
              <a:t> monitoring.</a:t>
            </a:r>
            <a:endParaRPr sz="26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566396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61466" y="496950"/>
            <a:ext cx="741807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Functions</a:t>
            </a:r>
            <a:r>
              <a:rPr dirty="0"/>
              <a:t> </a:t>
            </a:r>
            <a:r>
              <a:rPr spc="-5" dirty="0"/>
              <a:t>of an </a:t>
            </a:r>
            <a:r>
              <a:rPr spc="-10" dirty="0"/>
              <a:t>Instructional</a:t>
            </a:r>
            <a:r>
              <a:rPr spc="-5" dirty="0"/>
              <a:t> </a:t>
            </a:r>
            <a:r>
              <a:rPr spc="-10" dirty="0"/>
              <a:t>Leader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45081"/>
            <a:ext cx="8033384" cy="4429125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355600" marR="147320" indent="-342900">
              <a:lnSpc>
                <a:spcPct val="80000"/>
              </a:lnSpc>
              <a:spcBef>
                <a:spcPts val="6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500" b="1" spc="-5" dirty="0">
                <a:solidFill>
                  <a:srgbClr val="FFFFFF"/>
                </a:solidFill>
                <a:latin typeface="Calibri"/>
                <a:cs typeface="Calibri"/>
              </a:rPr>
              <a:t>3) </a:t>
            </a:r>
            <a:r>
              <a:rPr sz="2500" b="1" spc="-10" dirty="0">
                <a:solidFill>
                  <a:srgbClr val="FFFFFF"/>
                </a:solidFill>
                <a:latin typeface="Calibri"/>
                <a:cs typeface="Calibri"/>
              </a:rPr>
              <a:t>Focus</a:t>
            </a:r>
            <a:r>
              <a:rPr sz="2500" b="1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b="1" spc="-5" dirty="0">
                <a:solidFill>
                  <a:srgbClr val="FFFFFF"/>
                </a:solidFill>
                <a:latin typeface="Calibri"/>
                <a:cs typeface="Calibri"/>
              </a:rPr>
              <a:t>on</a:t>
            </a:r>
            <a:r>
              <a:rPr sz="2500" b="1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b="1" spc="-5" dirty="0">
                <a:solidFill>
                  <a:srgbClr val="FFFFFF"/>
                </a:solidFill>
                <a:latin typeface="Calibri"/>
                <a:cs typeface="Calibri"/>
              </a:rPr>
              <a:t>alignment</a:t>
            </a:r>
            <a:r>
              <a:rPr sz="2500" b="1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b="1" spc="-5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2500" b="1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b="1" spc="-5" dirty="0">
                <a:solidFill>
                  <a:srgbClr val="FFFFFF"/>
                </a:solidFill>
                <a:latin typeface="Calibri"/>
                <a:cs typeface="Calibri"/>
              </a:rPr>
              <a:t>curriculum,</a:t>
            </a:r>
            <a:r>
              <a:rPr sz="2500" b="1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b="1" spc="-5" dirty="0">
                <a:solidFill>
                  <a:srgbClr val="FFFFFF"/>
                </a:solidFill>
                <a:latin typeface="Calibri"/>
                <a:cs typeface="Calibri"/>
              </a:rPr>
              <a:t>instruction, </a:t>
            </a:r>
            <a:r>
              <a:rPr sz="2500" b="1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b="1" spc="-5" dirty="0">
                <a:solidFill>
                  <a:srgbClr val="FFFFFF"/>
                </a:solidFill>
                <a:latin typeface="Calibri"/>
                <a:cs typeface="Calibri"/>
              </a:rPr>
              <a:t>assessment,</a:t>
            </a:r>
            <a:r>
              <a:rPr sz="2500" b="1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b="1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2500" b="1" spc="-10" dirty="0">
                <a:solidFill>
                  <a:srgbClr val="FFFFFF"/>
                </a:solidFill>
                <a:latin typeface="Calibri"/>
                <a:cs typeface="Calibri"/>
              </a:rPr>
              <a:t> standards:</a:t>
            </a:r>
            <a:r>
              <a:rPr sz="2500" b="1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If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student</a:t>
            </a:r>
            <a:r>
              <a:rPr sz="25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achievement</a:t>
            </a:r>
            <a:r>
              <a:rPr sz="2500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is</a:t>
            </a:r>
            <a:r>
              <a:rPr sz="25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goal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that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 goal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is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measured</a:t>
            </a:r>
            <a:r>
              <a:rPr sz="2500" spc="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by</a:t>
            </a:r>
            <a:r>
              <a:rPr sz="25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15" dirty="0">
                <a:solidFill>
                  <a:srgbClr val="FFFFFF"/>
                </a:solidFill>
                <a:latin typeface="Calibri"/>
                <a:cs typeface="Calibri"/>
              </a:rPr>
              <a:t>standards-based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assessments,</a:t>
            </a:r>
            <a:r>
              <a:rPr sz="2500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500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curriculum,</a:t>
            </a:r>
            <a:r>
              <a:rPr sz="2500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instruction,</a:t>
            </a:r>
            <a:r>
              <a:rPr sz="25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25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assessments </a:t>
            </a:r>
            <a:r>
              <a:rPr sz="2500" spc="-5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all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must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 be</a:t>
            </a:r>
            <a:r>
              <a:rPr sz="25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aligned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 with the </a:t>
            </a:r>
            <a:r>
              <a:rPr sz="2500" spc="-15" dirty="0">
                <a:solidFill>
                  <a:srgbClr val="FFFFFF"/>
                </a:solidFill>
                <a:latin typeface="Calibri"/>
                <a:cs typeface="Calibri"/>
              </a:rPr>
              <a:t>standards.</a:t>
            </a:r>
            <a:endParaRPr sz="2500">
              <a:latin typeface="Calibri"/>
              <a:cs typeface="Calibri"/>
            </a:endParaRPr>
          </a:p>
          <a:p>
            <a:pPr marL="355600" marR="175895" indent="-342900">
              <a:lnSpc>
                <a:spcPct val="80000"/>
              </a:lnSpc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500" b="1" spc="-5" dirty="0">
                <a:solidFill>
                  <a:srgbClr val="FFFFFF"/>
                </a:solidFill>
                <a:latin typeface="Calibri"/>
                <a:cs typeface="Calibri"/>
              </a:rPr>
              <a:t>4)</a:t>
            </a:r>
            <a:r>
              <a:rPr sz="2500" b="1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b="1" spc="-20" dirty="0">
                <a:solidFill>
                  <a:srgbClr val="FFFFFF"/>
                </a:solidFill>
                <a:latin typeface="Calibri"/>
                <a:cs typeface="Calibri"/>
              </a:rPr>
              <a:t>Data</a:t>
            </a:r>
            <a:r>
              <a:rPr sz="2500" b="1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b="1" spc="-5" dirty="0">
                <a:solidFill>
                  <a:srgbClr val="FFFFFF"/>
                </a:solidFill>
                <a:latin typeface="Calibri"/>
                <a:cs typeface="Calibri"/>
              </a:rPr>
              <a:t>analysis:</a:t>
            </a:r>
            <a:r>
              <a:rPr sz="2500" b="1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their</a:t>
            </a:r>
            <a:r>
              <a:rPr sz="25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20" dirty="0">
                <a:solidFill>
                  <a:srgbClr val="FFFFFF"/>
                </a:solidFill>
                <a:latin typeface="Calibri"/>
                <a:cs typeface="Calibri"/>
              </a:rPr>
              <a:t>focus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on</a:t>
            </a:r>
            <a:r>
              <a:rPr sz="25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improving</a:t>
            </a:r>
            <a:r>
              <a:rPr sz="25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achievement, </a:t>
            </a:r>
            <a:r>
              <a:rPr sz="2500" spc="-5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20" dirty="0">
                <a:solidFill>
                  <a:srgbClr val="FFFFFF"/>
                </a:solidFill>
                <a:latin typeface="Calibri"/>
                <a:cs typeface="Calibri"/>
              </a:rPr>
              <a:t>effective</a:t>
            </a:r>
            <a:r>
              <a:rPr sz="25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leaders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use</a:t>
            </a:r>
            <a:r>
              <a:rPr sz="25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multiple</a:t>
            </a:r>
            <a:r>
              <a:rPr sz="25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sources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 of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information</a:t>
            </a:r>
            <a:r>
              <a:rPr sz="25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15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assess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performance</a:t>
            </a:r>
            <a:r>
              <a:rPr sz="2500" spc="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55" dirty="0">
                <a:solidFill>
                  <a:srgbClr val="FFFFFF"/>
                </a:solidFill>
                <a:latin typeface="Calibri"/>
                <a:cs typeface="Calibri"/>
              </a:rPr>
              <a:t>(NAESP,</a:t>
            </a:r>
            <a:r>
              <a:rPr sz="2500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2001).</a:t>
            </a:r>
            <a:endParaRPr sz="25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10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Decisions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at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all</a:t>
            </a:r>
            <a:r>
              <a:rPr sz="22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levels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must</a:t>
            </a:r>
            <a:r>
              <a:rPr sz="22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be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based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on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pertinent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data.</a:t>
            </a:r>
            <a:endParaRPr sz="2200">
              <a:latin typeface="Calibri"/>
              <a:cs typeface="Calibri"/>
            </a:endParaRPr>
          </a:p>
          <a:p>
            <a:pPr marL="756285" marR="34290" lvl="1" indent="-287020">
              <a:lnSpc>
                <a:spcPct val="80000"/>
              </a:lnSpc>
              <a:spcBef>
                <a:spcPts val="530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Data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 is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used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2200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help</a:t>
            </a:r>
            <a:r>
              <a:rPr sz="22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school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leaders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become</a:t>
            </a:r>
            <a:r>
              <a:rPr sz="2200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more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effective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instructional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leaders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22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25" dirty="0">
                <a:solidFill>
                  <a:srgbClr val="FFFFFF"/>
                </a:solidFill>
                <a:latin typeface="Calibri"/>
                <a:cs typeface="Calibri"/>
              </a:rPr>
              <a:t>make</a:t>
            </a:r>
            <a:r>
              <a:rPr sz="2200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decisions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regarding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policy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2200" spc="-48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curriculum.</a:t>
            </a:r>
            <a:endParaRPr sz="2200">
              <a:latin typeface="Calibri"/>
              <a:cs typeface="Calibri"/>
            </a:endParaRPr>
          </a:p>
          <a:p>
            <a:pPr marL="756285" marR="5080" lvl="1" indent="-287020">
              <a:lnSpc>
                <a:spcPct val="80000"/>
              </a:lnSpc>
              <a:spcBef>
                <a:spcPts val="530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School</a:t>
            </a:r>
            <a:r>
              <a:rPr sz="22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leaders</a:t>
            </a:r>
            <a:r>
              <a:rPr sz="2200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can</a:t>
            </a:r>
            <a:r>
              <a:rPr sz="22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use</a:t>
            </a:r>
            <a:r>
              <a:rPr sz="22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data</a:t>
            </a:r>
            <a:r>
              <a:rPr sz="22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22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help</a:t>
            </a:r>
            <a:r>
              <a:rPr sz="22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guide</a:t>
            </a:r>
            <a:r>
              <a:rPr sz="22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200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instructional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 focus </a:t>
            </a:r>
            <a:r>
              <a:rPr sz="2200" spc="-4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 professional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development</a:t>
            </a:r>
            <a:r>
              <a:rPr sz="2200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22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teachers.</a:t>
            </a:r>
            <a:endParaRPr sz="22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342434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61466" y="496950"/>
            <a:ext cx="741807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Functions</a:t>
            </a:r>
            <a:r>
              <a:rPr dirty="0"/>
              <a:t> </a:t>
            </a:r>
            <a:r>
              <a:rPr spc="-5" dirty="0"/>
              <a:t>of an </a:t>
            </a:r>
            <a:r>
              <a:rPr spc="-10" dirty="0"/>
              <a:t>Instructional</a:t>
            </a:r>
            <a:r>
              <a:rPr spc="-5" dirty="0"/>
              <a:t> </a:t>
            </a:r>
            <a:r>
              <a:rPr spc="-10" dirty="0"/>
              <a:t>Leader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06394"/>
            <a:ext cx="7822565" cy="4366895"/>
          </a:xfrm>
          <a:prstGeom prst="rect">
            <a:avLst/>
          </a:prstGeom>
        </p:spPr>
        <p:txBody>
          <a:bodyPr vert="horz" wrap="square" lIns="0" tIns="6540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51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dirty="0">
                <a:solidFill>
                  <a:srgbClr val="FFFFFF"/>
                </a:solidFill>
                <a:latin typeface="Calibri"/>
                <a:cs typeface="Calibri"/>
              </a:rPr>
              <a:t>5) </a:t>
            </a:r>
            <a:r>
              <a:rPr sz="3200" b="1" spc="-10" dirty="0">
                <a:solidFill>
                  <a:srgbClr val="FFFFFF"/>
                </a:solidFill>
                <a:latin typeface="Calibri"/>
                <a:cs typeface="Calibri"/>
              </a:rPr>
              <a:t>Culture</a:t>
            </a:r>
            <a:r>
              <a:rPr sz="3200" b="1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b="1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3200" b="1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b="1" spc="-5" dirty="0">
                <a:solidFill>
                  <a:srgbClr val="FFFFFF"/>
                </a:solidFill>
                <a:latin typeface="Calibri"/>
                <a:cs typeface="Calibri"/>
              </a:rPr>
              <a:t>continuous</a:t>
            </a:r>
            <a:r>
              <a:rPr sz="3200" b="1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b="1" dirty="0">
                <a:solidFill>
                  <a:srgbClr val="FFFFFF"/>
                </a:solidFill>
                <a:latin typeface="Calibri"/>
                <a:cs typeface="Calibri"/>
              </a:rPr>
              <a:t>learning</a:t>
            </a:r>
            <a:r>
              <a:rPr sz="3200" b="1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b="1" spc="-20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3200" b="1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b="1" dirty="0">
                <a:solidFill>
                  <a:srgbClr val="FFFFFF"/>
                </a:solidFill>
                <a:latin typeface="Calibri"/>
                <a:cs typeface="Calibri"/>
              </a:rPr>
              <a:t>adults:</a:t>
            </a:r>
            <a:endParaRPr sz="3200">
              <a:latin typeface="Calibri"/>
              <a:cs typeface="Calibri"/>
            </a:endParaRPr>
          </a:p>
          <a:p>
            <a:pPr marL="756285" marR="411480" lvl="1" indent="-287020">
              <a:lnSpc>
                <a:spcPts val="3020"/>
              </a:lnSpc>
              <a:spcBef>
                <a:spcPts val="740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30" dirty="0">
                <a:solidFill>
                  <a:srgbClr val="FFFFFF"/>
                </a:solidFill>
                <a:latin typeface="Calibri"/>
                <a:cs typeface="Calibri"/>
              </a:rPr>
              <a:t>Effective</a:t>
            </a:r>
            <a:r>
              <a:rPr sz="28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instruction</a:t>
            </a:r>
            <a:r>
              <a:rPr sz="2800" spc="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is</a:t>
            </a:r>
            <a:r>
              <a:rPr sz="28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28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skill</a:t>
            </a:r>
            <a:r>
              <a:rPr sz="2800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that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can</a:t>
            </a:r>
            <a:r>
              <a:rPr sz="28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never</a:t>
            </a:r>
            <a:r>
              <a:rPr sz="28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be </a:t>
            </a:r>
            <a:r>
              <a:rPr sz="2800" spc="-6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perfected.</a:t>
            </a:r>
            <a:endParaRPr sz="2800">
              <a:latin typeface="Calibri"/>
              <a:cs typeface="Calibri"/>
            </a:endParaRPr>
          </a:p>
          <a:p>
            <a:pPr marL="756285" marR="5080" lvl="1" indent="-287020">
              <a:lnSpc>
                <a:spcPts val="3020"/>
              </a:lnSpc>
              <a:spcBef>
                <a:spcPts val="680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All </a:t>
            </a: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teachers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 can</a:t>
            </a:r>
            <a:r>
              <a:rPr sz="28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benefit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FFFFFF"/>
                </a:solidFill>
                <a:latin typeface="Calibri"/>
                <a:cs typeface="Calibri"/>
              </a:rPr>
              <a:t>from</a:t>
            </a:r>
            <a:r>
              <a:rPr sz="28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additional</a:t>
            </a:r>
            <a:r>
              <a:rPr sz="28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time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2800" spc="-6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support</a:t>
            </a:r>
            <a:r>
              <a:rPr sz="2800" spc="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FFFFFF"/>
                </a:solidFill>
                <a:latin typeface="Calibri"/>
                <a:cs typeface="Calibri"/>
              </a:rPr>
              <a:t>improve</a:t>
            </a:r>
            <a:r>
              <a:rPr sz="28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their</a:t>
            </a:r>
            <a:r>
              <a:rPr sz="28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instruction.</a:t>
            </a:r>
            <a:endParaRPr sz="2800">
              <a:latin typeface="Calibri"/>
              <a:cs typeface="Calibri"/>
            </a:endParaRPr>
          </a:p>
          <a:p>
            <a:pPr marL="756285" marR="297815" lvl="1" indent="-287020">
              <a:lnSpc>
                <a:spcPts val="3020"/>
              </a:lnSpc>
              <a:spcBef>
                <a:spcPts val="680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Leaders</a:t>
            </a:r>
            <a:r>
              <a:rPr sz="28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that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maintain</a:t>
            </a:r>
            <a:r>
              <a:rPr sz="28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learning</a:t>
            </a:r>
            <a:r>
              <a:rPr sz="28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as a</a:t>
            </a:r>
            <a:r>
              <a:rPr sz="28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priority</a:t>
            </a:r>
            <a:r>
              <a:rPr sz="2800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will </a:t>
            </a:r>
            <a:r>
              <a:rPr sz="2800" spc="-6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FFFFFF"/>
                </a:solidFill>
                <a:latin typeface="Calibri"/>
                <a:cs typeface="Calibri"/>
              </a:rPr>
              <a:t>provide</a:t>
            </a:r>
            <a:r>
              <a:rPr sz="28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released</a:t>
            </a:r>
            <a:r>
              <a:rPr sz="28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time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teachers</a:t>
            </a:r>
            <a:r>
              <a:rPr sz="28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FFFFFF"/>
                </a:solidFill>
                <a:latin typeface="Calibri"/>
                <a:cs typeface="Calibri"/>
              </a:rPr>
              <a:t>attend </a:t>
            </a: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FFFFFF"/>
                </a:solidFill>
                <a:latin typeface="Calibri"/>
                <a:cs typeface="Calibri"/>
              </a:rPr>
              <a:t>relevant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training.</a:t>
            </a:r>
            <a:endParaRPr sz="2800">
              <a:latin typeface="Calibri"/>
              <a:cs typeface="Calibri"/>
            </a:endParaRPr>
          </a:p>
          <a:p>
            <a:pPr marL="756285" marR="196850" lvl="1" indent="-287020">
              <a:lnSpc>
                <a:spcPts val="3020"/>
              </a:lnSpc>
              <a:spcBef>
                <a:spcPts val="690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They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FFFFFF"/>
                </a:solidFill>
                <a:latin typeface="Calibri"/>
                <a:cs typeface="Calibri"/>
              </a:rPr>
              <a:t>follow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up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by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monitoring</a:t>
            </a:r>
            <a:r>
              <a:rPr sz="28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28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providing </a:t>
            </a:r>
            <a:r>
              <a:rPr sz="2800" spc="-6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support</a:t>
            </a:r>
            <a:r>
              <a:rPr sz="2800" spc="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that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sustains</a:t>
            </a:r>
            <a:r>
              <a:rPr sz="2800" spc="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new</a:t>
            </a:r>
            <a:r>
              <a:rPr sz="28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learning.</a:t>
            </a:r>
            <a:endParaRPr sz="28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111571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34618" y="461899"/>
            <a:ext cx="7272020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000" spc="-20" dirty="0"/>
              <a:t>Roles </a:t>
            </a:r>
            <a:r>
              <a:rPr sz="4000" spc="-5" dirty="0"/>
              <a:t>of</a:t>
            </a:r>
            <a:r>
              <a:rPr sz="4000" spc="-20" dirty="0"/>
              <a:t> </a:t>
            </a:r>
            <a:r>
              <a:rPr sz="4000" dirty="0"/>
              <a:t>the</a:t>
            </a:r>
            <a:r>
              <a:rPr sz="4000" spc="-5" dirty="0"/>
              <a:t> Instructional</a:t>
            </a:r>
            <a:r>
              <a:rPr sz="4000" spc="-10" dirty="0"/>
              <a:t> </a:t>
            </a:r>
            <a:r>
              <a:rPr sz="4000" dirty="0"/>
              <a:t>leader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45081"/>
            <a:ext cx="7920990" cy="45662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500" i="1" spc="-5" dirty="0">
                <a:solidFill>
                  <a:srgbClr val="FFFFFF"/>
                </a:solidFill>
                <a:latin typeface="Calibri"/>
                <a:cs typeface="Calibri"/>
              </a:rPr>
              <a:t>Prioritizing</a:t>
            </a:r>
            <a:endParaRPr sz="2500">
              <a:latin typeface="Calibri"/>
              <a:cs typeface="Calibri"/>
            </a:endParaRPr>
          </a:p>
          <a:p>
            <a:pPr marL="756285" marR="330200" lvl="1" indent="-287020">
              <a:lnSpc>
                <a:spcPct val="80000"/>
              </a:lnSpc>
              <a:spcBef>
                <a:spcPts val="540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Decades</a:t>
            </a:r>
            <a:r>
              <a:rPr sz="22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22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research confirm</a:t>
            </a:r>
            <a:r>
              <a:rPr sz="22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that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those</a:t>
            </a:r>
            <a:r>
              <a:rPr sz="22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principals</a:t>
            </a:r>
            <a:r>
              <a:rPr sz="22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who</a:t>
            </a:r>
            <a:r>
              <a:rPr sz="22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place </a:t>
            </a:r>
            <a:r>
              <a:rPr sz="2200" spc="-4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academics</a:t>
            </a:r>
            <a:r>
              <a:rPr sz="22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as</a:t>
            </a:r>
            <a:r>
              <a:rPr sz="22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priority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experience</a:t>
            </a:r>
            <a:r>
              <a:rPr sz="2200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increased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student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achievement</a:t>
            </a:r>
            <a:r>
              <a:rPr sz="2200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(Bartell,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1990;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Cotton,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2000;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Johnson &amp;</a:t>
            </a:r>
            <a:r>
              <a:rPr sz="22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Asera,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 1999;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Short &amp;</a:t>
            </a:r>
            <a:r>
              <a:rPr sz="22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30" dirty="0">
                <a:solidFill>
                  <a:srgbClr val="FFFFFF"/>
                </a:solidFill>
                <a:latin typeface="Calibri"/>
                <a:cs typeface="Calibri"/>
              </a:rPr>
              <a:t>Spencer,</a:t>
            </a:r>
            <a:r>
              <a:rPr sz="2200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1990).</a:t>
            </a:r>
            <a:endParaRPr sz="2200">
              <a:latin typeface="Calibri"/>
              <a:cs typeface="Calibri"/>
            </a:endParaRPr>
          </a:p>
          <a:p>
            <a:pPr marL="756285" marR="5080" lvl="1" indent="-287020">
              <a:lnSpc>
                <a:spcPct val="80000"/>
              </a:lnSpc>
              <a:spcBef>
                <a:spcPts val="525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With instructional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 improvement</a:t>
            </a:r>
            <a:r>
              <a:rPr sz="2200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at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2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top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that</a:t>
            </a:r>
            <a:r>
              <a:rPr sz="22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prioritized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list,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principals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 have</a:t>
            </a:r>
            <a:r>
              <a:rPr sz="22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2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power</a:t>
            </a:r>
            <a:r>
              <a:rPr sz="2200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22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organize</a:t>
            </a:r>
            <a:r>
              <a:rPr sz="22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so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that</a:t>
            </a:r>
            <a:r>
              <a:rPr sz="22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those</a:t>
            </a:r>
            <a:r>
              <a:rPr sz="2200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main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concerns</a:t>
            </a:r>
            <a:r>
              <a:rPr sz="22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(i.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e.,</a:t>
            </a:r>
            <a:r>
              <a:rPr sz="22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improved</a:t>
            </a:r>
            <a:r>
              <a:rPr sz="22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primary</a:t>
            </a:r>
            <a:r>
              <a:rPr sz="22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grade</a:t>
            </a:r>
            <a:r>
              <a:rPr sz="22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reading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instruction,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 are </a:t>
            </a:r>
            <a:r>
              <a:rPr sz="2200" spc="-4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addressed).</a:t>
            </a:r>
            <a:endParaRPr sz="22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Principals</a:t>
            </a:r>
            <a:r>
              <a:rPr sz="22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can</a:t>
            </a:r>
            <a:r>
              <a:rPr sz="22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arrange</a:t>
            </a:r>
            <a:r>
              <a:rPr sz="22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instructional</a:t>
            </a:r>
            <a:r>
              <a:rPr sz="22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schedules</a:t>
            </a:r>
            <a:endParaRPr sz="22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Set</a:t>
            </a:r>
            <a:r>
              <a:rPr sz="22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aside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time</a:t>
            </a:r>
            <a:r>
              <a:rPr sz="2200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grade-level</a:t>
            </a:r>
            <a:r>
              <a:rPr sz="22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teams</a:t>
            </a:r>
            <a:r>
              <a:rPr sz="22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22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meet</a:t>
            </a:r>
            <a:endParaRPr sz="2200">
              <a:latin typeface="Calibri"/>
              <a:cs typeface="Calibri"/>
            </a:endParaRPr>
          </a:p>
          <a:p>
            <a:pPr marL="756285" marR="713105" lvl="1" indent="-287020">
              <a:lnSpc>
                <a:spcPts val="2120"/>
              </a:lnSpc>
              <a:spcBef>
                <a:spcPts val="505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Provide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released time</a:t>
            </a:r>
            <a:r>
              <a:rPr sz="2200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teachers</a:t>
            </a:r>
            <a:r>
              <a:rPr sz="22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22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attend</a:t>
            </a:r>
            <a:r>
              <a:rPr sz="22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professional </a:t>
            </a:r>
            <a:r>
              <a:rPr sz="2200" spc="-4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development</a:t>
            </a:r>
            <a:endParaRPr sz="2200">
              <a:latin typeface="Calibri"/>
              <a:cs typeface="Calibri"/>
            </a:endParaRPr>
          </a:p>
          <a:p>
            <a:pPr marL="756285" marR="750570" lvl="1" indent="-287020">
              <a:lnSpc>
                <a:spcPts val="2110"/>
              </a:lnSpc>
              <a:spcBef>
                <a:spcPts val="525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Monitor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progress</a:t>
            </a:r>
            <a:r>
              <a:rPr sz="22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implementation</a:t>
            </a:r>
            <a:r>
              <a:rPr sz="2200" spc="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22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ensure</a:t>
            </a:r>
            <a:r>
              <a:rPr sz="22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that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scientifically</a:t>
            </a:r>
            <a:r>
              <a:rPr sz="22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based</a:t>
            </a:r>
            <a:r>
              <a:rPr sz="22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instruction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implemented</a:t>
            </a:r>
            <a:r>
              <a:rPr sz="2200" spc="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schoolwide.</a:t>
            </a:r>
            <a:endParaRPr sz="22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44645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34618" y="461899"/>
            <a:ext cx="7272020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000" spc="-20" dirty="0"/>
              <a:t>Roles </a:t>
            </a:r>
            <a:r>
              <a:rPr sz="4000" spc="-5" dirty="0"/>
              <a:t>of</a:t>
            </a:r>
            <a:r>
              <a:rPr sz="4000" spc="-20" dirty="0"/>
              <a:t> </a:t>
            </a:r>
            <a:r>
              <a:rPr sz="4000" dirty="0"/>
              <a:t>the</a:t>
            </a:r>
            <a:r>
              <a:rPr sz="4000" spc="-5" dirty="0"/>
              <a:t> Instructional</a:t>
            </a:r>
            <a:r>
              <a:rPr sz="4000" spc="-10" dirty="0"/>
              <a:t> </a:t>
            </a:r>
            <a:r>
              <a:rPr sz="4000" dirty="0"/>
              <a:t>leader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27699"/>
            <a:ext cx="8039100" cy="4686935"/>
          </a:xfrm>
          <a:prstGeom prst="rect">
            <a:avLst/>
          </a:prstGeom>
        </p:spPr>
        <p:txBody>
          <a:bodyPr vert="horz" wrap="square" lIns="0" tIns="5588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44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i="1" spc="-5" dirty="0">
                <a:solidFill>
                  <a:srgbClr val="FFFFFF"/>
                </a:solidFill>
                <a:latin typeface="Calibri"/>
                <a:cs typeface="Calibri"/>
              </a:rPr>
              <a:t>Aligning</a:t>
            </a:r>
            <a:endParaRPr sz="2700">
              <a:latin typeface="Calibri"/>
              <a:cs typeface="Calibri"/>
            </a:endParaRPr>
          </a:p>
          <a:p>
            <a:pPr marL="756285" marR="366395" lvl="1" indent="-287020">
              <a:lnSpc>
                <a:spcPts val="2590"/>
              </a:lnSpc>
              <a:spcBef>
                <a:spcPts val="630"/>
              </a:spcBef>
              <a:buFont typeface="Arial"/>
              <a:buChar char="–"/>
              <a:tabLst>
                <a:tab pos="756920" algn="l"/>
              </a:tabLst>
            </a:pP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Principals</a:t>
            </a:r>
            <a:r>
              <a:rPr sz="24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must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impart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upon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 teachers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 importance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2400" spc="-5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aligning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curriculum, instruction,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assessment 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24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standards.</a:t>
            </a:r>
            <a:endParaRPr sz="2400">
              <a:latin typeface="Calibri"/>
              <a:cs typeface="Calibri"/>
            </a:endParaRPr>
          </a:p>
          <a:p>
            <a:pPr marL="756285" marR="1108710" lvl="1" indent="-287020">
              <a:lnSpc>
                <a:spcPts val="2590"/>
              </a:lnSpc>
              <a:spcBef>
                <a:spcPts val="580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The principal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must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also guide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teachers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in 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effective </a:t>
            </a:r>
            <a:r>
              <a:rPr sz="2400" spc="-5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alignment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practices.</a:t>
            </a:r>
            <a:endParaRPr sz="2400">
              <a:latin typeface="Calibri"/>
              <a:cs typeface="Calibri"/>
            </a:endParaRPr>
          </a:p>
          <a:p>
            <a:pPr marL="756285" marR="5080" lvl="1" indent="-287020">
              <a:lnSpc>
                <a:spcPts val="2590"/>
              </a:lnSpc>
              <a:spcBef>
                <a:spcPts val="585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Study 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groups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or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departmental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meetings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can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be established </a:t>
            </a:r>
            <a:r>
              <a:rPr sz="2400" spc="-5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with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expectation</a:t>
            </a:r>
            <a:r>
              <a:rPr sz="24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that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teachers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work</a:t>
            </a:r>
            <a:r>
              <a:rPr sz="24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together:</a:t>
            </a:r>
            <a:endParaRPr sz="2400">
              <a:latin typeface="Calibri"/>
              <a:cs typeface="Calibri"/>
            </a:endParaRPr>
          </a:p>
          <a:p>
            <a:pPr marL="1155700" lvl="2" indent="-229235">
              <a:lnSpc>
                <a:spcPct val="100000"/>
              </a:lnSpc>
              <a:spcBef>
                <a:spcPts val="229"/>
              </a:spcBef>
              <a:buFont typeface="Arial"/>
              <a:buChar char="•"/>
              <a:tabLst>
                <a:tab pos="1155700" algn="l"/>
                <a:tab pos="1156335" algn="l"/>
              </a:tabLst>
            </a:pP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interpret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 the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 standards,</a:t>
            </a:r>
            <a:endParaRPr sz="2000">
              <a:latin typeface="Calibri"/>
              <a:cs typeface="Calibri"/>
            </a:endParaRPr>
          </a:p>
          <a:p>
            <a:pPr marL="1155700" lvl="2" indent="-229235">
              <a:lnSpc>
                <a:spcPct val="100000"/>
              </a:lnSpc>
              <a:spcBef>
                <a:spcPts val="240"/>
              </a:spcBef>
              <a:buFont typeface="Arial"/>
              <a:buChar char="•"/>
              <a:tabLst>
                <a:tab pos="1155700" algn="l"/>
                <a:tab pos="1156335" algn="l"/>
              </a:tabLst>
            </a:pP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study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0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scope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sequence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0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curriculum,</a:t>
            </a:r>
            <a:endParaRPr sz="2000">
              <a:latin typeface="Calibri"/>
              <a:cs typeface="Calibri"/>
            </a:endParaRPr>
          </a:p>
          <a:p>
            <a:pPr marL="1155700" lvl="2" indent="-229235">
              <a:lnSpc>
                <a:spcPct val="100000"/>
              </a:lnSpc>
              <a:spcBef>
                <a:spcPts val="245"/>
              </a:spcBef>
              <a:buFont typeface="Arial"/>
              <a:buChar char="•"/>
              <a:tabLst>
                <a:tab pos="1155700" algn="l"/>
                <a:tab pos="1156335" algn="l"/>
              </a:tabLst>
            </a:pP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share</a:t>
            </a:r>
            <a:r>
              <a:rPr sz="20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effective</a:t>
            </a:r>
            <a:r>
              <a:rPr sz="2000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instructional</a:t>
            </a:r>
            <a:r>
              <a:rPr sz="20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strategies,</a:t>
            </a:r>
            <a:endParaRPr sz="2000">
              <a:latin typeface="Calibri"/>
              <a:cs typeface="Calibri"/>
            </a:endParaRPr>
          </a:p>
          <a:p>
            <a:pPr marL="1155700" lvl="2" indent="-229235">
              <a:lnSpc>
                <a:spcPct val="100000"/>
              </a:lnSpc>
              <a:spcBef>
                <a:spcPts val="240"/>
              </a:spcBef>
              <a:buFont typeface="Arial"/>
              <a:buChar char="•"/>
              <a:tabLst>
                <a:tab pos="1155700" algn="l"/>
                <a:tab pos="1156335" algn="l"/>
              </a:tabLst>
            </a:pP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examine</a:t>
            </a:r>
            <a:r>
              <a:rPr sz="20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released</a:t>
            </a:r>
            <a:r>
              <a:rPr sz="20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assessment</a:t>
            </a:r>
            <a:r>
              <a:rPr sz="2000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items,</a:t>
            </a:r>
            <a:endParaRPr sz="2000">
              <a:latin typeface="Calibri"/>
              <a:cs typeface="Calibri"/>
            </a:endParaRPr>
          </a:p>
          <a:p>
            <a:pPr marL="1155700" lvl="2" indent="-229235">
              <a:lnSpc>
                <a:spcPct val="100000"/>
              </a:lnSpc>
              <a:spcBef>
                <a:spcPts val="240"/>
              </a:spcBef>
              <a:buFont typeface="Arial"/>
              <a:buChar char="•"/>
              <a:tabLst>
                <a:tab pos="1155700" algn="l"/>
                <a:tab pos="1156335" algn="l"/>
              </a:tabLst>
            </a:pP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analyze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student</a:t>
            </a:r>
            <a:r>
              <a:rPr sz="20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work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20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determine</a:t>
            </a:r>
            <a:r>
              <a:rPr sz="20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instructional</a:t>
            </a:r>
            <a:r>
              <a:rPr sz="2000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effectiveness.</a:t>
            </a:r>
            <a:endParaRPr sz="20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297912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34618" y="461899"/>
            <a:ext cx="7272020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000" spc="-20" dirty="0"/>
              <a:t>Roles </a:t>
            </a:r>
            <a:r>
              <a:rPr sz="4000" spc="-5" dirty="0"/>
              <a:t>of</a:t>
            </a:r>
            <a:r>
              <a:rPr sz="4000" spc="-20" dirty="0"/>
              <a:t> </a:t>
            </a:r>
            <a:r>
              <a:rPr sz="4000" dirty="0"/>
              <a:t>the</a:t>
            </a:r>
            <a:r>
              <a:rPr sz="4000" spc="-5" dirty="0"/>
              <a:t> Instructional</a:t>
            </a:r>
            <a:r>
              <a:rPr sz="4000" spc="-10" dirty="0"/>
              <a:t> </a:t>
            </a:r>
            <a:r>
              <a:rPr sz="4000" dirty="0"/>
              <a:t>leader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45081"/>
            <a:ext cx="8006080" cy="47504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 algn="just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5600" algn="l"/>
              </a:tabLst>
            </a:pPr>
            <a:r>
              <a:rPr sz="2500" i="1" spc="-5" dirty="0">
                <a:solidFill>
                  <a:srgbClr val="FFFFFF"/>
                </a:solidFill>
                <a:latin typeface="Calibri"/>
                <a:cs typeface="Calibri"/>
              </a:rPr>
              <a:t>Assessing</a:t>
            </a:r>
            <a:endParaRPr sz="2500">
              <a:latin typeface="Calibri"/>
              <a:cs typeface="Calibri"/>
            </a:endParaRPr>
          </a:p>
          <a:p>
            <a:pPr marL="355600" marR="535940" indent="-342900" algn="just">
              <a:lnSpc>
                <a:spcPts val="2400"/>
              </a:lnSpc>
              <a:spcBef>
                <a:spcPts val="580"/>
              </a:spcBef>
              <a:buFont typeface="Arial"/>
              <a:buChar char="•"/>
              <a:tabLst>
                <a:tab pos="355600" algn="l"/>
              </a:tabLst>
            </a:pP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principal </a:t>
            </a:r>
            <a:r>
              <a:rPr sz="2500" spc="-20" dirty="0">
                <a:solidFill>
                  <a:srgbClr val="FFFFFF"/>
                </a:solidFill>
                <a:latin typeface="Calibri"/>
                <a:cs typeface="Calibri"/>
              </a:rPr>
              <a:t>plays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2500" spc="-35" dirty="0">
                <a:solidFill>
                  <a:srgbClr val="FFFFFF"/>
                </a:solidFill>
                <a:latin typeface="Calibri"/>
                <a:cs typeface="Calibri"/>
              </a:rPr>
              <a:t>key </a:t>
            </a:r>
            <a:r>
              <a:rPr sz="2500" spc="-15" dirty="0">
                <a:solidFill>
                  <a:srgbClr val="FFFFFF"/>
                </a:solidFill>
                <a:latin typeface="Calibri"/>
                <a:cs typeface="Calibri"/>
              </a:rPr>
              <a:t>role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in selection of schoolwide </a:t>
            </a:r>
            <a:r>
              <a:rPr sz="2500" spc="-5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assessment</a:t>
            </a:r>
            <a:r>
              <a:rPr sz="25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instruments.</a:t>
            </a:r>
            <a:endParaRPr sz="2500">
              <a:latin typeface="Calibri"/>
              <a:cs typeface="Calibri"/>
            </a:endParaRPr>
          </a:p>
          <a:p>
            <a:pPr marL="355600" marR="20955" indent="-342900" algn="just">
              <a:lnSpc>
                <a:spcPts val="2400"/>
              </a:lnSpc>
              <a:spcBef>
                <a:spcPts val="600"/>
              </a:spcBef>
              <a:buFont typeface="Arial"/>
              <a:buChar char="•"/>
              <a:tabLst>
                <a:tab pos="355600" algn="l"/>
              </a:tabLst>
            </a:pP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The administration,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scoring, reporting, and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appropriate use </a:t>
            </a:r>
            <a:r>
              <a:rPr sz="2500" spc="-5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of assessment </a:t>
            </a:r>
            <a:r>
              <a:rPr sz="2500" spc="-20" dirty="0">
                <a:solidFill>
                  <a:srgbClr val="FFFFFF"/>
                </a:solidFill>
                <a:latin typeface="Calibri"/>
                <a:cs typeface="Calibri"/>
              </a:rPr>
              <a:t>data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should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be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stressed by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the school 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leader </a:t>
            </a:r>
            <a:r>
              <a:rPr sz="2500" spc="-5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as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a critical</a:t>
            </a:r>
            <a:r>
              <a:rPr sz="25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element</a:t>
            </a:r>
            <a:r>
              <a:rPr sz="25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increased</a:t>
            </a:r>
            <a:r>
              <a:rPr sz="25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student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achievement.</a:t>
            </a:r>
            <a:endParaRPr sz="2500">
              <a:latin typeface="Calibri"/>
              <a:cs typeface="Calibri"/>
            </a:endParaRPr>
          </a:p>
          <a:p>
            <a:pPr marL="355600" marR="421005" indent="-342900" algn="just">
              <a:lnSpc>
                <a:spcPts val="2400"/>
              </a:lnSpc>
              <a:spcBef>
                <a:spcPts val="605"/>
              </a:spcBef>
              <a:buFont typeface="Arial"/>
              <a:buChar char="•"/>
              <a:tabLst>
                <a:tab pos="355600" algn="l"/>
              </a:tabLst>
            </a:pP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Principals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should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regularly </a:t>
            </a:r>
            <a:r>
              <a:rPr sz="2500" spc="-15" dirty="0">
                <a:solidFill>
                  <a:srgbClr val="FFFFFF"/>
                </a:solidFill>
                <a:latin typeface="Calibri"/>
                <a:cs typeface="Calibri"/>
              </a:rPr>
              <a:t>analyze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student achievement </a:t>
            </a:r>
            <a:r>
              <a:rPr sz="2500" spc="-5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20" dirty="0">
                <a:solidFill>
                  <a:srgbClr val="FFFFFF"/>
                </a:solidFill>
                <a:latin typeface="Calibri"/>
                <a:cs typeface="Calibri"/>
              </a:rPr>
              <a:t>data </a:t>
            </a:r>
            <a:r>
              <a:rPr sz="2500" spc="-15" dirty="0">
                <a:solidFill>
                  <a:srgbClr val="FFFFFF"/>
                </a:solidFill>
                <a:latin typeface="Calibri"/>
                <a:cs typeface="Calibri"/>
              </a:rPr>
              <a:t>to inform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decisions </a:t>
            </a:r>
            <a:r>
              <a:rPr sz="2500" spc="-15" dirty="0">
                <a:solidFill>
                  <a:srgbClr val="FFFFFF"/>
                </a:solidFill>
                <a:latin typeface="Calibri"/>
                <a:cs typeface="Calibri"/>
              </a:rPr>
              <a:t>regarding </a:t>
            </a:r>
            <a:r>
              <a:rPr sz="2500" spc="-30" dirty="0">
                <a:solidFill>
                  <a:srgbClr val="FFFFFF"/>
                </a:solidFill>
                <a:latin typeface="Calibri"/>
                <a:cs typeface="Calibri"/>
              </a:rPr>
              <a:t>policy, </a:t>
            </a:r>
            <a:r>
              <a:rPr sz="2500" spc="-15" dirty="0">
                <a:solidFill>
                  <a:srgbClr val="FFFFFF"/>
                </a:solidFill>
                <a:latin typeface="Calibri"/>
                <a:cs typeface="Calibri"/>
              </a:rPr>
              <a:t>programs,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2500" spc="-5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15" dirty="0">
                <a:solidFill>
                  <a:srgbClr val="FFFFFF"/>
                </a:solidFill>
                <a:latin typeface="Calibri"/>
                <a:cs typeface="Calibri"/>
              </a:rPr>
              <a:t>professional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development.</a:t>
            </a:r>
            <a:endParaRPr sz="2500">
              <a:latin typeface="Calibri"/>
              <a:cs typeface="Calibri"/>
            </a:endParaRPr>
          </a:p>
          <a:p>
            <a:pPr marL="355600" marR="5080" indent="-342900">
              <a:lnSpc>
                <a:spcPct val="80000"/>
              </a:lnSpc>
              <a:spcBef>
                <a:spcPts val="6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500" spc="-35" dirty="0">
                <a:solidFill>
                  <a:srgbClr val="FFFFFF"/>
                </a:solidFill>
                <a:latin typeface="Calibri"/>
                <a:cs typeface="Calibri"/>
              </a:rPr>
              <a:t>Teachers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20" dirty="0">
                <a:solidFill>
                  <a:srgbClr val="FFFFFF"/>
                </a:solidFill>
                <a:latin typeface="Calibri"/>
                <a:cs typeface="Calibri"/>
              </a:rPr>
              <a:t>may</a:t>
            </a:r>
            <a:r>
              <a:rPr sz="2500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need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guidance</a:t>
            </a:r>
            <a:r>
              <a:rPr sz="2500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15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20" dirty="0">
                <a:solidFill>
                  <a:srgbClr val="FFFFFF"/>
                </a:solidFill>
                <a:latin typeface="Calibri"/>
                <a:cs typeface="Calibri"/>
              </a:rPr>
              <a:t>effectively</a:t>
            </a:r>
            <a:r>
              <a:rPr sz="2500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30" dirty="0">
                <a:solidFill>
                  <a:srgbClr val="FFFFFF"/>
                </a:solidFill>
                <a:latin typeface="Calibri"/>
                <a:cs typeface="Calibri"/>
              </a:rPr>
              <a:t>administer, </a:t>
            </a:r>
            <a:r>
              <a:rPr sz="25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15" dirty="0">
                <a:solidFill>
                  <a:srgbClr val="FFFFFF"/>
                </a:solidFill>
                <a:latin typeface="Calibri"/>
                <a:cs typeface="Calibri"/>
              </a:rPr>
              <a:t>score,</a:t>
            </a:r>
            <a:r>
              <a:rPr sz="25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interpret,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25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15" dirty="0">
                <a:solidFill>
                  <a:srgbClr val="FFFFFF"/>
                </a:solidFill>
                <a:latin typeface="Calibri"/>
                <a:cs typeface="Calibri"/>
              </a:rPr>
              <a:t>analyze</a:t>
            </a:r>
            <a:r>
              <a:rPr sz="2500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5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20" dirty="0">
                <a:solidFill>
                  <a:srgbClr val="FFFFFF"/>
                </a:solidFill>
                <a:latin typeface="Calibri"/>
                <a:cs typeface="Calibri"/>
              </a:rPr>
              <a:t>data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 and</a:t>
            </a:r>
            <a:r>
              <a:rPr sz="25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also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15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utilize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2500" spc="-5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20" dirty="0">
                <a:solidFill>
                  <a:srgbClr val="FFFFFF"/>
                </a:solidFill>
                <a:latin typeface="Calibri"/>
                <a:cs typeface="Calibri"/>
              </a:rPr>
              <a:t>data</a:t>
            </a:r>
            <a:r>
              <a:rPr sz="25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making instructional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changes.</a:t>
            </a:r>
            <a:endParaRPr sz="2500">
              <a:latin typeface="Calibri"/>
              <a:cs typeface="Calibri"/>
            </a:endParaRPr>
          </a:p>
          <a:p>
            <a:pPr marL="355600" marR="242570" indent="-342900">
              <a:lnSpc>
                <a:spcPts val="2400"/>
              </a:lnSpc>
              <a:spcBef>
                <a:spcPts val="5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principal</a:t>
            </a:r>
            <a:r>
              <a:rPr sz="2500" spc="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is</a:t>
            </a:r>
            <a:r>
              <a:rPr sz="25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responsible</a:t>
            </a:r>
            <a:r>
              <a:rPr sz="25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25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 ensuring</a:t>
            </a:r>
            <a:r>
              <a:rPr sz="25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that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 the</a:t>
            </a:r>
            <a:r>
              <a:rPr sz="25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teachers </a:t>
            </a:r>
            <a:r>
              <a:rPr sz="2500" spc="-5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receive</a:t>
            </a:r>
            <a:r>
              <a:rPr sz="25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5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guidance</a:t>
            </a:r>
            <a:r>
              <a:rPr sz="25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they</a:t>
            </a:r>
            <a:r>
              <a:rPr sz="25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15" dirty="0">
                <a:solidFill>
                  <a:srgbClr val="FFFFFF"/>
                </a:solidFill>
                <a:latin typeface="Calibri"/>
                <a:cs typeface="Calibri"/>
              </a:rPr>
              <a:t>require.</a:t>
            </a:r>
            <a:endParaRPr sz="25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50114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43050" y="1981200"/>
            <a:ext cx="5457825" cy="3638550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1524380" y="1086358"/>
            <a:ext cx="632206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9040" marR="5080" indent="-1196975">
              <a:lnSpc>
                <a:spcPct val="100000"/>
              </a:lnSpc>
              <a:spcBef>
                <a:spcPts val="100"/>
              </a:spcBef>
            </a:pPr>
            <a:r>
              <a:rPr sz="1800" spc="-15" dirty="0">
                <a:solidFill>
                  <a:srgbClr val="FFFFFF"/>
                </a:solidFill>
                <a:latin typeface="Arial Black"/>
                <a:cs typeface="Arial Black"/>
              </a:rPr>
              <a:t>HOW</a:t>
            </a:r>
            <a:r>
              <a:rPr sz="1800" spc="-2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Arial Black"/>
                <a:cs typeface="Arial Black"/>
              </a:rPr>
              <a:t>INSTRUCTIONAL</a:t>
            </a:r>
            <a:r>
              <a:rPr sz="1800" spc="1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1800" dirty="0">
                <a:solidFill>
                  <a:srgbClr val="FFFFFF"/>
                </a:solidFill>
                <a:latin typeface="Arial Black"/>
                <a:cs typeface="Arial Black"/>
              </a:rPr>
              <a:t>LEADERSHIP</a:t>
            </a:r>
            <a:r>
              <a:rPr sz="1800" spc="-5" dirty="0">
                <a:solidFill>
                  <a:srgbClr val="FFFFFF"/>
                </a:solidFill>
                <a:latin typeface="Arial Black"/>
                <a:cs typeface="Arial Black"/>
              </a:rPr>
              <a:t> DIFFER </a:t>
            </a:r>
            <a:r>
              <a:rPr sz="1800" spc="-10" dirty="0">
                <a:solidFill>
                  <a:srgbClr val="FFFFFF"/>
                </a:solidFill>
                <a:latin typeface="Arial Black"/>
                <a:cs typeface="Arial Black"/>
              </a:rPr>
              <a:t>FROM </a:t>
            </a:r>
            <a:r>
              <a:rPr sz="1800" spc="-58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1800" spc="-15" dirty="0">
                <a:solidFill>
                  <a:srgbClr val="FFFFFF"/>
                </a:solidFill>
                <a:latin typeface="Arial Black"/>
                <a:cs typeface="Arial Black"/>
              </a:rPr>
              <a:t>ADMINISTRATIVE</a:t>
            </a:r>
            <a:r>
              <a:rPr sz="1800" spc="-2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1800" dirty="0">
                <a:solidFill>
                  <a:srgbClr val="FFFFFF"/>
                </a:solidFill>
                <a:latin typeface="Arial Black"/>
                <a:cs typeface="Arial Black"/>
              </a:rPr>
              <a:t>LEADERSHIP</a:t>
            </a:r>
            <a:endParaRPr sz="1800"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34618" y="461899"/>
            <a:ext cx="7272020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000" spc="-20" dirty="0"/>
              <a:t>Roles </a:t>
            </a:r>
            <a:r>
              <a:rPr sz="4000" spc="-5" dirty="0"/>
              <a:t>of</a:t>
            </a:r>
            <a:r>
              <a:rPr sz="4000" spc="-20" dirty="0"/>
              <a:t> </a:t>
            </a:r>
            <a:r>
              <a:rPr sz="4000" dirty="0"/>
              <a:t>the</a:t>
            </a:r>
            <a:r>
              <a:rPr sz="4000" spc="-5" dirty="0"/>
              <a:t> Instructional</a:t>
            </a:r>
            <a:r>
              <a:rPr sz="4000" spc="-10" dirty="0"/>
              <a:t> </a:t>
            </a:r>
            <a:r>
              <a:rPr sz="4000" dirty="0"/>
              <a:t>leader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55749"/>
            <a:ext cx="7959090" cy="418337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i="1" spc="-10" dirty="0">
                <a:solidFill>
                  <a:srgbClr val="FFFFFF"/>
                </a:solidFill>
                <a:latin typeface="Calibri"/>
                <a:cs typeface="Calibri"/>
              </a:rPr>
              <a:t>Monitoring</a:t>
            </a:r>
            <a:endParaRPr sz="2200">
              <a:latin typeface="Calibri"/>
              <a:cs typeface="Calibri"/>
            </a:endParaRPr>
          </a:p>
          <a:p>
            <a:pPr marL="355600" marR="5080" indent="-342900">
              <a:lnSpc>
                <a:spcPct val="80100"/>
              </a:lnSpc>
              <a:spcBef>
                <a:spcPts val="5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Monitoring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ensure</a:t>
            </a:r>
            <a:r>
              <a:rPr sz="22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that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 the</a:t>
            </a:r>
            <a:r>
              <a:rPr sz="22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school’s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curriculum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is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 implemented </a:t>
            </a:r>
            <a:r>
              <a:rPr sz="2200" spc="-4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with</a:t>
            </a:r>
            <a:r>
              <a:rPr sz="22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fidelity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that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any</a:t>
            </a:r>
            <a:r>
              <a:rPr sz="22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instructional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changes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actually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occur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driven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by</a:t>
            </a:r>
            <a:r>
              <a:rPr sz="22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data.</a:t>
            </a:r>
            <a:endParaRPr sz="2200">
              <a:latin typeface="Calibri"/>
              <a:cs typeface="Calibri"/>
            </a:endParaRPr>
          </a:p>
          <a:p>
            <a:pPr marL="355600" marR="285115" indent="-342900">
              <a:lnSpc>
                <a:spcPct val="80000"/>
              </a:lnSpc>
              <a:spcBef>
                <a:spcPts val="5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Once</a:t>
            </a:r>
            <a:r>
              <a:rPr sz="22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data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are</a:t>
            </a:r>
            <a:r>
              <a:rPr sz="22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analyzed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2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school</a:t>
            </a:r>
            <a:r>
              <a:rPr sz="22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staff</a:t>
            </a:r>
            <a:r>
              <a:rPr sz="22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understands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 what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implications</a:t>
            </a:r>
            <a:r>
              <a:rPr sz="22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200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data</a:t>
            </a:r>
            <a:r>
              <a:rPr sz="22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have</a:t>
            </a:r>
            <a:r>
              <a:rPr sz="22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22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instruction, instructional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 decisions </a:t>
            </a:r>
            <a:r>
              <a:rPr sz="2200" spc="-4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are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 made.</a:t>
            </a:r>
            <a:endParaRPr sz="2200">
              <a:latin typeface="Calibri"/>
              <a:cs typeface="Calibri"/>
            </a:endParaRPr>
          </a:p>
          <a:p>
            <a:pPr marL="355600" marR="71120" indent="-342900">
              <a:lnSpc>
                <a:spcPct val="80000"/>
              </a:lnSpc>
              <a:spcBef>
                <a:spcPts val="5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2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principal</a:t>
            </a:r>
            <a:r>
              <a:rPr sz="22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follows</a:t>
            </a:r>
            <a:r>
              <a:rPr sz="22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up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by</a:t>
            </a:r>
            <a:r>
              <a:rPr sz="22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asking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questions,</a:t>
            </a:r>
            <a:r>
              <a:rPr sz="22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visiting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classrooms,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reviewing</a:t>
            </a:r>
            <a:r>
              <a:rPr sz="22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subsequent</a:t>
            </a:r>
            <a:r>
              <a:rPr sz="22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data</a:t>
            </a:r>
            <a:r>
              <a:rPr sz="22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22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guarantee</a:t>
            </a:r>
            <a:r>
              <a:rPr sz="2200" spc="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instructional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 changes </a:t>
            </a:r>
            <a:r>
              <a:rPr sz="2200" spc="-48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are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occurring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 and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progress</a:t>
            </a:r>
            <a:r>
              <a:rPr sz="22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is</a:t>
            </a:r>
            <a:r>
              <a:rPr sz="22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being</a:t>
            </a:r>
            <a:r>
              <a:rPr sz="22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made.</a:t>
            </a:r>
            <a:endParaRPr sz="2200">
              <a:latin typeface="Calibri"/>
              <a:cs typeface="Calibri"/>
            </a:endParaRPr>
          </a:p>
          <a:p>
            <a:pPr marL="355600" marR="93980" indent="-342900">
              <a:lnSpc>
                <a:spcPct val="80000"/>
              </a:lnSpc>
              <a:spcBef>
                <a:spcPts val="5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Principals</a:t>
            </a:r>
            <a:r>
              <a:rPr sz="22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should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follow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200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advice of</a:t>
            </a:r>
            <a:r>
              <a:rPr sz="22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 old</a:t>
            </a:r>
            <a:r>
              <a:rPr sz="22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adage,</a:t>
            </a:r>
            <a:r>
              <a:rPr sz="22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“Don’t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expect </a:t>
            </a:r>
            <a:r>
              <a:rPr sz="2200" spc="-4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what you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don’t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inspect.”</a:t>
            </a:r>
            <a:endParaRPr sz="2200">
              <a:latin typeface="Calibri"/>
              <a:cs typeface="Calibri"/>
            </a:endParaRPr>
          </a:p>
          <a:p>
            <a:pPr marL="355600" marR="701040" indent="-342900">
              <a:lnSpc>
                <a:spcPct val="80000"/>
              </a:lnSpc>
              <a:spcBef>
                <a:spcPts val="5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If</a:t>
            </a:r>
            <a:r>
              <a:rPr sz="22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instructional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 changes</a:t>
            </a:r>
            <a:r>
              <a:rPr sz="22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are</a:t>
            </a:r>
            <a:r>
              <a:rPr sz="22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not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inspected,</a:t>
            </a:r>
            <a:r>
              <a:rPr sz="22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leaders</a:t>
            </a:r>
            <a:r>
              <a:rPr sz="22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should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not </a:t>
            </a:r>
            <a:r>
              <a:rPr sz="2200" spc="-48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expect</a:t>
            </a:r>
            <a:r>
              <a:rPr sz="22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improvements.</a:t>
            </a:r>
            <a:endParaRPr sz="22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332326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34618" y="461899"/>
            <a:ext cx="7272020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000" spc="-20" dirty="0"/>
              <a:t>Roles </a:t>
            </a:r>
            <a:r>
              <a:rPr sz="4000" spc="-5" dirty="0"/>
              <a:t>of</a:t>
            </a:r>
            <a:r>
              <a:rPr sz="4000" spc="-20" dirty="0"/>
              <a:t> </a:t>
            </a:r>
            <a:r>
              <a:rPr sz="4000" dirty="0"/>
              <a:t>the</a:t>
            </a:r>
            <a:r>
              <a:rPr sz="4000" spc="-5" dirty="0"/>
              <a:t> Instructional</a:t>
            </a:r>
            <a:r>
              <a:rPr sz="4000" spc="-10" dirty="0"/>
              <a:t> </a:t>
            </a:r>
            <a:r>
              <a:rPr sz="4000" dirty="0"/>
              <a:t>leader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29461"/>
            <a:ext cx="8025130" cy="451231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4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i="1" spc="-5" dirty="0">
                <a:solidFill>
                  <a:srgbClr val="FFFFFF"/>
                </a:solidFill>
                <a:latin typeface="Calibri"/>
                <a:cs typeface="Calibri"/>
              </a:rPr>
              <a:t>Learning</a:t>
            </a:r>
            <a:endParaRPr sz="2700">
              <a:latin typeface="Calibri"/>
              <a:cs typeface="Calibri"/>
            </a:endParaRPr>
          </a:p>
          <a:p>
            <a:pPr marL="355600" marR="224154" indent="-342900">
              <a:lnSpc>
                <a:spcPts val="2920"/>
              </a:lnSpc>
              <a:spcBef>
                <a:spcPts val="69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As the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school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leader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works to improve student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achievement,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principal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collaborates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with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teachers </a:t>
            </a:r>
            <a:r>
              <a:rPr sz="2700" spc="-6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on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alignment,</a:t>
            </a:r>
            <a:r>
              <a:rPr sz="27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instruction,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27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assessment</a:t>
            </a:r>
            <a:r>
              <a:rPr sz="27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issues;</a:t>
            </a:r>
            <a:endParaRPr sz="27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2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25" dirty="0">
                <a:solidFill>
                  <a:srgbClr val="FFFFFF"/>
                </a:solidFill>
                <a:latin typeface="Calibri"/>
                <a:cs typeface="Calibri"/>
              </a:rPr>
              <a:t>Offers</a:t>
            </a:r>
            <a:r>
              <a:rPr sz="27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constructive</a:t>
            </a:r>
            <a:r>
              <a:rPr sz="27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feedback</a:t>
            </a:r>
            <a:r>
              <a:rPr sz="27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support</a:t>
            </a:r>
            <a:r>
              <a:rPr sz="27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teachers.</a:t>
            </a:r>
            <a:endParaRPr sz="2700">
              <a:latin typeface="Calibri"/>
              <a:cs typeface="Calibri"/>
            </a:endParaRPr>
          </a:p>
          <a:p>
            <a:pPr marL="355600" marR="5080" indent="-342900">
              <a:lnSpc>
                <a:spcPts val="2920"/>
              </a:lnSpc>
              <a:spcBef>
                <a:spcPts val="69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Principals </a:t>
            </a:r>
            <a:r>
              <a:rPr sz="2700" spc="-20" dirty="0">
                <a:solidFill>
                  <a:srgbClr val="FFFFFF"/>
                </a:solidFill>
                <a:latin typeface="Calibri"/>
                <a:cs typeface="Calibri"/>
              </a:rPr>
              <a:t>have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an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obligation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be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well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informed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about </a:t>
            </a:r>
            <a:r>
              <a:rPr sz="2700" spc="-6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 professional</a:t>
            </a:r>
            <a:r>
              <a:rPr sz="27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development</a:t>
            </a:r>
            <a:r>
              <a:rPr sz="27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teachers</a:t>
            </a:r>
            <a:r>
              <a:rPr sz="27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are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receiving.</a:t>
            </a:r>
            <a:endParaRPr sz="2700">
              <a:latin typeface="Calibri"/>
              <a:cs typeface="Calibri"/>
            </a:endParaRPr>
          </a:p>
          <a:p>
            <a:pPr marL="355600" marR="55880" indent="-342900">
              <a:lnSpc>
                <a:spcPct val="90000"/>
              </a:lnSpc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Providing</a:t>
            </a:r>
            <a:r>
              <a:rPr sz="27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teachers</a:t>
            </a:r>
            <a:r>
              <a:rPr sz="27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time </a:t>
            </a:r>
            <a:r>
              <a:rPr sz="2700" spc="-20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professional</a:t>
            </a:r>
            <a:r>
              <a:rPr sz="27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growth</a:t>
            </a:r>
            <a:r>
              <a:rPr sz="27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27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personally attending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those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professional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development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 sessions </a:t>
            </a:r>
            <a:r>
              <a:rPr sz="2700" spc="-20" dirty="0">
                <a:solidFill>
                  <a:srgbClr val="FFFFFF"/>
                </a:solidFill>
                <a:latin typeface="Calibri"/>
                <a:cs typeface="Calibri"/>
              </a:rPr>
              <a:t>reinforces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2700" spc="-20" dirty="0">
                <a:solidFill>
                  <a:srgbClr val="FFFFFF"/>
                </a:solidFill>
                <a:latin typeface="Calibri"/>
                <a:cs typeface="Calibri"/>
              </a:rPr>
              <a:t>principal’s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conviction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in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 positive</a:t>
            </a:r>
            <a:r>
              <a:rPr sz="27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aspects</a:t>
            </a:r>
            <a:r>
              <a:rPr sz="27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27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continuous</a:t>
            </a:r>
            <a:r>
              <a:rPr sz="27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learning</a:t>
            </a:r>
            <a:r>
              <a:rPr sz="27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environment.</a:t>
            </a:r>
            <a:endParaRPr sz="27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919642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4820" y="533400"/>
            <a:ext cx="6674357" cy="5143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60015" marR="5080" indent="-2005964">
              <a:lnSpc>
                <a:spcPct val="100000"/>
              </a:lnSpc>
              <a:spcBef>
                <a:spcPts val="95"/>
              </a:spcBef>
            </a:pPr>
            <a:r>
              <a:rPr spc="-15" dirty="0"/>
              <a:t>Characteristics</a:t>
            </a:r>
            <a:r>
              <a:rPr spc="-60" dirty="0"/>
              <a:t> </a:t>
            </a:r>
            <a:r>
              <a:rPr spc="-5" dirty="0"/>
              <a:t>of</a:t>
            </a:r>
            <a:r>
              <a:rPr spc="-45" dirty="0"/>
              <a:t> </a:t>
            </a:r>
            <a:r>
              <a:rPr spc="-5" dirty="0"/>
              <a:t>Instructional </a:t>
            </a:r>
            <a:r>
              <a:rPr spc="-885" dirty="0"/>
              <a:t> </a:t>
            </a:r>
            <a:r>
              <a:rPr spc="-15" dirty="0"/>
              <a:t>Leadership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7533" y="1676400"/>
            <a:ext cx="7948930" cy="4324350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355600" marR="5080" indent="-342900">
              <a:lnSpc>
                <a:spcPct val="80000"/>
              </a:lnSpc>
              <a:spcBef>
                <a:spcPts val="8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b="1" dirty="0">
                <a:solidFill>
                  <a:srgbClr val="FFFFFF"/>
                </a:solidFill>
                <a:latin typeface="Calibri"/>
                <a:cs typeface="Calibri"/>
              </a:rPr>
              <a:t>1. </a:t>
            </a:r>
            <a:r>
              <a:rPr sz="3000" b="1" spc="-5" dirty="0">
                <a:solidFill>
                  <a:srgbClr val="FFFFFF"/>
                </a:solidFill>
                <a:latin typeface="Calibri"/>
                <a:cs typeface="Calibri"/>
              </a:rPr>
              <a:t>Instructional leadership </a:t>
            </a:r>
            <a:r>
              <a:rPr sz="3000" b="1" dirty="0">
                <a:solidFill>
                  <a:srgbClr val="FFFFFF"/>
                </a:solidFill>
                <a:latin typeface="Calibri"/>
                <a:cs typeface="Calibri"/>
              </a:rPr>
              <a:t>is </a:t>
            </a:r>
            <a:r>
              <a:rPr sz="3000" b="1" spc="-10" dirty="0">
                <a:solidFill>
                  <a:srgbClr val="FFFFFF"/>
                </a:solidFill>
                <a:latin typeface="Calibri"/>
                <a:cs typeface="Calibri"/>
              </a:rPr>
              <a:t>learning-centered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,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 learning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25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30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both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students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adults,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learning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 which</a:t>
            </a:r>
            <a:r>
              <a:rPr sz="30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is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measured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by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improvement</a:t>
            </a:r>
            <a:r>
              <a:rPr sz="3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in </a:t>
            </a:r>
            <a:r>
              <a:rPr sz="30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instruction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 quality </a:t>
            </a:r>
            <a:r>
              <a:rPr sz="3000" spc="5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3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student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 learning.</a:t>
            </a:r>
            <a:endParaRPr sz="3000" dirty="0">
              <a:latin typeface="Calibri"/>
              <a:cs typeface="Calibri"/>
            </a:endParaRPr>
          </a:p>
          <a:p>
            <a:pPr marL="355600" marR="200025" indent="-342900">
              <a:lnSpc>
                <a:spcPct val="80000"/>
              </a:lnSpc>
              <a:spcBef>
                <a:spcPts val="7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b="1" spc="-5" dirty="0">
                <a:solidFill>
                  <a:srgbClr val="FFFFFF"/>
                </a:solidFill>
                <a:latin typeface="Calibri"/>
                <a:cs typeface="Calibri"/>
              </a:rPr>
              <a:t>2.Instructional</a:t>
            </a:r>
            <a:r>
              <a:rPr sz="3000" b="1" spc="-10" dirty="0">
                <a:solidFill>
                  <a:srgbClr val="FFFFFF"/>
                </a:solidFill>
                <a:latin typeface="Calibri"/>
                <a:cs typeface="Calibri"/>
              </a:rPr>
              <a:t> leadership</a:t>
            </a:r>
            <a:r>
              <a:rPr sz="3000" b="1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b="1" spc="-15" dirty="0">
                <a:solidFill>
                  <a:srgbClr val="FFFFFF"/>
                </a:solidFill>
                <a:latin typeface="Calibri"/>
                <a:cs typeface="Calibri"/>
              </a:rPr>
              <a:t>must</a:t>
            </a:r>
            <a:r>
              <a:rPr sz="3000" b="1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b="1" spc="-10" dirty="0">
                <a:solidFill>
                  <a:srgbClr val="FFFFFF"/>
                </a:solidFill>
                <a:latin typeface="Calibri"/>
                <a:cs typeface="Calibri"/>
              </a:rPr>
              <a:t>reside</a:t>
            </a:r>
            <a:r>
              <a:rPr sz="3000" b="1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b="1" spc="-5" dirty="0">
                <a:solidFill>
                  <a:srgbClr val="FFFFFF"/>
                </a:solidFill>
                <a:latin typeface="Calibri"/>
                <a:cs typeface="Calibri"/>
              </a:rPr>
              <a:t>with</a:t>
            </a:r>
            <a:r>
              <a:rPr sz="3000" b="1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3000" b="1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b="1" spc="-10" dirty="0">
                <a:solidFill>
                  <a:srgbClr val="FFFFFF"/>
                </a:solidFill>
                <a:latin typeface="Calibri"/>
                <a:cs typeface="Calibri"/>
              </a:rPr>
              <a:t>team </a:t>
            </a:r>
            <a:r>
              <a:rPr sz="3000" b="1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3000" b="1" spc="-10" dirty="0">
                <a:solidFill>
                  <a:srgbClr val="FFFFFF"/>
                </a:solidFill>
                <a:latin typeface="Calibri"/>
                <a:cs typeface="Calibri"/>
              </a:rPr>
              <a:t>leaders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which the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principal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serves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as </a:t>
            </a:r>
            <a:r>
              <a:rPr sz="3000" spc="-6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 “leader</a:t>
            </a:r>
            <a:r>
              <a:rPr sz="3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30" dirty="0">
                <a:solidFill>
                  <a:srgbClr val="FFFFFF"/>
                </a:solidFill>
                <a:latin typeface="Calibri"/>
                <a:cs typeface="Calibri"/>
              </a:rPr>
              <a:t>leaders.”</a:t>
            </a:r>
            <a:endParaRPr sz="3000" dirty="0">
              <a:latin typeface="Calibri"/>
              <a:cs typeface="Calibri"/>
            </a:endParaRPr>
          </a:p>
          <a:p>
            <a:pPr marL="355600" marR="87630" indent="-342900">
              <a:lnSpc>
                <a:spcPct val="80000"/>
              </a:lnSpc>
              <a:spcBef>
                <a:spcPts val="7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b="1" dirty="0">
                <a:solidFill>
                  <a:srgbClr val="FFFFFF"/>
                </a:solidFill>
                <a:latin typeface="Calibri"/>
                <a:cs typeface="Calibri"/>
              </a:rPr>
              <a:t>3. A </a:t>
            </a:r>
            <a:r>
              <a:rPr sz="3000" b="1" spc="-10" dirty="0">
                <a:solidFill>
                  <a:srgbClr val="FFFFFF"/>
                </a:solidFill>
                <a:latin typeface="Calibri"/>
                <a:cs typeface="Calibri"/>
              </a:rPr>
              <a:t>culture </a:t>
            </a:r>
            <a:r>
              <a:rPr sz="3000" b="1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3000" b="1" spc="-5" dirty="0">
                <a:solidFill>
                  <a:srgbClr val="FFFFFF"/>
                </a:solidFill>
                <a:latin typeface="Calibri"/>
                <a:cs typeface="Calibri"/>
              </a:rPr>
              <a:t>public </a:t>
            </a:r>
            <a:r>
              <a:rPr sz="3000" b="1" spc="-10" dirty="0">
                <a:solidFill>
                  <a:srgbClr val="FFFFFF"/>
                </a:solidFill>
                <a:latin typeface="Calibri"/>
                <a:cs typeface="Calibri"/>
              </a:rPr>
              <a:t>practice </a:t>
            </a:r>
            <a:r>
              <a:rPr sz="3000" b="1" spc="-5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3000" b="1" spc="-15" dirty="0">
                <a:solidFill>
                  <a:srgbClr val="FFFFFF"/>
                </a:solidFill>
                <a:latin typeface="Calibri"/>
                <a:cs typeface="Calibri"/>
              </a:rPr>
              <a:t>reflective </a:t>
            </a:r>
            <a:r>
              <a:rPr sz="3000" b="1" spc="-10" dirty="0">
                <a:solidFill>
                  <a:srgbClr val="FFFFFF"/>
                </a:solidFill>
                <a:latin typeface="Calibri"/>
                <a:cs typeface="Calibri"/>
              </a:rPr>
              <a:t> practice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is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essential </a:t>
            </a:r>
            <a:r>
              <a:rPr sz="3000" spc="-25" dirty="0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sz="3000" spc="-20" dirty="0">
                <a:solidFill>
                  <a:srgbClr val="FFFFFF"/>
                </a:solidFill>
                <a:latin typeface="Calibri"/>
                <a:cs typeface="Calibri"/>
              </a:rPr>
              <a:t>effective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instructional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leadership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30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improvement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of instructional </a:t>
            </a:r>
            <a:r>
              <a:rPr sz="3000" spc="-6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practice.</a:t>
            </a:r>
            <a:endParaRPr sz="30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464043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19200" y="762000"/>
            <a:ext cx="6674357" cy="5143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60015" marR="5080" indent="-2005964">
              <a:lnSpc>
                <a:spcPct val="100000"/>
              </a:lnSpc>
              <a:spcBef>
                <a:spcPts val="95"/>
              </a:spcBef>
            </a:pPr>
            <a:r>
              <a:rPr spc="-15" dirty="0"/>
              <a:t>Characteristics</a:t>
            </a:r>
            <a:r>
              <a:rPr spc="-60" dirty="0"/>
              <a:t> </a:t>
            </a:r>
            <a:r>
              <a:rPr spc="-5" dirty="0"/>
              <a:t>of</a:t>
            </a:r>
            <a:r>
              <a:rPr spc="-45" dirty="0"/>
              <a:t> </a:t>
            </a:r>
            <a:r>
              <a:rPr spc="-5" dirty="0"/>
              <a:t>Instructional </a:t>
            </a:r>
            <a:r>
              <a:rPr spc="-885" dirty="0"/>
              <a:t> </a:t>
            </a:r>
            <a:r>
              <a:rPr spc="-15" dirty="0"/>
              <a:t>Leadership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34948" y="2209800"/>
            <a:ext cx="7642859" cy="35631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4.Instructional</a:t>
            </a:r>
            <a:r>
              <a:rPr sz="2800" spc="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leadership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b="1" spc="-10" dirty="0">
                <a:solidFill>
                  <a:srgbClr val="FFFFFF"/>
                </a:solidFill>
                <a:latin typeface="Calibri"/>
                <a:cs typeface="Calibri"/>
              </a:rPr>
              <a:t>addresses</a:t>
            </a:r>
            <a:r>
              <a:rPr sz="2800" b="1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2800" b="1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b="1" spc="-10" dirty="0">
                <a:solidFill>
                  <a:srgbClr val="FFFFFF"/>
                </a:solidFill>
                <a:latin typeface="Calibri"/>
                <a:cs typeface="Calibri"/>
              </a:rPr>
              <a:t>cultural, </a:t>
            </a:r>
            <a:r>
              <a:rPr sz="2800" b="1" dirty="0">
                <a:solidFill>
                  <a:srgbClr val="FFFFFF"/>
                </a:solidFill>
                <a:latin typeface="Calibri"/>
                <a:cs typeface="Calibri"/>
              </a:rPr>
              <a:t>linguistic, socioeconomic and </a:t>
            </a:r>
            <a:r>
              <a:rPr sz="2800" b="1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FFFFFF"/>
                </a:solidFill>
                <a:latin typeface="Calibri"/>
                <a:cs typeface="Calibri"/>
              </a:rPr>
              <a:t>learning</a:t>
            </a:r>
            <a:r>
              <a:rPr sz="2800" b="1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b="1" spc="-10" dirty="0">
                <a:solidFill>
                  <a:srgbClr val="FFFFFF"/>
                </a:solidFill>
                <a:latin typeface="Calibri"/>
                <a:cs typeface="Calibri"/>
              </a:rPr>
              <a:t>diversity</a:t>
            </a:r>
            <a:r>
              <a:rPr sz="2800" b="1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FFFFFF"/>
                </a:solidFill>
                <a:latin typeface="Calibri"/>
                <a:cs typeface="Calibri"/>
              </a:rPr>
              <a:t>in the</a:t>
            </a:r>
            <a:r>
              <a:rPr sz="2800" b="1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FFFFFF"/>
                </a:solidFill>
                <a:latin typeface="Calibri"/>
                <a:cs typeface="Calibri"/>
              </a:rPr>
              <a:t>school</a:t>
            </a:r>
            <a:r>
              <a:rPr sz="2800" b="1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b="1" spc="-10" dirty="0">
                <a:solidFill>
                  <a:srgbClr val="FFFFFF"/>
                </a:solidFill>
                <a:latin typeface="Calibri"/>
                <a:cs typeface="Calibri"/>
              </a:rPr>
              <a:t>community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endParaRPr sz="2800" dirty="0">
              <a:latin typeface="Calibri"/>
              <a:cs typeface="Calibri"/>
            </a:endParaRPr>
          </a:p>
          <a:p>
            <a:pPr marL="355600" marR="14732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5.Instructional</a:t>
            </a:r>
            <a:r>
              <a:rPr sz="2800" spc="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leadership</a:t>
            </a:r>
            <a:r>
              <a:rPr sz="2800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focuses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 upon</a:t>
            </a:r>
            <a:r>
              <a:rPr sz="28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2800" spc="-7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b="1" spc="-15" dirty="0">
                <a:solidFill>
                  <a:srgbClr val="FFFFFF"/>
                </a:solidFill>
                <a:latin typeface="Calibri"/>
                <a:cs typeface="Calibri"/>
              </a:rPr>
              <a:t>effective 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management </a:t>
            </a:r>
            <a:r>
              <a:rPr sz="2800" b="1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2800" b="1" spc="-10" dirty="0">
                <a:solidFill>
                  <a:srgbClr val="FFFFFF"/>
                </a:solidFill>
                <a:latin typeface="Calibri"/>
                <a:cs typeface="Calibri"/>
              </a:rPr>
              <a:t>resources </a:t>
            </a:r>
            <a:r>
              <a:rPr sz="2800" b="1" dirty="0">
                <a:solidFill>
                  <a:srgbClr val="FFFFFF"/>
                </a:solidFill>
                <a:latin typeface="Calibri"/>
                <a:cs typeface="Calibri"/>
              </a:rPr>
              <a:t>and of </a:t>
            </a:r>
            <a:r>
              <a:rPr sz="2800" b="1" spc="-7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FFFFFF"/>
                </a:solidFill>
                <a:latin typeface="Calibri"/>
                <a:cs typeface="Calibri"/>
              </a:rPr>
              <a:t>people</a:t>
            </a:r>
            <a:r>
              <a:rPr sz="2800" b="1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—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recruiting,</a:t>
            </a:r>
            <a:r>
              <a:rPr sz="28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hiring,</a:t>
            </a:r>
            <a:r>
              <a:rPr sz="2800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developing,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evaluating</a:t>
            </a:r>
            <a:r>
              <a:rPr sz="2800" spc="5" dirty="0">
                <a:solidFill>
                  <a:srgbClr val="FFFFFF"/>
                </a:solidFill>
                <a:latin typeface="Calibri"/>
                <a:cs typeface="Calibri"/>
              </a:rPr>
              <a:t> —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particularly</a:t>
            </a:r>
            <a:r>
              <a:rPr sz="2800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28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changing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environments.</a:t>
            </a:r>
            <a:endParaRPr sz="2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692488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66038" y="496950"/>
            <a:ext cx="741362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Activities</a:t>
            </a:r>
            <a:r>
              <a:rPr spc="-25" dirty="0"/>
              <a:t> </a:t>
            </a:r>
            <a:r>
              <a:rPr spc="-5" dirty="0"/>
              <a:t>of</a:t>
            </a:r>
            <a:r>
              <a:rPr spc="-15" dirty="0"/>
              <a:t> </a:t>
            </a:r>
            <a:r>
              <a:rPr spc="-5" dirty="0"/>
              <a:t>Instructional</a:t>
            </a:r>
            <a:r>
              <a:rPr spc="-15" dirty="0"/>
              <a:t> leadership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37461"/>
            <a:ext cx="8057515" cy="4353560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355600" marR="296545" indent="-342900">
              <a:lnSpc>
                <a:spcPct val="80000"/>
              </a:lnSpc>
              <a:spcBef>
                <a:spcPts val="74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30" dirty="0">
                <a:solidFill>
                  <a:srgbClr val="FFFFFF"/>
                </a:solidFill>
                <a:latin typeface="Calibri"/>
                <a:cs typeface="Calibri"/>
              </a:rPr>
              <a:t>Kroeze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(cited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in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Flath,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1989)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found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that certain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instructional leadership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activities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could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be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grouped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 together</a:t>
            </a:r>
            <a:r>
              <a:rPr sz="27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 they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are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presented</a:t>
            </a:r>
            <a:r>
              <a:rPr sz="27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in the</a:t>
            </a:r>
            <a:r>
              <a:rPr sz="2700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following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20" dirty="0">
                <a:solidFill>
                  <a:srgbClr val="FFFFFF"/>
                </a:solidFill>
                <a:latin typeface="Calibri"/>
                <a:cs typeface="Calibri"/>
              </a:rPr>
              <a:t>four </a:t>
            </a:r>
            <a:r>
              <a:rPr sz="2700" spc="-6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categories:</a:t>
            </a:r>
            <a:endParaRPr sz="2700">
              <a:latin typeface="Calibri"/>
              <a:cs typeface="Calibri"/>
            </a:endParaRPr>
          </a:p>
          <a:p>
            <a:pPr marL="756285" marR="257810" lvl="1" indent="-287020">
              <a:lnSpc>
                <a:spcPts val="2300"/>
              </a:lnSpc>
              <a:spcBef>
                <a:spcPts val="575"/>
              </a:spcBef>
              <a:buFont typeface="Arial"/>
              <a:buChar char="–"/>
              <a:tabLst>
                <a:tab pos="756920" algn="l"/>
              </a:tabLst>
            </a:pPr>
            <a:r>
              <a:rPr sz="2400" b="1" spc="-5" dirty="0">
                <a:solidFill>
                  <a:srgbClr val="FFFFFF"/>
                </a:solidFill>
                <a:latin typeface="Calibri"/>
                <a:cs typeface="Calibri"/>
              </a:rPr>
              <a:t>Goal emphasis.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Set instructional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goals,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high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expectations </a:t>
            </a:r>
            <a:r>
              <a:rPr sz="2400" spc="-5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focus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on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student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 achievement.</a:t>
            </a:r>
            <a:endParaRPr sz="2400">
              <a:latin typeface="Calibri"/>
              <a:cs typeface="Calibri"/>
            </a:endParaRPr>
          </a:p>
          <a:p>
            <a:pPr marL="756285" marR="5080" lvl="1" indent="-287020">
              <a:lnSpc>
                <a:spcPts val="2300"/>
              </a:lnSpc>
              <a:spcBef>
                <a:spcPts val="585"/>
              </a:spcBef>
              <a:buFont typeface="Arial"/>
              <a:buChar char="–"/>
              <a:tabLst>
                <a:tab pos="756920" algn="l"/>
              </a:tabLst>
            </a:pPr>
            <a:r>
              <a:rPr sz="2400" b="1" spc="-10" dirty="0">
                <a:solidFill>
                  <a:srgbClr val="FFFFFF"/>
                </a:solidFill>
                <a:latin typeface="Calibri"/>
                <a:cs typeface="Calibri"/>
              </a:rPr>
              <a:t>Coordination</a:t>
            </a:r>
            <a:r>
              <a:rPr sz="2400" b="1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2400" b="1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FFFFFF"/>
                </a:solidFill>
                <a:latin typeface="Calibri"/>
                <a:cs typeface="Calibri"/>
              </a:rPr>
              <a:t>organization.</a:t>
            </a:r>
            <a:r>
              <a:rPr sz="2400" b="1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Work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effectiveness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 and </a:t>
            </a:r>
            <a:r>
              <a:rPr sz="2400" spc="-5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efficiency.</a:t>
            </a:r>
            <a:endParaRPr sz="2400">
              <a:latin typeface="Calibri"/>
              <a:cs typeface="Calibri"/>
            </a:endParaRPr>
          </a:p>
          <a:p>
            <a:pPr marL="756285" marR="443230" lvl="1" indent="-287020">
              <a:lnSpc>
                <a:spcPct val="80000"/>
              </a:lnSpc>
              <a:spcBef>
                <a:spcPts val="600"/>
              </a:spcBef>
              <a:buFont typeface="Arial"/>
              <a:buChar char="–"/>
              <a:tabLst>
                <a:tab pos="756920" algn="l"/>
              </a:tabLst>
            </a:pPr>
            <a:r>
              <a:rPr sz="2400" b="1" spc="-15" dirty="0">
                <a:solidFill>
                  <a:srgbClr val="FFFFFF"/>
                </a:solidFill>
                <a:latin typeface="Calibri"/>
                <a:cs typeface="Calibri"/>
              </a:rPr>
              <a:t>Power </a:t>
            </a:r>
            <a:r>
              <a:rPr sz="2400" b="1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2400" b="1" spc="-5" dirty="0">
                <a:solidFill>
                  <a:srgbClr val="FFFFFF"/>
                </a:solidFill>
                <a:latin typeface="Calibri"/>
                <a:cs typeface="Calibri"/>
              </a:rPr>
              <a:t>discretionary </a:t>
            </a:r>
            <a:r>
              <a:rPr sz="2400" b="1" dirty="0">
                <a:solidFill>
                  <a:srgbClr val="FFFFFF"/>
                </a:solidFill>
                <a:latin typeface="Calibri"/>
                <a:cs typeface="Calibri"/>
              </a:rPr>
              <a:t>decision </a:t>
            </a:r>
            <a:r>
              <a:rPr sz="2400" b="1" spc="-5" dirty="0">
                <a:solidFill>
                  <a:srgbClr val="FFFFFF"/>
                </a:solidFill>
                <a:latin typeface="Calibri"/>
                <a:cs typeface="Calibri"/>
              </a:rPr>
              <a:t>making.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Secure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resources,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generate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alternatives,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 assist,</a:t>
            </a:r>
            <a:r>
              <a:rPr sz="24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24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facilitate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2400" spc="-5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improve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instructional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program.</a:t>
            </a:r>
            <a:endParaRPr sz="2400">
              <a:latin typeface="Calibri"/>
              <a:cs typeface="Calibri"/>
            </a:endParaRPr>
          </a:p>
          <a:p>
            <a:pPr marL="756285" marR="779145" lvl="1" indent="-287020">
              <a:lnSpc>
                <a:spcPct val="80000"/>
              </a:lnSpc>
              <a:spcBef>
                <a:spcPts val="580"/>
              </a:spcBef>
              <a:buFont typeface="Arial"/>
              <a:buChar char="–"/>
              <a:tabLst>
                <a:tab pos="756920" algn="l"/>
              </a:tabLst>
            </a:pPr>
            <a:r>
              <a:rPr sz="2400" b="1" spc="-5" dirty="0">
                <a:solidFill>
                  <a:srgbClr val="FFFFFF"/>
                </a:solidFill>
                <a:latin typeface="Calibri"/>
                <a:cs typeface="Calibri"/>
              </a:rPr>
              <a:t>Human</a:t>
            </a:r>
            <a:r>
              <a:rPr sz="2400" b="1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FFFFFF"/>
                </a:solidFill>
                <a:latin typeface="Calibri"/>
                <a:cs typeface="Calibri"/>
              </a:rPr>
              <a:t>relations.</a:t>
            </a:r>
            <a:r>
              <a:rPr sz="2400" b="1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Deal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 effectively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 with </a:t>
            </a:r>
            <a:r>
              <a:rPr sz="2400" spc="-40" dirty="0">
                <a:solidFill>
                  <a:srgbClr val="FFFFFF"/>
                </a:solidFill>
                <a:latin typeface="Calibri"/>
                <a:cs typeface="Calibri"/>
              </a:rPr>
              <a:t>staff,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parents, </a:t>
            </a:r>
            <a:r>
              <a:rPr sz="2400" spc="-5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community,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students.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(p.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20)</a:t>
            </a:r>
            <a:endParaRPr sz="2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317681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55598" y="461899"/>
            <a:ext cx="6831330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000" spc="-40" dirty="0"/>
              <a:t>Effective</a:t>
            </a:r>
            <a:r>
              <a:rPr sz="4000" spc="-25" dirty="0"/>
              <a:t> </a:t>
            </a:r>
            <a:r>
              <a:rPr sz="4000" spc="-5" dirty="0"/>
              <a:t>Instructional</a:t>
            </a:r>
            <a:r>
              <a:rPr sz="4000" spc="5" dirty="0"/>
              <a:t> </a:t>
            </a:r>
            <a:r>
              <a:rPr sz="4000" spc="-15" dirty="0"/>
              <a:t>Leaders</a:t>
            </a:r>
            <a:endParaRPr sz="400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509978"/>
            <a:ext cx="7811770" cy="4302760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484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Glickman</a:t>
            </a:r>
            <a:r>
              <a:rPr sz="32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(1990)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90"/>
              </a:spcBef>
              <a:buFont typeface="Arial"/>
              <a:buChar char="•"/>
              <a:tabLst>
                <a:tab pos="354965" algn="l"/>
                <a:tab pos="355600" algn="l"/>
                <a:tab pos="927100" algn="l"/>
              </a:tabLst>
            </a:pP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1.	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Knowledge</a:t>
            </a:r>
            <a:r>
              <a:rPr sz="32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Base</a:t>
            </a:r>
            <a:endParaRPr sz="32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350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30" dirty="0">
                <a:solidFill>
                  <a:srgbClr val="FFFFFF"/>
                </a:solidFill>
                <a:latin typeface="Calibri"/>
                <a:cs typeface="Calibri"/>
              </a:rPr>
              <a:t>Effective</a:t>
            </a:r>
            <a:r>
              <a:rPr sz="28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schools</a:t>
            </a:r>
            <a:r>
              <a:rPr sz="2800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FFFFFF"/>
                </a:solidFill>
                <a:latin typeface="Calibri"/>
                <a:cs typeface="Calibri"/>
              </a:rPr>
              <a:t>literature</a:t>
            </a:r>
            <a:endParaRPr sz="28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335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Research</a:t>
            </a:r>
            <a:r>
              <a:rPr sz="28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on </a:t>
            </a:r>
            <a:r>
              <a:rPr sz="2800" spc="-20" dirty="0">
                <a:solidFill>
                  <a:srgbClr val="FFFFFF"/>
                </a:solidFill>
                <a:latin typeface="Calibri"/>
                <a:cs typeface="Calibri"/>
              </a:rPr>
              <a:t>effective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 speaking</a:t>
            </a:r>
            <a:endParaRPr sz="2800">
              <a:latin typeface="Calibri"/>
              <a:cs typeface="Calibri"/>
            </a:endParaRPr>
          </a:p>
          <a:p>
            <a:pPr marL="756285" marR="229235" lvl="1" indent="-287020">
              <a:lnSpc>
                <a:spcPts val="3020"/>
              </a:lnSpc>
              <a:spcBef>
                <a:spcPts val="725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Awareness</a:t>
            </a:r>
            <a:r>
              <a:rPr sz="28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your</a:t>
            </a:r>
            <a:r>
              <a:rPr sz="28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own</a:t>
            </a:r>
            <a:r>
              <a:rPr sz="28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educational</a:t>
            </a:r>
            <a:r>
              <a:rPr sz="28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philosophy </a:t>
            </a:r>
            <a:r>
              <a:rPr sz="2800" spc="-6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28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FFFFFF"/>
                </a:solidFill>
                <a:latin typeface="Calibri"/>
                <a:cs typeface="Calibri"/>
              </a:rPr>
              <a:t>beliefs</a:t>
            </a:r>
            <a:endParaRPr sz="28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295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20" dirty="0">
                <a:solidFill>
                  <a:srgbClr val="FFFFFF"/>
                </a:solidFill>
                <a:latin typeface="Calibri"/>
                <a:cs typeface="Calibri"/>
              </a:rPr>
              <a:t>Administrative</a:t>
            </a:r>
            <a:r>
              <a:rPr sz="2800" spc="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development</a:t>
            </a:r>
            <a:endParaRPr sz="28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335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Change</a:t>
            </a:r>
            <a:r>
              <a:rPr sz="28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theory</a:t>
            </a:r>
            <a:endParaRPr sz="28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340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Knowledge</a:t>
            </a:r>
            <a:r>
              <a:rPr sz="28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of curriculum</a:t>
            </a:r>
            <a:r>
              <a:rPr sz="2800" spc="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theory/core</a:t>
            </a:r>
            <a:r>
              <a:rPr sz="28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curriculum</a:t>
            </a:r>
            <a:endParaRPr sz="28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930049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55598" y="461899"/>
            <a:ext cx="6831330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000" spc="-40" dirty="0"/>
              <a:t>Effective</a:t>
            </a:r>
            <a:r>
              <a:rPr sz="4000" spc="-25" dirty="0"/>
              <a:t> </a:t>
            </a:r>
            <a:r>
              <a:rPr sz="4000" spc="-5" dirty="0"/>
              <a:t>Instructional</a:t>
            </a:r>
            <a:r>
              <a:rPr sz="4000" spc="5" dirty="0"/>
              <a:t> </a:t>
            </a:r>
            <a:r>
              <a:rPr sz="4000" spc="-15" dirty="0"/>
              <a:t>Leaders</a:t>
            </a:r>
            <a:endParaRPr sz="400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506226"/>
            <a:ext cx="6099810" cy="4202430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00"/>
              </a:spcBef>
              <a:buFont typeface="Arial"/>
              <a:buChar char="•"/>
              <a:tabLst>
                <a:tab pos="354965" algn="l"/>
                <a:tab pos="355600" algn="l"/>
                <a:tab pos="927100" algn="l"/>
              </a:tabLst>
            </a:pP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2.	</a:t>
            </a:r>
            <a:r>
              <a:rPr sz="3200" spc="-60" dirty="0">
                <a:solidFill>
                  <a:srgbClr val="FFFFFF"/>
                </a:solidFill>
                <a:latin typeface="Calibri"/>
                <a:cs typeface="Calibri"/>
              </a:rPr>
              <a:t>Tasks</a:t>
            </a:r>
            <a:endParaRPr sz="32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690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Supervision/evaluation</a:t>
            </a:r>
            <a:r>
              <a:rPr sz="2800" spc="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28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instruction</a:t>
            </a:r>
            <a:endParaRPr sz="28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675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20" dirty="0">
                <a:solidFill>
                  <a:srgbClr val="FFFFFF"/>
                </a:solidFill>
                <a:latin typeface="Calibri"/>
                <a:cs typeface="Calibri"/>
              </a:rPr>
              <a:t>Staff</a:t>
            </a:r>
            <a:r>
              <a:rPr sz="28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development</a:t>
            </a:r>
            <a:endParaRPr sz="28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670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Curriculum</a:t>
            </a:r>
            <a:r>
              <a:rPr sz="2800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development</a:t>
            </a:r>
            <a:endParaRPr sz="28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675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Group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development</a:t>
            </a:r>
            <a:endParaRPr sz="28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670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Action</a:t>
            </a: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 research</a:t>
            </a:r>
            <a:endParaRPr sz="28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675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20" dirty="0">
                <a:solidFill>
                  <a:srgbClr val="FFFFFF"/>
                </a:solidFill>
                <a:latin typeface="Calibri"/>
                <a:cs typeface="Calibri"/>
              </a:rPr>
              <a:t>Positive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school</a:t>
            </a:r>
            <a:r>
              <a:rPr sz="28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climate</a:t>
            </a:r>
            <a:endParaRPr sz="28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675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School</a:t>
            </a:r>
            <a:r>
              <a:rPr sz="28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28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community</a:t>
            </a:r>
            <a:endParaRPr sz="28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562196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55598" y="461899"/>
            <a:ext cx="6831330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000" spc="-40" dirty="0" smtClean="0"/>
              <a:t>Effective</a:t>
            </a:r>
            <a:r>
              <a:rPr sz="4000" spc="-25" dirty="0" smtClean="0"/>
              <a:t> </a:t>
            </a:r>
            <a:r>
              <a:rPr sz="4000" spc="-5" dirty="0" smtClean="0"/>
              <a:t>Instructional</a:t>
            </a:r>
            <a:r>
              <a:rPr sz="4000" spc="5" dirty="0" smtClean="0"/>
              <a:t> </a:t>
            </a:r>
            <a:r>
              <a:rPr sz="4000" spc="-15" dirty="0" smtClean="0"/>
              <a:t>Leaders</a:t>
            </a:r>
            <a:endParaRPr sz="400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537461"/>
            <a:ext cx="5485130" cy="44627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  <a:tab pos="927100" algn="l"/>
              </a:tabLst>
            </a:pP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3.	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Skills</a:t>
            </a:r>
            <a:endParaRPr sz="27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10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Interpersonal</a:t>
            </a:r>
            <a:endParaRPr sz="24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5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Communication</a:t>
            </a:r>
            <a:endParaRPr sz="24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buFont typeface="Arial"/>
              <a:buChar char="–"/>
              <a:tabLst>
                <a:tab pos="756920" algn="l"/>
              </a:tabLst>
            </a:pP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People</a:t>
            </a:r>
            <a:endParaRPr sz="24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buFont typeface="Arial"/>
              <a:buChar char="–"/>
              <a:tabLst>
                <a:tab pos="756920" algn="l"/>
              </a:tabLst>
            </a:pP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Decision-making</a:t>
            </a:r>
            <a:endParaRPr sz="24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buFont typeface="Arial"/>
              <a:buChar char="–"/>
              <a:tabLst>
                <a:tab pos="756920" algn="l"/>
              </a:tabLst>
            </a:pP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Application</a:t>
            </a:r>
            <a:endParaRPr sz="24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buFont typeface="Arial"/>
              <a:buChar char="–"/>
              <a:tabLst>
                <a:tab pos="756920" algn="l"/>
              </a:tabLst>
            </a:pP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Problem</a:t>
            </a:r>
            <a:r>
              <a:rPr sz="24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solving/conflict</a:t>
            </a:r>
            <a:r>
              <a:rPr sz="24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management</a:t>
            </a:r>
            <a:endParaRPr sz="24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buFont typeface="Arial"/>
              <a:buChar char="–"/>
              <a:tabLst>
                <a:tab pos="756920" algn="l"/>
              </a:tabLst>
            </a:pP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Technical</a:t>
            </a:r>
            <a:endParaRPr sz="24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buFont typeface="Arial"/>
              <a:buChar char="–"/>
              <a:tabLst>
                <a:tab pos="756920" algn="l"/>
              </a:tabLst>
            </a:pP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Goal</a:t>
            </a:r>
            <a:r>
              <a:rPr sz="24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setting</a:t>
            </a:r>
            <a:endParaRPr sz="24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buFont typeface="Arial"/>
              <a:buChar char="–"/>
              <a:tabLst>
                <a:tab pos="756920" algn="l"/>
              </a:tabLst>
            </a:pP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Assessing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planning</a:t>
            </a:r>
            <a:endParaRPr sz="24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5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Observing</a:t>
            </a:r>
            <a:endParaRPr sz="24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buFont typeface="Arial"/>
              <a:buChar char="–"/>
              <a:tabLst>
                <a:tab pos="756920" algn="l"/>
              </a:tabLst>
            </a:pP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Research</a:t>
            </a:r>
            <a:r>
              <a:rPr sz="24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evaluation</a:t>
            </a:r>
            <a:endParaRPr sz="2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683194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55598" y="461899"/>
            <a:ext cx="6831330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000" spc="-40" dirty="0"/>
              <a:t>Effective</a:t>
            </a:r>
            <a:r>
              <a:rPr sz="4000" spc="-25" dirty="0"/>
              <a:t> </a:t>
            </a:r>
            <a:r>
              <a:rPr sz="4000" spc="-5" dirty="0"/>
              <a:t>Instructional</a:t>
            </a:r>
            <a:r>
              <a:rPr sz="4000" spc="5" dirty="0"/>
              <a:t> </a:t>
            </a:r>
            <a:r>
              <a:rPr sz="4000" spc="-15" dirty="0"/>
              <a:t>Leaders</a:t>
            </a:r>
            <a:endParaRPr sz="400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526794"/>
            <a:ext cx="8023859" cy="45072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 algn="just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5600" algn="l"/>
              </a:tabLst>
            </a:pP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Bamburg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3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Andrews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(1990)</a:t>
            </a:r>
            <a:endParaRPr sz="3000">
              <a:latin typeface="Calibri"/>
              <a:cs typeface="Calibri"/>
            </a:endParaRPr>
          </a:p>
          <a:p>
            <a:pPr marL="355600" marR="995044" indent="-342900" algn="just">
              <a:lnSpc>
                <a:spcPts val="2880"/>
              </a:lnSpc>
              <a:spcBef>
                <a:spcPts val="695"/>
              </a:spcBef>
              <a:buFont typeface="Arial"/>
              <a:buChar char="•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1. </a:t>
            </a:r>
            <a:r>
              <a:rPr sz="3000" b="1" spc="-25" dirty="0">
                <a:solidFill>
                  <a:srgbClr val="FFFFFF"/>
                </a:solidFill>
                <a:latin typeface="Calibri"/>
                <a:cs typeface="Calibri"/>
              </a:rPr>
              <a:t>have </a:t>
            </a:r>
            <a:r>
              <a:rPr sz="3000" b="1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3000" b="1" spc="-5" dirty="0">
                <a:solidFill>
                  <a:srgbClr val="FFFFFF"/>
                </a:solidFill>
                <a:latin typeface="Calibri"/>
                <a:cs typeface="Calibri"/>
              </a:rPr>
              <a:t>vision </a:t>
            </a:r>
            <a:r>
              <a:rPr sz="3000" b="1" spc="-20" dirty="0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sz="3000" b="1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3000" b="1" spc="-15" dirty="0">
                <a:solidFill>
                  <a:srgbClr val="FFFFFF"/>
                </a:solidFill>
                <a:latin typeface="Calibri"/>
                <a:cs typeface="Calibri"/>
              </a:rPr>
              <a:t>organization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that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is </a:t>
            </a:r>
            <a:r>
              <a:rPr sz="3000" spc="-6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clearly 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focused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upon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desired outcome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(i.e., </a:t>
            </a:r>
            <a:r>
              <a:rPr sz="3000" spc="-6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"ensuring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 academic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 excellence")</a:t>
            </a:r>
            <a:endParaRPr sz="3000">
              <a:latin typeface="Calibri"/>
              <a:cs typeface="Calibri"/>
            </a:endParaRPr>
          </a:p>
          <a:p>
            <a:pPr marL="355600" marR="1172210" indent="-342900">
              <a:lnSpc>
                <a:spcPts val="2880"/>
              </a:lnSpc>
              <a:spcBef>
                <a:spcPts val="7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2. </a:t>
            </a:r>
            <a:r>
              <a:rPr sz="3000" b="1" spc="-15" dirty="0">
                <a:solidFill>
                  <a:srgbClr val="FFFFFF"/>
                </a:solidFill>
                <a:latin typeface="Calibri"/>
                <a:cs typeface="Calibri"/>
              </a:rPr>
              <a:t>communicate</a:t>
            </a:r>
            <a:r>
              <a:rPr sz="3000" b="1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b="1" spc="-10" dirty="0">
                <a:solidFill>
                  <a:srgbClr val="FFFFFF"/>
                </a:solidFill>
                <a:latin typeface="Calibri"/>
                <a:cs typeface="Calibri"/>
              </a:rPr>
              <a:t>that</a:t>
            </a:r>
            <a:r>
              <a:rPr sz="3000" b="1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b="1" spc="-5" dirty="0">
                <a:solidFill>
                  <a:srgbClr val="FFFFFF"/>
                </a:solidFill>
                <a:latin typeface="Calibri"/>
                <a:cs typeface="Calibri"/>
              </a:rPr>
              <a:t>vision</a:t>
            </a:r>
            <a:r>
              <a:rPr sz="3000" b="1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everyone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 connected</a:t>
            </a:r>
            <a:r>
              <a:rPr sz="30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with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30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organization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 to</a:t>
            </a:r>
            <a:r>
              <a:rPr sz="3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obtain </a:t>
            </a:r>
            <a:r>
              <a:rPr sz="3000" spc="-6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support </a:t>
            </a:r>
            <a:r>
              <a:rPr sz="3000" spc="-20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30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it</a:t>
            </a:r>
            <a:endParaRPr sz="3000">
              <a:latin typeface="Calibri"/>
              <a:cs typeface="Calibri"/>
            </a:endParaRPr>
          </a:p>
          <a:p>
            <a:pPr marL="355600" marR="294005" indent="-342900">
              <a:lnSpc>
                <a:spcPct val="80000"/>
              </a:lnSpc>
              <a:spcBef>
                <a:spcPts val="74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3.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b="1" spc="-15" dirty="0">
                <a:solidFill>
                  <a:srgbClr val="FFFFFF"/>
                </a:solidFill>
                <a:latin typeface="Calibri"/>
                <a:cs typeface="Calibri"/>
              </a:rPr>
              <a:t>provide</a:t>
            </a:r>
            <a:r>
              <a:rPr sz="3000" b="1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b="1" spc="-15" dirty="0">
                <a:solidFill>
                  <a:srgbClr val="FFFFFF"/>
                </a:solidFill>
                <a:latin typeface="Calibri"/>
                <a:cs typeface="Calibri"/>
              </a:rPr>
              <a:t>and/or</a:t>
            </a:r>
            <a:r>
              <a:rPr sz="3000" b="1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b="1" spc="-10" dirty="0">
                <a:solidFill>
                  <a:srgbClr val="FFFFFF"/>
                </a:solidFill>
                <a:latin typeface="Calibri"/>
                <a:cs typeface="Calibri"/>
              </a:rPr>
              <a:t>obtain</a:t>
            </a:r>
            <a:r>
              <a:rPr sz="3000" b="1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3000" b="1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b="1" spc="-15" dirty="0">
                <a:solidFill>
                  <a:srgbClr val="FFFFFF"/>
                </a:solidFill>
                <a:latin typeface="Calibri"/>
                <a:cs typeface="Calibri"/>
              </a:rPr>
              <a:t>resources</a:t>
            </a:r>
            <a:r>
              <a:rPr sz="3000" b="1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FFFFFF"/>
                </a:solidFill>
                <a:latin typeface="Calibri"/>
                <a:cs typeface="Calibri"/>
              </a:rPr>
              <a:t>needed </a:t>
            </a:r>
            <a:r>
              <a:rPr sz="3000" b="1" spc="-6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b="1" spc="-10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3000" b="1" spc="-5" dirty="0">
                <a:solidFill>
                  <a:srgbClr val="FFFFFF"/>
                </a:solidFill>
                <a:latin typeface="Calibri"/>
                <a:cs typeface="Calibri"/>
              </a:rPr>
              <a:t>accomplish </a:t>
            </a:r>
            <a:r>
              <a:rPr sz="3000" b="1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3000" b="1" spc="-5" dirty="0">
                <a:solidFill>
                  <a:srgbClr val="FFFFFF"/>
                </a:solidFill>
                <a:latin typeface="Calibri"/>
                <a:cs typeface="Calibri"/>
              </a:rPr>
              <a:t>vision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(i.e., materials,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information,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 or</a:t>
            </a:r>
            <a:r>
              <a:rPr sz="30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opportunity)</a:t>
            </a:r>
            <a:endParaRPr sz="3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4. </a:t>
            </a:r>
            <a:r>
              <a:rPr sz="3000" b="1" spc="-15" dirty="0">
                <a:solidFill>
                  <a:srgbClr val="FFFFFF"/>
                </a:solidFill>
                <a:latin typeface="Calibri"/>
                <a:cs typeface="Calibri"/>
              </a:rPr>
              <a:t>manage</a:t>
            </a:r>
            <a:r>
              <a:rPr sz="3000" b="1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FFFFFF"/>
                </a:solidFill>
                <a:latin typeface="Calibri"/>
                <a:cs typeface="Calibri"/>
              </a:rPr>
              <a:t>oneself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so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 the</a:t>
            </a:r>
            <a:r>
              <a:rPr sz="3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above</a:t>
            </a:r>
            <a:r>
              <a:rPr sz="3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can</a:t>
            </a:r>
            <a:r>
              <a:rPr sz="3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55" dirty="0">
                <a:solidFill>
                  <a:srgbClr val="FFFFFF"/>
                </a:solidFill>
                <a:latin typeface="Calibri"/>
                <a:cs typeface="Calibri"/>
              </a:rPr>
              <a:t>occur.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(p.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29)</a:t>
            </a:r>
            <a:endParaRPr sz="30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5767641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55598" y="461899"/>
            <a:ext cx="6831330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000" spc="-40" dirty="0" smtClean="0"/>
              <a:t>Effective</a:t>
            </a:r>
            <a:r>
              <a:rPr sz="4000" spc="-25" dirty="0" smtClean="0"/>
              <a:t> </a:t>
            </a:r>
            <a:r>
              <a:rPr sz="4000" spc="-5" dirty="0" smtClean="0"/>
              <a:t>Instructional</a:t>
            </a:r>
            <a:r>
              <a:rPr sz="4000" spc="5" dirty="0" smtClean="0"/>
              <a:t> </a:t>
            </a:r>
            <a:r>
              <a:rPr sz="4000" spc="-15" dirty="0" smtClean="0"/>
              <a:t>Leaders</a:t>
            </a:r>
            <a:endParaRPr sz="400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526794"/>
            <a:ext cx="7531734" cy="41128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1. A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resource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provider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 that:</a:t>
            </a:r>
            <a:endParaRPr sz="3000">
              <a:latin typeface="Calibri"/>
              <a:cs typeface="Calibri"/>
            </a:endParaRPr>
          </a:p>
          <a:p>
            <a:pPr marL="756285" marR="94615" lvl="1" indent="-287020">
              <a:lnSpc>
                <a:spcPct val="80000"/>
              </a:lnSpc>
              <a:spcBef>
                <a:spcPts val="640"/>
              </a:spcBef>
              <a:buFont typeface="Arial"/>
              <a:buChar char="–"/>
              <a:tabLst>
                <a:tab pos="756920" algn="l"/>
              </a:tabLst>
            </a:pP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(a) </a:t>
            </a:r>
            <a:r>
              <a:rPr sz="2600" spc="-10" dirty="0">
                <a:solidFill>
                  <a:srgbClr val="FFFFFF"/>
                </a:solidFill>
                <a:latin typeface="Calibri"/>
                <a:cs typeface="Calibri"/>
              </a:rPr>
              <a:t>marshals personnel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2600" spc="-10" dirty="0">
                <a:solidFill>
                  <a:srgbClr val="FFFFFF"/>
                </a:solidFill>
                <a:latin typeface="Calibri"/>
                <a:cs typeface="Calibri"/>
              </a:rPr>
              <a:t>resources </a:t>
            </a:r>
            <a:r>
              <a:rPr sz="2600" spc="-15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2600" spc="-5" dirty="0">
                <a:solidFill>
                  <a:srgbClr val="FFFFFF"/>
                </a:solidFill>
                <a:latin typeface="Calibri"/>
                <a:cs typeface="Calibri"/>
              </a:rPr>
              <a:t>achieve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2600" spc="-5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FFFFFF"/>
                </a:solidFill>
                <a:latin typeface="Calibri"/>
                <a:cs typeface="Calibri"/>
              </a:rPr>
              <a:t>school's</a:t>
            </a:r>
            <a:r>
              <a:rPr sz="26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mission</a:t>
            </a:r>
            <a:r>
              <a:rPr sz="26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26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FFFFFF"/>
                </a:solidFill>
                <a:latin typeface="Calibri"/>
                <a:cs typeface="Calibri"/>
              </a:rPr>
              <a:t>goals,</a:t>
            </a:r>
            <a:r>
              <a:rPr sz="26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endParaRPr sz="2600">
              <a:latin typeface="Calibri"/>
              <a:cs typeface="Calibri"/>
            </a:endParaRPr>
          </a:p>
          <a:p>
            <a:pPr marL="756285" marR="1036955" lvl="1" indent="-287020">
              <a:lnSpc>
                <a:spcPct val="80000"/>
              </a:lnSpc>
              <a:spcBef>
                <a:spcPts val="625"/>
              </a:spcBef>
              <a:buFont typeface="Arial"/>
              <a:buChar char="–"/>
              <a:tabLst>
                <a:tab pos="756920" algn="l"/>
              </a:tabLst>
            </a:pPr>
            <a:r>
              <a:rPr sz="2600" spc="-5" dirty="0">
                <a:solidFill>
                  <a:srgbClr val="FFFFFF"/>
                </a:solidFill>
                <a:latin typeface="Calibri"/>
                <a:cs typeface="Calibri"/>
              </a:rPr>
              <a:t>(b)</a:t>
            </a:r>
            <a:r>
              <a:rPr sz="26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is</a:t>
            </a:r>
            <a:r>
              <a:rPr sz="26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FFFFFF"/>
                </a:solidFill>
                <a:latin typeface="Calibri"/>
                <a:cs typeface="Calibri"/>
              </a:rPr>
              <a:t>knowledgeable</a:t>
            </a:r>
            <a:r>
              <a:rPr sz="26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about curriculum</a:t>
            </a:r>
            <a:r>
              <a:rPr sz="26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2600" spc="-5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instruction.</a:t>
            </a:r>
            <a:endParaRPr sz="2600">
              <a:latin typeface="Calibri"/>
              <a:cs typeface="Calibri"/>
            </a:endParaRPr>
          </a:p>
          <a:p>
            <a:pPr marL="355600" indent="-342900">
              <a:lnSpc>
                <a:spcPts val="3585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2.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An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instructional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 resource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that:</a:t>
            </a:r>
            <a:endParaRPr sz="3000">
              <a:latin typeface="Calibri"/>
              <a:cs typeface="Calibri"/>
            </a:endParaRPr>
          </a:p>
          <a:p>
            <a:pPr marL="756285" marR="5080" lvl="1" indent="-287020" algn="just">
              <a:lnSpc>
                <a:spcPct val="80000"/>
              </a:lnSpc>
              <a:spcBef>
                <a:spcPts val="645"/>
              </a:spcBef>
              <a:buFont typeface="Arial"/>
              <a:buChar char="–"/>
              <a:tabLst>
                <a:tab pos="756920" algn="l"/>
              </a:tabLst>
            </a:pP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(a) </a:t>
            </a:r>
            <a:r>
              <a:rPr sz="2600" spc="-5" dirty="0">
                <a:solidFill>
                  <a:srgbClr val="FFFFFF"/>
                </a:solidFill>
                <a:latin typeface="Calibri"/>
                <a:cs typeface="Calibri"/>
              </a:rPr>
              <a:t>sets </a:t>
            </a:r>
            <a:r>
              <a:rPr sz="2600" spc="-10" dirty="0">
                <a:solidFill>
                  <a:srgbClr val="FFFFFF"/>
                </a:solidFill>
                <a:latin typeface="Calibri"/>
                <a:cs typeface="Calibri"/>
              </a:rPr>
              <a:t>expectations </a:t>
            </a:r>
            <a:r>
              <a:rPr sz="2600" spc="-25" dirty="0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sz="2600" spc="-5" dirty="0">
                <a:solidFill>
                  <a:srgbClr val="FFFFFF"/>
                </a:solidFill>
                <a:latin typeface="Calibri"/>
                <a:cs typeface="Calibri"/>
              </a:rPr>
              <a:t>continual </a:t>
            </a:r>
            <a:r>
              <a:rPr sz="2600" spc="-10" dirty="0">
                <a:solidFill>
                  <a:srgbClr val="FFFFFF"/>
                </a:solidFill>
                <a:latin typeface="Calibri"/>
                <a:cs typeface="Calibri"/>
              </a:rPr>
              <a:t>improvement </a:t>
            </a:r>
            <a:r>
              <a:rPr sz="2600" spc="-5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2600" spc="-5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instructional </a:t>
            </a:r>
            <a:r>
              <a:rPr sz="2600" spc="-15" dirty="0">
                <a:solidFill>
                  <a:srgbClr val="FFFFFF"/>
                </a:solidFill>
                <a:latin typeface="Calibri"/>
                <a:cs typeface="Calibri"/>
              </a:rPr>
              <a:t>program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2600" spc="-5" dirty="0">
                <a:solidFill>
                  <a:srgbClr val="FFFFFF"/>
                </a:solidFill>
                <a:latin typeface="Calibri"/>
                <a:cs typeface="Calibri"/>
              </a:rPr>
              <a:t>actively </a:t>
            </a:r>
            <a:r>
              <a:rPr sz="2600" spc="-10" dirty="0">
                <a:solidFill>
                  <a:srgbClr val="FFFFFF"/>
                </a:solidFill>
                <a:latin typeface="Calibri"/>
                <a:cs typeface="Calibri"/>
              </a:rPr>
              <a:t>engages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in </a:t>
            </a:r>
            <a:r>
              <a:rPr sz="2600" spc="-20" dirty="0">
                <a:solidFill>
                  <a:srgbClr val="FFFFFF"/>
                </a:solidFill>
                <a:latin typeface="Calibri"/>
                <a:cs typeface="Calibri"/>
              </a:rPr>
              <a:t>staff </a:t>
            </a:r>
            <a:r>
              <a:rPr sz="2600" spc="-5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FFFFFF"/>
                </a:solidFill>
                <a:latin typeface="Calibri"/>
                <a:cs typeface="Calibri"/>
              </a:rPr>
              <a:t>development,</a:t>
            </a:r>
            <a:r>
              <a:rPr sz="26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endParaRPr sz="2600">
              <a:latin typeface="Calibri"/>
              <a:cs typeface="Calibri"/>
            </a:endParaRPr>
          </a:p>
          <a:p>
            <a:pPr marL="756285" marR="378460" lvl="1" indent="-287020" algn="just">
              <a:lnSpc>
                <a:spcPts val="2500"/>
              </a:lnSpc>
              <a:spcBef>
                <a:spcPts val="600"/>
              </a:spcBef>
              <a:buFont typeface="Arial"/>
              <a:buChar char="–"/>
              <a:tabLst>
                <a:tab pos="756920" algn="l"/>
              </a:tabLst>
            </a:pP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(b)</a:t>
            </a:r>
            <a:r>
              <a:rPr sz="26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FFFFFF"/>
                </a:solidFill>
                <a:latin typeface="Calibri"/>
                <a:cs typeface="Calibri"/>
              </a:rPr>
              <a:t>encourages</a:t>
            </a:r>
            <a:r>
              <a:rPr sz="26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6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FFFFFF"/>
                </a:solidFill>
                <a:latin typeface="Calibri"/>
                <a:cs typeface="Calibri"/>
              </a:rPr>
              <a:t>use</a:t>
            </a:r>
            <a:r>
              <a:rPr sz="2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26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spc="-20" dirty="0">
                <a:solidFill>
                  <a:srgbClr val="FFFFFF"/>
                </a:solidFill>
                <a:latin typeface="Calibri"/>
                <a:cs typeface="Calibri"/>
              </a:rPr>
              <a:t>different</a:t>
            </a:r>
            <a:r>
              <a:rPr sz="2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instructional </a:t>
            </a:r>
            <a:r>
              <a:rPr sz="2600" spc="-5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spc="-15" dirty="0">
                <a:solidFill>
                  <a:srgbClr val="FFFFFF"/>
                </a:solidFill>
                <a:latin typeface="Calibri"/>
                <a:cs typeface="Calibri"/>
              </a:rPr>
              <a:t>strategies.</a:t>
            </a:r>
            <a:endParaRPr sz="26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9143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436116" y="1820291"/>
            <a:ext cx="4003675" cy="4699000"/>
            <a:chOff x="1436116" y="1820291"/>
            <a:chExt cx="4003675" cy="469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06042" y="2548890"/>
              <a:ext cx="2465832" cy="390525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445641" y="2493645"/>
              <a:ext cx="2689479" cy="4015740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1445641" y="2493645"/>
              <a:ext cx="2689860" cy="4015740"/>
            </a:xfrm>
            <a:custGeom>
              <a:avLst/>
              <a:gdLst/>
              <a:ahLst/>
              <a:cxnLst/>
              <a:rect l="l" t="t" r="r" b="b"/>
              <a:pathLst>
                <a:path w="2689860" h="4015740">
                  <a:moveTo>
                    <a:pt x="0" y="2007869"/>
                  </a:moveTo>
                  <a:lnTo>
                    <a:pt x="534" y="1950700"/>
                  </a:lnTo>
                  <a:lnTo>
                    <a:pt x="2128" y="1893927"/>
                  </a:lnTo>
                  <a:lnTo>
                    <a:pt x="4768" y="1837570"/>
                  </a:lnTo>
                  <a:lnTo>
                    <a:pt x="8439" y="1781652"/>
                  </a:lnTo>
                  <a:lnTo>
                    <a:pt x="13128" y="1726193"/>
                  </a:lnTo>
                  <a:lnTo>
                    <a:pt x="18819" y="1671215"/>
                  </a:lnTo>
                  <a:lnTo>
                    <a:pt x="25499" y="1616738"/>
                  </a:lnTo>
                  <a:lnTo>
                    <a:pt x="33154" y="1562785"/>
                  </a:lnTo>
                  <a:lnTo>
                    <a:pt x="41769" y="1509375"/>
                  </a:lnTo>
                  <a:lnTo>
                    <a:pt x="51330" y="1456531"/>
                  </a:lnTo>
                  <a:lnTo>
                    <a:pt x="61823" y="1404273"/>
                  </a:lnTo>
                  <a:lnTo>
                    <a:pt x="73234" y="1352623"/>
                  </a:lnTo>
                  <a:lnTo>
                    <a:pt x="85548" y="1301602"/>
                  </a:lnTo>
                  <a:lnTo>
                    <a:pt x="98752" y="1251231"/>
                  </a:lnTo>
                  <a:lnTo>
                    <a:pt x="112831" y="1201531"/>
                  </a:lnTo>
                  <a:lnTo>
                    <a:pt x="127772" y="1152523"/>
                  </a:lnTo>
                  <a:lnTo>
                    <a:pt x="143559" y="1104229"/>
                  </a:lnTo>
                  <a:lnTo>
                    <a:pt x="160178" y="1056670"/>
                  </a:lnTo>
                  <a:lnTo>
                    <a:pt x="177616" y="1009867"/>
                  </a:lnTo>
                  <a:lnTo>
                    <a:pt x="195859" y="963841"/>
                  </a:lnTo>
                  <a:lnTo>
                    <a:pt x="214891" y="918613"/>
                  </a:lnTo>
                  <a:lnTo>
                    <a:pt x="234700" y="874205"/>
                  </a:lnTo>
                  <a:lnTo>
                    <a:pt x="255270" y="830638"/>
                  </a:lnTo>
                  <a:lnTo>
                    <a:pt x="276587" y="787932"/>
                  </a:lnTo>
                  <a:lnTo>
                    <a:pt x="298638" y="746109"/>
                  </a:lnTo>
                  <a:lnTo>
                    <a:pt x="321408" y="705191"/>
                  </a:lnTo>
                  <a:lnTo>
                    <a:pt x="344882" y="665198"/>
                  </a:lnTo>
                  <a:lnTo>
                    <a:pt x="369048" y="626152"/>
                  </a:lnTo>
                  <a:lnTo>
                    <a:pt x="393890" y="588073"/>
                  </a:lnTo>
                  <a:lnTo>
                    <a:pt x="419394" y="550983"/>
                  </a:lnTo>
                  <a:lnTo>
                    <a:pt x="445547" y="514904"/>
                  </a:lnTo>
                  <a:lnTo>
                    <a:pt x="472333" y="479856"/>
                  </a:lnTo>
                  <a:lnTo>
                    <a:pt x="499740" y="445860"/>
                  </a:lnTo>
                  <a:lnTo>
                    <a:pt x="527751" y="412938"/>
                  </a:lnTo>
                  <a:lnTo>
                    <a:pt x="556354" y="381111"/>
                  </a:lnTo>
                  <a:lnTo>
                    <a:pt x="585535" y="350400"/>
                  </a:lnTo>
                  <a:lnTo>
                    <a:pt x="615278" y="320827"/>
                  </a:lnTo>
                  <a:lnTo>
                    <a:pt x="645570" y="292411"/>
                  </a:lnTo>
                  <a:lnTo>
                    <a:pt x="676397" y="265176"/>
                  </a:lnTo>
                  <a:lnTo>
                    <a:pt x="707744" y="239141"/>
                  </a:lnTo>
                  <a:lnTo>
                    <a:pt x="739597" y="214328"/>
                  </a:lnTo>
                  <a:lnTo>
                    <a:pt x="771943" y="190758"/>
                  </a:lnTo>
                  <a:lnTo>
                    <a:pt x="804766" y="168453"/>
                  </a:lnTo>
                  <a:lnTo>
                    <a:pt x="838053" y="147433"/>
                  </a:lnTo>
                  <a:lnTo>
                    <a:pt x="871789" y="127720"/>
                  </a:lnTo>
                  <a:lnTo>
                    <a:pt x="905960" y="109335"/>
                  </a:lnTo>
                  <a:lnTo>
                    <a:pt x="940553" y="92299"/>
                  </a:lnTo>
                  <a:lnTo>
                    <a:pt x="975552" y="76633"/>
                  </a:lnTo>
                  <a:lnTo>
                    <a:pt x="1010945" y="62359"/>
                  </a:lnTo>
                  <a:lnTo>
                    <a:pt x="1082850" y="38069"/>
                  </a:lnTo>
                  <a:lnTo>
                    <a:pt x="1156156" y="19599"/>
                  </a:lnTo>
                  <a:lnTo>
                    <a:pt x="1230749" y="7119"/>
                  </a:lnTo>
                  <a:lnTo>
                    <a:pt x="1306515" y="798"/>
                  </a:lnTo>
                  <a:lnTo>
                    <a:pt x="1344803" y="0"/>
                  </a:lnTo>
                  <a:lnTo>
                    <a:pt x="1383090" y="798"/>
                  </a:lnTo>
                  <a:lnTo>
                    <a:pt x="1421112" y="3178"/>
                  </a:lnTo>
                  <a:lnTo>
                    <a:pt x="1496305" y="12600"/>
                  </a:lnTo>
                  <a:lnTo>
                    <a:pt x="1570266" y="28096"/>
                  </a:lnTo>
                  <a:lnTo>
                    <a:pt x="1642883" y="49497"/>
                  </a:lnTo>
                  <a:lnTo>
                    <a:pt x="1714043" y="76633"/>
                  </a:lnTo>
                  <a:lnTo>
                    <a:pt x="1749040" y="92299"/>
                  </a:lnTo>
                  <a:lnTo>
                    <a:pt x="1783631" y="109335"/>
                  </a:lnTo>
                  <a:lnTo>
                    <a:pt x="1817800" y="127720"/>
                  </a:lnTo>
                  <a:lnTo>
                    <a:pt x="1851534" y="147433"/>
                  </a:lnTo>
                  <a:lnTo>
                    <a:pt x="1884818" y="168453"/>
                  </a:lnTo>
                  <a:lnTo>
                    <a:pt x="1917639" y="190758"/>
                  </a:lnTo>
                  <a:lnTo>
                    <a:pt x="1949981" y="214328"/>
                  </a:lnTo>
                  <a:lnTo>
                    <a:pt x="1981832" y="239141"/>
                  </a:lnTo>
                  <a:lnTo>
                    <a:pt x="2013176" y="265176"/>
                  </a:lnTo>
                  <a:lnTo>
                    <a:pt x="2044000" y="292411"/>
                  </a:lnTo>
                  <a:lnTo>
                    <a:pt x="2074289" y="320827"/>
                  </a:lnTo>
                  <a:lnTo>
                    <a:pt x="2104029" y="350400"/>
                  </a:lnTo>
                  <a:lnTo>
                    <a:pt x="2133206" y="381111"/>
                  </a:lnTo>
                  <a:lnTo>
                    <a:pt x="2161806" y="412938"/>
                  </a:lnTo>
                  <a:lnTo>
                    <a:pt x="2189815" y="445860"/>
                  </a:lnTo>
                  <a:lnTo>
                    <a:pt x="2217218" y="479856"/>
                  </a:lnTo>
                  <a:lnTo>
                    <a:pt x="2244001" y="514904"/>
                  </a:lnTo>
                  <a:lnTo>
                    <a:pt x="2270150" y="550983"/>
                  </a:lnTo>
                  <a:lnTo>
                    <a:pt x="2295652" y="588073"/>
                  </a:lnTo>
                  <a:lnTo>
                    <a:pt x="2320490" y="626152"/>
                  </a:lnTo>
                  <a:lnTo>
                    <a:pt x="2344652" y="665198"/>
                  </a:lnTo>
                  <a:lnTo>
                    <a:pt x="2368124" y="705191"/>
                  </a:lnTo>
                  <a:lnTo>
                    <a:pt x="2390891" y="746109"/>
                  </a:lnTo>
                  <a:lnTo>
                    <a:pt x="2412938" y="787932"/>
                  </a:lnTo>
                  <a:lnTo>
                    <a:pt x="2434253" y="830638"/>
                  </a:lnTo>
                  <a:lnTo>
                    <a:pt x="2454819" y="874205"/>
                  </a:lnTo>
                  <a:lnTo>
                    <a:pt x="2474625" y="918613"/>
                  </a:lnTo>
                  <a:lnTo>
                    <a:pt x="2493654" y="963841"/>
                  </a:lnTo>
                  <a:lnTo>
                    <a:pt x="2511894" y="1009867"/>
                  </a:lnTo>
                  <a:lnTo>
                    <a:pt x="2529329" y="1056670"/>
                  </a:lnTo>
                  <a:lnTo>
                    <a:pt x="2545946" y="1104229"/>
                  </a:lnTo>
                  <a:lnTo>
                    <a:pt x="2561730" y="1152523"/>
                  </a:lnTo>
                  <a:lnTo>
                    <a:pt x="2576668" y="1201531"/>
                  </a:lnTo>
                  <a:lnTo>
                    <a:pt x="2590744" y="1251231"/>
                  </a:lnTo>
                  <a:lnTo>
                    <a:pt x="2603946" y="1301602"/>
                  </a:lnTo>
                  <a:lnTo>
                    <a:pt x="2616258" y="1352623"/>
                  </a:lnTo>
                  <a:lnTo>
                    <a:pt x="2627667" y="1404273"/>
                  </a:lnTo>
                  <a:lnTo>
                    <a:pt x="2638158" y="1456531"/>
                  </a:lnTo>
                  <a:lnTo>
                    <a:pt x="2647718" y="1509375"/>
                  </a:lnTo>
                  <a:lnTo>
                    <a:pt x="2656331" y="1562785"/>
                  </a:lnTo>
                  <a:lnTo>
                    <a:pt x="2663984" y="1616738"/>
                  </a:lnTo>
                  <a:lnTo>
                    <a:pt x="2670663" y="1671215"/>
                  </a:lnTo>
                  <a:lnTo>
                    <a:pt x="2676353" y="1726193"/>
                  </a:lnTo>
                  <a:lnTo>
                    <a:pt x="2681040" y="1781652"/>
                  </a:lnTo>
                  <a:lnTo>
                    <a:pt x="2684711" y="1837570"/>
                  </a:lnTo>
                  <a:lnTo>
                    <a:pt x="2687350" y="1893927"/>
                  </a:lnTo>
                  <a:lnTo>
                    <a:pt x="2688944" y="1950700"/>
                  </a:lnTo>
                  <a:lnTo>
                    <a:pt x="2689479" y="2007869"/>
                  </a:lnTo>
                  <a:lnTo>
                    <a:pt x="2688944" y="2065036"/>
                  </a:lnTo>
                  <a:lnTo>
                    <a:pt x="2687350" y="2121807"/>
                  </a:lnTo>
                  <a:lnTo>
                    <a:pt x="2684711" y="2178162"/>
                  </a:lnTo>
                  <a:lnTo>
                    <a:pt x="2681040" y="2234078"/>
                  </a:lnTo>
                  <a:lnTo>
                    <a:pt x="2676353" y="2289535"/>
                  </a:lnTo>
                  <a:lnTo>
                    <a:pt x="2670663" y="2344512"/>
                  </a:lnTo>
                  <a:lnTo>
                    <a:pt x="2663984" y="2398987"/>
                  </a:lnTo>
                  <a:lnTo>
                    <a:pt x="2656331" y="2452939"/>
                  </a:lnTo>
                  <a:lnTo>
                    <a:pt x="2647718" y="2506347"/>
                  </a:lnTo>
                  <a:lnTo>
                    <a:pt x="2638158" y="2559190"/>
                  </a:lnTo>
                  <a:lnTo>
                    <a:pt x="2627667" y="2611447"/>
                  </a:lnTo>
                  <a:lnTo>
                    <a:pt x="2616258" y="2663096"/>
                  </a:lnTo>
                  <a:lnTo>
                    <a:pt x="2603946" y="2714116"/>
                  </a:lnTo>
                  <a:lnTo>
                    <a:pt x="2590744" y="2764487"/>
                  </a:lnTo>
                  <a:lnTo>
                    <a:pt x="2576668" y="2814186"/>
                  </a:lnTo>
                  <a:lnTo>
                    <a:pt x="2561730" y="2863194"/>
                  </a:lnTo>
                  <a:lnTo>
                    <a:pt x="2545946" y="2911487"/>
                  </a:lnTo>
                  <a:lnTo>
                    <a:pt x="2529329" y="2959046"/>
                  </a:lnTo>
                  <a:lnTo>
                    <a:pt x="2511894" y="3005849"/>
                  </a:lnTo>
                  <a:lnTo>
                    <a:pt x="2493654" y="3051875"/>
                  </a:lnTo>
                  <a:lnTo>
                    <a:pt x="2474625" y="3097103"/>
                  </a:lnTo>
                  <a:lnTo>
                    <a:pt x="2454819" y="3141512"/>
                  </a:lnTo>
                  <a:lnTo>
                    <a:pt x="2434253" y="3185079"/>
                  </a:lnTo>
                  <a:lnTo>
                    <a:pt x="2412938" y="3227785"/>
                  </a:lnTo>
                  <a:lnTo>
                    <a:pt x="2390891" y="3269608"/>
                  </a:lnTo>
                  <a:lnTo>
                    <a:pt x="2368124" y="3310527"/>
                  </a:lnTo>
                  <a:lnTo>
                    <a:pt x="2344652" y="3350521"/>
                  </a:lnTo>
                  <a:lnTo>
                    <a:pt x="2320490" y="3389568"/>
                  </a:lnTo>
                  <a:lnTo>
                    <a:pt x="2295652" y="3427647"/>
                  </a:lnTo>
                  <a:lnTo>
                    <a:pt x="2270150" y="3464737"/>
                  </a:lnTo>
                  <a:lnTo>
                    <a:pt x="2244001" y="3500817"/>
                  </a:lnTo>
                  <a:lnTo>
                    <a:pt x="2217218" y="3535866"/>
                  </a:lnTo>
                  <a:lnTo>
                    <a:pt x="2189815" y="3569863"/>
                  </a:lnTo>
                  <a:lnTo>
                    <a:pt x="2161806" y="3602785"/>
                  </a:lnTo>
                  <a:lnTo>
                    <a:pt x="2133206" y="3634613"/>
                  </a:lnTo>
                  <a:lnTo>
                    <a:pt x="2104029" y="3665325"/>
                  </a:lnTo>
                  <a:lnTo>
                    <a:pt x="2074289" y="3694900"/>
                  </a:lnTo>
                  <a:lnTo>
                    <a:pt x="2044000" y="3723316"/>
                  </a:lnTo>
                  <a:lnTo>
                    <a:pt x="2013176" y="3750552"/>
                  </a:lnTo>
                  <a:lnTo>
                    <a:pt x="1981832" y="3776588"/>
                  </a:lnTo>
                  <a:lnTo>
                    <a:pt x="1949981" y="3801402"/>
                  </a:lnTo>
                  <a:lnTo>
                    <a:pt x="1917639" y="3824972"/>
                  </a:lnTo>
                  <a:lnTo>
                    <a:pt x="1884818" y="3847278"/>
                  </a:lnTo>
                  <a:lnTo>
                    <a:pt x="1851534" y="3868299"/>
                  </a:lnTo>
                  <a:lnTo>
                    <a:pt x="1817800" y="3888013"/>
                  </a:lnTo>
                  <a:lnTo>
                    <a:pt x="1783631" y="3906399"/>
                  </a:lnTo>
                  <a:lnTo>
                    <a:pt x="1749040" y="3923436"/>
                  </a:lnTo>
                  <a:lnTo>
                    <a:pt x="1714043" y="3939102"/>
                  </a:lnTo>
                  <a:lnTo>
                    <a:pt x="1678652" y="3953377"/>
                  </a:lnTo>
                  <a:lnTo>
                    <a:pt x="1606750" y="3977668"/>
                  </a:lnTo>
                  <a:lnTo>
                    <a:pt x="1533446" y="3996139"/>
                  </a:lnTo>
                  <a:lnTo>
                    <a:pt x="1458855" y="4008620"/>
                  </a:lnTo>
                  <a:lnTo>
                    <a:pt x="1383090" y="4014941"/>
                  </a:lnTo>
                  <a:lnTo>
                    <a:pt x="1344803" y="4015740"/>
                  </a:lnTo>
                  <a:lnTo>
                    <a:pt x="1306515" y="4014941"/>
                  </a:lnTo>
                  <a:lnTo>
                    <a:pt x="1268492" y="4012561"/>
                  </a:lnTo>
                  <a:lnTo>
                    <a:pt x="1193299" y="4003139"/>
                  </a:lnTo>
                  <a:lnTo>
                    <a:pt x="1119335" y="3987642"/>
                  </a:lnTo>
                  <a:lnTo>
                    <a:pt x="1046715" y="3966240"/>
                  </a:lnTo>
                  <a:lnTo>
                    <a:pt x="975552" y="3939102"/>
                  </a:lnTo>
                  <a:lnTo>
                    <a:pt x="940553" y="3923436"/>
                  </a:lnTo>
                  <a:lnTo>
                    <a:pt x="905960" y="3906399"/>
                  </a:lnTo>
                  <a:lnTo>
                    <a:pt x="871789" y="3888013"/>
                  </a:lnTo>
                  <a:lnTo>
                    <a:pt x="838053" y="3868299"/>
                  </a:lnTo>
                  <a:lnTo>
                    <a:pt x="804766" y="3847278"/>
                  </a:lnTo>
                  <a:lnTo>
                    <a:pt x="771943" y="3824972"/>
                  </a:lnTo>
                  <a:lnTo>
                    <a:pt x="739597" y="3801402"/>
                  </a:lnTo>
                  <a:lnTo>
                    <a:pt x="707744" y="3776588"/>
                  </a:lnTo>
                  <a:lnTo>
                    <a:pt x="676397" y="3750552"/>
                  </a:lnTo>
                  <a:lnTo>
                    <a:pt x="645570" y="3723316"/>
                  </a:lnTo>
                  <a:lnTo>
                    <a:pt x="615278" y="3694900"/>
                  </a:lnTo>
                  <a:lnTo>
                    <a:pt x="585535" y="3665325"/>
                  </a:lnTo>
                  <a:lnTo>
                    <a:pt x="556354" y="3634613"/>
                  </a:lnTo>
                  <a:lnTo>
                    <a:pt x="527751" y="3602785"/>
                  </a:lnTo>
                  <a:lnTo>
                    <a:pt x="499740" y="3569863"/>
                  </a:lnTo>
                  <a:lnTo>
                    <a:pt x="472333" y="3535866"/>
                  </a:lnTo>
                  <a:lnTo>
                    <a:pt x="445547" y="3500817"/>
                  </a:lnTo>
                  <a:lnTo>
                    <a:pt x="419394" y="3464737"/>
                  </a:lnTo>
                  <a:lnTo>
                    <a:pt x="393890" y="3427647"/>
                  </a:lnTo>
                  <a:lnTo>
                    <a:pt x="369048" y="3389568"/>
                  </a:lnTo>
                  <a:lnTo>
                    <a:pt x="344882" y="3350521"/>
                  </a:lnTo>
                  <a:lnTo>
                    <a:pt x="321408" y="3310527"/>
                  </a:lnTo>
                  <a:lnTo>
                    <a:pt x="298638" y="3269608"/>
                  </a:lnTo>
                  <a:lnTo>
                    <a:pt x="276587" y="3227785"/>
                  </a:lnTo>
                  <a:lnTo>
                    <a:pt x="255270" y="3185079"/>
                  </a:lnTo>
                  <a:lnTo>
                    <a:pt x="234700" y="3141512"/>
                  </a:lnTo>
                  <a:lnTo>
                    <a:pt x="214891" y="3097103"/>
                  </a:lnTo>
                  <a:lnTo>
                    <a:pt x="195859" y="3051875"/>
                  </a:lnTo>
                  <a:lnTo>
                    <a:pt x="177616" y="3005849"/>
                  </a:lnTo>
                  <a:lnTo>
                    <a:pt x="160178" y="2959046"/>
                  </a:lnTo>
                  <a:lnTo>
                    <a:pt x="143559" y="2911487"/>
                  </a:lnTo>
                  <a:lnTo>
                    <a:pt x="127772" y="2863194"/>
                  </a:lnTo>
                  <a:lnTo>
                    <a:pt x="112831" y="2814186"/>
                  </a:lnTo>
                  <a:lnTo>
                    <a:pt x="98752" y="2764487"/>
                  </a:lnTo>
                  <a:lnTo>
                    <a:pt x="85548" y="2714116"/>
                  </a:lnTo>
                  <a:lnTo>
                    <a:pt x="73234" y="2663096"/>
                  </a:lnTo>
                  <a:lnTo>
                    <a:pt x="61823" y="2611447"/>
                  </a:lnTo>
                  <a:lnTo>
                    <a:pt x="51330" y="2559190"/>
                  </a:lnTo>
                  <a:lnTo>
                    <a:pt x="41769" y="2506347"/>
                  </a:lnTo>
                  <a:lnTo>
                    <a:pt x="33154" y="2452939"/>
                  </a:lnTo>
                  <a:lnTo>
                    <a:pt x="25499" y="2398987"/>
                  </a:lnTo>
                  <a:lnTo>
                    <a:pt x="18819" y="2344512"/>
                  </a:lnTo>
                  <a:lnTo>
                    <a:pt x="13128" y="2289535"/>
                  </a:lnTo>
                  <a:lnTo>
                    <a:pt x="8439" y="2234078"/>
                  </a:lnTo>
                  <a:lnTo>
                    <a:pt x="4768" y="2178162"/>
                  </a:lnTo>
                  <a:lnTo>
                    <a:pt x="2128" y="2121807"/>
                  </a:lnTo>
                  <a:lnTo>
                    <a:pt x="534" y="2065036"/>
                  </a:lnTo>
                  <a:lnTo>
                    <a:pt x="0" y="2007869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838958" y="1829816"/>
              <a:ext cx="2590800" cy="3214370"/>
            </a:xfrm>
            <a:custGeom>
              <a:avLst/>
              <a:gdLst/>
              <a:ahLst/>
              <a:cxnLst/>
              <a:rect l="l" t="t" r="r" b="b"/>
              <a:pathLst>
                <a:path w="2590800" h="3214370">
                  <a:moveTo>
                    <a:pt x="2105025" y="0"/>
                  </a:moveTo>
                  <a:lnTo>
                    <a:pt x="2590800" y="0"/>
                  </a:lnTo>
                </a:path>
                <a:path w="2590800" h="3214370">
                  <a:moveTo>
                    <a:pt x="2103120" y="635"/>
                  </a:moveTo>
                  <a:lnTo>
                    <a:pt x="0" y="2671699"/>
                  </a:lnTo>
                </a:path>
                <a:path w="2590800" h="3214370">
                  <a:moveTo>
                    <a:pt x="2103120" y="1132713"/>
                  </a:moveTo>
                  <a:lnTo>
                    <a:pt x="557021" y="3214116"/>
                  </a:lnTo>
                </a:path>
              </a:pathLst>
            </a:custGeom>
            <a:ln w="19050">
              <a:solidFill>
                <a:srgbClr val="F8CC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2672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Administrator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4931283" y="2520442"/>
            <a:ext cx="2727960" cy="2005330"/>
          </a:xfrm>
          <a:prstGeom prst="rect">
            <a:avLst/>
          </a:prstGeom>
        </p:spPr>
        <p:txBody>
          <a:bodyPr vert="horz" wrap="square" lIns="0" tIns="71755" rIns="0" bIns="0" rtlCol="0">
            <a:spAutoFit/>
          </a:bodyPr>
          <a:lstStyle/>
          <a:p>
            <a:pPr marL="528955" marR="270510" indent="-516890">
              <a:lnSpc>
                <a:spcPts val="2910"/>
              </a:lnSpc>
              <a:spcBef>
                <a:spcPts val="565"/>
              </a:spcBef>
              <a:tabLst>
                <a:tab pos="528955" algn="l"/>
              </a:tabLst>
            </a:pPr>
            <a:r>
              <a:rPr sz="2800" u="heavy" spc="-5" dirty="0">
                <a:solidFill>
                  <a:srgbClr val="FFFFFF"/>
                </a:solidFill>
                <a:uFill>
                  <a:solidFill>
                    <a:srgbClr val="F8CCBB"/>
                  </a:solidFill>
                </a:uFill>
                <a:latin typeface="Arial MT"/>
                <a:cs typeface="Arial MT"/>
              </a:rPr>
              <a:t> 	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In</a:t>
            </a:r>
            <a:r>
              <a:rPr sz="2800" spc="5" dirty="0">
                <a:solidFill>
                  <a:srgbClr val="FFFFFF"/>
                </a:solidFill>
                <a:latin typeface="Arial MT"/>
                <a:cs typeface="Arial MT"/>
              </a:rPr>
              <a:t>s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tr</a:t>
            </a:r>
            <a:r>
              <a:rPr sz="2800" spc="5" dirty="0">
                <a:solidFill>
                  <a:srgbClr val="FFFFFF"/>
                </a:solidFill>
                <a:latin typeface="Arial MT"/>
                <a:cs typeface="Arial MT"/>
              </a:rPr>
              <a:t>u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c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t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i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o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n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a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l  Leader</a:t>
            </a:r>
            <a:endParaRPr sz="2800">
              <a:latin typeface="Arial MT"/>
              <a:cs typeface="Arial MT"/>
            </a:endParaRPr>
          </a:p>
          <a:p>
            <a:pPr marL="12700">
              <a:lnSpc>
                <a:spcPts val="3579"/>
              </a:lnSpc>
              <a:spcBef>
                <a:spcPts val="2145"/>
              </a:spcBef>
              <a:tabLst>
                <a:tab pos="607695" algn="l"/>
              </a:tabLst>
            </a:pPr>
            <a:r>
              <a:rPr sz="3200" u="heavy" dirty="0">
                <a:solidFill>
                  <a:srgbClr val="FFFFFF"/>
                </a:solidFill>
                <a:uFill>
                  <a:solidFill>
                    <a:srgbClr val="F8CCBB"/>
                  </a:solidFill>
                </a:uFill>
                <a:latin typeface="Arial MT"/>
                <a:cs typeface="Arial MT"/>
              </a:rPr>
              <a:t> 	</a:t>
            </a:r>
            <a:r>
              <a:rPr sz="3200" spc="229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Curricul</a:t>
            </a:r>
            <a:r>
              <a:rPr sz="3200" spc="-15" dirty="0">
                <a:solidFill>
                  <a:srgbClr val="FFFFFF"/>
                </a:solidFill>
                <a:latin typeface="Arial MT"/>
                <a:cs typeface="Arial MT"/>
              </a:rPr>
              <a:t>u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m</a:t>
            </a:r>
            <a:endParaRPr sz="3200">
              <a:latin typeface="Arial MT"/>
              <a:cs typeface="Arial MT"/>
            </a:endParaRPr>
          </a:p>
          <a:p>
            <a:pPr marL="932815">
              <a:lnSpc>
                <a:spcPts val="3579"/>
              </a:lnSpc>
            </a:pPr>
            <a:r>
              <a:rPr sz="3200" spc="-10" dirty="0">
                <a:solidFill>
                  <a:srgbClr val="FFFFFF"/>
                </a:solidFill>
                <a:latin typeface="Arial MT"/>
                <a:cs typeface="Arial MT"/>
              </a:rPr>
              <a:t>Leader</a:t>
            </a:r>
            <a:endParaRPr sz="3200">
              <a:latin typeface="Arial MT"/>
              <a:cs typeface="Arial MT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951351" y="4096003"/>
            <a:ext cx="989330" cy="1487170"/>
          </a:xfrm>
          <a:custGeom>
            <a:avLst/>
            <a:gdLst/>
            <a:ahLst/>
            <a:cxnLst/>
            <a:rect l="l" t="t" r="r" b="b"/>
            <a:pathLst>
              <a:path w="989329" h="1487170">
                <a:moveTo>
                  <a:pt x="989076" y="0"/>
                </a:moveTo>
                <a:lnTo>
                  <a:pt x="0" y="1487170"/>
                </a:lnTo>
              </a:path>
            </a:pathLst>
          </a:custGeom>
          <a:ln w="19050">
            <a:solidFill>
              <a:srgbClr val="F8CCB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894458" y="4295013"/>
            <a:ext cx="12350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25" dirty="0">
                <a:solidFill>
                  <a:srgbClr val="FFFFFF"/>
                </a:solidFill>
                <a:latin typeface="Arial"/>
                <a:cs typeface="Arial"/>
              </a:rPr>
              <a:t>PRINCIPAL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298194" y="375615"/>
            <a:ext cx="602107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25" dirty="0">
                <a:solidFill>
                  <a:srgbClr val="FFFFFF"/>
                </a:solidFill>
                <a:latin typeface="Arial"/>
                <a:cs typeface="Arial"/>
              </a:rPr>
              <a:t>PRINCIPAL</a:t>
            </a:r>
            <a:r>
              <a:rPr sz="18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WEARS</a:t>
            </a:r>
            <a:r>
              <a:rPr sz="1800" b="1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5" dirty="0">
                <a:solidFill>
                  <a:srgbClr val="FFFFFF"/>
                </a:solidFill>
                <a:latin typeface="Arial"/>
                <a:cs typeface="Arial"/>
              </a:rPr>
              <a:t>MANY</a:t>
            </a:r>
            <a:r>
              <a:rPr sz="18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50" dirty="0">
                <a:solidFill>
                  <a:srgbClr val="FFFFFF"/>
                </a:solidFill>
                <a:latin typeface="Arial"/>
                <a:cs typeface="Arial"/>
              </a:rPr>
              <a:t>HATS</a:t>
            </a:r>
            <a:r>
              <a:rPr sz="1800" b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30" dirty="0">
                <a:solidFill>
                  <a:srgbClr val="FFFFFF"/>
                </a:solidFill>
                <a:latin typeface="Arial"/>
                <a:cs typeface="Arial"/>
              </a:rPr>
              <a:t>AS</a:t>
            </a:r>
            <a:r>
              <a:rPr sz="1800" b="1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SCHOOL</a:t>
            </a:r>
            <a:r>
              <a:rPr sz="1800" b="1" spc="4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LEADER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55598" y="461899"/>
            <a:ext cx="6831330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000" spc="-40" dirty="0"/>
              <a:t>Effective</a:t>
            </a:r>
            <a:r>
              <a:rPr sz="4000" spc="-25" dirty="0"/>
              <a:t> </a:t>
            </a:r>
            <a:r>
              <a:rPr sz="4000" spc="-5" dirty="0"/>
              <a:t>Instructional</a:t>
            </a:r>
            <a:r>
              <a:rPr sz="4000" spc="5" dirty="0"/>
              <a:t> </a:t>
            </a:r>
            <a:r>
              <a:rPr sz="4000" spc="-15" dirty="0"/>
              <a:t>Leaders</a:t>
            </a:r>
            <a:endParaRPr sz="400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537461"/>
            <a:ext cx="8030845" cy="42894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3.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An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effective</a:t>
            </a:r>
            <a:r>
              <a:rPr sz="27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communicator</a:t>
            </a:r>
            <a:r>
              <a:rPr sz="27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that:</a:t>
            </a:r>
            <a:endParaRPr sz="27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10"/>
              </a:spcBef>
              <a:buFont typeface="Arial"/>
              <a:buChar char="–"/>
              <a:tabLst>
                <a:tab pos="756920" algn="l"/>
              </a:tabLst>
            </a:pP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(a)</a:t>
            </a:r>
            <a:r>
              <a:rPr sz="24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models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commitment</a:t>
            </a:r>
            <a:r>
              <a:rPr sz="24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school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goals,</a:t>
            </a:r>
            <a:endParaRPr sz="2400">
              <a:latin typeface="Calibri"/>
              <a:cs typeface="Calibri"/>
            </a:endParaRPr>
          </a:p>
          <a:p>
            <a:pPr marL="756285" marR="5080" lvl="1" indent="-287020">
              <a:lnSpc>
                <a:spcPct val="80000"/>
              </a:lnSpc>
              <a:spcBef>
                <a:spcPts val="580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(b) articulates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vision of instructional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goals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and the means </a:t>
            </a:r>
            <a:r>
              <a:rPr sz="2400" spc="-5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integrating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instructional planning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goal attainment,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endParaRPr sz="2400">
              <a:latin typeface="Calibri"/>
              <a:cs typeface="Calibri"/>
            </a:endParaRPr>
          </a:p>
          <a:p>
            <a:pPr marL="756285" lvl="1" indent="-287020">
              <a:lnSpc>
                <a:spcPts val="2595"/>
              </a:lnSpc>
              <a:buFont typeface="Arial"/>
              <a:buChar char="–"/>
              <a:tabLst>
                <a:tab pos="756920" algn="l"/>
              </a:tabLst>
            </a:pP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(c)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sets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adheres 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clear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performance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standards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endParaRPr sz="2400">
              <a:latin typeface="Calibri"/>
              <a:cs typeface="Calibri"/>
            </a:endParaRPr>
          </a:p>
          <a:p>
            <a:pPr marL="756285">
              <a:lnSpc>
                <a:spcPts val="2585"/>
              </a:lnSpc>
            </a:pP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instruction</a:t>
            </a:r>
            <a:r>
              <a:rPr sz="24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teacher</a:t>
            </a:r>
            <a:r>
              <a:rPr sz="24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behaviour.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ts val="3235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4.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visible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presence</a:t>
            </a:r>
            <a:r>
              <a:rPr sz="27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that:</a:t>
            </a:r>
            <a:endParaRPr sz="27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10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visits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classrooms,</a:t>
            </a:r>
            <a:endParaRPr sz="24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buFont typeface="Arial"/>
              <a:buChar char="–"/>
              <a:tabLst>
                <a:tab pos="756920" algn="l"/>
              </a:tabLst>
            </a:pP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attends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departmental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or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grade-level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 meetings,</a:t>
            </a:r>
            <a:endParaRPr sz="24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buFont typeface="Arial"/>
              <a:buChar char="–"/>
              <a:tabLst>
                <a:tab pos="756920" algn="l"/>
              </a:tabLst>
            </a:pP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is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accessible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discuss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matters</a:t>
            </a:r>
            <a:r>
              <a:rPr sz="24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dealing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with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instruction,</a:t>
            </a:r>
            <a:endParaRPr sz="24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5"/>
              </a:spcBef>
              <a:buFont typeface="Arial"/>
              <a:buChar char="–"/>
              <a:tabLst>
                <a:tab pos="756920" algn="l"/>
              </a:tabLst>
            </a:pP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is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an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active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participant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staff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development.</a:t>
            </a:r>
            <a:endParaRPr sz="2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6960763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55598" y="461899"/>
            <a:ext cx="6831330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000" spc="-40" dirty="0"/>
              <a:t>Effective</a:t>
            </a:r>
            <a:r>
              <a:rPr sz="4000" spc="-25" dirty="0"/>
              <a:t> </a:t>
            </a:r>
            <a:r>
              <a:rPr sz="4000" spc="-5" dirty="0"/>
              <a:t>Instructional</a:t>
            </a:r>
            <a:r>
              <a:rPr sz="4000" spc="5" dirty="0"/>
              <a:t> </a:t>
            </a:r>
            <a:r>
              <a:rPr sz="4000" spc="-15" dirty="0"/>
              <a:t>Leaders</a:t>
            </a:r>
            <a:endParaRPr sz="400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570990"/>
            <a:ext cx="8016875" cy="3853179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355600" marR="5080" indent="-342900">
              <a:lnSpc>
                <a:spcPct val="90000"/>
              </a:lnSpc>
              <a:spcBef>
                <a:spcPts val="4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3. An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effective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communicator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that: (a) models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commitment </a:t>
            </a:r>
            <a:r>
              <a:rPr sz="2700" spc="-20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school goals,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(b)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articulates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a vision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instructional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goals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and the means </a:t>
            </a:r>
            <a:r>
              <a:rPr sz="2700" spc="-25" dirty="0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integrating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 instructional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planning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goal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attainment,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(c) sets </a:t>
            </a:r>
            <a:r>
              <a:rPr sz="2700" spc="-6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adheres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clear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performance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standards </a:t>
            </a:r>
            <a:r>
              <a:rPr sz="2700" spc="-25" dirty="0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sz="27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instruction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teacher</a:t>
            </a:r>
            <a:r>
              <a:rPr sz="2700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35" dirty="0">
                <a:solidFill>
                  <a:srgbClr val="FFFFFF"/>
                </a:solidFill>
                <a:latin typeface="Calibri"/>
                <a:cs typeface="Calibri"/>
              </a:rPr>
              <a:t>behaviour.</a:t>
            </a:r>
            <a:endParaRPr sz="2700">
              <a:latin typeface="Calibri"/>
              <a:cs typeface="Calibri"/>
            </a:endParaRPr>
          </a:p>
          <a:p>
            <a:pPr marL="355600" marR="175895" indent="-342900">
              <a:lnSpc>
                <a:spcPts val="2920"/>
              </a:lnSpc>
              <a:spcBef>
                <a:spcPts val="69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4. A visible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presence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that: visits classrooms,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attends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 departmental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or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grade-level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meetings,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is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accessible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2700" spc="-6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discuss </a:t>
            </a:r>
            <a:r>
              <a:rPr sz="2700" spc="-25" dirty="0">
                <a:solidFill>
                  <a:srgbClr val="FFFFFF"/>
                </a:solidFill>
                <a:latin typeface="Calibri"/>
                <a:cs typeface="Calibri"/>
              </a:rPr>
              <a:t>matters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dealing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with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instruction,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is </a:t>
            </a:r>
            <a:r>
              <a:rPr sz="2700" spc="5" dirty="0">
                <a:solidFill>
                  <a:srgbClr val="FFFFFF"/>
                </a:solidFill>
                <a:latin typeface="Calibri"/>
                <a:cs typeface="Calibri"/>
              </a:rPr>
              <a:t>an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active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participant</a:t>
            </a:r>
            <a:r>
              <a:rPr sz="27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in </a:t>
            </a:r>
            <a:r>
              <a:rPr sz="2700" spc="-25" dirty="0">
                <a:solidFill>
                  <a:srgbClr val="FFFFFF"/>
                </a:solidFill>
                <a:latin typeface="Calibri"/>
                <a:cs typeface="Calibri"/>
              </a:rPr>
              <a:t>staff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development.</a:t>
            </a:r>
            <a:r>
              <a:rPr sz="27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(pp.17-19)</a:t>
            </a:r>
            <a:r>
              <a:rPr sz="27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endParaRPr sz="27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3854310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81862" y="461899"/>
            <a:ext cx="7181850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000" spc="-5" dirty="0"/>
              <a:t>Instructionally</a:t>
            </a:r>
            <a:r>
              <a:rPr sz="4000" dirty="0"/>
              <a:t> </a:t>
            </a:r>
            <a:r>
              <a:rPr sz="4000" spc="-40" dirty="0"/>
              <a:t>Effective</a:t>
            </a:r>
            <a:r>
              <a:rPr sz="4000" spc="-20" dirty="0"/>
              <a:t> </a:t>
            </a:r>
            <a:r>
              <a:rPr sz="4000" dirty="0"/>
              <a:t>Schools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40854" y="1981200"/>
            <a:ext cx="8063865" cy="4224020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355600" marR="5080" indent="-342900">
              <a:lnSpc>
                <a:spcPct val="80000"/>
              </a:lnSpc>
              <a:spcBef>
                <a:spcPts val="74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1. </a:t>
            </a:r>
            <a:r>
              <a:rPr sz="2700" spc="-45" dirty="0">
                <a:solidFill>
                  <a:srgbClr val="FFFFFF"/>
                </a:solidFill>
                <a:latin typeface="Calibri"/>
                <a:cs typeface="Calibri"/>
              </a:rPr>
              <a:t>Clear,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focused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mission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(although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all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schools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adopt </a:t>
            </a:r>
            <a:r>
              <a:rPr sz="27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multiple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goals,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goals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ensure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academic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excellence </a:t>
            </a:r>
            <a:r>
              <a:rPr sz="2700" spc="-6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2700" spc="-20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educate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all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students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are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nonnegotiable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in </a:t>
            </a:r>
            <a:r>
              <a:rPr sz="27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instructionally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effective</a:t>
            </a:r>
            <a:r>
              <a:rPr sz="27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schools)</a:t>
            </a:r>
            <a:endParaRPr sz="27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2.</a:t>
            </a:r>
            <a:r>
              <a:rPr sz="27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Strong</a:t>
            </a:r>
            <a:r>
              <a:rPr sz="27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instructional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leadership</a:t>
            </a:r>
            <a:r>
              <a:rPr sz="27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by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 the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principal</a:t>
            </a:r>
            <a:endParaRPr sz="27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3.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High</a:t>
            </a:r>
            <a:r>
              <a:rPr sz="27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expectations</a:t>
            </a:r>
            <a:r>
              <a:rPr sz="27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25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 students</a:t>
            </a:r>
            <a:r>
              <a:rPr sz="27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2700" spc="-25" dirty="0">
                <a:solidFill>
                  <a:srgbClr val="FFFFFF"/>
                </a:solidFill>
                <a:latin typeface="Calibri"/>
                <a:cs typeface="Calibri"/>
              </a:rPr>
              <a:t> staff</a:t>
            </a:r>
            <a:endParaRPr sz="27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4.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Frequent</a:t>
            </a:r>
            <a:r>
              <a:rPr sz="27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monitoring of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student</a:t>
            </a:r>
            <a:r>
              <a:rPr sz="27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progress</a:t>
            </a:r>
            <a:endParaRPr sz="27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5.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positive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learning</a:t>
            </a:r>
            <a:r>
              <a:rPr sz="27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climate</a:t>
            </a:r>
            <a:endParaRPr sz="27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6.</a:t>
            </a:r>
            <a:r>
              <a:rPr sz="27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20" dirty="0">
                <a:solidFill>
                  <a:srgbClr val="FFFFFF"/>
                </a:solidFill>
                <a:latin typeface="Calibri"/>
                <a:cs typeface="Calibri"/>
              </a:rPr>
              <a:t>Parent/community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involvement</a:t>
            </a:r>
            <a:endParaRPr sz="2700" dirty="0">
              <a:latin typeface="Calibri"/>
              <a:cs typeface="Calibri"/>
            </a:endParaRPr>
          </a:p>
          <a:p>
            <a:pPr marL="355600" marR="74930" indent="-342900">
              <a:lnSpc>
                <a:spcPts val="2590"/>
              </a:lnSpc>
              <a:spcBef>
                <a:spcPts val="6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7. An emphasis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upon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student attainment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of basic skills. </a:t>
            </a:r>
            <a:r>
              <a:rPr sz="2700" spc="-60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(Bamburg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&amp;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Andrews,</a:t>
            </a:r>
            <a:r>
              <a:rPr sz="27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1990,</a:t>
            </a:r>
            <a:r>
              <a:rPr sz="27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p.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3)</a:t>
            </a:r>
            <a:endParaRPr sz="27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19966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111415" y="813435"/>
            <a:ext cx="4618355" cy="5636260"/>
            <a:chOff x="1111415" y="813435"/>
            <a:chExt cx="4618355" cy="563626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049016" y="2418588"/>
              <a:ext cx="2428367" cy="2520315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11415" y="813435"/>
              <a:ext cx="4618062" cy="5635929"/>
            </a:xfrm>
            <a:prstGeom prst="rect">
              <a:avLst/>
            </a:prstGeom>
          </p:spPr>
        </p:pic>
      </p:grpSp>
      <p:sp>
        <p:nvSpPr>
          <p:cNvPr id="5" name="object 5"/>
          <p:cNvSpPr txBox="1"/>
          <p:nvPr/>
        </p:nvSpPr>
        <p:spPr>
          <a:xfrm>
            <a:off x="3786885" y="3542791"/>
            <a:ext cx="95250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5" dirty="0">
                <a:solidFill>
                  <a:srgbClr val="FFFFFF"/>
                </a:solidFill>
                <a:latin typeface="Arial MT"/>
                <a:cs typeface="Arial MT"/>
              </a:rPr>
              <a:t>PRINCIPAL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125726" y="1682241"/>
            <a:ext cx="1064260" cy="538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020"/>
              </a:lnSpc>
              <a:spcBef>
                <a:spcPts val="100"/>
              </a:spcBef>
            </a:pPr>
            <a:r>
              <a:rPr sz="1800" spc="-5" dirty="0">
                <a:solidFill>
                  <a:srgbClr val="FFFFFF"/>
                </a:solidFill>
                <a:latin typeface="Arial MT"/>
                <a:cs typeface="Arial MT"/>
              </a:rPr>
              <a:t>ev</a:t>
            </a:r>
            <a:r>
              <a:rPr sz="1800" spc="-15" dirty="0">
                <a:solidFill>
                  <a:srgbClr val="FFFFFF"/>
                </a:solidFill>
                <a:latin typeface="Arial MT"/>
                <a:cs typeface="Arial MT"/>
              </a:rPr>
              <a:t>a</a:t>
            </a:r>
            <a:r>
              <a:rPr sz="1800" spc="-5" dirty="0">
                <a:solidFill>
                  <a:srgbClr val="FFFFFF"/>
                </a:solidFill>
                <a:latin typeface="Arial MT"/>
                <a:cs typeface="Arial MT"/>
              </a:rPr>
              <a:t>l</a:t>
            </a:r>
            <a:r>
              <a:rPr sz="1800" spc="-15" dirty="0">
                <a:solidFill>
                  <a:srgbClr val="FFFFFF"/>
                </a:solidFill>
                <a:latin typeface="Arial MT"/>
                <a:cs typeface="Arial MT"/>
              </a:rPr>
              <a:t>u</a:t>
            </a:r>
            <a:r>
              <a:rPr sz="1800" spc="-5" dirty="0">
                <a:solidFill>
                  <a:srgbClr val="FFFFFF"/>
                </a:solidFill>
                <a:latin typeface="Arial MT"/>
                <a:cs typeface="Arial MT"/>
              </a:rPr>
              <a:t>ati</a:t>
            </a:r>
            <a:r>
              <a:rPr sz="1800" spc="-15" dirty="0">
                <a:solidFill>
                  <a:srgbClr val="FFFFFF"/>
                </a:solidFill>
                <a:latin typeface="Arial MT"/>
                <a:cs typeface="Arial MT"/>
              </a:rPr>
              <a:t>n</a:t>
            </a:r>
            <a:r>
              <a:rPr sz="1800" spc="-5" dirty="0">
                <a:solidFill>
                  <a:srgbClr val="FFFFFF"/>
                </a:solidFill>
                <a:latin typeface="Arial MT"/>
                <a:cs typeface="Arial MT"/>
              </a:rPr>
              <a:t>g</a:t>
            </a:r>
            <a:endParaRPr sz="1800">
              <a:latin typeface="Arial MT"/>
              <a:cs typeface="Arial MT"/>
            </a:endParaRPr>
          </a:p>
          <a:p>
            <a:pPr marL="93345">
              <a:lnSpc>
                <a:spcPts val="2020"/>
              </a:lnSpc>
            </a:pPr>
            <a:r>
              <a:rPr sz="1800" spc="-5" dirty="0">
                <a:solidFill>
                  <a:srgbClr val="FFFFFF"/>
                </a:solidFill>
                <a:latin typeface="Arial MT"/>
                <a:cs typeface="Arial MT"/>
              </a:rPr>
              <a:t>teachers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57827" y="1114424"/>
            <a:ext cx="1003935" cy="907415"/>
          </a:xfrm>
          <a:prstGeom prst="rect">
            <a:avLst/>
          </a:prstGeom>
        </p:spPr>
        <p:txBody>
          <a:bodyPr vert="horz" wrap="square" lIns="0" tIns="39369" rIns="0" bIns="0" rtlCol="0">
            <a:spAutoFit/>
          </a:bodyPr>
          <a:lstStyle/>
          <a:p>
            <a:pPr marL="12700" marR="5080" algn="ctr">
              <a:lnSpc>
                <a:spcPct val="86300"/>
              </a:lnSpc>
              <a:spcBef>
                <a:spcPts val="309"/>
              </a:spcBef>
            </a:pPr>
            <a:r>
              <a:rPr sz="1300" spc="-5" dirty="0">
                <a:solidFill>
                  <a:srgbClr val="FFFFFF"/>
                </a:solidFill>
                <a:latin typeface="Arial MT"/>
                <a:cs typeface="Arial MT"/>
              </a:rPr>
              <a:t>schoo</a:t>
            </a:r>
            <a:r>
              <a:rPr sz="1300" spc="-10" dirty="0">
                <a:solidFill>
                  <a:srgbClr val="FFFFFF"/>
                </a:solidFill>
                <a:latin typeface="Arial MT"/>
                <a:cs typeface="Arial MT"/>
              </a:rPr>
              <a:t>l</a:t>
            </a:r>
            <a:r>
              <a:rPr sz="1300" spc="-5" dirty="0">
                <a:solidFill>
                  <a:srgbClr val="FFFFFF"/>
                </a:solidFill>
                <a:latin typeface="Arial MT"/>
                <a:cs typeface="Arial MT"/>
              </a:rPr>
              <a:t>-</a:t>
            </a:r>
            <a:r>
              <a:rPr sz="1300" spc="-10" dirty="0">
                <a:solidFill>
                  <a:srgbClr val="FFFFFF"/>
                </a:solidFill>
                <a:latin typeface="Arial MT"/>
                <a:cs typeface="Arial MT"/>
              </a:rPr>
              <a:t>based  </a:t>
            </a:r>
            <a:r>
              <a:rPr sz="1300" spc="-5" dirty="0">
                <a:solidFill>
                  <a:srgbClr val="FFFFFF"/>
                </a:solidFill>
                <a:latin typeface="Arial MT"/>
                <a:cs typeface="Arial MT"/>
              </a:rPr>
              <a:t>management </a:t>
            </a:r>
            <a:r>
              <a:rPr sz="1300" spc="-3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300" spc="-10" dirty="0">
                <a:solidFill>
                  <a:srgbClr val="FFFFFF"/>
                </a:solidFill>
                <a:latin typeface="Arial MT"/>
                <a:cs typeface="Arial MT"/>
              </a:rPr>
              <a:t>and </a:t>
            </a:r>
            <a:r>
              <a:rPr sz="1300" spc="-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300" spc="-10" dirty="0">
                <a:solidFill>
                  <a:srgbClr val="FFFFFF"/>
                </a:solidFill>
                <a:latin typeface="Arial MT"/>
                <a:cs typeface="Arial MT"/>
              </a:rPr>
              <a:t>facilitative </a:t>
            </a:r>
            <a:r>
              <a:rPr sz="1300" spc="-5" dirty="0">
                <a:solidFill>
                  <a:srgbClr val="FFFFFF"/>
                </a:solidFill>
                <a:latin typeface="Arial MT"/>
                <a:cs typeface="Arial MT"/>
              </a:rPr>
              <a:t> leadership.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905760" y="5325617"/>
            <a:ext cx="1077595" cy="774065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12700" marR="5080" algn="ctr">
              <a:lnSpc>
                <a:spcPct val="86400"/>
              </a:lnSpc>
              <a:spcBef>
                <a:spcPts val="390"/>
              </a:spcBef>
            </a:pPr>
            <a:r>
              <a:rPr sz="1800" spc="-5" dirty="0">
                <a:solidFill>
                  <a:srgbClr val="FFFFFF"/>
                </a:solidFill>
                <a:latin typeface="Arial MT"/>
                <a:cs typeface="Arial MT"/>
              </a:rPr>
              <a:t>managing </a:t>
            </a:r>
            <a:r>
              <a:rPr sz="1800" spc="-49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Arial MT"/>
                <a:cs typeface="Arial MT"/>
              </a:rPr>
              <a:t>the </a:t>
            </a:r>
            <a:r>
              <a:rPr sz="18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Arial MT"/>
                <a:cs typeface="Arial MT"/>
              </a:rPr>
              <a:t>curr</a:t>
            </a:r>
            <a:r>
              <a:rPr sz="1800" spc="-10" dirty="0">
                <a:solidFill>
                  <a:srgbClr val="FFFFFF"/>
                </a:solidFill>
                <a:latin typeface="Arial MT"/>
                <a:cs typeface="Arial MT"/>
              </a:rPr>
              <a:t>i</a:t>
            </a:r>
            <a:r>
              <a:rPr sz="1800" spc="-5" dirty="0">
                <a:solidFill>
                  <a:srgbClr val="FFFFFF"/>
                </a:solidFill>
                <a:latin typeface="Arial MT"/>
                <a:cs typeface="Arial MT"/>
              </a:rPr>
              <a:t>cu</a:t>
            </a:r>
            <a:r>
              <a:rPr sz="1800" spc="-15" dirty="0">
                <a:solidFill>
                  <a:srgbClr val="FFFFFF"/>
                </a:solidFill>
                <a:latin typeface="Arial MT"/>
                <a:cs typeface="Arial MT"/>
              </a:rPr>
              <a:t>l</a:t>
            </a:r>
            <a:r>
              <a:rPr sz="1800" spc="-5" dirty="0">
                <a:solidFill>
                  <a:srgbClr val="FFFFFF"/>
                </a:solidFill>
                <a:latin typeface="Arial MT"/>
                <a:cs typeface="Arial MT"/>
              </a:rPr>
              <a:t>um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404366" y="3798823"/>
            <a:ext cx="1090930" cy="774065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12700" marR="5080" algn="ctr">
              <a:lnSpc>
                <a:spcPct val="86400"/>
              </a:lnSpc>
              <a:spcBef>
                <a:spcPts val="390"/>
              </a:spcBef>
            </a:pPr>
            <a:r>
              <a:rPr sz="1800" spc="-5" dirty="0">
                <a:solidFill>
                  <a:srgbClr val="FFFFFF"/>
                </a:solidFill>
                <a:latin typeface="Arial MT"/>
                <a:cs typeface="Arial MT"/>
              </a:rPr>
              <a:t>mo</a:t>
            </a:r>
            <a:r>
              <a:rPr sz="1800" spc="-15" dirty="0">
                <a:solidFill>
                  <a:srgbClr val="FFFFFF"/>
                </a:solidFill>
                <a:latin typeface="Arial MT"/>
                <a:cs typeface="Arial MT"/>
              </a:rPr>
              <a:t>n</a:t>
            </a:r>
            <a:r>
              <a:rPr sz="1800" spc="-5" dirty="0">
                <a:solidFill>
                  <a:srgbClr val="FFFFFF"/>
                </a:solidFill>
                <a:latin typeface="Arial MT"/>
                <a:cs typeface="Arial MT"/>
              </a:rPr>
              <a:t>itor</a:t>
            </a:r>
            <a:r>
              <a:rPr sz="1800" spc="-15" dirty="0">
                <a:solidFill>
                  <a:srgbClr val="FFFFFF"/>
                </a:solidFill>
                <a:latin typeface="Arial MT"/>
                <a:cs typeface="Arial MT"/>
              </a:rPr>
              <a:t>i</a:t>
            </a:r>
            <a:r>
              <a:rPr sz="1800" spc="-5" dirty="0">
                <a:solidFill>
                  <a:srgbClr val="FFFFFF"/>
                </a:solidFill>
                <a:latin typeface="Arial MT"/>
                <a:cs typeface="Arial MT"/>
              </a:rPr>
              <a:t>ng  lesson </a:t>
            </a:r>
            <a:r>
              <a:rPr sz="18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Arial MT"/>
                <a:cs typeface="Arial MT"/>
              </a:rPr>
              <a:t>plans</a:t>
            </a:r>
            <a:endParaRPr sz="1800">
              <a:latin typeface="Arial MT"/>
              <a:cs typeface="Arial MT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4940922" y="2345435"/>
            <a:ext cx="2346325" cy="3793490"/>
            <a:chOff x="4940922" y="2345435"/>
            <a:chExt cx="2346325" cy="3793490"/>
          </a:xfrm>
        </p:grpSpPr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756783" y="2345435"/>
              <a:ext cx="1530349" cy="1530350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218430" y="4608309"/>
              <a:ext cx="1530350" cy="1530350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940922" y="4279645"/>
              <a:ext cx="614108" cy="657263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102390" y="3110727"/>
              <a:ext cx="670374" cy="644916"/>
            </a:xfrm>
            <a:prstGeom prst="rect">
              <a:avLst/>
            </a:prstGeom>
          </p:spPr>
        </p:pic>
      </p:grpSp>
      <p:sp>
        <p:nvSpPr>
          <p:cNvPr id="15" name="object 15"/>
          <p:cNvSpPr txBox="1"/>
          <p:nvPr/>
        </p:nvSpPr>
        <p:spPr>
          <a:xfrm>
            <a:off x="6063234" y="2676525"/>
            <a:ext cx="698500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Arial MT"/>
                <a:cs typeface="Arial MT"/>
              </a:rPr>
              <a:t>setti</a:t>
            </a:r>
            <a:r>
              <a:rPr sz="1800" spc="-15" dirty="0">
                <a:solidFill>
                  <a:srgbClr val="FFFFFF"/>
                </a:solidFill>
                <a:latin typeface="Arial MT"/>
                <a:cs typeface="Arial MT"/>
              </a:rPr>
              <a:t>n</a:t>
            </a:r>
            <a:r>
              <a:rPr sz="1800" spc="-5" dirty="0">
                <a:solidFill>
                  <a:srgbClr val="FFFFFF"/>
                </a:solidFill>
                <a:latin typeface="Arial MT"/>
                <a:cs typeface="Arial MT"/>
              </a:rPr>
              <a:t>g  clear </a:t>
            </a:r>
            <a:r>
              <a:rPr sz="18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Arial MT"/>
                <a:cs typeface="Arial MT"/>
              </a:rPr>
              <a:t>goals,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27396" y="4969891"/>
            <a:ext cx="1282065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FFFFFF"/>
                </a:solidFill>
                <a:latin typeface="Arial MT"/>
                <a:cs typeface="Arial MT"/>
              </a:rPr>
              <a:t>allocating </a:t>
            </a:r>
            <a:r>
              <a:rPr sz="18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Arial MT"/>
                <a:cs typeface="Arial MT"/>
              </a:rPr>
              <a:t>resources</a:t>
            </a:r>
            <a:r>
              <a:rPr sz="1800" spc="-7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FFFFFF"/>
                </a:solidFill>
                <a:latin typeface="Arial MT"/>
                <a:cs typeface="Arial MT"/>
              </a:rPr>
              <a:t>to </a:t>
            </a:r>
            <a:r>
              <a:rPr sz="1800" spc="-49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Arial MT"/>
                <a:cs typeface="Arial MT"/>
              </a:rPr>
              <a:t>instruction,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title"/>
          </p:nvPr>
        </p:nvSpPr>
        <p:spPr>
          <a:xfrm>
            <a:off x="370433" y="54356"/>
            <a:ext cx="7325359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800" spc="-5" dirty="0"/>
              <a:t>Principals </a:t>
            </a:r>
            <a:r>
              <a:rPr sz="1800" spc="-15" dirty="0"/>
              <a:t>who </a:t>
            </a:r>
            <a:r>
              <a:rPr sz="1800" spc="-5" dirty="0"/>
              <a:t>pride themselves as administrator are </a:t>
            </a:r>
            <a:r>
              <a:rPr sz="1800" dirty="0"/>
              <a:t>too </a:t>
            </a:r>
            <a:r>
              <a:rPr sz="1800" spc="-5" dirty="0"/>
              <a:t>preoccupied in </a:t>
            </a:r>
            <a:r>
              <a:rPr sz="1800" spc="-490" dirty="0"/>
              <a:t> </a:t>
            </a:r>
            <a:r>
              <a:rPr sz="1800" spc="-5" dirty="0"/>
              <a:t>dealing </a:t>
            </a:r>
            <a:r>
              <a:rPr sz="1800" spc="-15" dirty="0"/>
              <a:t>with </a:t>
            </a:r>
            <a:r>
              <a:rPr sz="1800" dirty="0"/>
              <a:t>strictly </a:t>
            </a:r>
            <a:r>
              <a:rPr sz="1800" spc="-5" dirty="0"/>
              <a:t>administrative duties compared </a:t>
            </a:r>
            <a:r>
              <a:rPr sz="1800" dirty="0"/>
              <a:t>to </a:t>
            </a:r>
            <a:r>
              <a:rPr sz="1800" spc="-5" dirty="0"/>
              <a:t>principals </a:t>
            </a:r>
            <a:r>
              <a:rPr sz="1800" spc="-15" dirty="0"/>
              <a:t>who </a:t>
            </a:r>
            <a:r>
              <a:rPr sz="1800" spc="-5" dirty="0"/>
              <a:t>are </a:t>
            </a:r>
            <a:r>
              <a:rPr sz="1800" spc="-490" dirty="0"/>
              <a:t> </a:t>
            </a:r>
            <a:r>
              <a:rPr sz="1800" spc="-5" dirty="0"/>
              <a:t>instructional</a:t>
            </a:r>
            <a:r>
              <a:rPr sz="1800" spc="5" dirty="0"/>
              <a:t> </a:t>
            </a:r>
            <a:r>
              <a:rPr sz="1800" spc="-5" dirty="0"/>
              <a:t>leaders</a:t>
            </a:r>
            <a:endParaRPr sz="1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2140" y="330200"/>
            <a:ext cx="7881620" cy="512531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9215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Instructional leadership </a:t>
            </a: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among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principal </a:t>
            </a:r>
            <a:r>
              <a:rPr sz="24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2400" i="1" dirty="0">
                <a:solidFill>
                  <a:srgbClr val="FFFFFF"/>
                </a:solidFill>
                <a:latin typeface="Times New Roman"/>
                <a:cs typeface="Times New Roman"/>
              </a:rPr>
              <a:t>critical in the </a:t>
            </a:r>
            <a:r>
              <a:rPr sz="2400" i="1" spc="-10" dirty="0">
                <a:solidFill>
                  <a:srgbClr val="FFFFFF"/>
                </a:solidFill>
                <a:latin typeface="Times New Roman"/>
                <a:cs typeface="Times New Roman"/>
              </a:rPr>
              <a:t>realization </a:t>
            </a:r>
            <a:r>
              <a:rPr sz="2400" i="1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2400" i="1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i="1" dirty="0">
                <a:solidFill>
                  <a:srgbClr val="FFFFFF"/>
                </a:solidFill>
                <a:latin typeface="Times New Roman"/>
                <a:cs typeface="Times New Roman"/>
              </a:rPr>
              <a:t>effective </a:t>
            </a:r>
            <a:r>
              <a:rPr sz="24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schools, </a:t>
            </a:r>
            <a:r>
              <a:rPr sz="2400" i="1" dirty="0">
                <a:solidFill>
                  <a:srgbClr val="FFFFFF"/>
                </a:solidFill>
                <a:latin typeface="Times New Roman"/>
                <a:cs typeface="Times New Roman"/>
              </a:rPr>
              <a:t>it is </a:t>
            </a:r>
            <a:r>
              <a:rPr sz="24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seldom practiced. </a:t>
            </a: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For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example, </a:t>
            </a: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among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many tasks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performed</a:t>
            </a:r>
            <a:r>
              <a:rPr sz="24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by</a:t>
            </a: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principals,</a:t>
            </a:r>
            <a:r>
              <a:rPr sz="24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only</a:t>
            </a:r>
            <a:r>
              <a:rPr sz="24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one-tenth</a:t>
            </a:r>
            <a:r>
              <a:rPr sz="2400" b="1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of time</a:t>
            </a:r>
            <a:r>
              <a:rPr sz="24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devoted</a:t>
            </a:r>
            <a:r>
              <a:rPr sz="24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towards</a:t>
            </a: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providing </a:t>
            </a:r>
            <a:r>
              <a:rPr sz="2400" spc="-43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instructional</a:t>
            </a:r>
            <a:r>
              <a:rPr sz="24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leadership</a:t>
            </a:r>
            <a:r>
              <a:rPr sz="24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(stronger,1988)</a:t>
            </a:r>
            <a:endParaRPr sz="2400" dirty="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  <a:spcBef>
                <a:spcPts val="120"/>
              </a:spcBef>
              <a:tabLst>
                <a:tab pos="1821814" algn="l"/>
                <a:tab pos="2595880" algn="l"/>
                <a:tab pos="3028950" algn="l"/>
                <a:tab pos="3867150" algn="l"/>
                <a:tab pos="4464685" algn="l"/>
                <a:tab pos="4883785" algn="l"/>
                <a:tab pos="5379085" algn="l"/>
                <a:tab pos="6383655" algn="l"/>
                <a:tab pos="7044055" algn="l"/>
              </a:tabLst>
            </a:pPr>
            <a:r>
              <a:rPr sz="2400" spc="-10" dirty="0">
                <a:solidFill>
                  <a:srgbClr val="FFFFFF"/>
                </a:solidFill>
                <a:latin typeface="Times New Roman"/>
                <a:cs typeface="Times New Roman"/>
              </a:rPr>
              <a:t>Interestingly,	</a:t>
            </a: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among	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the	</a:t>
            </a: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reasons	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cited	for	</a:t>
            </a: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less	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emphasis	</a:t>
            </a: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given	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endParaRPr sz="2400" dirty="0">
              <a:latin typeface="Times New Roman"/>
              <a:cs typeface="Times New Roman"/>
            </a:endParaRPr>
          </a:p>
          <a:p>
            <a:pPr marL="12700" marR="650240">
              <a:lnSpc>
                <a:spcPct val="114999"/>
              </a:lnSpc>
            </a:pP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instructional</a:t>
            </a:r>
            <a:r>
              <a:rPr sz="2400" spc="3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leadership</a:t>
            </a:r>
            <a:r>
              <a:rPr sz="2400" spc="3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2400" spc="3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2400" spc="3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lack</a:t>
            </a:r>
            <a:r>
              <a:rPr sz="2400" spc="3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2400" spc="3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2400" spc="3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depth</a:t>
            </a:r>
            <a:r>
              <a:rPr sz="2400" spc="3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training</a:t>
            </a:r>
            <a:r>
              <a:rPr sz="2400" spc="3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sz="2400" spc="3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their</a:t>
            </a:r>
            <a:r>
              <a:rPr sz="2400" spc="3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role</a:t>
            </a:r>
            <a:r>
              <a:rPr sz="2400" spc="3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as</a:t>
            </a:r>
            <a:r>
              <a:rPr sz="2400" spc="3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an </a:t>
            </a:r>
            <a:r>
              <a:rPr sz="2400" spc="-43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instructional</a:t>
            </a:r>
            <a:r>
              <a:rPr sz="2400" spc="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FFFFFF"/>
                </a:solidFill>
                <a:latin typeface="Times New Roman"/>
                <a:cs typeface="Times New Roman"/>
              </a:rPr>
              <a:t>leader,</a:t>
            </a:r>
            <a:r>
              <a:rPr sz="2400" spc="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lack</a:t>
            </a:r>
            <a:r>
              <a:rPr sz="2400" spc="19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2400" spc="19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time</a:t>
            </a:r>
            <a:r>
              <a:rPr sz="2400" spc="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2400" spc="1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execute</a:t>
            </a:r>
            <a:r>
              <a:rPr sz="2400" spc="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instructional</a:t>
            </a:r>
            <a:r>
              <a:rPr sz="2400" spc="19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activities,</a:t>
            </a:r>
            <a:r>
              <a:rPr sz="2400" spc="2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increased</a:t>
            </a:r>
            <a:endParaRPr sz="2400" dirty="0">
              <a:latin typeface="Times New Roman"/>
              <a:cs typeface="Times New Roman"/>
            </a:endParaRPr>
          </a:p>
          <a:p>
            <a:pPr marL="12700" marR="650875">
              <a:lnSpc>
                <a:spcPct val="114999"/>
              </a:lnSpc>
              <a:spcBef>
                <a:spcPts val="5"/>
              </a:spcBef>
            </a:pP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paper</a:t>
            </a:r>
            <a:r>
              <a:rPr sz="2400" spc="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work</a:t>
            </a:r>
            <a:r>
              <a:rPr sz="24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2400" spc="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2400" spc="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Times New Roman"/>
                <a:cs typeface="Times New Roman"/>
              </a:rPr>
              <a:t>community’s</a:t>
            </a:r>
            <a:r>
              <a:rPr sz="24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expectation</a:t>
            </a:r>
            <a:r>
              <a:rPr sz="24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that</a:t>
            </a:r>
            <a:r>
              <a:rPr sz="24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2400" spc="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Times New Roman"/>
                <a:cs typeface="Times New Roman"/>
              </a:rPr>
              <a:t>principal’s</a:t>
            </a:r>
            <a:r>
              <a:rPr sz="24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role</a:t>
            </a:r>
            <a:r>
              <a:rPr sz="2400" spc="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24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that</a:t>
            </a:r>
            <a:r>
              <a:rPr sz="24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2400" spc="-43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24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manager</a:t>
            </a:r>
            <a:r>
              <a:rPr sz="24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(flath,</a:t>
            </a:r>
            <a:r>
              <a:rPr sz="24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1989;</a:t>
            </a:r>
            <a:r>
              <a:rPr sz="24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fullan,</a:t>
            </a:r>
            <a:r>
              <a:rPr sz="24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1991</a:t>
            </a:r>
            <a:r>
              <a:rPr sz="24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).</a:t>
            </a:r>
            <a:endParaRPr sz="2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474345"/>
            <a:ext cx="80772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In the united kingdom, most principals spend	an average of 20 percent of  their time in a week on teaching (</a:t>
            </a:r>
            <a:r>
              <a:rPr lang="en-US" sz="2400" dirty="0" err="1" smtClean="0">
                <a:solidFill>
                  <a:schemeClr val="bg1"/>
                </a:solidFill>
              </a:rPr>
              <a:t>Weindling</a:t>
            </a:r>
            <a:r>
              <a:rPr lang="en-US" sz="2400" dirty="0" smtClean="0">
                <a:solidFill>
                  <a:schemeClr val="bg1"/>
                </a:solidFill>
              </a:rPr>
              <a:t> 1990). Instructional leaders need  to know what is going on in the classroom; an opportunity ‘to walk	the factory  floor’. Many a time , principals are not in touch with what is going on at the  classroom level and unable to appreciate some of the problems teachers and  students encounter.</a:t>
            </a:r>
          </a:p>
          <a:p>
            <a:endParaRPr lang="en-US" sz="2400" dirty="0" smtClean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The tendency is to address instructional issues from the perspective when  they were teachers. Principals need to work closely with students, developing  teaching techniques and methods as a means for understanding teacher  perspectives and for establishing a base on which to make curricular  decisions. Also, a teaching principal strength the belief that ‘’the sole purpose  of the school is to serve the educational needs of students”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54662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6939" y="802385"/>
            <a:ext cx="6971030" cy="44157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85" dirty="0">
                <a:solidFill>
                  <a:srgbClr val="FFFFFF"/>
                </a:solidFill>
                <a:latin typeface="Arial MT"/>
                <a:cs typeface="Arial MT"/>
              </a:rPr>
              <a:t>Defining</a:t>
            </a:r>
            <a:r>
              <a:rPr sz="1800" spc="-8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100" dirty="0">
                <a:solidFill>
                  <a:srgbClr val="FFFFFF"/>
                </a:solidFill>
                <a:latin typeface="Arial MT"/>
                <a:cs typeface="Arial MT"/>
              </a:rPr>
              <a:t>Instructional</a:t>
            </a:r>
            <a:r>
              <a:rPr sz="1800" spc="-8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90" dirty="0">
                <a:solidFill>
                  <a:srgbClr val="FFFFFF"/>
                </a:solidFill>
                <a:latin typeface="Arial MT"/>
                <a:cs typeface="Arial MT"/>
              </a:rPr>
              <a:t>Leadership</a:t>
            </a:r>
            <a:endParaRPr sz="18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Arial MT"/>
              <a:cs typeface="Arial MT"/>
            </a:endParaRPr>
          </a:p>
          <a:p>
            <a:pPr marL="299085" marR="346710" indent="-287020">
              <a:lnSpc>
                <a:spcPct val="100000"/>
              </a:lnSpc>
              <a:buFont typeface="Wingdings"/>
              <a:buChar char=""/>
              <a:tabLst>
                <a:tab pos="299720" algn="l"/>
              </a:tabLst>
            </a:pPr>
            <a:r>
              <a:rPr sz="1800" spc="120" dirty="0">
                <a:solidFill>
                  <a:srgbClr val="FFFFFF"/>
                </a:solidFill>
                <a:latin typeface="Arial MT"/>
                <a:cs typeface="Arial MT"/>
              </a:rPr>
              <a:t>According</a:t>
            </a:r>
            <a:r>
              <a:rPr sz="1800" spc="-6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110" dirty="0">
                <a:solidFill>
                  <a:srgbClr val="FFFFFF"/>
                </a:solidFill>
                <a:latin typeface="Arial MT"/>
                <a:cs typeface="Arial MT"/>
              </a:rPr>
              <a:t>to</a:t>
            </a:r>
            <a:r>
              <a:rPr sz="1800" spc="-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85" dirty="0">
                <a:solidFill>
                  <a:srgbClr val="FFFFFF"/>
                </a:solidFill>
                <a:latin typeface="Arial MT"/>
                <a:cs typeface="Arial MT"/>
              </a:rPr>
              <a:t>Richard</a:t>
            </a:r>
            <a:r>
              <a:rPr sz="1800" spc="409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85" dirty="0">
                <a:solidFill>
                  <a:srgbClr val="FFFFFF"/>
                </a:solidFill>
                <a:latin typeface="Arial MT"/>
                <a:cs typeface="Arial MT"/>
              </a:rPr>
              <a:t>Defour</a:t>
            </a:r>
            <a:r>
              <a:rPr sz="1800" spc="-5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100" dirty="0">
                <a:solidFill>
                  <a:srgbClr val="FFFFFF"/>
                </a:solidFill>
                <a:latin typeface="Arial MT"/>
                <a:cs typeface="Arial MT"/>
              </a:rPr>
              <a:t>,“Attention</a:t>
            </a:r>
            <a:r>
              <a:rPr sz="1800" spc="-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75" dirty="0">
                <a:solidFill>
                  <a:srgbClr val="FFFFFF"/>
                </a:solidFill>
                <a:latin typeface="Arial MT"/>
                <a:cs typeface="Arial MT"/>
              </a:rPr>
              <a:t>has</a:t>
            </a:r>
            <a:r>
              <a:rPr sz="1800" spc="-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95" dirty="0">
                <a:solidFill>
                  <a:srgbClr val="FFFFFF"/>
                </a:solidFill>
                <a:latin typeface="Arial MT"/>
                <a:cs typeface="Arial MT"/>
              </a:rPr>
              <a:t>shifted</a:t>
            </a:r>
            <a:r>
              <a:rPr sz="1800" spc="-3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100" dirty="0">
                <a:solidFill>
                  <a:srgbClr val="FFFFFF"/>
                </a:solidFill>
                <a:latin typeface="Arial MT"/>
                <a:cs typeface="Arial MT"/>
              </a:rPr>
              <a:t>from </a:t>
            </a:r>
            <a:r>
              <a:rPr sz="1800" spc="-484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95" dirty="0">
                <a:solidFill>
                  <a:srgbClr val="FFFFFF"/>
                </a:solidFill>
                <a:latin typeface="Arial MT"/>
                <a:cs typeface="Arial MT"/>
              </a:rPr>
              <a:t>teaching</a:t>
            </a:r>
            <a:r>
              <a:rPr sz="1800" spc="-5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110" dirty="0">
                <a:solidFill>
                  <a:srgbClr val="FFFFFF"/>
                </a:solidFill>
                <a:latin typeface="Arial MT"/>
                <a:cs typeface="Arial MT"/>
              </a:rPr>
              <a:t>to</a:t>
            </a:r>
            <a:r>
              <a:rPr sz="1800" spc="-5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90" dirty="0">
                <a:solidFill>
                  <a:srgbClr val="FFFFFF"/>
                </a:solidFill>
                <a:latin typeface="Arial MT"/>
                <a:cs typeface="Arial MT"/>
              </a:rPr>
              <a:t>learning,</a:t>
            </a:r>
            <a:r>
              <a:rPr sz="1800" spc="-5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85" dirty="0">
                <a:solidFill>
                  <a:srgbClr val="FFFFFF"/>
                </a:solidFill>
                <a:latin typeface="Arial MT"/>
                <a:cs typeface="Arial MT"/>
              </a:rPr>
              <a:t>and</a:t>
            </a:r>
            <a:r>
              <a:rPr sz="1800" spc="-4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80" dirty="0">
                <a:solidFill>
                  <a:srgbClr val="FFFFFF"/>
                </a:solidFill>
                <a:latin typeface="Arial MT"/>
                <a:cs typeface="Arial MT"/>
              </a:rPr>
              <a:t>some</a:t>
            </a:r>
            <a:r>
              <a:rPr sz="1800" spc="-5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55" dirty="0">
                <a:solidFill>
                  <a:srgbClr val="FFFFFF"/>
                </a:solidFill>
                <a:latin typeface="Arial MT"/>
                <a:cs typeface="Arial MT"/>
              </a:rPr>
              <a:t>have</a:t>
            </a:r>
            <a:r>
              <a:rPr sz="1800" spc="-3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100" dirty="0">
                <a:solidFill>
                  <a:srgbClr val="FFFFFF"/>
                </a:solidFill>
                <a:latin typeface="Arial MT"/>
                <a:cs typeface="Arial MT"/>
              </a:rPr>
              <a:t>proposed</a:t>
            </a:r>
            <a:r>
              <a:rPr sz="1800" spc="-6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95" dirty="0">
                <a:solidFill>
                  <a:srgbClr val="FFFFFF"/>
                </a:solidFill>
                <a:latin typeface="Arial MT"/>
                <a:cs typeface="Arial MT"/>
              </a:rPr>
              <a:t>the</a:t>
            </a:r>
            <a:r>
              <a:rPr sz="1800" spc="-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120" dirty="0">
                <a:solidFill>
                  <a:srgbClr val="FFFFFF"/>
                </a:solidFill>
                <a:latin typeface="Arial MT"/>
                <a:cs typeface="Arial MT"/>
              </a:rPr>
              <a:t>term</a:t>
            </a:r>
            <a:endParaRPr sz="1800">
              <a:latin typeface="Arial MT"/>
              <a:cs typeface="Arial MT"/>
            </a:endParaRPr>
          </a:p>
          <a:p>
            <a:pPr marL="299085">
              <a:lnSpc>
                <a:spcPct val="100000"/>
              </a:lnSpc>
              <a:spcBef>
                <a:spcPts val="5"/>
              </a:spcBef>
            </a:pPr>
            <a:r>
              <a:rPr sz="1800" spc="110" dirty="0">
                <a:solidFill>
                  <a:srgbClr val="FFFFFF"/>
                </a:solidFill>
                <a:latin typeface="Arial MT"/>
                <a:cs typeface="Arial MT"/>
              </a:rPr>
              <a:t>‘’learning</a:t>
            </a:r>
            <a:r>
              <a:rPr sz="1800" spc="-8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114" dirty="0">
                <a:solidFill>
                  <a:srgbClr val="FFFFFF"/>
                </a:solidFill>
                <a:latin typeface="Arial MT"/>
                <a:cs typeface="Arial MT"/>
              </a:rPr>
              <a:t>leader’’</a:t>
            </a:r>
            <a:r>
              <a:rPr sz="1800" spc="-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90" dirty="0">
                <a:solidFill>
                  <a:srgbClr val="FFFFFF"/>
                </a:solidFill>
                <a:latin typeface="Arial MT"/>
                <a:cs typeface="Arial MT"/>
              </a:rPr>
              <a:t>over</a:t>
            </a:r>
            <a:r>
              <a:rPr sz="1800" spc="-4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110" dirty="0">
                <a:solidFill>
                  <a:srgbClr val="FFFFFF"/>
                </a:solidFill>
                <a:latin typeface="Arial MT"/>
                <a:cs typeface="Arial MT"/>
              </a:rPr>
              <a:t>‘’instructional</a:t>
            </a:r>
            <a:r>
              <a:rPr sz="1800" spc="-7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110" dirty="0">
                <a:solidFill>
                  <a:srgbClr val="FFFFFF"/>
                </a:solidFill>
                <a:latin typeface="Arial MT"/>
                <a:cs typeface="Arial MT"/>
              </a:rPr>
              <a:t>leader’’</a:t>
            </a:r>
            <a:endParaRPr sz="18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Arial MT"/>
              <a:cs typeface="Arial MT"/>
            </a:endParaRPr>
          </a:p>
          <a:p>
            <a:pPr marL="299085" marR="104139" indent="-287020">
              <a:lnSpc>
                <a:spcPct val="100000"/>
              </a:lnSpc>
              <a:buFont typeface="Wingdings"/>
              <a:buChar char=""/>
              <a:tabLst>
                <a:tab pos="299720" algn="l"/>
              </a:tabLst>
            </a:pPr>
            <a:r>
              <a:rPr sz="1800" spc="55" dirty="0">
                <a:solidFill>
                  <a:srgbClr val="FFFFFF"/>
                </a:solidFill>
                <a:latin typeface="Arial MT"/>
                <a:cs typeface="Arial MT"/>
              </a:rPr>
              <a:t>The</a:t>
            </a:r>
            <a:r>
              <a:rPr sz="1800" spc="-7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80" dirty="0">
                <a:solidFill>
                  <a:srgbClr val="FFFFFF"/>
                </a:solidFill>
                <a:latin typeface="Arial MT"/>
                <a:cs typeface="Arial MT"/>
              </a:rPr>
              <a:t>national</a:t>
            </a:r>
            <a:r>
              <a:rPr sz="1800" spc="-4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85" dirty="0">
                <a:solidFill>
                  <a:srgbClr val="FFFFFF"/>
                </a:solidFill>
                <a:latin typeface="Arial MT"/>
                <a:cs typeface="Arial MT"/>
              </a:rPr>
              <a:t>association</a:t>
            </a:r>
            <a:r>
              <a:rPr sz="1800" spc="-4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95" dirty="0">
                <a:solidFill>
                  <a:srgbClr val="FFFFFF"/>
                </a:solidFill>
                <a:latin typeface="Arial MT"/>
                <a:cs typeface="Arial MT"/>
              </a:rPr>
              <a:t>of</a:t>
            </a:r>
            <a:r>
              <a:rPr sz="1800" spc="1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90" dirty="0">
                <a:solidFill>
                  <a:srgbClr val="FFFFFF"/>
                </a:solidFill>
                <a:latin typeface="Arial MT"/>
                <a:cs typeface="Arial MT"/>
              </a:rPr>
              <a:t>elementary</a:t>
            </a:r>
            <a:r>
              <a:rPr sz="1800" spc="-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90" dirty="0">
                <a:solidFill>
                  <a:srgbClr val="FFFFFF"/>
                </a:solidFill>
                <a:latin typeface="Arial MT"/>
                <a:cs typeface="Arial MT"/>
              </a:rPr>
              <a:t>school</a:t>
            </a:r>
            <a:r>
              <a:rPr sz="1800" spc="-5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110" dirty="0">
                <a:solidFill>
                  <a:srgbClr val="FFFFFF"/>
                </a:solidFill>
                <a:latin typeface="Arial MT"/>
                <a:cs typeface="Arial MT"/>
              </a:rPr>
              <a:t>principals</a:t>
            </a:r>
            <a:r>
              <a:rPr sz="1800" spc="38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85" dirty="0">
                <a:solidFill>
                  <a:srgbClr val="FFFFFF"/>
                </a:solidFill>
                <a:latin typeface="Arial MT"/>
                <a:cs typeface="Arial MT"/>
              </a:rPr>
              <a:t>in </a:t>
            </a:r>
            <a:r>
              <a:rPr sz="1800" spc="-484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95" dirty="0">
                <a:solidFill>
                  <a:srgbClr val="FFFFFF"/>
                </a:solidFill>
                <a:latin typeface="Arial MT"/>
                <a:cs typeface="Arial MT"/>
              </a:rPr>
              <a:t>the</a:t>
            </a:r>
            <a:r>
              <a:rPr sz="1800" spc="-6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95" dirty="0">
                <a:solidFill>
                  <a:srgbClr val="FFFFFF"/>
                </a:solidFill>
                <a:latin typeface="Arial MT"/>
                <a:cs typeface="Arial MT"/>
              </a:rPr>
              <a:t>the</a:t>
            </a:r>
            <a:r>
              <a:rPr sz="1800" spc="39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30" dirty="0">
                <a:solidFill>
                  <a:srgbClr val="FFFFFF"/>
                </a:solidFill>
                <a:latin typeface="Arial MT"/>
                <a:cs typeface="Arial MT"/>
              </a:rPr>
              <a:t>US</a:t>
            </a:r>
            <a:r>
              <a:rPr sz="1800" spc="-4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55" dirty="0">
                <a:solidFill>
                  <a:srgbClr val="FFFFFF"/>
                </a:solidFill>
                <a:latin typeface="Arial MT"/>
                <a:cs typeface="Arial MT"/>
              </a:rPr>
              <a:t>(2001)</a:t>
            </a:r>
            <a:r>
              <a:rPr sz="1800" spc="-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85" dirty="0">
                <a:solidFill>
                  <a:srgbClr val="FFFFFF"/>
                </a:solidFill>
                <a:latin typeface="Arial MT"/>
                <a:cs typeface="Arial MT"/>
              </a:rPr>
              <a:t>defines</a:t>
            </a:r>
            <a:r>
              <a:rPr sz="1800" spc="-5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100" dirty="0">
                <a:solidFill>
                  <a:srgbClr val="FFFFFF"/>
                </a:solidFill>
                <a:latin typeface="Arial MT"/>
                <a:cs typeface="Arial MT"/>
              </a:rPr>
              <a:t>instructional</a:t>
            </a:r>
            <a:r>
              <a:rPr sz="1800" spc="-6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90" dirty="0">
                <a:solidFill>
                  <a:srgbClr val="FFFFFF"/>
                </a:solidFill>
                <a:latin typeface="Arial MT"/>
                <a:cs typeface="Arial MT"/>
              </a:rPr>
              <a:t>leadership</a:t>
            </a:r>
            <a:r>
              <a:rPr sz="1800" spc="-4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65" dirty="0">
                <a:solidFill>
                  <a:srgbClr val="FFFFFF"/>
                </a:solidFill>
                <a:latin typeface="Arial MT"/>
                <a:cs typeface="Arial MT"/>
              </a:rPr>
              <a:t>as</a:t>
            </a:r>
            <a:endParaRPr sz="1800">
              <a:latin typeface="Arial MT"/>
              <a:cs typeface="Arial MT"/>
            </a:endParaRPr>
          </a:p>
          <a:p>
            <a:pPr marL="299085">
              <a:lnSpc>
                <a:spcPct val="100000"/>
              </a:lnSpc>
            </a:pPr>
            <a:r>
              <a:rPr sz="1800" spc="105" dirty="0">
                <a:solidFill>
                  <a:srgbClr val="FFFFFF"/>
                </a:solidFill>
                <a:latin typeface="Arial MT"/>
                <a:cs typeface="Arial MT"/>
              </a:rPr>
              <a:t>‘’leading</a:t>
            </a:r>
            <a:r>
              <a:rPr sz="1800" spc="-8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100" dirty="0">
                <a:solidFill>
                  <a:srgbClr val="FFFFFF"/>
                </a:solidFill>
                <a:latin typeface="Arial MT"/>
                <a:cs typeface="Arial MT"/>
              </a:rPr>
              <a:t>learning</a:t>
            </a:r>
            <a:r>
              <a:rPr sz="1800" spc="-8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105" dirty="0">
                <a:solidFill>
                  <a:srgbClr val="FFFFFF"/>
                </a:solidFill>
                <a:latin typeface="Arial MT"/>
                <a:cs typeface="Arial MT"/>
              </a:rPr>
              <a:t>communities’’</a:t>
            </a:r>
            <a:endParaRPr sz="18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Arial MT"/>
              <a:cs typeface="Arial MT"/>
            </a:endParaRPr>
          </a:p>
          <a:p>
            <a:pPr marL="299085" marR="5080" indent="-287020">
              <a:lnSpc>
                <a:spcPct val="100000"/>
              </a:lnSpc>
              <a:buFont typeface="Wingdings"/>
              <a:buChar char=""/>
              <a:tabLst>
                <a:tab pos="299720" algn="l"/>
              </a:tabLst>
            </a:pPr>
            <a:r>
              <a:rPr sz="1800" spc="75" dirty="0">
                <a:solidFill>
                  <a:srgbClr val="FFFFFF"/>
                </a:solidFill>
                <a:latin typeface="Arial MT"/>
                <a:cs typeface="Arial MT"/>
              </a:rPr>
              <a:t>Blasé </a:t>
            </a:r>
            <a:r>
              <a:rPr sz="1800" spc="90" dirty="0">
                <a:solidFill>
                  <a:srgbClr val="FFFFFF"/>
                </a:solidFill>
                <a:latin typeface="Arial MT"/>
                <a:cs typeface="Arial MT"/>
              </a:rPr>
              <a:t>and </a:t>
            </a:r>
            <a:r>
              <a:rPr sz="1800" spc="75" dirty="0">
                <a:solidFill>
                  <a:srgbClr val="FFFFFF"/>
                </a:solidFill>
                <a:latin typeface="Arial MT"/>
                <a:cs typeface="Arial MT"/>
              </a:rPr>
              <a:t>blasé, </a:t>
            </a:r>
            <a:r>
              <a:rPr sz="1800" spc="55" dirty="0">
                <a:solidFill>
                  <a:srgbClr val="FFFFFF"/>
                </a:solidFill>
                <a:latin typeface="Arial MT"/>
                <a:cs typeface="Arial MT"/>
              </a:rPr>
              <a:t>(2000) </a:t>
            </a:r>
            <a:r>
              <a:rPr sz="1800" spc="80" dirty="0">
                <a:solidFill>
                  <a:srgbClr val="FFFFFF"/>
                </a:solidFill>
                <a:latin typeface="Arial MT"/>
                <a:cs typeface="Arial MT"/>
              </a:rPr>
              <a:t>expressed </a:t>
            </a:r>
            <a:r>
              <a:rPr sz="1800" spc="100" dirty="0">
                <a:solidFill>
                  <a:srgbClr val="FFFFFF"/>
                </a:solidFill>
                <a:latin typeface="Arial MT"/>
                <a:cs typeface="Arial MT"/>
              </a:rPr>
              <a:t>instructional </a:t>
            </a:r>
            <a:r>
              <a:rPr sz="1800" spc="90" dirty="0">
                <a:solidFill>
                  <a:srgbClr val="FFFFFF"/>
                </a:solidFill>
                <a:latin typeface="Arial MT"/>
                <a:cs typeface="Arial MT"/>
              </a:rPr>
              <a:t>leadership </a:t>
            </a:r>
            <a:r>
              <a:rPr sz="1800" spc="9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85" dirty="0">
                <a:solidFill>
                  <a:srgbClr val="FFFFFF"/>
                </a:solidFill>
                <a:latin typeface="Arial MT"/>
                <a:cs typeface="Arial MT"/>
              </a:rPr>
              <a:t>in </a:t>
            </a:r>
            <a:r>
              <a:rPr sz="1800" spc="110" dirty="0">
                <a:solidFill>
                  <a:srgbClr val="FFFFFF"/>
                </a:solidFill>
                <a:latin typeface="Arial MT"/>
                <a:cs typeface="Arial MT"/>
              </a:rPr>
              <a:t>specific </a:t>
            </a:r>
            <a:r>
              <a:rPr sz="1800" spc="85" dirty="0">
                <a:solidFill>
                  <a:srgbClr val="FFFFFF"/>
                </a:solidFill>
                <a:latin typeface="Arial MT"/>
                <a:cs typeface="Arial MT"/>
              </a:rPr>
              <a:t>behaviors </a:t>
            </a:r>
            <a:r>
              <a:rPr sz="1800" spc="90" dirty="0">
                <a:solidFill>
                  <a:srgbClr val="FFFFFF"/>
                </a:solidFill>
                <a:latin typeface="Arial MT"/>
                <a:cs typeface="Arial MT"/>
              </a:rPr>
              <a:t>such </a:t>
            </a:r>
            <a:r>
              <a:rPr sz="1800" spc="65" dirty="0">
                <a:solidFill>
                  <a:srgbClr val="FFFFFF"/>
                </a:solidFill>
                <a:latin typeface="Arial MT"/>
                <a:cs typeface="Arial MT"/>
              </a:rPr>
              <a:t>as </a:t>
            </a:r>
            <a:r>
              <a:rPr sz="1800" spc="90" dirty="0">
                <a:solidFill>
                  <a:srgbClr val="FFFFFF"/>
                </a:solidFill>
                <a:latin typeface="Arial MT"/>
                <a:cs typeface="Arial MT"/>
              </a:rPr>
              <a:t>making </a:t>
            </a:r>
            <a:r>
              <a:rPr sz="1800" spc="75" dirty="0">
                <a:solidFill>
                  <a:srgbClr val="FFFFFF"/>
                </a:solidFill>
                <a:latin typeface="Arial MT"/>
                <a:cs typeface="Arial MT"/>
              </a:rPr>
              <a:t>suggestions, </a:t>
            </a:r>
            <a:r>
              <a:rPr sz="1800" spc="95" dirty="0">
                <a:solidFill>
                  <a:srgbClr val="FFFFFF"/>
                </a:solidFill>
                <a:latin typeface="Arial MT"/>
                <a:cs typeface="Arial MT"/>
              </a:rPr>
              <a:t>giving </a:t>
            </a:r>
            <a:r>
              <a:rPr sz="1800" spc="1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85" dirty="0">
                <a:solidFill>
                  <a:srgbClr val="FFFFFF"/>
                </a:solidFill>
                <a:latin typeface="Arial MT"/>
                <a:cs typeface="Arial MT"/>
              </a:rPr>
              <a:t>feedback,</a:t>
            </a:r>
            <a:r>
              <a:rPr sz="1800" spc="-3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95" dirty="0">
                <a:solidFill>
                  <a:srgbClr val="FFFFFF"/>
                </a:solidFill>
                <a:latin typeface="Arial MT"/>
                <a:cs typeface="Arial MT"/>
              </a:rPr>
              <a:t>modeling</a:t>
            </a:r>
            <a:r>
              <a:rPr sz="1800" spc="-7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95" dirty="0">
                <a:solidFill>
                  <a:srgbClr val="FFFFFF"/>
                </a:solidFill>
                <a:latin typeface="Arial MT"/>
                <a:cs typeface="Arial MT"/>
              </a:rPr>
              <a:t>effective</a:t>
            </a:r>
            <a:r>
              <a:rPr sz="1800" spc="-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100" dirty="0">
                <a:solidFill>
                  <a:srgbClr val="FFFFFF"/>
                </a:solidFill>
                <a:latin typeface="Arial MT"/>
                <a:cs typeface="Arial MT"/>
              </a:rPr>
              <a:t>instruction,</a:t>
            </a:r>
            <a:r>
              <a:rPr sz="1800" spc="-6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100" dirty="0">
                <a:solidFill>
                  <a:srgbClr val="FFFFFF"/>
                </a:solidFill>
                <a:latin typeface="Arial MT"/>
                <a:cs typeface="Arial MT"/>
              </a:rPr>
              <a:t>soliciting</a:t>
            </a:r>
            <a:r>
              <a:rPr sz="1800" spc="-5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80" dirty="0">
                <a:solidFill>
                  <a:srgbClr val="FFFFFF"/>
                </a:solidFill>
                <a:latin typeface="Arial MT"/>
                <a:cs typeface="Arial MT"/>
              </a:rPr>
              <a:t>opinions, </a:t>
            </a:r>
            <a:r>
              <a:rPr sz="1800" spc="-484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114" dirty="0">
                <a:solidFill>
                  <a:srgbClr val="FFFFFF"/>
                </a:solidFill>
                <a:latin typeface="Arial MT"/>
                <a:cs typeface="Arial MT"/>
              </a:rPr>
              <a:t>supporting </a:t>
            </a:r>
            <a:r>
              <a:rPr sz="1800" spc="95" dirty="0">
                <a:solidFill>
                  <a:srgbClr val="FFFFFF"/>
                </a:solidFill>
                <a:latin typeface="Arial MT"/>
                <a:cs typeface="Arial MT"/>
              </a:rPr>
              <a:t>collaboration providing </a:t>
            </a:r>
            <a:r>
              <a:rPr sz="1800" spc="85" dirty="0">
                <a:solidFill>
                  <a:srgbClr val="FFFFFF"/>
                </a:solidFill>
                <a:latin typeface="Arial MT"/>
                <a:cs typeface="Arial MT"/>
              </a:rPr>
              <a:t>professional </a:t>
            </a:r>
            <a:r>
              <a:rPr sz="1800" spc="9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85" dirty="0">
                <a:solidFill>
                  <a:srgbClr val="FFFFFF"/>
                </a:solidFill>
                <a:latin typeface="Arial MT"/>
                <a:cs typeface="Arial MT"/>
              </a:rPr>
              <a:t>development </a:t>
            </a:r>
            <a:r>
              <a:rPr sz="1800" spc="100" dirty="0">
                <a:solidFill>
                  <a:srgbClr val="FFFFFF"/>
                </a:solidFill>
                <a:latin typeface="Arial MT"/>
                <a:cs typeface="Arial MT"/>
              </a:rPr>
              <a:t>opportunities, </a:t>
            </a:r>
            <a:r>
              <a:rPr sz="1800" spc="90" dirty="0">
                <a:solidFill>
                  <a:srgbClr val="FFFFFF"/>
                </a:solidFill>
                <a:latin typeface="Arial MT"/>
                <a:cs typeface="Arial MT"/>
              </a:rPr>
              <a:t>and </a:t>
            </a:r>
            <a:r>
              <a:rPr sz="1800" spc="95" dirty="0">
                <a:solidFill>
                  <a:srgbClr val="FFFFFF"/>
                </a:solidFill>
                <a:latin typeface="Arial MT"/>
                <a:cs typeface="Arial MT"/>
              </a:rPr>
              <a:t>giving </a:t>
            </a:r>
            <a:r>
              <a:rPr sz="1800" spc="90" dirty="0">
                <a:solidFill>
                  <a:srgbClr val="FFFFFF"/>
                </a:solidFill>
                <a:latin typeface="Arial MT"/>
                <a:cs typeface="Arial MT"/>
              </a:rPr>
              <a:t>praise </a:t>
            </a:r>
            <a:r>
              <a:rPr sz="1800" spc="114" dirty="0">
                <a:solidFill>
                  <a:srgbClr val="FFFFFF"/>
                </a:solidFill>
                <a:latin typeface="Arial MT"/>
                <a:cs typeface="Arial MT"/>
              </a:rPr>
              <a:t>for </a:t>
            </a:r>
            <a:r>
              <a:rPr sz="1800" spc="95" dirty="0">
                <a:solidFill>
                  <a:srgbClr val="FFFFFF"/>
                </a:solidFill>
                <a:latin typeface="Arial MT"/>
                <a:cs typeface="Arial MT"/>
              </a:rPr>
              <a:t>effective </a:t>
            </a:r>
            <a:r>
              <a:rPr sz="1800" spc="1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95" dirty="0">
                <a:solidFill>
                  <a:srgbClr val="FFFFFF"/>
                </a:solidFill>
                <a:latin typeface="Arial MT"/>
                <a:cs typeface="Arial MT"/>
              </a:rPr>
              <a:t>teaching</a:t>
            </a:r>
            <a:endParaRPr sz="18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8340" y="423164"/>
            <a:ext cx="7816850" cy="61298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100" dirty="0">
                <a:solidFill>
                  <a:srgbClr val="FFFFFF"/>
                </a:solidFill>
                <a:latin typeface="Arial MT"/>
                <a:cs typeface="Arial MT"/>
              </a:rPr>
              <a:t>Characteristics</a:t>
            </a:r>
            <a:r>
              <a:rPr sz="1800" spc="-4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90" dirty="0">
                <a:solidFill>
                  <a:srgbClr val="FFFFFF"/>
                </a:solidFill>
                <a:latin typeface="Arial MT"/>
                <a:cs typeface="Arial MT"/>
              </a:rPr>
              <a:t>of</a:t>
            </a:r>
            <a:r>
              <a:rPr sz="1800" spc="1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80" dirty="0">
                <a:solidFill>
                  <a:srgbClr val="FFFFFF"/>
                </a:solidFill>
                <a:latin typeface="Arial MT"/>
                <a:cs typeface="Arial MT"/>
              </a:rPr>
              <a:t>Good</a:t>
            </a:r>
            <a:r>
              <a:rPr sz="1800" spc="-6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100" dirty="0">
                <a:solidFill>
                  <a:srgbClr val="FFFFFF"/>
                </a:solidFill>
                <a:latin typeface="Arial MT"/>
                <a:cs typeface="Arial MT"/>
              </a:rPr>
              <a:t>Instructional</a:t>
            </a:r>
            <a:r>
              <a:rPr sz="1800" spc="-5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90" dirty="0">
                <a:solidFill>
                  <a:srgbClr val="FFFFFF"/>
                </a:solidFill>
                <a:latin typeface="Arial MT"/>
                <a:cs typeface="Arial MT"/>
              </a:rPr>
              <a:t>Leadership</a:t>
            </a:r>
            <a:endParaRPr sz="1800" dirty="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sz="1800" spc="80" dirty="0">
                <a:solidFill>
                  <a:srgbClr val="FFFFFF"/>
                </a:solidFill>
                <a:latin typeface="Arial MT"/>
                <a:cs typeface="Arial MT"/>
              </a:rPr>
              <a:t>By</a:t>
            </a:r>
            <a:r>
              <a:rPr sz="1800" spc="-8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85" dirty="0">
                <a:solidFill>
                  <a:srgbClr val="FFFFFF"/>
                </a:solidFill>
                <a:latin typeface="Arial MT"/>
                <a:cs typeface="Arial MT"/>
              </a:rPr>
              <a:t>Virginia</a:t>
            </a:r>
            <a:r>
              <a:rPr sz="1800" spc="-8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100" dirty="0">
                <a:solidFill>
                  <a:srgbClr val="FFFFFF"/>
                </a:solidFill>
                <a:latin typeface="Arial MT"/>
                <a:cs typeface="Arial MT"/>
              </a:rPr>
              <a:t>Cowart.</a:t>
            </a:r>
            <a:endParaRPr sz="1800" dirty="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 dirty="0">
              <a:latin typeface="Arial MT"/>
              <a:cs typeface="Arial MT"/>
            </a:endParaRPr>
          </a:p>
          <a:p>
            <a:pPr marL="355600" marR="38100" indent="-34290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sz="1800" spc="80" dirty="0">
                <a:solidFill>
                  <a:srgbClr val="FFFFFF"/>
                </a:solidFill>
                <a:latin typeface="Arial MT"/>
                <a:cs typeface="Arial MT"/>
              </a:rPr>
              <a:t>Good </a:t>
            </a:r>
            <a:r>
              <a:rPr sz="1800" spc="100" dirty="0">
                <a:solidFill>
                  <a:srgbClr val="FFFFFF"/>
                </a:solidFill>
                <a:latin typeface="Arial MT"/>
                <a:cs typeface="Arial MT"/>
              </a:rPr>
              <a:t>instructional </a:t>
            </a:r>
            <a:r>
              <a:rPr sz="1800" spc="90" dirty="0" smtClean="0">
                <a:solidFill>
                  <a:srgbClr val="FFFFFF"/>
                </a:solidFill>
                <a:latin typeface="Arial MT"/>
                <a:cs typeface="Arial MT"/>
              </a:rPr>
              <a:t>leadership</a:t>
            </a:r>
            <a:r>
              <a:rPr sz="1800" spc="50" dirty="0" smtClean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90" dirty="0">
                <a:solidFill>
                  <a:srgbClr val="FFFFFF"/>
                </a:solidFill>
                <a:latin typeface="Arial MT"/>
                <a:cs typeface="Arial MT"/>
              </a:rPr>
              <a:t>refers </a:t>
            </a:r>
            <a:r>
              <a:rPr sz="1800" spc="110" dirty="0">
                <a:solidFill>
                  <a:srgbClr val="FFFFFF"/>
                </a:solidFill>
                <a:latin typeface="Arial MT"/>
                <a:cs typeface="Arial MT"/>
              </a:rPr>
              <a:t>to </a:t>
            </a:r>
            <a:r>
              <a:rPr sz="1800" spc="95" dirty="0">
                <a:solidFill>
                  <a:srgbClr val="FFFFFF"/>
                </a:solidFill>
                <a:latin typeface="Arial MT"/>
                <a:cs typeface="Arial MT"/>
              </a:rPr>
              <a:t>the </a:t>
            </a:r>
            <a:r>
              <a:rPr sz="1800" spc="80" dirty="0">
                <a:solidFill>
                  <a:srgbClr val="FFFFFF"/>
                </a:solidFill>
                <a:latin typeface="Arial MT"/>
                <a:cs typeface="Arial MT"/>
              </a:rPr>
              <a:t>way </a:t>
            </a:r>
            <a:r>
              <a:rPr sz="1800" spc="95" dirty="0">
                <a:solidFill>
                  <a:srgbClr val="FFFFFF"/>
                </a:solidFill>
                <a:latin typeface="Arial MT"/>
                <a:cs typeface="Arial MT"/>
              </a:rPr>
              <a:t>educators </a:t>
            </a:r>
            <a:r>
              <a:rPr sz="1800" spc="1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85" dirty="0">
                <a:solidFill>
                  <a:srgbClr val="FFFFFF"/>
                </a:solidFill>
                <a:latin typeface="Arial MT"/>
                <a:cs typeface="Arial MT"/>
              </a:rPr>
              <a:t>stimulate</a:t>
            </a:r>
            <a:r>
              <a:rPr sz="1800" spc="-6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100" dirty="0">
                <a:solidFill>
                  <a:srgbClr val="FFFFFF"/>
                </a:solidFill>
                <a:latin typeface="Arial MT"/>
                <a:cs typeface="Arial MT"/>
              </a:rPr>
              <a:t>student</a:t>
            </a:r>
            <a:r>
              <a:rPr sz="1800" spc="-5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100" dirty="0">
                <a:solidFill>
                  <a:srgbClr val="FFFFFF"/>
                </a:solidFill>
                <a:latin typeface="Arial MT"/>
                <a:cs typeface="Arial MT"/>
              </a:rPr>
              <a:t>learning</a:t>
            </a:r>
            <a:r>
              <a:rPr sz="1800" spc="-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85" dirty="0">
                <a:solidFill>
                  <a:srgbClr val="FFFFFF"/>
                </a:solidFill>
                <a:latin typeface="Arial MT"/>
                <a:cs typeface="Arial MT"/>
              </a:rPr>
              <a:t>and</a:t>
            </a:r>
            <a:r>
              <a:rPr sz="1800" spc="-5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85" dirty="0">
                <a:solidFill>
                  <a:srgbClr val="FFFFFF"/>
                </a:solidFill>
                <a:latin typeface="Arial MT"/>
                <a:cs typeface="Arial MT"/>
              </a:rPr>
              <a:t>improve</a:t>
            </a:r>
            <a:r>
              <a:rPr sz="1800" spc="-5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85" dirty="0">
                <a:solidFill>
                  <a:srgbClr val="FFFFFF"/>
                </a:solidFill>
                <a:latin typeface="Arial MT"/>
                <a:cs typeface="Arial MT"/>
              </a:rPr>
              <a:t>outcomes.</a:t>
            </a:r>
            <a:r>
              <a:rPr sz="1800" spc="-6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lang="en-US" spc="55" dirty="0" smtClean="0">
                <a:solidFill>
                  <a:srgbClr val="FFFFFF"/>
                </a:solidFill>
                <a:latin typeface="Arial MT"/>
                <a:cs typeface="Arial MT"/>
              </a:rPr>
              <a:t>It</a:t>
            </a:r>
            <a:r>
              <a:rPr sz="1800" spc="-55" dirty="0" smtClean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80" dirty="0">
                <a:solidFill>
                  <a:srgbClr val="FFFFFF"/>
                </a:solidFill>
                <a:latin typeface="Arial MT"/>
                <a:cs typeface="Arial MT"/>
              </a:rPr>
              <a:t>is</a:t>
            </a:r>
            <a:r>
              <a:rPr sz="1800" spc="-4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90" dirty="0">
                <a:solidFill>
                  <a:srgbClr val="FFFFFF"/>
                </a:solidFill>
                <a:latin typeface="Arial MT"/>
                <a:cs typeface="Arial MT"/>
              </a:rPr>
              <a:t>necessary </a:t>
            </a:r>
            <a:r>
              <a:rPr sz="1800" spc="-484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114" dirty="0">
                <a:solidFill>
                  <a:srgbClr val="FFFFFF"/>
                </a:solidFill>
                <a:latin typeface="Arial MT"/>
                <a:cs typeface="Arial MT"/>
              </a:rPr>
              <a:t>for</a:t>
            </a:r>
            <a:r>
              <a:rPr sz="1800" spc="-6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90" dirty="0">
                <a:solidFill>
                  <a:srgbClr val="FFFFFF"/>
                </a:solidFill>
                <a:latin typeface="Arial MT"/>
                <a:cs typeface="Arial MT"/>
              </a:rPr>
              <a:t>advancing</a:t>
            </a:r>
            <a:r>
              <a:rPr sz="1800" spc="-4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100" dirty="0">
                <a:solidFill>
                  <a:srgbClr val="FFFFFF"/>
                </a:solidFill>
                <a:latin typeface="Arial MT"/>
                <a:cs typeface="Arial MT"/>
              </a:rPr>
              <a:t>student</a:t>
            </a:r>
            <a:r>
              <a:rPr sz="1800" spc="-6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100" dirty="0">
                <a:solidFill>
                  <a:srgbClr val="FFFFFF"/>
                </a:solidFill>
                <a:latin typeface="Arial MT"/>
                <a:cs typeface="Arial MT"/>
              </a:rPr>
              <a:t>learning</a:t>
            </a:r>
            <a:r>
              <a:rPr sz="1800" spc="-5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80" dirty="0">
                <a:solidFill>
                  <a:srgbClr val="FFFFFF"/>
                </a:solidFill>
                <a:latin typeface="Arial MT"/>
                <a:cs typeface="Arial MT"/>
              </a:rPr>
              <a:t>goals</a:t>
            </a:r>
            <a:r>
              <a:rPr sz="1800" spc="-6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85" dirty="0">
                <a:solidFill>
                  <a:srgbClr val="FFFFFF"/>
                </a:solidFill>
                <a:latin typeface="Arial MT"/>
                <a:cs typeface="Arial MT"/>
              </a:rPr>
              <a:t>and</a:t>
            </a:r>
            <a:r>
              <a:rPr sz="1800" spc="-4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95" dirty="0">
                <a:solidFill>
                  <a:srgbClr val="FFFFFF"/>
                </a:solidFill>
                <a:latin typeface="Arial MT"/>
                <a:cs typeface="Arial MT"/>
              </a:rPr>
              <a:t>standards</a:t>
            </a:r>
            <a:r>
              <a:rPr sz="1800" spc="-5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90" dirty="0">
                <a:solidFill>
                  <a:srgbClr val="FFFFFF"/>
                </a:solidFill>
                <a:latin typeface="Arial MT"/>
                <a:cs typeface="Arial MT"/>
              </a:rPr>
              <a:t>and</a:t>
            </a:r>
            <a:r>
              <a:rPr sz="1800" spc="-4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75" dirty="0">
                <a:solidFill>
                  <a:srgbClr val="FFFFFF"/>
                </a:solidFill>
                <a:latin typeface="Arial MT"/>
                <a:cs typeface="Arial MT"/>
              </a:rPr>
              <a:t>evaluating </a:t>
            </a:r>
            <a:r>
              <a:rPr sz="1800" spc="-484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85" dirty="0">
                <a:solidFill>
                  <a:srgbClr val="FFFFFF"/>
                </a:solidFill>
                <a:latin typeface="Arial MT"/>
                <a:cs typeface="Arial MT"/>
              </a:rPr>
              <a:t>outcomes.</a:t>
            </a:r>
            <a:endParaRPr sz="1800" dirty="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FFFFFF"/>
              </a:buClr>
              <a:buFont typeface="Arial MT"/>
              <a:buAutoNum type="arabicPeriod"/>
            </a:pPr>
            <a:endParaRPr sz="1850" dirty="0">
              <a:latin typeface="Arial MT"/>
              <a:cs typeface="Arial MT"/>
            </a:endParaRPr>
          </a:p>
          <a:p>
            <a:pPr marL="12700" marR="47625">
              <a:lnSpc>
                <a:spcPct val="100000"/>
              </a:lnSpc>
              <a:buAutoNum type="arabicPeriod"/>
              <a:tabLst>
                <a:tab pos="276225" algn="l"/>
              </a:tabLst>
            </a:pPr>
            <a:r>
              <a:rPr lang="en-US" sz="1800" spc="85" dirty="0" smtClean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85" dirty="0" smtClean="0">
                <a:solidFill>
                  <a:srgbClr val="FFFFFF"/>
                </a:solidFill>
                <a:latin typeface="Arial MT"/>
                <a:cs typeface="Arial MT"/>
              </a:rPr>
              <a:t>Effective </a:t>
            </a:r>
            <a:r>
              <a:rPr sz="1800" spc="90" dirty="0">
                <a:solidFill>
                  <a:srgbClr val="FFFFFF"/>
                </a:solidFill>
                <a:latin typeface="Arial MT"/>
                <a:cs typeface="Arial MT"/>
              </a:rPr>
              <a:t>leaders </a:t>
            </a:r>
            <a:r>
              <a:rPr sz="1800" spc="100" dirty="0">
                <a:solidFill>
                  <a:srgbClr val="FFFFFF"/>
                </a:solidFill>
                <a:latin typeface="Arial MT"/>
                <a:cs typeface="Arial MT"/>
              </a:rPr>
              <a:t>not </a:t>
            </a:r>
            <a:r>
              <a:rPr sz="1800" spc="85" dirty="0">
                <a:solidFill>
                  <a:srgbClr val="FFFFFF"/>
                </a:solidFill>
                <a:latin typeface="Arial MT"/>
                <a:cs typeface="Arial MT"/>
              </a:rPr>
              <a:t>only </a:t>
            </a:r>
            <a:r>
              <a:rPr sz="1800" spc="90" dirty="0">
                <a:solidFill>
                  <a:srgbClr val="FFFFFF"/>
                </a:solidFill>
                <a:latin typeface="Arial MT"/>
                <a:cs typeface="Arial MT"/>
              </a:rPr>
              <a:t>initiate </a:t>
            </a:r>
            <a:r>
              <a:rPr sz="1800" spc="85" dirty="0">
                <a:solidFill>
                  <a:srgbClr val="FFFFFF"/>
                </a:solidFill>
                <a:latin typeface="Arial MT"/>
                <a:cs typeface="Arial MT"/>
              </a:rPr>
              <a:t>change and </a:t>
            </a:r>
            <a:r>
              <a:rPr sz="1800" spc="90" dirty="0">
                <a:solidFill>
                  <a:srgbClr val="FFFFFF"/>
                </a:solidFill>
                <a:latin typeface="Arial MT"/>
                <a:cs typeface="Arial MT"/>
              </a:rPr>
              <a:t>implement positive </a:t>
            </a:r>
            <a:r>
              <a:rPr sz="1800" spc="9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lang="en-US" sz="1800" spc="95" dirty="0" smtClean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85" dirty="0" smtClean="0">
                <a:solidFill>
                  <a:srgbClr val="FFFFFF"/>
                </a:solidFill>
                <a:latin typeface="Arial MT"/>
                <a:cs typeface="Arial MT"/>
              </a:rPr>
              <a:t>improvements</a:t>
            </a:r>
            <a:r>
              <a:rPr sz="1800" spc="-65" dirty="0" smtClean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85" dirty="0">
                <a:solidFill>
                  <a:srgbClr val="FFFFFF"/>
                </a:solidFill>
                <a:latin typeface="Arial MT"/>
                <a:cs typeface="Arial MT"/>
              </a:rPr>
              <a:t>in</a:t>
            </a:r>
            <a:r>
              <a:rPr sz="1800" spc="-5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90" dirty="0">
                <a:solidFill>
                  <a:srgbClr val="FFFFFF"/>
                </a:solidFill>
                <a:latin typeface="Arial MT"/>
                <a:cs typeface="Arial MT"/>
              </a:rPr>
              <a:t>education,</a:t>
            </a:r>
            <a:r>
              <a:rPr sz="1800" spc="-3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80" dirty="0">
                <a:solidFill>
                  <a:srgbClr val="FFFFFF"/>
                </a:solidFill>
                <a:latin typeface="Arial MT"/>
                <a:cs typeface="Arial MT"/>
              </a:rPr>
              <a:t>they</a:t>
            </a:r>
            <a:r>
              <a:rPr sz="1800" spc="-4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70" dirty="0">
                <a:solidFill>
                  <a:srgbClr val="FFFFFF"/>
                </a:solidFill>
                <a:latin typeface="Arial MT"/>
                <a:cs typeface="Arial MT"/>
              </a:rPr>
              <a:t>achieve</a:t>
            </a:r>
            <a:r>
              <a:rPr sz="1800" spc="-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85" dirty="0">
                <a:solidFill>
                  <a:srgbClr val="FFFFFF"/>
                </a:solidFill>
                <a:latin typeface="Arial MT"/>
                <a:cs typeface="Arial MT"/>
              </a:rPr>
              <a:t>consensus</a:t>
            </a:r>
            <a:r>
              <a:rPr sz="1800" spc="-4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85" dirty="0">
                <a:solidFill>
                  <a:srgbClr val="FFFFFF"/>
                </a:solidFill>
                <a:latin typeface="Arial MT"/>
                <a:cs typeface="Arial MT"/>
              </a:rPr>
              <a:t>by</a:t>
            </a:r>
            <a:r>
              <a:rPr sz="1800" spc="-4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95" dirty="0">
                <a:solidFill>
                  <a:srgbClr val="FFFFFF"/>
                </a:solidFill>
                <a:latin typeface="Arial MT"/>
                <a:cs typeface="Arial MT"/>
              </a:rPr>
              <a:t>understanding </a:t>
            </a:r>
            <a:r>
              <a:rPr sz="1800" spc="-484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85" dirty="0">
                <a:solidFill>
                  <a:srgbClr val="FFFFFF"/>
                </a:solidFill>
                <a:latin typeface="Arial MT"/>
                <a:cs typeface="Arial MT"/>
              </a:rPr>
              <a:t>human</a:t>
            </a:r>
            <a:r>
              <a:rPr sz="1800" spc="-8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75" dirty="0">
                <a:solidFill>
                  <a:srgbClr val="FFFFFF"/>
                </a:solidFill>
                <a:latin typeface="Arial MT"/>
                <a:cs typeface="Arial MT"/>
              </a:rPr>
              <a:t>nature.</a:t>
            </a:r>
            <a:endParaRPr sz="1800" dirty="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FFFFFF"/>
              </a:buClr>
              <a:buFont typeface="Arial MT"/>
              <a:buAutoNum type="arabicPeriod"/>
            </a:pPr>
            <a:endParaRPr sz="1850" dirty="0">
              <a:latin typeface="Arial MT"/>
              <a:cs typeface="Arial MT"/>
            </a:endParaRPr>
          </a:p>
          <a:p>
            <a:pPr marL="12700" marR="440055">
              <a:lnSpc>
                <a:spcPct val="100000"/>
              </a:lnSpc>
              <a:buAutoNum type="arabicPeriod"/>
              <a:tabLst>
                <a:tab pos="220979" algn="l"/>
              </a:tabLst>
            </a:pPr>
            <a:r>
              <a:rPr lang="en-US" sz="1800" spc="80" dirty="0" smtClean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80" dirty="0" smtClean="0">
                <a:solidFill>
                  <a:srgbClr val="FFFFFF"/>
                </a:solidFill>
                <a:latin typeface="Arial MT"/>
                <a:cs typeface="Arial MT"/>
              </a:rPr>
              <a:t>Good </a:t>
            </a:r>
            <a:r>
              <a:rPr sz="1800" spc="100" dirty="0">
                <a:solidFill>
                  <a:srgbClr val="FFFFFF"/>
                </a:solidFill>
                <a:latin typeface="Arial MT"/>
                <a:cs typeface="Arial MT"/>
              </a:rPr>
              <a:t>instructional </a:t>
            </a:r>
            <a:r>
              <a:rPr sz="1800" spc="90" dirty="0">
                <a:solidFill>
                  <a:srgbClr val="FFFFFF"/>
                </a:solidFill>
                <a:latin typeface="Arial MT"/>
                <a:cs typeface="Arial MT"/>
              </a:rPr>
              <a:t>leadership </a:t>
            </a:r>
            <a:r>
              <a:rPr sz="1800" spc="80" dirty="0">
                <a:solidFill>
                  <a:srgbClr val="FFFFFF"/>
                </a:solidFill>
                <a:latin typeface="Arial MT"/>
                <a:cs typeface="Arial MT"/>
              </a:rPr>
              <a:t>is </a:t>
            </a:r>
            <a:r>
              <a:rPr sz="1800" spc="65" dirty="0">
                <a:solidFill>
                  <a:srgbClr val="FFFFFF"/>
                </a:solidFill>
                <a:latin typeface="Arial MT"/>
                <a:cs typeface="Arial MT"/>
              </a:rPr>
              <a:t>a </a:t>
            </a:r>
            <a:r>
              <a:rPr sz="1800" spc="80" dirty="0">
                <a:solidFill>
                  <a:srgbClr val="FFFFFF"/>
                </a:solidFill>
                <a:latin typeface="Arial MT"/>
                <a:cs typeface="Arial MT"/>
              </a:rPr>
              <a:t>Transformational Leadership. </a:t>
            </a:r>
            <a:r>
              <a:rPr sz="1800" spc="-49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80" dirty="0">
                <a:solidFill>
                  <a:srgbClr val="FFFFFF"/>
                </a:solidFill>
                <a:latin typeface="Arial MT"/>
                <a:cs typeface="Arial MT"/>
              </a:rPr>
              <a:t>Transformational </a:t>
            </a:r>
            <a:r>
              <a:rPr sz="1800" spc="90" dirty="0">
                <a:solidFill>
                  <a:srgbClr val="FFFFFF"/>
                </a:solidFill>
                <a:latin typeface="Arial MT"/>
                <a:cs typeface="Arial MT"/>
              </a:rPr>
              <a:t>Leadership </a:t>
            </a:r>
            <a:r>
              <a:rPr sz="1800" spc="80" dirty="0" smtClean="0">
                <a:solidFill>
                  <a:srgbClr val="FFFFFF"/>
                </a:solidFill>
                <a:latin typeface="Arial MT"/>
                <a:cs typeface="Arial MT"/>
              </a:rPr>
              <a:t>is </a:t>
            </a:r>
            <a:r>
              <a:rPr sz="1800" spc="70" dirty="0">
                <a:solidFill>
                  <a:srgbClr val="FFFFFF"/>
                </a:solidFill>
                <a:latin typeface="Arial MT"/>
                <a:cs typeface="Arial MT"/>
              </a:rPr>
              <a:t>an </a:t>
            </a:r>
            <a:r>
              <a:rPr sz="1800" spc="100" dirty="0">
                <a:solidFill>
                  <a:srgbClr val="FFFFFF"/>
                </a:solidFill>
                <a:latin typeface="Arial MT"/>
                <a:cs typeface="Arial MT"/>
              </a:rPr>
              <a:t>aspect </a:t>
            </a:r>
            <a:r>
              <a:rPr sz="1800" spc="90" dirty="0">
                <a:solidFill>
                  <a:srgbClr val="FFFFFF"/>
                </a:solidFill>
                <a:latin typeface="Arial MT"/>
                <a:cs typeface="Arial MT"/>
              </a:rPr>
              <a:t>of </a:t>
            </a:r>
            <a:r>
              <a:rPr sz="1800" spc="95" dirty="0">
                <a:solidFill>
                  <a:srgbClr val="FFFFFF"/>
                </a:solidFill>
                <a:latin typeface="Arial MT"/>
                <a:cs typeface="Arial MT"/>
              </a:rPr>
              <a:t>moral </a:t>
            </a:r>
            <a:r>
              <a:rPr sz="1800" spc="80" dirty="0">
                <a:solidFill>
                  <a:srgbClr val="FFFFFF"/>
                </a:solidFill>
                <a:latin typeface="Arial MT"/>
                <a:cs typeface="Arial MT"/>
              </a:rPr>
              <a:t>leadership. </a:t>
            </a:r>
            <a:r>
              <a:rPr sz="1800" spc="90" dirty="0">
                <a:solidFill>
                  <a:srgbClr val="FFFFFF"/>
                </a:solidFill>
                <a:latin typeface="Arial MT"/>
                <a:cs typeface="Arial MT"/>
              </a:rPr>
              <a:t>A </a:t>
            </a:r>
            <a:r>
              <a:rPr sz="1800" spc="95" dirty="0">
                <a:solidFill>
                  <a:srgbClr val="FFFFFF"/>
                </a:solidFill>
                <a:latin typeface="Arial MT"/>
                <a:cs typeface="Arial MT"/>
              </a:rPr>
              <a:t>moral </a:t>
            </a:r>
            <a:r>
              <a:rPr sz="1800" spc="100" dirty="0">
                <a:solidFill>
                  <a:srgbClr val="FFFFFF"/>
                </a:solidFill>
                <a:latin typeface="Arial MT"/>
                <a:cs typeface="Arial MT"/>
              </a:rPr>
              <a:t>leader </a:t>
            </a:r>
            <a:r>
              <a:rPr sz="1800" spc="10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80" dirty="0">
                <a:solidFill>
                  <a:srgbClr val="FFFFFF"/>
                </a:solidFill>
                <a:latin typeface="Arial MT"/>
                <a:cs typeface="Arial MT"/>
              </a:rPr>
              <a:t>emerges</a:t>
            </a:r>
            <a:r>
              <a:rPr sz="1800" spc="-5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90" dirty="0">
                <a:solidFill>
                  <a:srgbClr val="FFFFFF"/>
                </a:solidFill>
                <a:latin typeface="Arial MT"/>
                <a:cs typeface="Arial MT"/>
              </a:rPr>
              <a:t>from,</a:t>
            </a:r>
            <a:r>
              <a:rPr sz="1800" spc="-6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85" dirty="0">
                <a:solidFill>
                  <a:srgbClr val="FFFFFF"/>
                </a:solidFill>
                <a:latin typeface="Arial MT"/>
                <a:cs typeface="Arial MT"/>
              </a:rPr>
              <a:t>and</a:t>
            </a:r>
            <a:r>
              <a:rPr sz="1800" spc="-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70" dirty="0">
                <a:solidFill>
                  <a:srgbClr val="FFFFFF"/>
                </a:solidFill>
                <a:latin typeface="Arial MT"/>
                <a:cs typeface="Arial MT"/>
              </a:rPr>
              <a:t>always</a:t>
            </a:r>
            <a:r>
              <a:rPr sz="1800" spc="-3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110" dirty="0">
                <a:solidFill>
                  <a:srgbClr val="FFFFFF"/>
                </a:solidFill>
                <a:latin typeface="Arial MT"/>
                <a:cs typeface="Arial MT"/>
              </a:rPr>
              <a:t>returns</a:t>
            </a:r>
            <a:r>
              <a:rPr sz="1800" spc="-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105" dirty="0">
                <a:solidFill>
                  <a:srgbClr val="FFFFFF"/>
                </a:solidFill>
                <a:latin typeface="Arial MT"/>
                <a:cs typeface="Arial MT"/>
              </a:rPr>
              <a:t>to</a:t>
            </a:r>
            <a:r>
              <a:rPr sz="1800" spc="-4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95" dirty="0">
                <a:solidFill>
                  <a:srgbClr val="FFFFFF"/>
                </a:solidFill>
                <a:latin typeface="Arial MT"/>
                <a:cs typeface="Arial MT"/>
              </a:rPr>
              <a:t>the</a:t>
            </a:r>
            <a:r>
              <a:rPr sz="1800" spc="-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70" dirty="0">
                <a:solidFill>
                  <a:srgbClr val="FFFFFF"/>
                </a:solidFill>
                <a:latin typeface="Arial MT"/>
                <a:cs typeface="Arial MT"/>
              </a:rPr>
              <a:t>beliefs,</a:t>
            </a:r>
            <a:r>
              <a:rPr sz="1800" spc="-3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75" dirty="0">
                <a:solidFill>
                  <a:srgbClr val="FFFFFF"/>
                </a:solidFill>
                <a:latin typeface="Arial MT"/>
                <a:cs typeface="Arial MT"/>
              </a:rPr>
              <a:t>wants,</a:t>
            </a:r>
            <a:r>
              <a:rPr sz="1800" spc="-4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65" dirty="0">
                <a:solidFill>
                  <a:srgbClr val="FFFFFF"/>
                </a:solidFill>
                <a:latin typeface="Arial MT"/>
                <a:cs typeface="Arial MT"/>
              </a:rPr>
              <a:t>needs,</a:t>
            </a:r>
            <a:r>
              <a:rPr sz="1800" spc="-4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85" dirty="0" smtClean="0">
                <a:solidFill>
                  <a:srgbClr val="FFFFFF"/>
                </a:solidFill>
                <a:latin typeface="Arial MT"/>
                <a:cs typeface="Arial MT"/>
              </a:rPr>
              <a:t>and</a:t>
            </a:r>
            <a:r>
              <a:rPr lang="en-US" sz="1800" spc="85" dirty="0" smtClean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85" dirty="0" smtClean="0">
                <a:solidFill>
                  <a:srgbClr val="FFFFFF"/>
                </a:solidFill>
                <a:latin typeface="Arial MT"/>
                <a:cs typeface="Arial MT"/>
              </a:rPr>
              <a:t>aspirations</a:t>
            </a:r>
            <a:r>
              <a:rPr sz="1800" spc="-55" dirty="0" smtClean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90" dirty="0">
                <a:solidFill>
                  <a:srgbClr val="FFFFFF"/>
                </a:solidFill>
                <a:latin typeface="Arial MT"/>
                <a:cs typeface="Arial MT"/>
              </a:rPr>
              <a:t>of</a:t>
            </a:r>
            <a:r>
              <a:rPr sz="1800" spc="1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95" dirty="0">
                <a:solidFill>
                  <a:srgbClr val="FFFFFF"/>
                </a:solidFill>
                <a:latin typeface="Arial MT"/>
                <a:cs typeface="Arial MT"/>
              </a:rPr>
              <a:t>the</a:t>
            </a:r>
            <a:r>
              <a:rPr sz="1800" spc="-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95" dirty="0">
                <a:solidFill>
                  <a:srgbClr val="FFFFFF"/>
                </a:solidFill>
                <a:latin typeface="Arial MT"/>
                <a:cs typeface="Arial MT"/>
              </a:rPr>
              <a:t>members</a:t>
            </a:r>
            <a:r>
              <a:rPr sz="1800" spc="-5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95" dirty="0">
                <a:solidFill>
                  <a:srgbClr val="FFFFFF"/>
                </a:solidFill>
                <a:latin typeface="Arial MT"/>
                <a:cs typeface="Arial MT"/>
              </a:rPr>
              <a:t>of</a:t>
            </a:r>
            <a:r>
              <a:rPr sz="1800" spc="14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95" dirty="0">
                <a:solidFill>
                  <a:srgbClr val="FFFFFF"/>
                </a:solidFill>
                <a:latin typeface="Arial MT"/>
                <a:cs typeface="Arial MT"/>
              </a:rPr>
              <a:t>the</a:t>
            </a:r>
            <a:r>
              <a:rPr sz="1800" spc="-4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80" dirty="0">
                <a:solidFill>
                  <a:srgbClr val="FFFFFF"/>
                </a:solidFill>
                <a:latin typeface="Arial MT"/>
                <a:cs typeface="Arial MT"/>
              </a:rPr>
              <a:t>organization.</a:t>
            </a:r>
            <a:r>
              <a:rPr sz="1800" spc="40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90" dirty="0">
                <a:solidFill>
                  <a:srgbClr val="FFFFFF"/>
                </a:solidFill>
                <a:latin typeface="Arial MT"/>
                <a:cs typeface="Arial MT"/>
              </a:rPr>
              <a:t>A</a:t>
            </a:r>
            <a:r>
              <a:rPr sz="1800" spc="-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90" dirty="0">
                <a:solidFill>
                  <a:srgbClr val="FFFFFF"/>
                </a:solidFill>
                <a:latin typeface="Arial MT"/>
                <a:cs typeface="Arial MT"/>
              </a:rPr>
              <a:t>moral</a:t>
            </a:r>
            <a:r>
              <a:rPr sz="1800" spc="-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100" dirty="0">
                <a:solidFill>
                  <a:srgbClr val="FFFFFF"/>
                </a:solidFill>
                <a:latin typeface="Arial MT"/>
                <a:cs typeface="Arial MT"/>
              </a:rPr>
              <a:t>leader</a:t>
            </a:r>
            <a:r>
              <a:rPr sz="1800" spc="-4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100" dirty="0">
                <a:solidFill>
                  <a:srgbClr val="FFFFFF"/>
                </a:solidFill>
                <a:latin typeface="Arial MT"/>
                <a:cs typeface="Arial MT"/>
              </a:rPr>
              <a:t>can</a:t>
            </a:r>
            <a:r>
              <a:rPr sz="1800" spc="-4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95" dirty="0">
                <a:solidFill>
                  <a:srgbClr val="FFFFFF"/>
                </a:solidFill>
                <a:latin typeface="Arial MT"/>
                <a:cs typeface="Arial MT"/>
              </a:rPr>
              <a:t>be </a:t>
            </a:r>
            <a:r>
              <a:rPr sz="1800" spc="-484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100" dirty="0">
                <a:solidFill>
                  <a:srgbClr val="FFFFFF"/>
                </a:solidFill>
                <a:latin typeface="Arial MT"/>
                <a:cs typeface="Arial MT"/>
              </a:rPr>
              <a:t>either</a:t>
            </a:r>
            <a:r>
              <a:rPr sz="1800" spc="-6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95" dirty="0">
                <a:solidFill>
                  <a:srgbClr val="FFFFFF"/>
                </a:solidFill>
                <a:latin typeface="Arial MT"/>
                <a:cs typeface="Arial MT"/>
              </a:rPr>
              <a:t>transactional</a:t>
            </a:r>
            <a:r>
              <a:rPr sz="1800" spc="-4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95" dirty="0">
                <a:solidFill>
                  <a:srgbClr val="FFFFFF"/>
                </a:solidFill>
                <a:latin typeface="Arial MT"/>
                <a:cs typeface="Arial MT"/>
              </a:rPr>
              <a:t>(bureaucratic)</a:t>
            </a:r>
            <a:r>
              <a:rPr sz="1800" spc="-4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135" dirty="0">
                <a:solidFill>
                  <a:srgbClr val="FFFFFF"/>
                </a:solidFill>
                <a:latin typeface="Arial MT"/>
                <a:cs typeface="Arial MT"/>
              </a:rPr>
              <a:t>or</a:t>
            </a:r>
            <a:r>
              <a:rPr sz="1800" spc="-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95" dirty="0">
                <a:solidFill>
                  <a:srgbClr val="FFFFFF"/>
                </a:solidFill>
                <a:latin typeface="Arial MT"/>
                <a:cs typeface="Arial MT"/>
              </a:rPr>
              <a:t>transformational</a:t>
            </a:r>
            <a:r>
              <a:rPr sz="1800" spc="-6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90" dirty="0">
                <a:solidFill>
                  <a:srgbClr val="FFFFFF"/>
                </a:solidFill>
                <a:latin typeface="Arial MT"/>
                <a:cs typeface="Arial MT"/>
              </a:rPr>
              <a:t>(charismatic).</a:t>
            </a:r>
            <a:endParaRPr sz="1800" dirty="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endParaRPr lang="en-US" sz="1800" spc="80" dirty="0" smtClean="0">
              <a:solidFill>
                <a:srgbClr val="FFFFFF"/>
              </a:solidFill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lang="en-US" spc="80" dirty="0">
                <a:solidFill>
                  <a:srgbClr val="FFFFFF"/>
                </a:solidFill>
                <a:latin typeface="Arial MT"/>
                <a:cs typeface="Arial MT"/>
              </a:rPr>
              <a:t>	</a:t>
            </a:r>
            <a:r>
              <a:rPr sz="1800" spc="80" dirty="0" smtClean="0">
                <a:solidFill>
                  <a:srgbClr val="FFFFFF"/>
                </a:solidFill>
                <a:latin typeface="Arial MT"/>
                <a:cs typeface="Arial MT"/>
              </a:rPr>
              <a:t>A</a:t>
            </a:r>
            <a:r>
              <a:rPr lang="en-US" sz="1800" spc="80" dirty="0" smtClean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80" dirty="0" smtClean="0">
                <a:solidFill>
                  <a:srgbClr val="FFFFFF"/>
                </a:solidFill>
                <a:latin typeface="Arial MT"/>
                <a:cs typeface="Arial MT"/>
              </a:rPr>
              <a:t>Transformational</a:t>
            </a:r>
            <a:r>
              <a:rPr sz="1800" spc="-75" dirty="0" smtClean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90" dirty="0">
                <a:solidFill>
                  <a:srgbClr val="FFFFFF"/>
                </a:solidFill>
                <a:latin typeface="Arial MT"/>
                <a:cs typeface="Arial MT"/>
              </a:rPr>
              <a:t>leaders</a:t>
            </a:r>
            <a:r>
              <a:rPr sz="1800" spc="-4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75" dirty="0">
                <a:solidFill>
                  <a:srgbClr val="FFFFFF"/>
                </a:solidFill>
                <a:latin typeface="Arial MT"/>
                <a:cs typeface="Arial MT"/>
              </a:rPr>
              <a:t>use</a:t>
            </a:r>
            <a:r>
              <a:rPr sz="1800" spc="-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95" dirty="0">
                <a:solidFill>
                  <a:srgbClr val="FFFFFF"/>
                </a:solidFill>
                <a:latin typeface="Arial MT"/>
                <a:cs typeface="Arial MT"/>
              </a:rPr>
              <a:t>personality</a:t>
            </a:r>
            <a:r>
              <a:rPr sz="1800" spc="-7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90" dirty="0">
                <a:solidFill>
                  <a:srgbClr val="FFFFFF"/>
                </a:solidFill>
                <a:latin typeface="Arial MT"/>
                <a:cs typeface="Arial MT"/>
              </a:rPr>
              <a:t>and</a:t>
            </a:r>
            <a:r>
              <a:rPr sz="1800" spc="-4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80" dirty="0">
                <a:solidFill>
                  <a:srgbClr val="FFFFFF"/>
                </a:solidFill>
                <a:latin typeface="Arial MT"/>
                <a:cs typeface="Arial MT"/>
              </a:rPr>
              <a:t>relationships,</a:t>
            </a:r>
            <a:endParaRPr sz="1800" dirty="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lang="en-US" sz="1800" spc="100" dirty="0" smtClean="0">
                <a:solidFill>
                  <a:srgbClr val="FFFFFF"/>
                </a:solidFill>
                <a:latin typeface="Arial MT"/>
                <a:cs typeface="Arial MT"/>
              </a:rPr>
              <a:t>	</a:t>
            </a:r>
            <a:r>
              <a:rPr sz="1800" spc="100" dirty="0" smtClean="0">
                <a:solidFill>
                  <a:srgbClr val="FFFFFF"/>
                </a:solidFill>
                <a:latin typeface="Arial MT"/>
                <a:cs typeface="Arial MT"/>
              </a:rPr>
              <a:t>articulates</a:t>
            </a:r>
            <a:r>
              <a:rPr sz="1800" spc="-80" dirty="0" smtClean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65" dirty="0">
                <a:solidFill>
                  <a:srgbClr val="FFFFFF"/>
                </a:solidFill>
                <a:latin typeface="Arial MT"/>
                <a:cs typeface="Arial MT"/>
              </a:rPr>
              <a:t>vision/values</a:t>
            </a:r>
            <a:r>
              <a:rPr sz="1800" spc="65" dirty="0" smtClean="0">
                <a:solidFill>
                  <a:srgbClr val="FFFFFF"/>
                </a:solidFill>
                <a:latin typeface="Arial MT"/>
                <a:cs typeface="Arial MT"/>
              </a:rPr>
              <a:t>,</a:t>
            </a:r>
            <a:r>
              <a:rPr lang="en-US" sz="1800" spc="105" dirty="0" smtClean="0">
                <a:solidFill>
                  <a:srgbClr val="FFFFFF"/>
                </a:solidFill>
                <a:latin typeface="Arial MT"/>
                <a:cs typeface="Arial MT"/>
              </a:rPr>
              <a:t> is s</a:t>
            </a:r>
            <a:r>
              <a:rPr sz="1800" spc="105" dirty="0" smtClean="0">
                <a:solidFill>
                  <a:srgbClr val="FFFFFF"/>
                </a:solidFill>
                <a:latin typeface="Arial MT"/>
                <a:cs typeface="Arial MT"/>
              </a:rPr>
              <a:t>upportive</a:t>
            </a:r>
            <a:r>
              <a:rPr sz="1800" spc="-70" dirty="0" smtClean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85" dirty="0">
                <a:solidFill>
                  <a:srgbClr val="FFFFFF"/>
                </a:solidFill>
                <a:latin typeface="Arial MT"/>
                <a:cs typeface="Arial MT"/>
              </a:rPr>
              <a:t>and</a:t>
            </a:r>
            <a:r>
              <a:rPr sz="1800" spc="-4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95" dirty="0">
                <a:solidFill>
                  <a:srgbClr val="FFFFFF"/>
                </a:solidFill>
                <a:latin typeface="Arial MT"/>
                <a:cs typeface="Arial MT"/>
              </a:rPr>
              <a:t>empowering,</a:t>
            </a:r>
            <a:r>
              <a:rPr sz="1800" spc="-6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85" dirty="0">
                <a:solidFill>
                  <a:srgbClr val="FFFFFF"/>
                </a:solidFill>
                <a:latin typeface="Arial MT"/>
                <a:cs typeface="Arial MT"/>
              </a:rPr>
              <a:t>and</a:t>
            </a:r>
            <a:r>
              <a:rPr sz="1800" spc="-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lang="en-US" sz="1800" spc="-50" dirty="0" smtClean="0">
                <a:solidFill>
                  <a:srgbClr val="FFFFFF"/>
                </a:solidFill>
                <a:latin typeface="Arial MT"/>
                <a:cs typeface="Arial MT"/>
              </a:rPr>
              <a:t>	</a:t>
            </a:r>
            <a:r>
              <a:rPr sz="1800" spc="95" dirty="0" smtClean="0">
                <a:solidFill>
                  <a:srgbClr val="FFFFFF"/>
                </a:solidFill>
                <a:latin typeface="Arial MT"/>
                <a:cs typeface="Arial MT"/>
              </a:rPr>
              <a:t>promotes</a:t>
            </a:r>
            <a:r>
              <a:rPr sz="1800" spc="-55" dirty="0" smtClean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85" dirty="0">
                <a:solidFill>
                  <a:srgbClr val="FFFFFF"/>
                </a:solidFill>
                <a:latin typeface="Arial MT"/>
                <a:cs typeface="Arial MT"/>
              </a:rPr>
              <a:t>change</a:t>
            </a:r>
            <a:r>
              <a:rPr sz="1800" spc="-3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114" dirty="0">
                <a:solidFill>
                  <a:srgbClr val="FFFFFF"/>
                </a:solidFill>
                <a:latin typeface="Arial MT"/>
                <a:cs typeface="Arial MT"/>
              </a:rPr>
              <a:t>for</a:t>
            </a:r>
            <a:r>
              <a:rPr sz="1800" spc="-6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95" dirty="0">
                <a:solidFill>
                  <a:srgbClr val="FFFFFF"/>
                </a:solidFill>
                <a:latin typeface="Arial MT"/>
                <a:cs typeface="Arial MT"/>
              </a:rPr>
              <a:t>the</a:t>
            </a:r>
            <a:r>
              <a:rPr sz="1800" spc="-4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95" dirty="0">
                <a:solidFill>
                  <a:srgbClr val="FFFFFF"/>
                </a:solidFill>
                <a:latin typeface="Arial MT"/>
                <a:cs typeface="Arial MT"/>
              </a:rPr>
              <a:t>benefit</a:t>
            </a:r>
            <a:r>
              <a:rPr sz="1800" spc="-4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90" dirty="0">
                <a:solidFill>
                  <a:srgbClr val="FFFFFF"/>
                </a:solidFill>
                <a:latin typeface="Arial MT"/>
                <a:cs typeface="Arial MT"/>
              </a:rPr>
              <a:t>of </a:t>
            </a:r>
            <a:r>
              <a:rPr sz="1800" spc="-484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95" dirty="0">
                <a:solidFill>
                  <a:srgbClr val="FFFFFF"/>
                </a:solidFill>
                <a:latin typeface="Arial MT"/>
                <a:cs typeface="Arial MT"/>
              </a:rPr>
              <a:t>the</a:t>
            </a:r>
            <a:r>
              <a:rPr sz="1800" spc="-6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95" dirty="0">
                <a:solidFill>
                  <a:srgbClr val="FFFFFF"/>
                </a:solidFill>
                <a:latin typeface="Arial MT"/>
                <a:cs typeface="Arial MT"/>
              </a:rPr>
              <a:t>majority)</a:t>
            </a:r>
            <a:endParaRPr sz="180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438275" y="2191511"/>
            <a:ext cx="5261610" cy="1300480"/>
            <a:chOff x="1438275" y="2191511"/>
            <a:chExt cx="5261610" cy="1300480"/>
          </a:xfrm>
        </p:grpSpPr>
        <p:sp>
          <p:nvSpPr>
            <p:cNvPr id="3" name="object 3"/>
            <p:cNvSpPr/>
            <p:nvPr/>
          </p:nvSpPr>
          <p:spPr>
            <a:xfrm>
              <a:off x="1447800" y="2201036"/>
              <a:ext cx="5242560" cy="1281430"/>
            </a:xfrm>
            <a:custGeom>
              <a:avLst/>
              <a:gdLst/>
              <a:ahLst/>
              <a:cxnLst/>
              <a:rect l="l" t="t" r="r" b="b"/>
              <a:pathLst>
                <a:path w="5242559" h="1281429">
                  <a:moveTo>
                    <a:pt x="5242559" y="0"/>
                  </a:moveTo>
                  <a:lnTo>
                    <a:pt x="640588" y="0"/>
                  </a:lnTo>
                  <a:lnTo>
                    <a:pt x="0" y="640588"/>
                  </a:lnTo>
                  <a:lnTo>
                    <a:pt x="640588" y="1281176"/>
                  </a:lnTo>
                  <a:lnTo>
                    <a:pt x="5242559" y="1281176"/>
                  </a:lnTo>
                  <a:lnTo>
                    <a:pt x="5242559" y="0"/>
                  </a:lnTo>
                  <a:close/>
                </a:path>
              </a:pathLst>
            </a:custGeom>
            <a:solidFill>
              <a:srgbClr val="EF7E0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447800" y="2201036"/>
              <a:ext cx="5242560" cy="1281430"/>
            </a:xfrm>
            <a:custGeom>
              <a:avLst/>
              <a:gdLst/>
              <a:ahLst/>
              <a:cxnLst/>
              <a:rect l="l" t="t" r="r" b="b"/>
              <a:pathLst>
                <a:path w="5242559" h="1281429">
                  <a:moveTo>
                    <a:pt x="5242559" y="1281176"/>
                  </a:moveTo>
                  <a:lnTo>
                    <a:pt x="640588" y="1281176"/>
                  </a:lnTo>
                  <a:lnTo>
                    <a:pt x="0" y="640588"/>
                  </a:lnTo>
                  <a:lnTo>
                    <a:pt x="640588" y="0"/>
                  </a:lnTo>
                  <a:lnTo>
                    <a:pt x="5242559" y="0"/>
                  </a:lnTo>
                  <a:lnTo>
                    <a:pt x="5242559" y="1281176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272029" y="2133345"/>
            <a:ext cx="4124960" cy="133413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 marR="5080" indent="-1905" algn="ctr">
              <a:lnSpc>
                <a:spcPct val="88100"/>
              </a:lnSpc>
              <a:spcBef>
                <a:spcPts val="625"/>
              </a:spcBef>
            </a:pPr>
            <a:r>
              <a:rPr sz="3700" spc="-5" dirty="0"/>
              <a:t>Kn</a:t>
            </a:r>
            <a:r>
              <a:rPr sz="3700" spc="-20" dirty="0"/>
              <a:t>o</a:t>
            </a:r>
            <a:r>
              <a:rPr sz="3700" spc="-5" dirty="0"/>
              <a:t>wl</a:t>
            </a:r>
            <a:r>
              <a:rPr sz="3700" spc="-20" dirty="0"/>
              <a:t>e</a:t>
            </a:r>
            <a:r>
              <a:rPr sz="3700" spc="-5" dirty="0"/>
              <a:t>dge</a:t>
            </a:r>
            <a:r>
              <a:rPr sz="3700" spc="-690" dirty="0"/>
              <a:t> </a:t>
            </a:r>
            <a:r>
              <a:rPr sz="1400" spc="35" dirty="0"/>
              <a:t>i</a:t>
            </a:r>
            <a:r>
              <a:rPr sz="1400" spc="100" dirty="0"/>
              <a:t>nc</a:t>
            </a:r>
            <a:r>
              <a:rPr sz="1400" spc="35" dirty="0"/>
              <a:t>l</a:t>
            </a:r>
            <a:r>
              <a:rPr sz="1400" spc="100" dirty="0"/>
              <a:t>u</a:t>
            </a:r>
            <a:r>
              <a:rPr sz="1400" spc="75" dirty="0"/>
              <a:t>de</a:t>
            </a:r>
            <a:r>
              <a:rPr sz="1400" spc="60" dirty="0"/>
              <a:t>s</a:t>
            </a:r>
            <a:r>
              <a:rPr sz="1400" spc="-75" dirty="0"/>
              <a:t> </a:t>
            </a:r>
            <a:r>
              <a:rPr sz="1400" spc="25" dirty="0"/>
              <a:t>a</a:t>
            </a:r>
            <a:r>
              <a:rPr sz="1400" spc="100" dirty="0"/>
              <a:t>w</a:t>
            </a:r>
            <a:r>
              <a:rPr sz="1400" spc="55" dirty="0"/>
              <a:t>a</a:t>
            </a:r>
            <a:r>
              <a:rPr sz="1400" spc="105" dirty="0"/>
              <a:t>r</a:t>
            </a:r>
            <a:r>
              <a:rPr sz="1400" spc="55" dirty="0"/>
              <a:t>e</a:t>
            </a:r>
            <a:r>
              <a:rPr sz="1400" spc="60" dirty="0"/>
              <a:t>n</a:t>
            </a:r>
            <a:r>
              <a:rPr sz="1400" spc="65" dirty="0"/>
              <a:t>e</a:t>
            </a:r>
            <a:r>
              <a:rPr sz="1400" spc="50" dirty="0"/>
              <a:t>s</a:t>
            </a:r>
            <a:r>
              <a:rPr sz="1400" spc="40" dirty="0"/>
              <a:t>s  </a:t>
            </a:r>
            <a:r>
              <a:rPr sz="1400" spc="70" dirty="0"/>
              <a:t>of change </a:t>
            </a:r>
            <a:r>
              <a:rPr sz="1400" spc="65" dirty="0"/>
              <a:t>management </a:t>
            </a:r>
            <a:r>
              <a:rPr sz="1400" spc="60" dirty="0"/>
              <a:t>theory, </a:t>
            </a:r>
            <a:r>
              <a:rPr sz="1400" spc="75" dirty="0"/>
              <a:t>insight into </a:t>
            </a:r>
            <a:r>
              <a:rPr sz="1400" spc="80" dirty="0"/>
              <a:t> </a:t>
            </a:r>
            <a:r>
              <a:rPr sz="1400" spc="70" dirty="0"/>
              <a:t>personal</a:t>
            </a:r>
            <a:r>
              <a:rPr sz="1400" spc="-70" dirty="0"/>
              <a:t> </a:t>
            </a:r>
            <a:r>
              <a:rPr sz="1400" spc="65" dirty="0"/>
              <a:t>capabilities,</a:t>
            </a:r>
            <a:r>
              <a:rPr sz="1400" spc="-85" dirty="0"/>
              <a:t> </a:t>
            </a:r>
            <a:r>
              <a:rPr sz="1400" spc="85" dirty="0"/>
              <a:t>knowing</a:t>
            </a:r>
            <a:r>
              <a:rPr sz="1400" spc="-65" dirty="0"/>
              <a:t> </a:t>
            </a:r>
            <a:r>
              <a:rPr sz="1400" spc="80" dirty="0"/>
              <a:t>when</a:t>
            </a:r>
            <a:r>
              <a:rPr sz="1400" spc="-55" dirty="0"/>
              <a:t> </a:t>
            </a:r>
            <a:r>
              <a:rPr sz="1400" spc="80" dirty="0"/>
              <a:t>to</a:t>
            </a:r>
            <a:r>
              <a:rPr sz="1400" spc="-35" dirty="0"/>
              <a:t> </a:t>
            </a:r>
            <a:r>
              <a:rPr sz="1400" spc="70" dirty="0"/>
              <a:t>get</a:t>
            </a:r>
            <a:r>
              <a:rPr sz="1400" spc="-40" dirty="0"/>
              <a:t> </a:t>
            </a:r>
            <a:r>
              <a:rPr sz="1400" spc="70" dirty="0"/>
              <a:t>help </a:t>
            </a:r>
            <a:r>
              <a:rPr sz="1400" spc="-370" dirty="0"/>
              <a:t> </a:t>
            </a:r>
            <a:r>
              <a:rPr sz="1400" spc="75" dirty="0"/>
              <a:t>from </a:t>
            </a:r>
            <a:r>
              <a:rPr sz="1400" spc="70" dirty="0"/>
              <a:t>outside </a:t>
            </a:r>
            <a:r>
              <a:rPr sz="1400" spc="75" dirty="0"/>
              <a:t>resources </a:t>
            </a:r>
            <a:r>
              <a:rPr sz="1400" spc="70" dirty="0"/>
              <a:t>and </a:t>
            </a:r>
            <a:r>
              <a:rPr sz="1400" spc="65" dirty="0"/>
              <a:t>staying </a:t>
            </a:r>
            <a:r>
              <a:rPr sz="1400" spc="55" dirty="0"/>
              <a:t>involved </a:t>
            </a:r>
            <a:r>
              <a:rPr sz="1400" spc="60" dirty="0"/>
              <a:t> </a:t>
            </a:r>
            <a:r>
              <a:rPr sz="1400" spc="90" dirty="0"/>
              <a:t>with</a:t>
            </a:r>
            <a:r>
              <a:rPr sz="1400" spc="-65" dirty="0"/>
              <a:t> </a:t>
            </a:r>
            <a:r>
              <a:rPr sz="1400" spc="90" dirty="0"/>
              <a:t>other</a:t>
            </a:r>
            <a:r>
              <a:rPr sz="1400" spc="-55" dirty="0"/>
              <a:t> </a:t>
            </a:r>
            <a:r>
              <a:rPr sz="1400" spc="70" dirty="0"/>
              <a:t>leaders</a:t>
            </a:r>
            <a:r>
              <a:rPr sz="1400" spc="-70" dirty="0"/>
              <a:t> </a:t>
            </a:r>
            <a:r>
              <a:rPr sz="1400" spc="70" dirty="0"/>
              <a:t>of</a:t>
            </a:r>
            <a:r>
              <a:rPr sz="1400" spc="125" dirty="0"/>
              <a:t> </a:t>
            </a:r>
            <a:r>
              <a:rPr sz="1400" spc="70" dirty="0"/>
              <a:t>educational</a:t>
            </a:r>
            <a:r>
              <a:rPr sz="1400" spc="-85" dirty="0"/>
              <a:t> </a:t>
            </a:r>
            <a:r>
              <a:rPr sz="1400" spc="65" dirty="0"/>
              <a:t>advancement</a:t>
            </a:r>
            <a:r>
              <a:rPr sz="1100" spc="65" dirty="0"/>
              <a:t>.</a:t>
            </a:r>
            <a:endParaRPr sz="1100"/>
          </a:p>
        </p:txBody>
      </p:sp>
      <p:grpSp>
        <p:nvGrpSpPr>
          <p:cNvPr id="6" name="object 6"/>
          <p:cNvGrpSpPr/>
          <p:nvPr/>
        </p:nvGrpSpPr>
        <p:grpSpPr>
          <a:xfrm>
            <a:off x="1109599" y="2428875"/>
            <a:ext cx="1090295" cy="1090295"/>
            <a:chOff x="1109599" y="2428875"/>
            <a:chExt cx="1090295" cy="1090295"/>
          </a:xfrm>
        </p:grpSpPr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19124" y="2438400"/>
              <a:ext cx="1070990" cy="1070990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1119124" y="2438400"/>
              <a:ext cx="1071245" cy="1071245"/>
            </a:xfrm>
            <a:custGeom>
              <a:avLst/>
              <a:gdLst/>
              <a:ahLst/>
              <a:cxnLst/>
              <a:rect l="l" t="t" r="r" b="b"/>
              <a:pathLst>
                <a:path w="1071245" h="1071245">
                  <a:moveTo>
                    <a:pt x="0" y="535432"/>
                  </a:moveTo>
                  <a:lnTo>
                    <a:pt x="2188" y="486704"/>
                  </a:lnTo>
                  <a:lnTo>
                    <a:pt x="8628" y="439201"/>
                  </a:lnTo>
                  <a:lnTo>
                    <a:pt x="19129" y="393112"/>
                  </a:lnTo>
                  <a:lnTo>
                    <a:pt x="33504" y="348624"/>
                  </a:lnTo>
                  <a:lnTo>
                    <a:pt x="51562" y="305928"/>
                  </a:lnTo>
                  <a:lnTo>
                    <a:pt x="73114" y="265213"/>
                  </a:lnTo>
                  <a:lnTo>
                    <a:pt x="97971" y="226668"/>
                  </a:lnTo>
                  <a:lnTo>
                    <a:pt x="125944" y="190482"/>
                  </a:lnTo>
                  <a:lnTo>
                    <a:pt x="156844" y="156844"/>
                  </a:lnTo>
                  <a:lnTo>
                    <a:pt x="190482" y="125944"/>
                  </a:lnTo>
                  <a:lnTo>
                    <a:pt x="226668" y="97971"/>
                  </a:lnTo>
                  <a:lnTo>
                    <a:pt x="265213" y="73114"/>
                  </a:lnTo>
                  <a:lnTo>
                    <a:pt x="305928" y="51562"/>
                  </a:lnTo>
                  <a:lnTo>
                    <a:pt x="348624" y="33504"/>
                  </a:lnTo>
                  <a:lnTo>
                    <a:pt x="393112" y="19129"/>
                  </a:lnTo>
                  <a:lnTo>
                    <a:pt x="439201" y="8628"/>
                  </a:lnTo>
                  <a:lnTo>
                    <a:pt x="486704" y="2188"/>
                  </a:lnTo>
                  <a:lnTo>
                    <a:pt x="535432" y="0"/>
                  </a:lnTo>
                  <a:lnTo>
                    <a:pt x="584179" y="2188"/>
                  </a:lnTo>
                  <a:lnTo>
                    <a:pt x="631699" y="8628"/>
                  </a:lnTo>
                  <a:lnTo>
                    <a:pt x="677805" y="19129"/>
                  </a:lnTo>
                  <a:lnTo>
                    <a:pt x="722306" y="33504"/>
                  </a:lnTo>
                  <a:lnTo>
                    <a:pt x="765014" y="51562"/>
                  </a:lnTo>
                  <a:lnTo>
                    <a:pt x="805739" y="73114"/>
                  </a:lnTo>
                  <a:lnTo>
                    <a:pt x="844293" y="97971"/>
                  </a:lnTo>
                  <a:lnTo>
                    <a:pt x="880486" y="125944"/>
                  </a:lnTo>
                  <a:lnTo>
                    <a:pt x="914130" y="156844"/>
                  </a:lnTo>
                  <a:lnTo>
                    <a:pt x="945034" y="190482"/>
                  </a:lnTo>
                  <a:lnTo>
                    <a:pt x="973011" y="226668"/>
                  </a:lnTo>
                  <a:lnTo>
                    <a:pt x="997871" y="265213"/>
                  </a:lnTo>
                  <a:lnTo>
                    <a:pt x="1019426" y="305928"/>
                  </a:lnTo>
                  <a:lnTo>
                    <a:pt x="1037485" y="348624"/>
                  </a:lnTo>
                  <a:lnTo>
                    <a:pt x="1051860" y="393112"/>
                  </a:lnTo>
                  <a:lnTo>
                    <a:pt x="1062362" y="439201"/>
                  </a:lnTo>
                  <a:lnTo>
                    <a:pt x="1068802" y="486704"/>
                  </a:lnTo>
                  <a:lnTo>
                    <a:pt x="1070990" y="535432"/>
                  </a:lnTo>
                  <a:lnTo>
                    <a:pt x="1068802" y="584179"/>
                  </a:lnTo>
                  <a:lnTo>
                    <a:pt x="1062362" y="631699"/>
                  </a:lnTo>
                  <a:lnTo>
                    <a:pt x="1051860" y="677805"/>
                  </a:lnTo>
                  <a:lnTo>
                    <a:pt x="1037485" y="722306"/>
                  </a:lnTo>
                  <a:lnTo>
                    <a:pt x="1019426" y="765014"/>
                  </a:lnTo>
                  <a:lnTo>
                    <a:pt x="997871" y="805739"/>
                  </a:lnTo>
                  <a:lnTo>
                    <a:pt x="973011" y="844293"/>
                  </a:lnTo>
                  <a:lnTo>
                    <a:pt x="945034" y="880486"/>
                  </a:lnTo>
                  <a:lnTo>
                    <a:pt x="914130" y="914130"/>
                  </a:lnTo>
                  <a:lnTo>
                    <a:pt x="880486" y="945034"/>
                  </a:lnTo>
                  <a:lnTo>
                    <a:pt x="844293" y="973011"/>
                  </a:lnTo>
                  <a:lnTo>
                    <a:pt x="805739" y="997871"/>
                  </a:lnTo>
                  <a:lnTo>
                    <a:pt x="765014" y="1019426"/>
                  </a:lnTo>
                  <a:lnTo>
                    <a:pt x="722306" y="1037485"/>
                  </a:lnTo>
                  <a:lnTo>
                    <a:pt x="677805" y="1051860"/>
                  </a:lnTo>
                  <a:lnTo>
                    <a:pt x="631699" y="1062362"/>
                  </a:lnTo>
                  <a:lnTo>
                    <a:pt x="584179" y="1068802"/>
                  </a:lnTo>
                  <a:lnTo>
                    <a:pt x="535432" y="1070990"/>
                  </a:lnTo>
                  <a:lnTo>
                    <a:pt x="486704" y="1068802"/>
                  </a:lnTo>
                  <a:lnTo>
                    <a:pt x="439201" y="1062362"/>
                  </a:lnTo>
                  <a:lnTo>
                    <a:pt x="393112" y="1051860"/>
                  </a:lnTo>
                  <a:lnTo>
                    <a:pt x="348624" y="1037485"/>
                  </a:lnTo>
                  <a:lnTo>
                    <a:pt x="305928" y="1019426"/>
                  </a:lnTo>
                  <a:lnTo>
                    <a:pt x="265213" y="997871"/>
                  </a:lnTo>
                  <a:lnTo>
                    <a:pt x="226668" y="973011"/>
                  </a:lnTo>
                  <a:lnTo>
                    <a:pt x="190482" y="945034"/>
                  </a:lnTo>
                  <a:lnTo>
                    <a:pt x="156844" y="914130"/>
                  </a:lnTo>
                  <a:lnTo>
                    <a:pt x="125944" y="880486"/>
                  </a:lnTo>
                  <a:lnTo>
                    <a:pt x="97971" y="844293"/>
                  </a:lnTo>
                  <a:lnTo>
                    <a:pt x="73114" y="805739"/>
                  </a:lnTo>
                  <a:lnTo>
                    <a:pt x="51562" y="765014"/>
                  </a:lnTo>
                  <a:lnTo>
                    <a:pt x="33504" y="722306"/>
                  </a:lnTo>
                  <a:lnTo>
                    <a:pt x="19129" y="677805"/>
                  </a:lnTo>
                  <a:lnTo>
                    <a:pt x="8628" y="631699"/>
                  </a:lnTo>
                  <a:lnTo>
                    <a:pt x="2188" y="584179"/>
                  </a:lnTo>
                  <a:lnTo>
                    <a:pt x="0" y="535432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" name="object 9"/>
          <p:cNvGrpSpPr/>
          <p:nvPr/>
        </p:nvGrpSpPr>
        <p:grpSpPr>
          <a:xfrm>
            <a:off x="1057275" y="3649471"/>
            <a:ext cx="5584190" cy="1241425"/>
            <a:chOff x="1057275" y="3649471"/>
            <a:chExt cx="5584190" cy="1241425"/>
          </a:xfrm>
        </p:grpSpPr>
        <p:sp>
          <p:nvSpPr>
            <p:cNvPr id="10" name="object 10"/>
            <p:cNvSpPr/>
            <p:nvPr/>
          </p:nvSpPr>
          <p:spPr>
            <a:xfrm>
              <a:off x="1689226" y="3658996"/>
              <a:ext cx="4942840" cy="1071245"/>
            </a:xfrm>
            <a:custGeom>
              <a:avLst/>
              <a:gdLst/>
              <a:ahLst/>
              <a:cxnLst/>
              <a:rect l="l" t="t" r="r" b="b"/>
              <a:pathLst>
                <a:path w="4942840" h="1071245">
                  <a:moveTo>
                    <a:pt x="4942332" y="0"/>
                  </a:moveTo>
                  <a:lnTo>
                    <a:pt x="535559" y="0"/>
                  </a:lnTo>
                  <a:lnTo>
                    <a:pt x="0" y="535558"/>
                  </a:lnTo>
                  <a:lnTo>
                    <a:pt x="535559" y="1070990"/>
                  </a:lnTo>
                  <a:lnTo>
                    <a:pt x="4942332" y="1070990"/>
                  </a:lnTo>
                  <a:lnTo>
                    <a:pt x="4942332" y="0"/>
                  </a:lnTo>
                  <a:close/>
                </a:path>
              </a:pathLst>
            </a:custGeom>
            <a:solidFill>
              <a:srgbClr val="EF7E0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689226" y="3658996"/>
              <a:ext cx="4942840" cy="1071245"/>
            </a:xfrm>
            <a:custGeom>
              <a:avLst/>
              <a:gdLst/>
              <a:ahLst/>
              <a:cxnLst/>
              <a:rect l="l" t="t" r="r" b="b"/>
              <a:pathLst>
                <a:path w="4942840" h="1071245">
                  <a:moveTo>
                    <a:pt x="4942332" y="1070990"/>
                  </a:moveTo>
                  <a:lnTo>
                    <a:pt x="535559" y="1070990"/>
                  </a:lnTo>
                  <a:lnTo>
                    <a:pt x="0" y="535558"/>
                  </a:lnTo>
                  <a:lnTo>
                    <a:pt x="535559" y="0"/>
                  </a:lnTo>
                  <a:lnTo>
                    <a:pt x="4942332" y="0"/>
                  </a:lnTo>
                  <a:lnTo>
                    <a:pt x="4942332" y="1070990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66800" y="3809999"/>
              <a:ext cx="1070991" cy="1070991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1066800" y="3809999"/>
              <a:ext cx="1071245" cy="1071245"/>
            </a:xfrm>
            <a:custGeom>
              <a:avLst/>
              <a:gdLst/>
              <a:ahLst/>
              <a:cxnLst/>
              <a:rect l="l" t="t" r="r" b="b"/>
              <a:pathLst>
                <a:path w="1071245" h="1071245">
                  <a:moveTo>
                    <a:pt x="0" y="535432"/>
                  </a:moveTo>
                  <a:lnTo>
                    <a:pt x="2188" y="486704"/>
                  </a:lnTo>
                  <a:lnTo>
                    <a:pt x="8628" y="439201"/>
                  </a:lnTo>
                  <a:lnTo>
                    <a:pt x="19129" y="393112"/>
                  </a:lnTo>
                  <a:lnTo>
                    <a:pt x="33504" y="348624"/>
                  </a:lnTo>
                  <a:lnTo>
                    <a:pt x="51562" y="305928"/>
                  </a:lnTo>
                  <a:lnTo>
                    <a:pt x="73114" y="265213"/>
                  </a:lnTo>
                  <a:lnTo>
                    <a:pt x="97971" y="226668"/>
                  </a:lnTo>
                  <a:lnTo>
                    <a:pt x="125944" y="190482"/>
                  </a:lnTo>
                  <a:lnTo>
                    <a:pt x="156844" y="156845"/>
                  </a:lnTo>
                  <a:lnTo>
                    <a:pt x="190482" y="125944"/>
                  </a:lnTo>
                  <a:lnTo>
                    <a:pt x="226668" y="97971"/>
                  </a:lnTo>
                  <a:lnTo>
                    <a:pt x="265213" y="73114"/>
                  </a:lnTo>
                  <a:lnTo>
                    <a:pt x="305928" y="51562"/>
                  </a:lnTo>
                  <a:lnTo>
                    <a:pt x="348624" y="33504"/>
                  </a:lnTo>
                  <a:lnTo>
                    <a:pt x="393112" y="19129"/>
                  </a:lnTo>
                  <a:lnTo>
                    <a:pt x="439201" y="8628"/>
                  </a:lnTo>
                  <a:lnTo>
                    <a:pt x="486704" y="2188"/>
                  </a:lnTo>
                  <a:lnTo>
                    <a:pt x="535432" y="0"/>
                  </a:lnTo>
                  <a:lnTo>
                    <a:pt x="584179" y="2188"/>
                  </a:lnTo>
                  <a:lnTo>
                    <a:pt x="631699" y="8628"/>
                  </a:lnTo>
                  <a:lnTo>
                    <a:pt x="677805" y="19129"/>
                  </a:lnTo>
                  <a:lnTo>
                    <a:pt x="722306" y="33504"/>
                  </a:lnTo>
                  <a:lnTo>
                    <a:pt x="765014" y="51562"/>
                  </a:lnTo>
                  <a:lnTo>
                    <a:pt x="805739" y="73114"/>
                  </a:lnTo>
                  <a:lnTo>
                    <a:pt x="844293" y="97971"/>
                  </a:lnTo>
                  <a:lnTo>
                    <a:pt x="880486" y="125944"/>
                  </a:lnTo>
                  <a:lnTo>
                    <a:pt x="914130" y="156845"/>
                  </a:lnTo>
                  <a:lnTo>
                    <a:pt x="945034" y="190482"/>
                  </a:lnTo>
                  <a:lnTo>
                    <a:pt x="973011" y="226668"/>
                  </a:lnTo>
                  <a:lnTo>
                    <a:pt x="997871" y="265213"/>
                  </a:lnTo>
                  <a:lnTo>
                    <a:pt x="1019426" y="305928"/>
                  </a:lnTo>
                  <a:lnTo>
                    <a:pt x="1037485" y="348624"/>
                  </a:lnTo>
                  <a:lnTo>
                    <a:pt x="1051860" y="393112"/>
                  </a:lnTo>
                  <a:lnTo>
                    <a:pt x="1062362" y="439201"/>
                  </a:lnTo>
                  <a:lnTo>
                    <a:pt x="1068802" y="486704"/>
                  </a:lnTo>
                  <a:lnTo>
                    <a:pt x="1070991" y="535432"/>
                  </a:lnTo>
                  <a:lnTo>
                    <a:pt x="1068802" y="584179"/>
                  </a:lnTo>
                  <a:lnTo>
                    <a:pt x="1062362" y="631699"/>
                  </a:lnTo>
                  <a:lnTo>
                    <a:pt x="1051860" y="677805"/>
                  </a:lnTo>
                  <a:lnTo>
                    <a:pt x="1037485" y="722306"/>
                  </a:lnTo>
                  <a:lnTo>
                    <a:pt x="1019426" y="765014"/>
                  </a:lnTo>
                  <a:lnTo>
                    <a:pt x="997871" y="805739"/>
                  </a:lnTo>
                  <a:lnTo>
                    <a:pt x="973011" y="844293"/>
                  </a:lnTo>
                  <a:lnTo>
                    <a:pt x="945034" y="880486"/>
                  </a:lnTo>
                  <a:lnTo>
                    <a:pt x="914130" y="914130"/>
                  </a:lnTo>
                  <a:lnTo>
                    <a:pt x="880486" y="945034"/>
                  </a:lnTo>
                  <a:lnTo>
                    <a:pt x="844293" y="973011"/>
                  </a:lnTo>
                  <a:lnTo>
                    <a:pt x="805739" y="997871"/>
                  </a:lnTo>
                  <a:lnTo>
                    <a:pt x="765014" y="1019426"/>
                  </a:lnTo>
                  <a:lnTo>
                    <a:pt x="722306" y="1037485"/>
                  </a:lnTo>
                  <a:lnTo>
                    <a:pt x="677805" y="1051860"/>
                  </a:lnTo>
                  <a:lnTo>
                    <a:pt x="631699" y="1062362"/>
                  </a:lnTo>
                  <a:lnTo>
                    <a:pt x="584179" y="1068802"/>
                  </a:lnTo>
                  <a:lnTo>
                    <a:pt x="535432" y="1070991"/>
                  </a:lnTo>
                  <a:lnTo>
                    <a:pt x="486704" y="1068802"/>
                  </a:lnTo>
                  <a:lnTo>
                    <a:pt x="439201" y="1062362"/>
                  </a:lnTo>
                  <a:lnTo>
                    <a:pt x="393112" y="1051860"/>
                  </a:lnTo>
                  <a:lnTo>
                    <a:pt x="348624" y="1037485"/>
                  </a:lnTo>
                  <a:lnTo>
                    <a:pt x="305928" y="1019426"/>
                  </a:lnTo>
                  <a:lnTo>
                    <a:pt x="265213" y="997871"/>
                  </a:lnTo>
                  <a:lnTo>
                    <a:pt x="226668" y="973011"/>
                  </a:lnTo>
                  <a:lnTo>
                    <a:pt x="190482" y="945034"/>
                  </a:lnTo>
                  <a:lnTo>
                    <a:pt x="156844" y="914130"/>
                  </a:lnTo>
                  <a:lnTo>
                    <a:pt x="125944" y="880486"/>
                  </a:lnTo>
                  <a:lnTo>
                    <a:pt x="97971" y="844293"/>
                  </a:lnTo>
                  <a:lnTo>
                    <a:pt x="73114" y="805739"/>
                  </a:lnTo>
                  <a:lnTo>
                    <a:pt x="51562" y="765014"/>
                  </a:lnTo>
                  <a:lnTo>
                    <a:pt x="33504" y="722306"/>
                  </a:lnTo>
                  <a:lnTo>
                    <a:pt x="19129" y="677805"/>
                  </a:lnTo>
                  <a:lnTo>
                    <a:pt x="8628" y="631699"/>
                  </a:lnTo>
                  <a:lnTo>
                    <a:pt x="2188" y="584179"/>
                  </a:lnTo>
                  <a:lnTo>
                    <a:pt x="0" y="535432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4" name="object 14"/>
          <p:cNvGrpSpPr/>
          <p:nvPr/>
        </p:nvGrpSpPr>
        <p:grpSpPr>
          <a:xfrm>
            <a:off x="1683004" y="5040121"/>
            <a:ext cx="4957445" cy="1090295"/>
            <a:chOff x="1683004" y="5040121"/>
            <a:chExt cx="4957445" cy="1090295"/>
          </a:xfrm>
        </p:grpSpPr>
        <p:sp>
          <p:nvSpPr>
            <p:cNvPr id="15" name="object 15"/>
            <p:cNvSpPr/>
            <p:nvPr/>
          </p:nvSpPr>
          <p:spPr>
            <a:xfrm>
              <a:off x="1692529" y="5049646"/>
              <a:ext cx="4938395" cy="1071245"/>
            </a:xfrm>
            <a:custGeom>
              <a:avLst/>
              <a:gdLst/>
              <a:ahLst/>
              <a:cxnLst/>
              <a:rect l="l" t="t" r="r" b="b"/>
              <a:pathLst>
                <a:path w="4938395" h="1071245">
                  <a:moveTo>
                    <a:pt x="4937887" y="0"/>
                  </a:moveTo>
                  <a:lnTo>
                    <a:pt x="535432" y="0"/>
                  </a:lnTo>
                  <a:lnTo>
                    <a:pt x="0" y="535431"/>
                  </a:lnTo>
                  <a:lnTo>
                    <a:pt x="535432" y="1070965"/>
                  </a:lnTo>
                  <a:lnTo>
                    <a:pt x="4937887" y="1070965"/>
                  </a:lnTo>
                  <a:lnTo>
                    <a:pt x="4937887" y="0"/>
                  </a:lnTo>
                  <a:close/>
                </a:path>
              </a:pathLst>
            </a:custGeom>
            <a:solidFill>
              <a:srgbClr val="EF7E0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692529" y="5049646"/>
              <a:ext cx="4938395" cy="1071245"/>
            </a:xfrm>
            <a:custGeom>
              <a:avLst/>
              <a:gdLst/>
              <a:ahLst/>
              <a:cxnLst/>
              <a:rect l="l" t="t" r="r" b="b"/>
              <a:pathLst>
                <a:path w="4938395" h="1071245">
                  <a:moveTo>
                    <a:pt x="4937887" y="1070965"/>
                  </a:moveTo>
                  <a:lnTo>
                    <a:pt x="535432" y="1070965"/>
                  </a:lnTo>
                  <a:lnTo>
                    <a:pt x="0" y="535431"/>
                  </a:lnTo>
                  <a:lnTo>
                    <a:pt x="535432" y="0"/>
                  </a:lnTo>
                  <a:lnTo>
                    <a:pt x="4937887" y="0"/>
                  </a:lnTo>
                  <a:lnTo>
                    <a:pt x="4937887" y="1070965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2416810" y="3529965"/>
            <a:ext cx="3784600" cy="26187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4190"/>
              </a:lnSpc>
              <a:spcBef>
                <a:spcPts val="100"/>
              </a:spcBef>
            </a:pPr>
            <a:r>
              <a:rPr sz="3600" dirty="0">
                <a:solidFill>
                  <a:srgbClr val="FFFFFF"/>
                </a:solidFill>
                <a:latin typeface="Arial MT"/>
                <a:cs typeface="Arial MT"/>
              </a:rPr>
              <a:t>Confidence</a:t>
            </a:r>
            <a:endParaRPr sz="3600">
              <a:latin typeface="Arial MT"/>
              <a:cs typeface="Arial MT"/>
            </a:endParaRPr>
          </a:p>
          <a:p>
            <a:pPr marL="12700" marR="387985">
              <a:lnSpc>
                <a:spcPct val="86300"/>
              </a:lnSpc>
              <a:spcBef>
                <a:spcPts val="150"/>
              </a:spcBef>
            </a:pPr>
            <a:r>
              <a:rPr sz="1700" dirty="0">
                <a:solidFill>
                  <a:srgbClr val="FFFFFF"/>
                </a:solidFill>
                <a:latin typeface="Arial MT"/>
                <a:cs typeface="Arial MT"/>
              </a:rPr>
              <a:t>drives interpersonal relations, </a:t>
            </a:r>
            <a:r>
              <a:rPr sz="17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700" dirty="0">
                <a:solidFill>
                  <a:srgbClr val="FFFFFF"/>
                </a:solidFill>
                <a:latin typeface="Arial MT"/>
                <a:cs typeface="Arial MT"/>
              </a:rPr>
              <a:t>communication,</a:t>
            </a:r>
            <a:r>
              <a:rPr sz="1700" spc="-6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700" dirty="0">
                <a:solidFill>
                  <a:srgbClr val="FFFFFF"/>
                </a:solidFill>
                <a:latin typeface="Arial MT"/>
                <a:cs typeface="Arial MT"/>
              </a:rPr>
              <a:t>planning,</a:t>
            </a:r>
            <a:r>
              <a:rPr sz="1700" spc="-3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700" dirty="0">
                <a:solidFill>
                  <a:srgbClr val="FFFFFF"/>
                </a:solidFill>
                <a:latin typeface="Arial MT"/>
                <a:cs typeface="Arial MT"/>
              </a:rPr>
              <a:t>decision- </a:t>
            </a:r>
            <a:r>
              <a:rPr sz="1700" spc="-45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700" dirty="0">
                <a:solidFill>
                  <a:srgbClr val="FFFFFF"/>
                </a:solidFill>
                <a:latin typeface="Arial MT"/>
                <a:cs typeface="Arial MT"/>
              </a:rPr>
              <a:t>making</a:t>
            </a:r>
            <a:r>
              <a:rPr sz="1700" spc="-4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700" dirty="0">
                <a:solidFill>
                  <a:srgbClr val="FFFFFF"/>
                </a:solidFill>
                <a:latin typeface="Arial MT"/>
                <a:cs typeface="Arial MT"/>
              </a:rPr>
              <a:t>and</a:t>
            </a:r>
            <a:r>
              <a:rPr sz="17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700" dirty="0">
                <a:solidFill>
                  <a:srgbClr val="FFFFFF"/>
                </a:solidFill>
                <a:latin typeface="Arial MT"/>
                <a:cs typeface="Arial MT"/>
              </a:rPr>
              <a:t>conflict</a:t>
            </a:r>
            <a:r>
              <a:rPr sz="1700" spc="-4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700" dirty="0">
                <a:solidFill>
                  <a:srgbClr val="FFFFFF"/>
                </a:solidFill>
                <a:latin typeface="Arial MT"/>
                <a:cs typeface="Arial MT"/>
              </a:rPr>
              <a:t>management.</a:t>
            </a:r>
            <a:endParaRPr sz="17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700">
              <a:latin typeface="Arial MT"/>
              <a:cs typeface="Arial MT"/>
            </a:endParaRPr>
          </a:p>
          <a:p>
            <a:pPr marL="15875" marR="5080">
              <a:lnSpc>
                <a:spcPct val="87700"/>
              </a:lnSpc>
            </a:pPr>
            <a:r>
              <a:rPr sz="4000" spc="-5" dirty="0">
                <a:solidFill>
                  <a:srgbClr val="FFFFFF"/>
                </a:solidFill>
                <a:latin typeface="Arial MT"/>
                <a:cs typeface="Arial MT"/>
              </a:rPr>
              <a:t>Enthusiasm</a:t>
            </a:r>
            <a:r>
              <a:rPr sz="4000" spc="-50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Arial MT"/>
                <a:cs typeface="Arial MT"/>
              </a:rPr>
              <a:t>inc</a:t>
            </a:r>
            <a:r>
              <a:rPr sz="2200" dirty="0">
                <a:solidFill>
                  <a:srgbClr val="FFFFFF"/>
                </a:solidFill>
                <a:latin typeface="Arial MT"/>
                <a:cs typeface="Arial MT"/>
              </a:rPr>
              <a:t>l</a:t>
            </a:r>
            <a:r>
              <a:rPr sz="2200" spc="-5" dirty="0">
                <a:solidFill>
                  <a:srgbClr val="FFFFFF"/>
                </a:solidFill>
                <a:latin typeface="Arial MT"/>
                <a:cs typeface="Arial MT"/>
              </a:rPr>
              <a:t>ud</a:t>
            </a:r>
            <a:r>
              <a:rPr sz="2200" dirty="0">
                <a:solidFill>
                  <a:srgbClr val="FFFFFF"/>
                </a:solidFill>
                <a:latin typeface="Arial MT"/>
                <a:cs typeface="Arial MT"/>
              </a:rPr>
              <a:t>e</a:t>
            </a:r>
            <a:r>
              <a:rPr sz="2200" spc="-5" dirty="0">
                <a:solidFill>
                  <a:srgbClr val="FFFFFF"/>
                </a:solidFill>
                <a:latin typeface="Arial MT"/>
                <a:cs typeface="Arial MT"/>
              </a:rPr>
              <a:t>s  the ability to </a:t>
            </a:r>
            <a:r>
              <a:rPr sz="2200" dirty="0">
                <a:solidFill>
                  <a:srgbClr val="FFFFFF"/>
                </a:solidFill>
                <a:latin typeface="Arial MT"/>
                <a:cs typeface="Arial MT"/>
              </a:rPr>
              <a:t>bring </a:t>
            </a:r>
            <a:r>
              <a:rPr sz="2200" spc="-5" dirty="0">
                <a:solidFill>
                  <a:srgbClr val="FFFFFF"/>
                </a:solidFill>
                <a:latin typeface="Arial MT"/>
                <a:cs typeface="Arial MT"/>
              </a:rPr>
              <a:t>all </a:t>
            </a:r>
            <a:r>
              <a:rPr sz="22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Arial MT"/>
                <a:cs typeface="Arial MT"/>
              </a:rPr>
              <a:t>stakeholders</a:t>
            </a:r>
            <a:r>
              <a:rPr sz="2200" spc="-3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Arial MT"/>
                <a:cs typeface="Arial MT"/>
              </a:rPr>
              <a:t>together to act.</a:t>
            </a:r>
            <a:endParaRPr sz="2200">
              <a:latin typeface="Arial MT"/>
              <a:cs typeface="Arial MT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1057275" y="5040884"/>
            <a:ext cx="1090295" cy="1090295"/>
            <a:chOff x="1057275" y="5040884"/>
            <a:chExt cx="1090295" cy="1090295"/>
          </a:xfrm>
        </p:grpSpPr>
        <p:pic>
          <p:nvPicPr>
            <p:cNvPr id="19" name="object 1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66800" y="5050409"/>
              <a:ext cx="1070991" cy="1070991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1066800" y="5050409"/>
              <a:ext cx="1071245" cy="1071245"/>
            </a:xfrm>
            <a:custGeom>
              <a:avLst/>
              <a:gdLst/>
              <a:ahLst/>
              <a:cxnLst/>
              <a:rect l="l" t="t" r="r" b="b"/>
              <a:pathLst>
                <a:path w="1071245" h="1071245">
                  <a:moveTo>
                    <a:pt x="0" y="535559"/>
                  </a:moveTo>
                  <a:lnTo>
                    <a:pt x="2188" y="486811"/>
                  </a:lnTo>
                  <a:lnTo>
                    <a:pt x="8628" y="439291"/>
                  </a:lnTo>
                  <a:lnTo>
                    <a:pt x="19129" y="393185"/>
                  </a:lnTo>
                  <a:lnTo>
                    <a:pt x="33504" y="348684"/>
                  </a:lnTo>
                  <a:lnTo>
                    <a:pt x="51562" y="305976"/>
                  </a:lnTo>
                  <a:lnTo>
                    <a:pt x="73114" y="265251"/>
                  </a:lnTo>
                  <a:lnTo>
                    <a:pt x="97971" y="226697"/>
                  </a:lnTo>
                  <a:lnTo>
                    <a:pt x="125944" y="190504"/>
                  </a:lnTo>
                  <a:lnTo>
                    <a:pt x="156844" y="156860"/>
                  </a:lnTo>
                  <a:lnTo>
                    <a:pt x="190482" y="125956"/>
                  </a:lnTo>
                  <a:lnTo>
                    <a:pt x="226668" y="97979"/>
                  </a:lnTo>
                  <a:lnTo>
                    <a:pt x="265213" y="73119"/>
                  </a:lnTo>
                  <a:lnTo>
                    <a:pt x="305928" y="51564"/>
                  </a:lnTo>
                  <a:lnTo>
                    <a:pt x="348624" y="33505"/>
                  </a:lnTo>
                  <a:lnTo>
                    <a:pt x="393112" y="19130"/>
                  </a:lnTo>
                  <a:lnTo>
                    <a:pt x="439201" y="8628"/>
                  </a:lnTo>
                  <a:lnTo>
                    <a:pt x="486704" y="2188"/>
                  </a:lnTo>
                  <a:lnTo>
                    <a:pt x="535432" y="0"/>
                  </a:lnTo>
                  <a:lnTo>
                    <a:pt x="584179" y="2188"/>
                  </a:lnTo>
                  <a:lnTo>
                    <a:pt x="631699" y="8628"/>
                  </a:lnTo>
                  <a:lnTo>
                    <a:pt x="677805" y="19130"/>
                  </a:lnTo>
                  <a:lnTo>
                    <a:pt x="722306" y="33505"/>
                  </a:lnTo>
                  <a:lnTo>
                    <a:pt x="765014" y="51564"/>
                  </a:lnTo>
                  <a:lnTo>
                    <a:pt x="805739" y="73119"/>
                  </a:lnTo>
                  <a:lnTo>
                    <a:pt x="844293" y="97979"/>
                  </a:lnTo>
                  <a:lnTo>
                    <a:pt x="880486" y="125956"/>
                  </a:lnTo>
                  <a:lnTo>
                    <a:pt x="914130" y="156860"/>
                  </a:lnTo>
                  <a:lnTo>
                    <a:pt x="945034" y="190504"/>
                  </a:lnTo>
                  <a:lnTo>
                    <a:pt x="973011" y="226697"/>
                  </a:lnTo>
                  <a:lnTo>
                    <a:pt x="997871" y="265251"/>
                  </a:lnTo>
                  <a:lnTo>
                    <a:pt x="1019426" y="305976"/>
                  </a:lnTo>
                  <a:lnTo>
                    <a:pt x="1037485" y="348684"/>
                  </a:lnTo>
                  <a:lnTo>
                    <a:pt x="1051860" y="393185"/>
                  </a:lnTo>
                  <a:lnTo>
                    <a:pt x="1062362" y="439291"/>
                  </a:lnTo>
                  <a:lnTo>
                    <a:pt x="1068802" y="486811"/>
                  </a:lnTo>
                  <a:lnTo>
                    <a:pt x="1070991" y="535559"/>
                  </a:lnTo>
                  <a:lnTo>
                    <a:pt x="1068802" y="584291"/>
                  </a:lnTo>
                  <a:lnTo>
                    <a:pt x="1062362" y="631799"/>
                  </a:lnTo>
                  <a:lnTo>
                    <a:pt x="1051860" y="677892"/>
                  </a:lnTo>
                  <a:lnTo>
                    <a:pt x="1037485" y="722381"/>
                  </a:lnTo>
                  <a:lnTo>
                    <a:pt x="1019426" y="765078"/>
                  </a:lnTo>
                  <a:lnTo>
                    <a:pt x="997871" y="805794"/>
                  </a:lnTo>
                  <a:lnTo>
                    <a:pt x="973011" y="844339"/>
                  </a:lnTo>
                  <a:lnTo>
                    <a:pt x="945034" y="880524"/>
                  </a:lnTo>
                  <a:lnTo>
                    <a:pt x="914130" y="914160"/>
                  </a:lnTo>
                  <a:lnTo>
                    <a:pt x="880486" y="945058"/>
                  </a:lnTo>
                  <a:lnTo>
                    <a:pt x="844293" y="973029"/>
                  </a:lnTo>
                  <a:lnTo>
                    <a:pt x="805739" y="997885"/>
                  </a:lnTo>
                  <a:lnTo>
                    <a:pt x="765014" y="1019435"/>
                  </a:lnTo>
                  <a:lnTo>
                    <a:pt x="722306" y="1037491"/>
                  </a:lnTo>
                  <a:lnTo>
                    <a:pt x="677805" y="1051863"/>
                  </a:lnTo>
                  <a:lnTo>
                    <a:pt x="631699" y="1062363"/>
                  </a:lnTo>
                  <a:lnTo>
                    <a:pt x="584179" y="1068802"/>
                  </a:lnTo>
                  <a:lnTo>
                    <a:pt x="535432" y="1070991"/>
                  </a:lnTo>
                  <a:lnTo>
                    <a:pt x="486704" y="1068802"/>
                  </a:lnTo>
                  <a:lnTo>
                    <a:pt x="439201" y="1062363"/>
                  </a:lnTo>
                  <a:lnTo>
                    <a:pt x="393112" y="1051863"/>
                  </a:lnTo>
                  <a:lnTo>
                    <a:pt x="348624" y="1037491"/>
                  </a:lnTo>
                  <a:lnTo>
                    <a:pt x="305928" y="1019435"/>
                  </a:lnTo>
                  <a:lnTo>
                    <a:pt x="265213" y="997885"/>
                  </a:lnTo>
                  <a:lnTo>
                    <a:pt x="226668" y="973029"/>
                  </a:lnTo>
                  <a:lnTo>
                    <a:pt x="190482" y="945058"/>
                  </a:lnTo>
                  <a:lnTo>
                    <a:pt x="156844" y="914160"/>
                  </a:lnTo>
                  <a:lnTo>
                    <a:pt x="125944" y="880524"/>
                  </a:lnTo>
                  <a:lnTo>
                    <a:pt x="97971" y="844339"/>
                  </a:lnTo>
                  <a:lnTo>
                    <a:pt x="73114" y="805794"/>
                  </a:lnTo>
                  <a:lnTo>
                    <a:pt x="51562" y="765078"/>
                  </a:lnTo>
                  <a:lnTo>
                    <a:pt x="33504" y="722381"/>
                  </a:lnTo>
                  <a:lnTo>
                    <a:pt x="19129" y="677892"/>
                  </a:lnTo>
                  <a:lnTo>
                    <a:pt x="8628" y="631799"/>
                  </a:lnTo>
                  <a:lnTo>
                    <a:pt x="2188" y="584291"/>
                  </a:lnTo>
                  <a:lnTo>
                    <a:pt x="0" y="535559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840739" y="790702"/>
            <a:ext cx="59956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3924300" algn="l"/>
              </a:tabLst>
            </a:pPr>
            <a:r>
              <a:rPr sz="1800" spc="5" dirty="0">
                <a:solidFill>
                  <a:srgbClr val="FFFFFF"/>
                </a:solidFill>
                <a:latin typeface="Arial MT"/>
                <a:cs typeface="Arial MT"/>
              </a:rPr>
              <a:t>T</a:t>
            </a:r>
            <a:r>
              <a:rPr sz="1800" spc="90" dirty="0">
                <a:solidFill>
                  <a:srgbClr val="FFFFFF"/>
                </a:solidFill>
                <a:latin typeface="Arial MT"/>
                <a:cs typeface="Arial MT"/>
              </a:rPr>
              <a:t>h</a:t>
            </a:r>
            <a:r>
              <a:rPr sz="1800" spc="155" dirty="0">
                <a:solidFill>
                  <a:srgbClr val="FFFFFF"/>
                </a:solidFill>
                <a:latin typeface="Arial MT"/>
                <a:cs typeface="Arial MT"/>
              </a:rPr>
              <a:t>e</a:t>
            </a:r>
            <a:r>
              <a:rPr sz="1800" spc="50" dirty="0">
                <a:solidFill>
                  <a:srgbClr val="FFFFFF"/>
                </a:solidFill>
                <a:latin typeface="Arial MT"/>
                <a:cs typeface="Arial MT"/>
              </a:rPr>
              <a:t>r</a:t>
            </a:r>
            <a:r>
              <a:rPr sz="1800" spc="65" dirty="0">
                <a:solidFill>
                  <a:srgbClr val="FFFFFF"/>
                </a:solidFill>
                <a:latin typeface="Arial MT"/>
                <a:cs typeface="Arial MT"/>
              </a:rPr>
              <a:t>e</a:t>
            </a:r>
            <a:r>
              <a:rPr sz="1800" spc="-5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155" dirty="0">
                <a:solidFill>
                  <a:srgbClr val="FFFFFF"/>
                </a:solidFill>
                <a:latin typeface="Arial MT"/>
                <a:cs typeface="Arial MT"/>
              </a:rPr>
              <a:t>a</a:t>
            </a:r>
            <a:r>
              <a:rPr sz="1800" spc="45" dirty="0">
                <a:solidFill>
                  <a:srgbClr val="FFFFFF"/>
                </a:solidFill>
                <a:latin typeface="Arial MT"/>
                <a:cs typeface="Arial MT"/>
              </a:rPr>
              <a:t>r</a:t>
            </a:r>
            <a:r>
              <a:rPr sz="1800" spc="65" dirty="0">
                <a:solidFill>
                  <a:srgbClr val="FFFFFF"/>
                </a:solidFill>
                <a:latin typeface="Arial MT"/>
                <a:cs typeface="Arial MT"/>
              </a:rPr>
              <a:t>e</a:t>
            </a:r>
            <a:r>
              <a:rPr sz="18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-9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110" dirty="0">
                <a:solidFill>
                  <a:srgbClr val="FFFFFF"/>
                </a:solidFill>
                <a:latin typeface="Arial MT"/>
                <a:cs typeface="Arial MT"/>
              </a:rPr>
              <a:t>th</a:t>
            </a:r>
            <a:r>
              <a:rPr sz="1800" spc="140" dirty="0">
                <a:solidFill>
                  <a:srgbClr val="FFFFFF"/>
                </a:solidFill>
                <a:latin typeface="Arial MT"/>
                <a:cs typeface="Arial MT"/>
              </a:rPr>
              <a:t>r</a:t>
            </a:r>
            <a:r>
              <a:rPr sz="1800" spc="60" dirty="0">
                <a:solidFill>
                  <a:srgbClr val="FFFFFF"/>
                </a:solidFill>
                <a:latin typeface="Arial MT"/>
                <a:cs typeface="Arial MT"/>
              </a:rPr>
              <a:t>e</a:t>
            </a:r>
            <a:r>
              <a:rPr sz="1800" spc="65" dirty="0">
                <a:solidFill>
                  <a:srgbClr val="FFFFFF"/>
                </a:solidFill>
                <a:latin typeface="Arial MT"/>
                <a:cs typeface="Arial MT"/>
              </a:rPr>
              <a:t>e</a:t>
            </a:r>
            <a:r>
              <a:rPr sz="1800" spc="-4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90" dirty="0">
                <a:solidFill>
                  <a:srgbClr val="FFFFFF"/>
                </a:solidFill>
                <a:latin typeface="Arial MT"/>
                <a:cs typeface="Arial MT"/>
              </a:rPr>
              <a:t>m</a:t>
            </a:r>
            <a:r>
              <a:rPr sz="1800" spc="105" dirty="0">
                <a:solidFill>
                  <a:srgbClr val="FFFFFF"/>
                </a:solidFill>
                <a:latin typeface="Arial MT"/>
                <a:cs typeface="Arial MT"/>
              </a:rPr>
              <a:t>a</a:t>
            </a:r>
            <a:r>
              <a:rPr sz="1800" spc="40" dirty="0">
                <a:solidFill>
                  <a:srgbClr val="FFFFFF"/>
                </a:solidFill>
                <a:latin typeface="Arial MT"/>
                <a:cs typeface="Arial MT"/>
              </a:rPr>
              <a:t>j</a:t>
            </a:r>
            <a:r>
              <a:rPr sz="1800" spc="90" dirty="0">
                <a:solidFill>
                  <a:srgbClr val="FFFFFF"/>
                </a:solidFill>
                <a:latin typeface="Arial MT"/>
                <a:cs typeface="Arial MT"/>
              </a:rPr>
              <a:t>o</a:t>
            </a:r>
            <a:r>
              <a:rPr sz="1800" spc="185" dirty="0">
                <a:solidFill>
                  <a:srgbClr val="FFFFFF"/>
                </a:solidFill>
                <a:latin typeface="Arial MT"/>
                <a:cs typeface="Arial MT"/>
              </a:rPr>
              <a:t>r</a:t>
            </a:r>
            <a:r>
              <a:rPr sz="1800" spc="-5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150" dirty="0">
                <a:solidFill>
                  <a:srgbClr val="FFFFFF"/>
                </a:solidFill>
                <a:latin typeface="Arial MT"/>
                <a:cs typeface="Arial MT"/>
              </a:rPr>
              <a:t>d</a:t>
            </a:r>
            <a:r>
              <a:rPr sz="1800" spc="65" dirty="0">
                <a:solidFill>
                  <a:srgbClr val="FFFFFF"/>
                </a:solidFill>
                <a:latin typeface="Arial MT"/>
                <a:cs typeface="Arial MT"/>
              </a:rPr>
              <a:t>i</a:t>
            </a:r>
            <a:r>
              <a:rPr sz="1800" spc="70" dirty="0">
                <a:solidFill>
                  <a:srgbClr val="FFFFFF"/>
                </a:solidFill>
                <a:latin typeface="Arial MT"/>
                <a:cs typeface="Arial MT"/>
              </a:rPr>
              <a:t>visi</a:t>
            </a:r>
            <a:r>
              <a:rPr sz="1800" spc="114" dirty="0">
                <a:solidFill>
                  <a:srgbClr val="FFFFFF"/>
                </a:solidFill>
                <a:latin typeface="Arial MT"/>
                <a:cs typeface="Arial MT"/>
              </a:rPr>
              <a:t>o</a:t>
            </a:r>
            <a:r>
              <a:rPr sz="1800" spc="90" dirty="0">
                <a:solidFill>
                  <a:srgbClr val="FFFFFF"/>
                </a:solidFill>
                <a:latin typeface="Arial MT"/>
                <a:cs typeface="Arial MT"/>
              </a:rPr>
              <a:t>n</a:t>
            </a:r>
            <a:r>
              <a:rPr sz="1800" spc="75" dirty="0">
                <a:solidFill>
                  <a:srgbClr val="FFFFFF"/>
                </a:solidFill>
                <a:latin typeface="Arial MT"/>
                <a:cs typeface="Arial MT"/>
              </a:rPr>
              <a:t>s</a:t>
            </a:r>
            <a:r>
              <a:rPr sz="1800" spc="-7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90" dirty="0">
                <a:solidFill>
                  <a:srgbClr val="FFFFFF"/>
                </a:solidFill>
                <a:latin typeface="Arial MT"/>
                <a:cs typeface="Arial MT"/>
              </a:rPr>
              <a:t>o</a:t>
            </a:r>
            <a:r>
              <a:rPr sz="1800" spc="95" dirty="0">
                <a:solidFill>
                  <a:srgbClr val="FFFFFF"/>
                </a:solidFill>
                <a:latin typeface="Arial MT"/>
                <a:cs typeface="Arial MT"/>
              </a:rPr>
              <a:t>f</a:t>
            </a:r>
            <a:r>
              <a:rPr sz="1800" dirty="0">
                <a:solidFill>
                  <a:srgbClr val="FFFFFF"/>
                </a:solidFill>
                <a:latin typeface="Arial MT"/>
                <a:cs typeface="Arial MT"/>
              </a:rPr>
              <a:t>	</a:t>
            </a:r>
            <a:r>
              <a:rPr sz="1800" spc="65" dirty="0">
                <a:solidFill>
                  <a:srgbClr val="FFFFFF"/>
                </a:solidFill>
                <a:latin typeface="Arial MT"/>
                <a:cs typeface="Arial MT"/>
              </a:rPr>
              <a:t>G</a:t>
            </a:r>
            <a:r>
              <a:rPr sz="1800" spc="55" dirty="0">
                <a:solidFill>
                  <a:srgbClr val="FFFFFF"/>
                </a:solidFill>
                <a:latin typeface="Arial MT"/>
                <a:cs typeface="Arial MT"/>
              </a:rPr>
              <a:t>o</a:t>
            </a:r>
            <a:r>
              <a:rPr sz="1800" spc="90" dirty="0">
                <a:solidFill>
                  <a:srgbClr val="FFFFFF"/>
                </a:solidFill>
                <a:latin typeface="Arial MT"/>
                <a:cs typeface="Arial MT"/>
              </a:rPr>
              <a:t>o</a:t>
            </a:r>
            <a:r>
              <a:rPr sz="1800" spc="120" dirty="0">
                <a:solidFill>
                  <a:srgbClr val="FFFFFF"/>
                </a:solidFill>
                <a:latin typeface="Arial MT"/>
                <a:cs typeface="Arial MT"/>
              </a:rPr>
              <a:t>d</a:t>
            </a:r>
            <a:r>
              <a:rPr sz="1800" spc="-8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45" dirty="0">
                <a:solidFill>
                  <a:srgbClr val="FFFFFF"/>
                </a:solidFill>
                <a:latin typeface="Arial MT"/>
                <a:cs typeface="Arial MT"/>
              </a:rPr>
              <a:t>I</a:t>
            </a:r>
            <a:r>
              <a:rPr sz="1800" spc="100" dirty="0">
                <a:solidFill>
                  <a:srgbClr val="FFFFFF"/>
                </a:solidFill>
                <a:latin typeface="Arial MT"/>
                <a:cs typeface="Arial MT"/>
              </a:rPr>
              <a:t>n</a:t>
            </a:r>
            <a:r>
              <a:rPr sz="1800" spc="140" dirty="0">
                <a:solidFill>
                  <a:srgbClr val="FFFFFF"/>
                </a:solidFill>
                <a:latin typeface="Arial MT"/>
                <a:cs typeface="Arial MT"/>
              </a:rPr>
              <a:t>st</a:t>
            </a:r>
            <a:r>
              <a:rPr sz="1800" spc="70" dirty="0">
                <a:solidFill>
                  <a:srgbClr val="FFFFFF"/>
                </a:solidFill>
                <a:latin typeface="Arial MT"/>
                <a:cs typeface="Arial MT"/>
              </a:rPr>
              <a:t>r</a:t>
            </a:r>
            <a:r>
              <a:rPr sz="1800" spc="90" dirty="0">
                <a:solidFill>
                  <a:srgbClr val="FFFFFF"/>
                </a:solidFill>
                <a:latin typeface="Arial MT"/>
                <a:cs typeface="Arial MT"/>
              </a:rPr>
              <a:t>u</a:t>
            </a:r>
            <a:r>
              <a:rPr sz="1800" spc="95" dirty="0">
                <a:solidFill>
                  <a:srgbClr val="FFFFFF"/>
                </a:solidFill>
                <a:latin typeface="Arial MT"/>
                <a:cs typeface="Arial MT"/>
              </a:rPr>
              <a:t>cti</a:t>
            </a:r>
            <a:r>
              <a:rPr sz="1800" spc="175" dirty="0">
                <a:solidFill>
                  <a:srgbClr val="FFFFFF"/>
                </a:solidFill>
                <a:latin typeface="Arial MT"/>
                <a:cs typeface="Arial MT"/>
              </a:rPr>
              <a:t>o</a:t>
            </a:r>
            <a:r>
              <a:rPr sz="1800" spc="90" dirty="0">
                <a:solidFill>
                  <a:srgbClr val="FFFFFF"/>
                </a:solidFill>
                <a:latin typeface="Arial MT"/>
                <a:cs typeface="Arial MT"/>
              </a:rPr>
              <a:t>n</a:t>
            </a:r>
            <a:r>
              <a:rPr sz="1800" spc="60" dirty="0">
                <a:solidFill>
                  <a:srgbClr val="FFFFFF"/>
                </a:solidFill>
                <a:latin typeface="Arial MT"/>
                <a:cs typeface="Arial MT"/>
              </a:rPr>
              <a:t>al  </a:t>
            </a:r>
            <a:r>
              <a:rPr sz="1800" spc="95" dirty="0" smtClean="0">
                <a:solidFill>
                  <a:srgbClr val="FFFFFF"/>
                </a:solidFill>
                <a:latin typeface="Arial MT"/>
                <a:cs typeface="Arial MT"/>
              </a:rPr>
              <a:t>Leader</a:t>
            </a:r>
            <a:r>
              <a:rPr sz="1800" spc="-60" dirty="0" smtClean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110" dirty="0">
                <a:solidFill>
                  <a:srgbClr val="FFFFFF"/>
                </a:solidFill>
                <a:latin typeface="Arial MT"/>
                <a:cs typeface="Arial MT"/>
              </a:rPr>
              <a:t>characteristics</a:t>
            </a:r>
            <a:r>
              <a:rPr sz="18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60" dirty="0">
                <a:solidFill>
                  <a:srgbClr val="FFFFFF"/>
                </a:solidFill>
                <a:latin typeface="Arial MT"/>
                <a:cs typeface="Arial MT"/>
              </a:rPr>
              <a:t>;</a:t>
            </a:r>
            <a:endParaRPr sz="180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</TotalTime>
  <Words>2237</Words>
  <Application>Microsoft Office PowerPoint</Application>
  <PresentationFormat>On-screen Show (4:3)</PresentationFormat>
  <Paragraphs>221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9" baseType="lpstr">
      <vt:lpstr>Arial</vt:lpstr>
      <vt:lpstr>Arial Black</vt:lpstr>
      <vt:lpstr>Arial MT</vt:lpstr>
      <vt:lpstr>Calibri</vt:lpstr>
      <vt:lpstr>Times New Roman</vt:lpstr>
      <vt:lpstr>Wingdings</vt:lpstr>
      <vt:lpstr>Office Theme</vt:lpstr>
      <vt:lpstr>PowerPoint Presentation</vt:lpstr>
      <vt:lpstr>PowerPoint Presentation</vt:lpstr>
      <vt:lpstr>Administrator</vt:lpstr>
      <vt:lpstr>Principals who pride themselves as administrator are too preoccupied in  dealing with strictly administrative duties compared to principals who are  instructional leaders</vt:lpstr>
      <vt:lpstr>PowerPoint Presentation</vt:lpstr>
      <vt:lpstr>PowerPoint Presentation</vt:lpstr>
      <vt:lpstr>PowerPoint Presentation</vt:lpstr>
      <vt:lpstr>PowerPoint Presentation</vt:lpstr>
      <vt:lpstr>Knowledge includes awareness  of change management theory, insight into  personal capabilities, knowing when to get help  from outside resources and staying involved  with other leaders of educational advancement.</vt:lpstr>
      <vt:lpstr>PowerPoint Presentation</vt:lpstr>
      <vt:lpstr>Purpose of Instructional Leadership</vt:lpstr>
      <vt:lpstr>What is Instructional leadership?</vt:lpstr>
      <vt:lpstr>Curriculum Involvement</vt:lpstr>
      <vt:lpstr>Functions of an Instructional Leader</vt:lpstr>
      <vt:lpstr>Functions of an Instructional Leader</vt:lpstr>
      <vt:lpstr>Functions of an Instructional Leader</vt:lpstr>
      <vt:lpstr>Roles of the Instructional leader</vt:lpstr>
      <vt:lpstr>Roles of the Instructional leader</vt:lpstr>
      <vt:lpstr>Roles of the Instructional leader</vt:lpstr>
      <vt:lpstr>Roles of the Instructional leader</vt:lpstr>
      <vt:lpstr>Roles of the Instructional leader</vt:lpstr>
      <vt:lpstr>Characteristics of Instructional  Leadership</vt:lpstr>
      <vt:lpstr>Characteristics of Instructional  Leadership</vt:lpstr>
      <vt:lpstr>Activities of Instructional leadership</vt:lpstr>
      <vt:lpstr>Effective Instructional Leaders</vt:lpstr>
      <vt:lpstr>Effective Instructional Leaders</vt:lpstr>
      <vt:lpstr>Effective Instructional Leaders</vt:lpstr>
      <vt:lpstr>Effective Instructional Leaders</vt:lpstr>
      <vt:lpstr>Effective Instructional Leaders</vt:lpstr>
      <vt:lpstr>Effective Instructional Leaders</vt:lpstr>
      <vt:lpstr>Effective Instructional Leaders</vt:lpstr>
      <vt:lpstr>Instructionally Effective Schools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DR RIFFAT</cp:lastModifiedBy>
  <cp:revision>16</cp:revision>
  <dcterms:created xsi:type="dcterms:W3CDTF">2021-03-16T03:37:50Z</dcterms:created>
  <dcterms:modified xsi:type="dcterms:W3CDTF">2021-03-16T04:12:33Z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2014-01-23T00:00:00Z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2021-03-16T00:00:00Z</vt:filetime>
  </property>
</Properties>
</file>