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9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8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37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1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7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4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21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3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8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7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4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0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0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8BB7DE8-730D-4218-9B79-8BD685E081C0}" type="datetimeFigureOut">
              <a:rPr lang="en-US" smtClean="0"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7BCD676-8491-4F26-BF94-54128159F41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1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21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It is important to design the database in such </a:t>
            </a:r>
            <a:r>
              <a:rPr lang="en-US" dirty="0" smtClean="0"/>
              <a:t>a way </a:t>
            </a:r>
            <a:r>
              <a:rPr lang="en-US" dirty="0"/>
              <a:t>that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specific item can be reached easily</a:t>
            </a:r>
          </a:p>
          <a:p>
            <a:pPr marL="0" indent="0" algn="ctr">
              <a:buNone/>
            </a:pPr>
            <a:r>
              <a:rPr lang="en-US" dirty="0"/>
              <a:t>(maximum guarantee that the desired record will </a:t>
            </a:r>
            <a:r>
              <a:rPr lang="en-US" dirty="0" smtClean="0"/>
              <a:t>be reached)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database can respond to the </a:t>
            </a:r>
            <a:r>
              <a:rPr lang="en-US" dirty="0" smtClean="0"/>
              <a:t>user’s different </a:t>
            </a:r>
            <a:r>
              <a:rPr lang="en-US" dirty="0"/>
              <a:t>questions easily</a:t>
            </a:r>
          </a:p>
          <a:p>
            <a:pPr marL="0" indent="0" algn="ctr">
              <a:buNone/>
            </a:pPr>
            <a:r>
              <a:rPr lang="en-US" dirty="0"/>
              <a:t>(necessary relationships are provided)</a:t>
            </a:r>
          </a:p>
        </p:txBody>
      </p:sp>
    </p:spTree>
    <p:extLst>
      <p:ext uri="{BB962C8B-B14F-4D97-AF65-F5344CB8AC3E}">
        <p14:creationId xmlns:p14="http://schemas.microsoft.com/office/powerpoint/2010/main" val="3146959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database occupies minimum storage space</a:t>
            </a:r>
          </a:p>
          <a:p>
            <a:pPr marL="0" indent="0" algn="ctr">
              <a:buNone/>
            </a:pPr>
            <a:r>
              <a:rPr lang="en-US" dirty="0"/>
              <a:t>(choosing data types and how to express a </a:t>
            </a:r>
            <a:r>
              <a:rPr lang="en-US" dirty="0" smtClean="0"/>
              <a:t>certain concept </a:t>
            </a:r>
            <a:r>
              <a:rPr lang="en-US" dirty="0"/>
              <a:t>is important)</a:t>
            </a:r>
          </a:p>
          <a:p>
            <a:r>
              <a:rPr lang="en-US" dirty="0" smtClean="0"/>
              <a:t>The </a:t>
            </a:r>
            <a:r>
              <a:rPr lang="en-US" dirty="0"/>
              <a:t>database contains no unnecessary data</a:t>
            </a:r>
          </a:p>
          <a:p>
            <a:pPr marL="0" indent="0" algn="ctr">
              <a:buNone/>
            </a:pPr>
            <a:r>
              <a:rPr lang="en-US" dirty="0"/>
              <a:t>(storing the gross salary is enough, the net </a:t>
            </a:r>
            <a:r>
              <a:rPr lang="en-US" dirty="0" smtClean="0"/>
              <a:t>salary can </a:t>
            </a:r>
            <a:r>
              <a:rPr lang="en-US" dirty="0"/>
              <a:t>be calculated from the gross salary)</a:t>
            </a:r>
          </a:p>
          <a:p>
            <a:r>
              <a:rPr lang="en-US" dirty="0" smtClean="0"/>
              <a:t>Data </a:t>
            </a:r>
            <a:r>
              <a:rPr lang="en-US" dirty="0"/>
              <a:t>can be added and updated </a:t>
            </a:r>
            <a:r>
              <a:rPr lang="en-US" dirty="0" smtClean="0"/>
              <a:t>easily without </a:t>
            </a:r>
            <a:r>
              <a:rPr lang="en-US" dirty="0"/>
              <a:t>causing mistakes</a:t>
            </a:r>
          </a:p>
          <a:p>
            <a:pPr marL="0" indent="0" algn="ctr">
              <a:buNone/>
            </a:pPr>
            <a:r>
              <a:rPr lang="en-US" dirty="0"/>
              <a:t>(no data redundancy)</a:t>
            </a:r>
          </a:p>
        </p:txBody>
      </p:sp>
    </p:spTree>
    <p:extLst>
      <p:ext uri="{BB962C8B-B14F-4D97-AF65-F5344CB8AC3E}">
        <p14:creationId xmlns:p14="http://schemas.microsoft.com/office/powerpoint/2010/main" val="2785759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/>
              <a:t>and conflicting versions of the </a:t>
            </a:r>
            <a:r>
              <a:rPr lang="en-US" dirty="0" smtClean="0"/>
              <a:t>same data</a:t>
            </a:r>
          </a:p>
          <a:p>
            <a:endParaRPr lang="en-US" dirty="0"/>
          </a:p>
          <a:p>
            <a:r>
              <a:rPr lang="en-US" dirty="0" smtClean="0"/>
              <a:t>Example : Employee database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u="sng" dirty="0" smtClean="0"/>
              <a:t>personal </a:t>
            </a:r>
            <a:r>
              <a:rPr lang="en-US" b="1" u="sng" dirty="0"/>
              <a:t>info </a:t>
            </a:r>
            <a:r>
              <a:rPr lang="en-US" dirty="0" smtClean="0"/>
              <a:t>			</a:t>
            </a:r>
            <a:r>
              <a:rPr lang="en-US" b="1" u="sng" dirty="0" smtClean="0"/>
              <a:t>payroll</a:t>
            </a:r>
            <a:endParaRPr lang="en-US" b="1" u="sng" dirty="0"/>
          </a:p>
          <a:p>
            <a:pPr marL="0" indent="0">
              <a:buNone/>
            </a:pPr>
            <a:r>
              <a:rPr lang="en-US" dirty="0" smtClean="0"/>
              <a:t>	- </a:t>
            </a:r>
            <a:r>
              <a:rPr lang="en-US" dirty="0"/>
              <a:t>ID </a:t>
            </a:r>
            <a:r>
              <a:rPr lang="en-US" dirty="0" smtClean="0"/>
              <a:t>					- </a:t>
            </a:r>
            <a:r>
              <a:rPr lang="en-US" dirty="0"/>
              <a:t>ID (relating parameter)</a:t>
            </a:r>
          </a:p>
          <a:p>
            <a:pPr marL="0" indent="0">
              <a:buNone/>
            </a:pPr>
            <a:r>
              <a:rPr lang="en-US" dirty="0" smtClean="0"/>
              <a:t>	- </a:t>
            </a:r>
            <a:r>
              <a:rPr lang="en-US" dirty="0"/>
              <a:t>name </a:t>
            </a:r>
            <a:r>
              <a:rPr lang="en-US" dirty="0" smtClean="0"/>
              <a:t>				- </a:t>
            </a:r>
            <a:r>
              <a:rPr lang="en-US" dirty="0"/>
              <a:t>name (causes redundancy)</a:t>
            </a:r>
          </a:p>
          <a:p>
            <a:pPr marL="0" indent="0">
              <a:buNone/>
            </a:pPr>
            <a:r>
              <a:rPr lang="en-US" dirty="0" smtClean="0"/>
              <a:t>	- </a:t>
            </a:r>
            <a:r>
              <a:rPr lang="en-US" dirty="0"/>
              <a:t>address </a:t>
            </a:r>
            <a:r>
              <a:rPr lang="en-US" dirty="0" smtClean="0"/>
              <a:t>				- </a:t>
            </a:r>
            <a:r>
              <a:rPr lang="en-US" dirty="0"/>
              <a:t>gross salary</a:t>
            </a:r>
          </a:p>
        </p:txBody>
      </p:sp>
    </p:spTree>
    <p:extLst>
      <p:ext uri="{BB962C8B-B14F-4D97-AF65-F5344CB8AC3E}">
        <p14:creationId xmlns:p14="http://schemas.microsoft.com/office/powerpoint/2010/main" val="1552417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Requirement analysis</a:t>
            </a:r>
          </a:p>
          <a:p>
            <a:pPr marL="457200" lvl="1" indent="0">
              <a:buNone/>
            </a:pPr>
            <a:r>
              <a:rPr lang="en-US" dirty="0"/>
              <a:t>What does the user want?</a:t>
            </a:r>
          </a:p>
          <a:p>
            <a:r>
              <a:rPr lang="en-US" b="1" dirty="0" smtClean="0"/>
              <a:t>Conceptual Database Design</a:t>
            </a:r>
          </a:p>
          <a:p>
            <a:pPr marL="457200" lvl="1" indent="0">
              <a:buNone/>
            </a:pPr>
            <a:r>
              <a:rPr lang="en-US" dirty="0" smtClean="0"/>
              <a:t>Defining </a:t>
            </a:r>
            <a:r>
              <a:rPr lang="en-US" dirty="0"/>
              <a:t>the entities and attributes, and </a:t>
            </a:r>
            <a:r>
              <a:rPr lang="en-US" dirty="0" smtClean="0"/>
              <a:t>the relationships </a:t>
            </a:r>
            <a:r>
              <a:rPr lang="en-US" dirty="0"/>
              <a:t>between these --&gt; The ER model</a:t>
            </a:r>
          </a:p>
          <a:p>
            <a:r>
              <a:rPr lang="en-US" b="1" dirty="0" smtClean="0"/>
              <a:t>Physical Database Design</a:t>
            </a:r>
          </a:p>
          <a:p>
            <a:pPr marL="457200" lvl="1" indent="0">
              <a:buNone/>
            </a:pPr>
            <a:r>
              <a:rPr lang="en-US" dirty="0" smtClean="0"/>
              <a:t>Implementation </a:t>
            </a:r>
            <a:r>
              <a:rPr lang="en-US" dirty="0"/>
              <a:t>of the conceptual design using </a:t>
            </a:r>
            <a:r>
              <a:rPr lang="en-US" dirty="0" smtClean="0"/>
              <a:t>a Database </a:t>
            </a:r>
            <a:r>
              <a:rPr lang="en-US" dirty="0"/>
              <a:t>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2205071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Terminologies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Entity</a:t>
            </a:r>
            <a:r>
              <a:rPr lang="en-US" dirty="0"/>
              <a:t> --&gt; What is this table about? </a:t>
            </a:r>
            <a:r>
              <a:rPr lang="en-US" dirty="0" smtClean="0"/>
              <a:t>Students</a:t>
            </a:r>
          </a:p>
          <a:p>
            <a:endParaRPr lang="en-US" dirty="0"/>
          </a:p>
          <a:p>
            <a:r>
              <a:rPr lang="en-US" b="1" dirty="0" smtClean="0"/>
              <a:t>Attribute </a:t>
            </a:r>
            <a:r>
              <a:rPr lang="en-US" b="1" dirty="0"/>
              <a:t>(Field) </a:t>
            </a:r>
            <a:r>
              <a:rPr lang="en-US" dirty="0"/>
              <a:t>--&gt; What items </a:t>
            </a:r>
            <a:r>
              <a:rPr lang="en-US" dirty="0" smtClean="0"/>
              <a:t>of information </a:t>
            </a:r>
            <a:r>
              <a:rPr lang="en-US" dirty="0"/>
              <a:t>are necessary to keep </a:t>
            </a:r>
            <a:r>
              <a:rPr lang="en-US" dirty="0" smtClean="0"/>
              <a:t>concerning this </a:t>
            </a:r>
            <a:r>
              <a:rPr lang="en-US" dirty="0"/>
              <a:t>entity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ID</a:t>
            </a:r>
            <a:r>
              <a:rPr lang="en-US" dirty="0"/>
              <a:t>, </a:t>
            </a:r>
            <a:r>
              <a:rPr lang="en-US" dirty="0" smtClean="0"/>
              <a:t>		name</a:t>
            </a:r>
            <a:r>
              <a:rPr lang="en-US" dirty="0"/>
              <a:t>, </a:t>
            </a:r>
            <a:r>
              <a:rPr lang="en-US" dirty="0" smtClean="0"/>
              <a:t>	department</a:t>
            </a:r>
            <a:r>
              <a:rPr lang="en-US" dirty="0"/>
              <a:t>, </a:t>
            </a:r>
            <a:r>
              <a:rPr lang="en-US" dirty="0" smtClean="0"/>
              <a:t>	year</a:t>
            </a:r>
            <a:r>
              <a:rPr lang="en-US" dirty="0"/>
              <a:t>, 	</a:t>
            </a:r>
            <a:r>
              <a:rPr lang="en-US" dirty="0" smtClean="0"/>
              <a:t>	advisor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Record </a:t>
            </a:r>
            <a:r>
              <a:rPr lang="en-US" b="1" dirty="0"/>
              <a:t>(Tuple) </a:t>
            </a:r>
            <a:r>
              <a:rPr lang="en-US" dirty="0"/>
              <a:t>--&gt; A set of values for </a:t>
            </a:r>
            <a:r>
              <a:rPr lang="en-US" dirty="0" smtClean="0"/>
              <a:t>each attribute </a:t>
            </a:r>
            <a:r>
              <a:rPr lang="en-US" dirty="0"/>
              <a:t>for one </a:t>
            </a:r>
            <a:r>
              <a:rPr lang="en-US" dirty="0" smtClean="0"/>
              <a:t>item</a:t>
            </a:r>
          </a:p>
          <a:p>
            <a:pPr marL="0" indent="0">
              <a:buNone/>
            </a:pPr>
            <a:r>
              <a:rPr lang="en-US" dirty="0" smtClean="0"/>
              <a:t>20027654 	Ali Kaya 	     CAA 		    2 	    Ahmet </a:t>
            </a:r>
            <a:r>
              <a:rPr lang="en-US" dirty="0" err="1" smtClean="0"/>
              <a:t>Durukal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8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Terminologies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Key </a:t>
            </a:r>
            <a:r>
              <a:rPr lang="en-US" dirty="0"/>
              <a:t>--&gt; The attribute used to define </a:t>
            </a:r>
            <a:r>
              <a:rPr lang="en-US" dirty="0" smtClean="0"/>
              <a:t>a required </a:t>
            </a:r>
            <a:r>
              <a:rPr lang="en-US" dirty="0"/>
              <a:t>item</a:t>
            </a:r>
          </a:p>
          <a:p>
            <a:pPr marL="0" indent="0">
              <a:buNone/>
            </a:pPr>
            <a:r>
              <a:rPr lang="en-US" dirty="0" smtClean="0"/>
              <a:t>	Who </a:t>
            </a:r>
            <a:r>
              <a:rPr lang="en-US" dirty="0"/>
              <a:t>is the advisor of Ali Kaya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Types of keys:</a:t>
            </a:r>
          </a:p>
          <a:p>
            <a:pPr lvl="1"/>
            <a:r>
              <a:rPr lang="en-US" b="1" dirty="0" smtClean="0"/>
              <a:t>Primary </a:t>
            </a:r>
            <a:r>
              <a:rPr lang="en-US" b="1" dirty="0"/>
              <a:t>Key: </a:t>
            </a:r>
            <a:r>
              <a:rPr lang="en-US" dirty="0"/>
              <a:t>Key used to uniquely identify a record</a:t>
            </a:r>
          </a:p>
          <a:p>
            <a:pPr lvl="1"/>
            <a:r>
              <a:rPr lang="en-US" b="1" dirty="0" smtClean="0"/>
              <a:t>Foreign </a:t>
            </a:r>
            <a:r>
              <a:rPr lang="en-US" b="1" dirty="0"/>
              <a:t>Key: </a:t>
            </a:r>
            <a:r>
              <a:rPr lang="en-US" dirty="0"/>
              <a:t>A field in this table which is the </a:t>
            </a:r>
            <a:r>
              <a:rPr lang="en-US" dirty="0" smtClean="0"/>
              <a:t>Primary key </a:t>
            </a:r>
            <a:r>
              <a:rPr lang="en-US" dirty="0"/>
              <a:t>of another </a:t>
            </a:r>
            <a:r>
              <a:rPr lang="en-US" dirty="0" smtClean="0"/>
              <a:t>table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/>
              <a:t>Relationship</a:t>
            </a:r>
            <a:r>
              <a:rPr lang="en-US" dirty="0" smtClean="0"/>
              <a:t> </a:t>
            </a:r>
            <a:r>
              <a:rPr lang="en-US" dirty="0"/>
              <a:t>--&gt; Definitions linking two </a:t>
            </a:r>
            <a:r>
              <a:rPr lang="en-US" dirty="0" smtClean="0"/>
              <a:t>or more </a:t>
            </a:r>
            <a:r>
              <a:rPr lang="en-US" dirty="0"/>
              <a:t>tables</a:t>
            </a:r>
          </a:p>
        </p:txBody>
      </p:sp>
    </p:spTree>
    <p:extLst>
      <p:ext uri="{BB962C8B-B14F-4D97-AF65-F5344CB8AC3E}">
        <p14:creationId xmlns:p14="http://schemas.microsoft.com/office/powerpoint/2010/main" val="1557523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Entity-Relationship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Models an enterprise as a collection of </a:t>
            </a:r>
            <a:r>
              <a:rPr lang="en-US" i="1" dirty="0"/>
              <a:t>entities </a:t>
            </a:r>
            <a:r>
              <a:rPr lang="en-US" dirty="0"/>
              <a:t>and </a:t>
            </a:r>
            <a:r>
              <a:rPr lang="en-US" i="1" dirty="0"/>
              <a:t>relationships</a:t>
            </a:r>
          </a:p>
          <a:p>
            <a:pPr lvl="1"/>
            <a:r>
              <a:rPr lang="en-US" dirty="0" smtClean="0"/>
              <a:t>Entity</a:t>
            </a:r>
            <a:r>
              <a:rPr lang="en-US" dirty="0"/>
              <a:t>: a “thing” or “object” in the enterprise that is </a:t>
            </a:r>
            <a:r>
              <a:rPr lang="en-US" dirty="0" smtClean="0"/>
              <a:t>distinguishable from </a:t>
            </a:r>
            <a:r>
              <a:rPr lang="en-US" dirty="0"/>
              <a:t>other objects</a:t>
            </a:r>
          </a:p>
          <a:p>
            <a:pPr lvl="1"/>
            <a:r>
              <a:rPr lang="en-US" dirty="0" smtClean="0"/>
              <a:t>Described </a:t>
            </a:r>
            <a:r>
              <a:rPr lang="en-US" dirty="0"/>
              <a:t>by a set of </a:t>
            </a:r>
            <a:r>
              <a:rPr lang="en-US" i="1" dirty="0" smtClean="0"/>
              <a:t>attributes</a:t>
            </a:r>
          </a:p>
          <a:p>
            <a:pPr lvl="1"/>
            <a:endParaRPr lang="en-US" i="1" dirty="0"/>
          </a:p>
          <a:p>
            <a:r>
              <a:rPr lang="en-US" dirty="0" smtClean="0"/>
              <a:t>Relationship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association among several </a:t>
            </a:r>
            <a:r>
              <a:rPr lang="en-US" dirty="0" smtClean="0"/>
              <a:t>entities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79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Entity-Relationship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Represented diagrammatically by an </a:t>
            </a:r>
            <a:r>
              <a:rPr lang="en-US" i="1" dirty="0" smtClean="0"/>
              <a:t>entity-relationship diagram: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51597"/>
            <a:ext cx="10405761" cy="262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database?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database is a collection of data </a:t>
            </a:r>
            <a:r>
              <a:rPr lang="en-US" dirty="0" smtClean="0"/>
              <a:t>which can </a:t>
            </a:r>
            <a:r>
              <a:rPr lang="en-US" dirty="0"/>
              <a:t>be used:</a:t>
            </a:r>
          </a:p>
          <a:p>
            <a:pPr lvl="1"/>
            <a:r>
              <a:rPr lang="en-US" dirty="0" smtClean="0"/>
              <a:t>alone</a:t>
            </a:r>
            <a:r>
              <a:rPr lang="en-US" dirty="0"/>
              <a:t>, or</a:t>
            </a:r>
          </a:p>
          <a:p>
            <a:pPr lvl="1"/>
            <a:r>
              <a:rPr lang="en-US" dirty="0" smtClean="0"/>
              <a:t>combined </a:t>
            </a:r>
            <a:r>
              <a:rPr lang="en-US" dirty="0"/>
              <a:t>/ related to other data</a:t>
            </a:r>
          </a:p>
          <a:p>
            <a:pPr lvl="1"/>
            <a:r>
              <a:rPr lang="en-US" dirty="0"/>
              <a:t>to provide answers to the user’s question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Models Real-world Enterprise.</a:t>
            </a:r>
          </a:p>
          <a:p>
            <a:pPr lvl="1"/>
            <a:r>
              <a:rPr lang="en-US" sz="2500" dirty="0" smtClean="0"/>
              <a:t>Entities </a:t>
            </a:r>
            <a:r>
              <a:rPr lang="en-US" sz="2500" dirty="0"/>
              <a:t>(e.g., students, courses)</a:t>
            </a:r>
          </a:p>
          <a:p>
            <a:pPr lvl="1"/>
            <a:r>
              <a:rPr lang="en-US" sz="2500" dirty="0"/>
              <a:t>Relationships (e.g., Madonna is taking CS564)</a:t>
            </a:r>
          </a:p>
          <a:p>
            <a:r>
              <a:rPr lang="en-US" dirty="0"/>
              <a:t>Database Management System (DBMS)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 </a:t>
            </a:r>
            <a:r>
              <a:rPr lang="en-US" dirty="0"/>
              <a:t>software package designed to store and manage databases.</a:t>
            </a:r>
          </a:p>
          <a:p>
            <a:r>
              <a:rPr lang="en-US" dirty="0"/>
              <a:t>Examples of Database Applications:</a:t>
            </a:r>
          </a:p>
          <a:p>
            <a:pPr lvl="1"/>
            <a:r>
              <a:rPr lang="en-US" sz="2500" dirty="0" smtClean="0"/>
              <a:t>Banking</a:t>
            </a:r>
            <a:r>
              <a:rPr lang="en-US" sz="2500" dirty="0"/>
              <a:t>: all transactions</a:t>
            </a:r>
          </a:p>
          <a:p>
            <a:pPr lvl="1"/>
            <a:r>
              <a:rPr lang="en-US" sz="2500" dirty="0" smtClean="0"/>
              <a:t>Airlines</a:t>
            </a:r>
            <a:r>
              <a:rPr lang="en-US" sz="2500" dirty="0"/>
              <a:t>: reservations, schedules</a:t>
            </a:r>
          </a:p>
          <a:p>
            <a:pPr lvl="1"/>
            <a:r>
              <a:rPr lang="en-US" sz="2500" dirty="0" smtClean="0"/>
              <a:t>Universities</a:t>
            </a:r>
            <a:r>
              <a:rPr lang="en-US" sz="2500" dirty="0"/>
              <a:t>: registration, grades</a:t>
            </a:r>
          </a:p>
        </p:txBody>
      </p:sp>
    </p:spTree>
    <p:extLst>
      <p:ext uri="{BB962C8B-B14F-4D97-AF65-F5344CB8AC3E}">
        <p14:creationId xmlns:p14="http://schemas.microsoft.com/office/powerpoint/2010/main" val="209205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Database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early days, database applications were built directly on top </a:t>
            </a:r>
            <a:r>
              <a:rPr lang="en-US" dirty="0" smtClean="0"/>
              <a:t>of file </a:t>
            </a:r>
            <a:r>
              <a:rPr lang="en-US" dirty="0"/>
              <a:t>systems</a:t>
            </a:r>
          </a:p>
          <a:p>
            <a:r>
              <a:rPr lang="en-US" dirty="0" smtClean="0"/>
              <a:t>Drawbacks </a:t>
            </a:r>
            <a:r>
              <a:rPr lang="en-US" dirty="0"/>
              <a:t>of using file systems to store data:</a:t>
            </a:r>
          </a:p>
          <a:p>
            <a:r>
              <a:rPr lang="en-US" u="sng" dirty="0" smtClean="0"/>
              <a:t>Data </a:t>
            </a:r>
            <a:r>
              <a:rPr lang="en-US" u="sng" dirty="0"/>
              <a:t>redundancy and inconsistency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file formats, duplication of information in different files</a:t>
            </a:r>
          </a:p>
          <a:p>
            <a:r>
              <a:rPr lang="en-US" u="sng" dirty="0" smtClean="0"/>
              <a:t>Difficulty </a:t>
            </a:r>
            <a:r>
              <a:rPr lang="en-US" u="sng" dirty="0"/>
              <a:t>in accessing data</a:t>
            </a:r>
          </a:p>
          <a:p>
            <a:pPr lvl="1"/>
            <a:r>
              <a:rPr lang="en-US" dirty="0" smtClean="0"/>
              <a:t>Need </a:t>
            </a:r>
            <a:r>
              <a:rPr lang="en-US" dirty="0"/>
              <a:t>to write a new program to carry out each new task</a:t>
            </a:r>
          </a:p>
          <a:p>
            <a:r>
              <a:rPr lang="en-US" u="sng" dirty="0" smtClean="0"/>
              <a:t>Data </a:t>
            </a:r>
            <a:r>
              <a:rPr lang="en-US" u="sng" dirty="0"/>
              <a:t>isolation </a:t>
            </a:r>
            <a:r>
              <a:rPr lang="en-US" dirty="0"/>
              <a:t>— multiple files and formats</a:t>
            </a:r>
          </a:p>
        </p:txBody>
      </p:sp>
    </p:spTree>
    <p:extLst>
      <p:ext uri="{BB962C8B-B14F-4D97-AF65-F5344CB8AC3E}">
        <p14:creationId xmlns:p14="http://schemas.microsoft.com/office/powerpoint/2010/main" val="423159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using file systems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Integrity </a:t>
            </a:r>
            <a:r>
              <a:rPr lang="en-US" u="sng" dirty="0"/>
              <a:t>problems</a:t>
            </a:r>
          </a:p>
          <a:p>
            <a:pPr lvl="1"/>
            <a:r>
              <a:rPr lang="en-US" dirty="0" smtClean="0"/>
              <a:t>Integrity </a:t>
            </a:r>
            <a:r>
              <a:rPr lang="en-US" dirty="0"/>
              <a:t>constraints (e.g. account balance &gt; 0) </a:t>
            </a:r>
            <a:r>
              <a:rPr lang="en-US" dirty="0" smtClean="0"/>
              <a:t>become “buried</a:t>
            </a:r>
            <a:r>
              <a:rPr lang="en-US" dirty="0"/>
              <a:t>” in program code rather than being stated explicitly</a:t>
            </a:r>
          </a:p>
          <a:p>
            <a:pPr lvl="1"/>
            <a:r>
              <a:rPr lang="en-US" dirty="0" smtClean="0"/>
              <a:t>Hard </a:t>
            </a:r>
            <a:r>
              <a:rPr lang="en-US" dirty="0"/>
              <a:t>to add new constraints or change existing ones</a:t>
            </a:r>
          </a:p>
          <a:p>
            <a:r>
              <a:rPr lang="en-US" u="sng" dirty="0" smtClean="0"/>
              <a:t>Atomicity </a:t>
            </a:r>
            <a:r>
              <a:rPr lang="en-US" u="sng" dirty="0"/>
              <a:t>of updates</a:t>
            </a:r>
          </a:p>
          <a:p>
            <a:pPr lvl="1"/>
            <a:r>
              <a:rPr lang="en-US" dirty="0" smtClean="0"/>
              <a:t>Failures </a:t>
            </a:r>
            <a:r>
              <a:rPr lang="en-US" dirty="0"/>
              <a:t>may leave database in an inconsistent state </a:t>
            </a:r>
            <a:r>
              <a:rPr lang="en-US" dirty="0" smtClean="0"/>
              <a:t>with partial </a:t>
            </a:r>
            <a:r>
              <a:rPr lang="en-US" dirty="0"/>
              <a:t>updates carried out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transfer of funds from one account to another should </a:t>
            </a:r>
            <a:r>
              <a:rPr lang="en-US" dirty="0" smtClean="0"/>
              <a:t>either complete </a:t>
            </a:r>
            <a:r>
              <a:rPr lang="en-US" dirty="0"/>
              <a:t>or not happen at all</a:t>
            </a:r>
          </a:p>
        </p:txBody>
      </p:sp>
    </p:spTree>
    <p:extLst>
      <p:ext uri="{BB962C8B-B14F-4D97-AF65-F5344CB8AC3E}">
        <p14:creationId xmlns:p14="http://schemas.microsoft.com/office/powerpoint/2010/main" val="2813925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using file systems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Concurrent access by multiple users</a:t>
            </a:r>
          </a:p>
          <a:p>
            <a:pPr lvl="1"/>
            <a:r>
              <a:rPr lang="en-US" dirty="0" smtClean="0"/>
              <a:t>Concurrent </a:t>
            </a:r>
            <a:r>
              <a:rPr lang="en-US" dirty="0"/>
              <a:t>accessed needed for performance</a:t>
            </a:r>
          </a:p>
          <a:p>
            <a:pPr lvl="1"/>
            <a:r>
              <a:rPr lang="en-US" dirty="0" smtClean="0"/>
              <a:t>Uncontrolled </a:t>
            </a:r>
            <a:r>
              <a:rPr lang="en-US" dirty="0"/>
              <a:t>concurrent accesses can lead to inconsistencies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two people reading a balance and updating it at </a:t>
            </a:r>
            <a:r>
              <a:rPr lang="en-US" dirty="0" smtClean="0"/>
              <a:t>the same time</a:t>
            </a:r>
          </a:p>
          <a:p>
            <a:pPr lvl="1"/>
            <a:endParaRPr lang="en-US" dirty="0"/>
          </a:p>
          <a:p>
            <a:r>
              <a:rPr lang="en-US" u="sng" dirty="0" smtClean="0"/>
              <a:t>Security problems</a:t>
            </a:r>
          </a:p>
          <a:p>
            <a:endParaRPr lang="en-US" u="sng" dirty="0"/>
          </a:p>
          <a:p>
            <a:r>
              <a:rPr lang="en-US" dirty="0" smtClean="0"/>
              <a:t>Database </a:t>
            </a:r>
            <a:r>
              <a:rPr lang="en-US" dirty="0"/>
              <a:t>systems offer solutions to all the above problems</a:t>
            </a:r>
          </a:p>
        </p:txBody>
      </p:sp>
    </p:spTree>
    <p:extLst>
      <p:ext uri="{BB962C8B-B14F-4D97-AF65-F5344CB8AC3E}">
        <p14:creationId xmlns:p14="http://schemas.microsoft.com/office/powerpoint/2010/main" val="226312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a DBMS?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Separation of the Data definition and the Program</a:t>
            </a:r>
          </a:p>
          <a:p>
            <a:r>
              <a:rPr lang="en-US" dirty="0" smtClean="0"/>
              <a:t>Abstraction </a:t>
            </a:r>
            <a:r>
              <a:rPr lang="en-US" dirty="0"/>
              <a:t>into a simple model</a:t>
            </a:r>
          </a:p>
          <a:p>
            <a:r>
              <a:rPr lang="en-US" dirty="0" smtClean="0"/>
              <a:t>Data </a:t>
            </a:r>
            <a:r>
              <a:rPr lang="en-US" dirty="0"/>
              <a:t>independence and efficient access.</a:t>
            </a:r>
          </a:p>
          <a:p>
            <a:r>
              <a:rPr lang="en-US" dirty="0" smtClean="0"/>
              <a:t>Reduced </a:t>
            </a:r>
            <a:r>
              <a:rPr lang="en-US" dirty="0"/>
              <a:t>application development time – ad-hoc queries</a:t>
            </a:r>
          </a:p>
          <a:p>
            <a:r>
              <a:rPr lang="en-US" dirty="0" smtClean="0"/>
              <a:t>Data </a:t>
            </a:r>
            <a:r>
              <a:rPr lang="en-US" dirty="0"/>
              <a:t>integrity and security.</a:t>
            </a:r>
          </a:p>
          <a:p>
            <a:r>
              <a:rPr lang="en-US" dirty="0" smtClean="0"/>
              <a:t>Uniform </a:t>
            </a:r>
            <a:r>
              <a:rPr lang="en-US" dirty="0"/>
              <a:t>data administration.</a:t>
            </a:r>
          </a:p>
          <a:p>
            <a:r>
              <a:rPr lang="en-US" dirty="0" smtClean="0"/>
              <a:t>Concurrent </a:t>
            </a:r>
            <a:r>
              <a:rPr lang="en-US" dirty="0"/>
              <a:t>access, recovery from crashes.</a:t>
            </a:r>
          </a:p>
          <a:p>
            <a:r>
              <a:rPr lang="en-US" dirty="0" smtClean="0"/>
              <a:t>Support </a:t>
            </a:r>
            <a:r>
              <a:rPr lang="en-US" dirty="0"/>
              <a:t>for multiple different views</a:t>
            </a:r>
          </a:p>
        </p:txBody>
      </p:sp>
    </p:spTree>
    <p:extLst>
      <p:ext uri="{BB962C8B-B14F-4D97-AF65-F5344CB8AC3E}">
        <p14:creationId xmlns:p14="http://schemas.microsoft.com/office/powerpoint/2010/main" val="3618000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Study Databases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Shift from </a:t>
            </a:r>
            <a:r>
              <a:rPr lang="en-US" i="1" u="sng" dirty="0"/>
              <a:t>computation</a:t>
            </a:r>
            <a:r>
              <a:rPr lang="en-US" i="1" dirty="0"/>
              <a:t> </a:t>
            </a:r>
            <a:r>
              <a:rPr lang="en-US" dirty="0"/>
              <a:t>to </a:t>
            </a:r>
            <a:r>
              <a:rPr lang="en-US" i="1" u="sng" dirty="0"/>
              <a:t>information</a:t>
            </a:r>
          </a:p>
          <a:p>
            <a:pPr lvl="1"/>
            <a:r>
              <a:rPr lang="en-US" dirty="0" smtClean="0"/>
              <a:t>at </a:t>
            </a:r>
            <a:r>
              <a:rPr lang="en-US" dirty="0"/>
              <a:t>the “low end”: scramble to </a:t>
            </a:r>
            <a:r>
              <a:rPr lang="en-US" dirty="0" err="1"/>
              <a:t>webspace</a:t>
            </a:r>
            <a:r>
              <a:rPr lang="en-US" dirty="0"/>
              <a:t> (a mess!)</a:t>
            </a:r>
          </a:p>
          <a:p>
            <a:pPr lvl="1"/>
            <a:r>
              <a:rPr lang="en-US" dirty="0" smtClean="0"/>
              <a:t>at </a:t>
            </a:r>
            <a:r>
              <a:rPr lang="en-US" dirty="0"/>
              <a:t>the “high end”: scientific </a:t>
            </a:r>
            <a:r>
              <a:rPr lang="en-US" dirty="0" smtClean="0"/>
              <a:t>applications</a:t>
            </a:r>
          </a:p>
          <a:p>
            <a:pPr lvl="1"/>
            <a:endParaRPr lang="en-US" dirty="0"/>
          </a:p>
          <a:p>
            <a:r>
              <a:rPr lang="en-US" dirty="0" smtClean="0"/>
              <a:t>Datasets </a:t>
            </a:r>
            <a:r>
              <a:rPr lang="en-US" dirty="0"/>
              <a:t>increasing in diversity and volume.</a:t>
            </a:r>
          </a:p>
          <a:p>
            <a:pPr lvl="1"/>
            <a:r>
              <a:rPr lang="en-US" dirty="0" smtClean="0"/>
              <a:t>Digital </a:t>
            </a:r>
            <a:r>
              <a:rPr lang="en-US" dirty="0"/>
              <a:t>libraries, interactive video, Human Genome project, </a:t>
            </a:r>
            <a:r>
              <a:rPr lang="en-US" dirty="0" smtClean="0"/>
              <a:t>EOS project need </a:t>
            </a:r>
            <a:r>
              <a:rPr lang="en-US" dirty="0"/>
              <a:t>for DBMS </a:t>
            </a:r>
            <a:r>
              <a:rPr lang="en-US" dirty="0" smtClean="0"/>
              <a:t>exploding</a:t>
            </a:r>
          </a:p>
          <a:p>
            <a:pPr lvl="1"/>
            <a:endParaRPr lang="en-US" dirty="0"/>
          </a:p>
          <a:p>
            <a:r>
              <a:rPr lang="en-US" dirty="0" smtClean="0"/>
              <a:t>DBMS </a:t>
            </a:r>
            <a:r>
              <a:rPr lang="en-US" dirty="0"/>
              <a:t>encompasses most of CS</a:t>
            </a:r>
          </a:p>
          <a:p>
            <a:pPr lvl="1"/>
            <a:r>
              <a:rPr lang="en-US" dirty="0" smtClean="0"/>
              <a:t>OS</a:t>
            </a:r>
            <a:r>
              <a:rPr lang="en-US" dirty="0"/>
              <a:t>, languages, theory, “AI”, multimedia, logic</a:t>
            </a:r>
          </a:p>
        </p:txBody>
      </p:sp>
    </p:spTree>
    <p:extLst>
      <p:ext uri="{BB962C8B-B14F-4D97-AF65-F5344CB8AC3E}">
        <p14:creationId xmlns:p14="http://schemas.microsoft.com/office/powerpoint/2010/main" val="232394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Abstraction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28" b="2802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Many views, single </a:t>
            </a:r>
            <a:r>
              <a:rPr lang="en-US" dirty="0" smtClean="0"/>
              <a:t>conceptual (logical</a:t>
            </a:r>
            <a:r>
              <a:rPr lang="en-US" dirty="0"/>
              <a:t>) schema and </a:t>
            </a:r>
            <a:r>
              <a:rPr lang="en-US" dirty="0" smtClean="0"/>
              <a:t>physical schema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Views</a:t>
            </a:r>
            <a:r>
              <a:rPr lang="en-US" dirty="0" smtClean="0"/>
              <a:t> </a:t>
            </a:r>
            <a:r>
              <a:rPr lang="en-US" dirty="0"/>
              <a:t>describe how users </a:t>
            </a:r>
            <a:r>
              <a:rPr lang="en-US" dirty="0" smtClean="0"/>
              <a:t>see the </a:t>
            </a:r>
            <a:r>
              <a:rPr lang="en-US" dirty="0"/>
              <a:t>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Conceptual </a:t>
            </a:r>
            <a:r>
              <a:rPr lang="en-US" b="1" dirty="0"/>
              <a:t>schema </a:t>
            </a:r>
            <a:r>
              <a:rPr lang="en-US" dirty="0" smtClean="0"/>
              <a:t>defines logical </a:t>
            </a:r>
            <a:r>
              <a:rPr lang="en-US" dirty="0"/>
              <a:t>structure. Sometime </a:t>
            </a:r>
            <a:r>
              <a:rPr lang="en-US" dirty="0" smtClean="0"/>
              <a:t>we separate </a:t>
            </a:r>
            <a:r>
              <a:rPr lang="en-US" dirty="0"/>
              <a:t>between </a:t>
            </a:r>
            <a:r>
              <a:rPr lang="en-US" dirty="0" smtClean="0"/>
              <a:t>conceptual level </a:t>
            </a:r>
            <a:r>
              <a:rPr lang="en-US" dirty="0"/>
              <a:t>and logical </a:t>
            </a:r>
            <a:r>
              <a:rPr lang="en-US" dirty="0" smtClean="0"/>
              <a:t>level.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Physical </a:t>
            </a:r>
            <a:r>
              <a:rPr lang="en-US" b="1" dirty="0"/>
              <a:t>schema </a:t>
            </a:r>
            <a:r>
              <a:rPr lang="en-US" dirty="0"/>
              <a:t>describes </a:t>
            </a:r>
            <a:r>
              <a:rPr lang="en-US" dirty="0" smtClean="0"/>
              <a:t>the files </a:t>
            </a:r>
            <a:r>
              <a:rPr lang="en-US" dirty="0"/>
              <a:t>and indexes used.</a:t>
            </a:r>
          </a:p>
          <a:p>
            <a:r>
              <a:rPr lang="en-US" dirty="0"/>
              <a:t>* </a:t>
            </a:r>
            <a:r>
              <a:rPr lang="en-US" i="1" dirty="0"/>
              <a:t>Schemas are defined using </a:t>
            </a:r>
            <a:r>
              <a:rPr lang="en-US" b="1" i="1" dirty="0"/>
              <a:t>DDL (Data Definition Language)</a:t>
            </a:r>
          </a:p>
          <a:p>
            <a:r>
              <a:rPr lang="en-US" dirty="0"/>
              <a:t>*</a:t>
            </a:r>
            <a:r>
              <a:rPr lang="en-US" i="1" dirty="0"/>
              <a:t>data is modified/queried using </a:t>
            </a:r>
            <a:r>
              <a:rPr lang="en-US" b="1" i="1" dirty="0"/>
              <a:t>DML (Data Manipulation Language)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2838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Database Management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DBMS is a collection of programs which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management of databases</a:t>
            </a:r>
          </a:p>
          <a:p>
            <a:pPr lvl="1"/>
            <a:r>
              <a:rPr lang="en-US" dirty="0" smtClean="0"/>
              <a:t>control </a:t>
            </a:r>
            <a:r>
              <a:rPr lang="en-US" dirty="0"/>
              <a:t>access to data</a:t>
            </a:r>
          </a:p>
          <a:p>
            <a:pPr lvl="1"/>
            <a:r>
              <a:rPr lang="en-US" dirty="0" smtClean="0"/>
              <a:t>contain </a:t>
            </a:r>
            <a:r>
              <a:rPr lang="en-US" dirty="0"/>
              <a:t>a query language to retrieve</a:t>
            </a:r>
          </a:p>
          <a:p>
            <a:pPr lvl="1"/>
            <a:r>
              <a:rPr lang="en-US" dirty="0"/>
              <a:t>information easily</a:t>
            </a:r>
          </a:p>
        </p:txBody>
      </p:sp>
    </p:spTree>
    <p:extLst>
      <p:ext uri="{BB962C8B-B14F-4D97-AF65-F5344CB8AC3E}">
        <p14:creationId xmlns:p14="http://schemas.microsoft.com/office/powerpoint/2010/main" val="25618290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</TotalTime>
  <Words>777</Words>
  <Application>Microsoft Office PowerPoint</Application>
  <PresentationFormat>Widescreen</PresentationFormat>
  <Paragraphs>127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Retrospect</vt:lpstr>
      <vt:lpstr>Introduction to Databases</vt:lpstr>
      <vt:lpstr>What is a database?</vt:lpstr>
      <vt:lpstr>Purpose of Database Systems</vt:lpstr>
      <vt:lpstr>Drawbacks of using file systems (cont.)</vt:lpstr>
      <vt:lpstr>Drawbacks of using file systems (cont.)</vt:lpstr>
      <vt:lpstr>Why Use a DBMS?</vt:lpstr>
      <vt:lpstr>Why Study Databases?</vt:lpstr>
      <vt:lpstr>Levels of Abstraction</vt:lpstr>
      <vt:lpstr>What is a Database Management System?</vt:lpstr>
      <vt:lpstr>Database Design</vt:lpstr>
      <vt:lpstr>Database Design</vt:lpstr>
      <vt:lpstr>Data Redundancy</vt:lpstr>
      <vt:lpstr>Steps In Database Design</vt:lpstr>
      <vt:lpstr>Terminologies (1)</vt:lpstr>
      <vt:lpstr>Terminologies (2)</vt:lpstr>
      <vt:lpstr>The Entity-Relationship Model</vt:lpstr>
      <vt:lpstr>The Entity-Relationship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Databases</dc:title>
  <dc:creator>Maham Chattha</dc:creator>
  <cp:lastModifiedBy>Maham Chattha</cp:lastModifiedBy>
  <cp:revision>14</cp:revision>
  <dcterms:created xsi:type="dcterms:W3CDTF">2021-02-02T10:28:39Z</dcterms:created>
  <dcterms:modified xsi:type="dcterms:W3CDTF">2021-02-02T11:03:49Z</dcterms:modified>
</cp:coreProperties>
</file>