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290" r:id="rId2"/>
    <p:sldId id="306" r:id="rId3"/>
    <p:sldId id="307" r:id="rId4"/>
    <p:sldId id="291" r:id="rId5"/>
    <p:sldId id="296" r:id="rId6"/>
    <p:sldId id="297" r:id="rId7"/>
    <p:sldId id="298" r:id="rId8"/>
    <p:sldId id="299" r:id="rId9"/>
    <p:sldId id="292" r:id="rId10"/>
    <p:sldId id="300" r:id="rId11"/>
    <p:sldId id="301" r:id="rId12"/>
    <p:sldId id="302" r:id="rId13"/>
    <p:sldId id="303" r:id="rId14"/>
    <p:sldId id="304" r:id="rId15"/>
    <p:sldId id="293" r:id="rId16"/>
    <p:sldId id="30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660"/>
  </p:normalViewPr>
  <p:slideViewPr>
    <p:cSldViewPr snapToGrid="0">
      <p:cViewPr varScale="1">
        <p:scale>
          <a:sx n="74" d="100"/>
          <a:sy n="74" d="100"/>
        </p:scale>
        <p:origin x="4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E48E762-7781-498C-B0A2-4B5E7BCEFACF}" type="datetimeFigureOut">
              <a:rPr lang="en-US" smtClean="0"/>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D15A8D-339F-4CA8-980F-CA6A7839656B}" type="slidenum">
              <a:rPr lang="en-US" smtClean="0"/>
              <a:t>‹#›</a:t>
            </a:fld>
            <a:endParaRPr lang="en-US"/>
          </a:p>
        </p:txBody>
      </p:sp>
    </p:spTree>
    <p:extLst>
      <p:ext uri="{BB962C8B-B14F-4D97-AF65-F5344CB8AC3E}">
        <p14:creationId xmlns:p14="http://schemas.microsoft.com/office/powerpoint/2010/main" val="3539941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48E762-7781-498C-B0A2-4B5E7BCEFACF}" type="datetimeFigureOut">
              <a:rPr lang="en-US" smtClean="0"/>
              <a:t>10/21/2020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D15A8D-339F-4CA8-980F-CA6A7839656B}" type="slidenum">
              <a:rPr lang="en-US" smtClean="0"/>
              <a:t>‹#›</a:t>
            </a:fld>
            <a:endParaRPr lang="en-US"/>
          </a:p>
        </p:txBody>
      </p:sp>
    </p:spTree>
    <p:extLst>
      <p:ext uri="{BB962C8B-B14F-4D97-AF65-F5344CB8AC3E}">
        <p14:creationId xmlns:p14="http://schemas.microsoft.com/office/powerpoint/2010/main" val="1092891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48E762-7781-498C-B0A2-4B5E7BCEFACF}" type="datetimeFigureOut">
              <a:rPr lang="en-US" smtClean="0"/>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D15A8D-339F-4CA8-980F-CA6A7839656B}" type="slidenum">
              <a:rPr lang="en-US" smtClean="0"/>
              <a:t>‹#›</a:t>
            </a:fld>
            <a:endParaRPr lang="en-US"/>
          </a:p>
        </p:txBody>
      </p:sp>
    </p:spTree>
    <p:extLst>
      <p:ext uri="{BB962C8B-B14F-4D97-AF65-F5344CB8AC3E}">
        <p14:creationId xmlns:p14="http://schemas.microsoft.com/office/powerpoint/2010/main" val="14255135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48E762-7781-498C-B0A2-4B5E7BCEFACF}" type="datetimeFigureOut">
              <a:rPr lang="en-US" smtClean="0"/>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D15A8D-339F-4CA8-980F-CA6A7839656B}"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val="36166546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48E762-7781-498C-B0A2-4B5E7BCEFACF}" type="datetimeFigureOut">
              <a:rPr lang="en-US" smtClean="0"/>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D15A8D-339F-4CA8-980F-CA6A7839656B}" type="slidenum">
              <a:rPr lang="en-US" smtClean="0"/>
              <a:t>‹#›</a:t>
            </a:fld>
            <a:endParaRPr lang="en-US"/>
          </a:p>
        </p:txBody>
      </p:sp>
    </p:spTree>
    <p:extLst>
      <p:ext uri="{BB962C8B-B14F-4D97-AF65-F5344CB8AC3E}">
        <p14:creationId xmlns:p14="http://schemas.microsoft.com/office/powerpoint/2010/main" val="5485583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E48E762-7781-498C-B0A2-4B5E7BCEFACF}" type="datetimeFigureOut">
              <a:rPr lang="en-US" smtClean="0"/>
              <a:t>10/21/2020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D15A8D-339F-4CA8-980F-CA6A7839656B}" type="slidenum">
              <a:rPr lang="en-US" smtClean="0"/>
              <a:t>‹#›</a:t>
            </a:fld>
            <a:endParaRPr lang="en-US"/>
          </a:p>
        </p:txBody>
      </p:sp>
    </p:spTree>
    <p:extLst>
      <p:ext uri="{BB962C8B-B14F-4D97-AF65-F5344CB8AC3E}">
        <p14:creationId xmlns:p14="http://schemas.microsoft.com/office/powerpoint/2010/main" val="19664445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E48E762-7781-498C-B0A2-4B5E7BCEFACF}" type="datetimeFigureOut">
              <a:rPr lang="en-US" smtClean="0"/>
              <a:t>10/21/2020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D15A8D-339F-4CA8-980F-CA6A7839656B}" type="slidenum">
              <a:rPr lang="en-US" smtClean="0"/>
              <a:t>‹#›</a:t>
            </a:fld>
            <a:endParaRPr lang="en-US"/>
          </a:p>
        </p:txBody>
      </p:sp>
    </p:spTree>
    <p:extLst>
      <p:ext uri="{BB962C8B-B14F-4D97-AF65-F5344CB8AC3E}">
        <p14:creationId xmlns:p14="http://schemas.microsoft.com/office/powerpoint/2010/main" val="28179839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48E762-7781-498C-B0A2-4B5E7BCEFACF}" type="datetimeFigureOut">
              <a:rPr lang="en-US" smtClean="0"/>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D15A8D-339F-4CA8-980F-CA6A7839656B}" type="slidenum">
              <a:rPr lang="en-US" smtClean="0"/>
              <a:t>‹#›</a:t>
            </a:fld>
            <a:endParaRPr lang="en-US"/>
          </a:p>
        </p:txBody>
      </p:sp>
    </p:spTree>
    <p:extLst>
      <p:ext uri="{BB962C8B-B14F-4D97-AF65-F5344CB8AC3E}">
        <p14:creationId xmlns:p14="http://schemas.microsoft.com/office/powerpoint/2010/main" val="18783060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48E762-7781-498C-B0A2-4B5E7BCEFACF}" type="datetimeFigureOut">
              <a:rPr lang="en-US" smtClean="0"/>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D15A8D-339F-4CA8-980F-CA6A7839656B}" type="slidenum">
              <a:rPr lang="en-US" smtClean="0"/>
              <a:t>‹#›</a:t>
            </a:fld>
            <a:endParaRPr lang="en-US"/>
          </a:p>
        </p:txBody>
      </p:sp>
    </p:spTree>
    <p:extLst>
      <p:ext uri="{BB962C8B-B14F-4D97-AF65-F5344CB8AC3E}">
        <p14:creationId xmlns:p14="http://schemas.microsoft.com/office/powerpoint/2010/main" val="1209925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48E762-7781-498C-B0A2-4B5E7BCEFACF}" type="datetimeFigureOut">
              <a:rPr lang="en-US" smtClean="0"/>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D15A8D-339F-4CA8-980F-CA6A7839656B}" type="slidenum">
              <a:rPr lang="en-US" smtClean="0"/>
              <a:t>‹#›</a:t>
            </a:fld>
            <a:endParaRPr lang="en-US"/>
          </a:p>
        </p:txBody>
      </p:sp>
    </p:spTree>
    <p:extLst>
      <p:ext uri="{BB962C8B-B14F-4D97-AF65-F5344CB8AC3E}">
        <p14:creationId xmlns:p14="http://schemas.microsoft.com/office/powerpoint/2010/main" val="1084602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48E762-7781-498C-B0A2-4B5E7BCEFACF}" type="datetimeFigureOut">
              <a:rPr lang="en-US" smtClean="0"/>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D15A8D-339F-4CA8-980F-CA6A7839656B}" type="slidenum">
              <a:rPr lang="en-US" smtClean="0"/>
              <a:t>‹#›</a:t>
            </a:fld>
            <a:endParaRPr lang="en-US"/>
          </a:p>
        </p:txBody>
      </p:sp>
    </p:spTree>
    <p:extLst>
      <p:ext uri="{BB962C8B-B14F-4D97-AF65-F5344CB8AC3E}">
        <p14:creationId xmlns:p14="http://schemas.microsoft.com/office/powerpoint/2010/main" val="3679397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E48E762-7781-498C-B0A2-4B5E7BCEFACF}" type="datetimeFigureOut">
              <a:rPr lang="en-US" smtClean="0"/>
              <a:t>10/21/2020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D15A8D-339F-4CA8-980F-CA6A7839656B}" type="slidenum">
              <a:rPr lang="en-US" smtClean="0"/>
              <a:t>‹#›</a:t>
            </a:fld>
            <a:endParaRPr lang="en-US"/>
          </a:p>
        </p:txBody>
      </p:sp>
    </p:spTree>
    <p:extLst>
      <p:ext uri="{BB962C8B-B14F-4D97-AF65-F5344CB8AC3E}">
        <p14:creationId xmlns:p14="http://schemas.microsoft.com/office/powerpoint/2010/main" val="783277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E48E762-7781-498C-B0A2-4B5E7BCEFACF}" type="datetimeFigureOut">
              <a:rPr lang="en-US" smtClean="0"/>
              <a:t>10/21/2020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D15A8D-339F-4CA8-980F-CA6A7839656B}" type="slidenum">
              <a:rPr lang="en-US" smtClean="0"/>
              <a:t>‹#›</a:t>
            </a:fld>
            <a:endParaRPr lang="en-US"/>
          </a:p>
        </p:txBody>
      </p:sp>
    </p:spTree>
    <p:extLst>
      <p:ext uri="{BB962C8B-B14F-4D97-AF65-F5344CB8AC3E}">
        <p14:creationId xmlns:p14="http://schemas.microsoft.com/office/powerpoint/2010/main" val="167898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3E48E762-7781-498C-B0A2-4B5E7BCEFACF}" type="datetimeFigureOut">
              <a:rPr lang="en-US" smtClean="0"/>
              <a:t>10/21/2020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0DD15A8D-339F-4CA8-980F-CA6A7839656B}" type="slidenum">
              <a:rPr lang="en-US" smtClean="0"/>
              <a:t>‹#›</a:t>
            </a:fld>
            <a:endParaRPr lang="en-US"/>
          </a:p>
        </p:txBody>
      </p:sp>
    </p:spTree>
    <p:extLst>
      <p:ext uri="{BB962C8B-B14F-4D97-AF65-F5344CB8AC3E}">
        <p14:creationId xmlns:p14="http://schemas.microsoft.com/office/powerpoint/2010/main" val="160115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E48E762-7781-498C-B0A2-4B5E7BCEFACF}" type="datetimeFigureOut">
              <a:rPr lang="en-US" smtClean="0"/>
              <a:t>10/21/2020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0DD15A8D-339F-4CA8-980F-CA6A7839656B}" type="slidenum">
              <a:rPr lang="en-US" smtClean="0"/>
              <a:t>‹#›</a:t>
            </a:fld>
            <a:endParaRPr lang="en-US"/>
          </a:p>
        </p:txBody>
      </p:sp>
    </p:spTree>
    <p:extLst>
      <p:ext uri="{BB962C8B-B14F-4D97-AF65-F5344CB8AC3E}">
        <p14:creationId xmlns:p14="http://schemas.microsoft.com/office/powerpoint/2010/main" val="1575127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3E48E762-7781-498C-B0A2-4B5E7BCEFACF}" type="datetimeFigureOut">
              <a:rPr lang="en-US" smtClean="0"/>
              <a:t>10/21/2020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0DD15A8D-339F-4CA8-980F-CA6A7839656B}" type="slidenum">
              <a:rPr lang="en-US" smtClean="0"/>
              <a:t>‹#›</a:t>
            </a:fld>
            <a:endParaRPr lang="en-US"/>
          </a:p>
        </p:txBody>
      </p:sp>
    </p:spTree>
    <p:extLst>
      <p:ext uri="{BB962C8B-B14F-4D97-AF65-F5344CB8AC3E}">
        <p14:creationId xmlns:p14="http://schemas.microsoft.com/office/powerpoint/2010/main" val="1358031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48E762-7781-498C-B0A2-4B5E7BCEFACF}" type="datetimeFigureOut">
              <a:rPr lang="en-US" smtClean="0"/>
              <a:t>10/21/2020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D15A8D-339F-4CA8-980F-CA6A7839656B}" type="slidenum">
              <a:rPr lang="en-US" smtClean="0"/>
              <a:t>‹#›</a:t>
            </a:fld>
            <a:endParaRPr lang="en-US"/>
          </a:p>
        </p:txBody>
      </p:sp>
    </p:spTree>
    <p:extLst>
      <p:ext uri="{BB962C8B-B14F-4D97-AF65-F5344CB8AC3E}">
        <p14:creationId xmlns:p14="http://schemas.microsoft.com/office/powerpoint/2010/main" val="850461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E48E762-7781-498C-B0A2-4B5E7BCEFACF}" type="datetimeFigureOut">
              <a:rPr lang="en-US" smtClean="0"/>
              <a:t>10/21/2020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0DD15A8D-339F-4CA8-980F-CA6A7839656B}" type="slidenum">
              <a:rPr lang="en-US" smtClean="0"/>
              <a:t>‹#›</a:t>
            </a:fld>
            <a:endParaRPr lang="en-US"/>
          </a:p>
        </p:txBody>
      </p:sp>
    </p:spTree>
    <p:extLst>
      <p:ext uri="{BB962C8B-B14F-4D97-AF65-F5344CB8AC3E}">
        <p14:creationId xmlns:p14="http://schemas.microsoft.com/office/powerpoint/2010/main" val="3583332580"/>
      </p:ext>
    </p:extLst>
  </p:cSld>
  <p:clrMap bg1="dk1" tx1="lt1" bg2="dk2" tx2="lt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 id="2147483712"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1122363"/>
            <a:ext cx="9144000" cy="2387600"/>
          </a:xfrm>
        </p:spPr>
        <p:txBody>
          <a:bodyPr>
            <a:normAutofit fontScale="90000"/>
          </a:bodyPr>
          <a:lstStyle/>
          <a:p>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smtClean="0">
                <a:latin typeface="Times New Roman" pitchFamily="18" charset="0"/>
                <a:cs typeface="Times New Roman" pitchFamily="18" charset="0"/>
              </a:rPr>
              <a:t>Subject:	Statistics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Class:	</a:t>
            </a:r>
            <a:r>
              <a:rPr lang="en-US" dirty="0" smtClean="0">
                <a:latin typeface="Times New Roman" pitchFamily="18" charset="0"/>
                <a:cs typeface="Times New Roman" pitchFamily="18" charset="0"/>
              </a:rPr>
              <a:t>BS</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3</a:t>
            </a:r>
            <a:r>
              <a:rPr lang="en-US" baseline="30000" dirty="0" smtClean="0">
                <a:latin typeface="Times New Roman" pitchFamily="18" charset="0"/>
                <a:cs typeface="Times New Roman" pitchFamily="18" charset="0"/>
              </a:rPr>
              <a:t>rd</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Food Science</a:t>
            </a:r>
            <a:r>
              <a:rPr lang="en-US"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Lecture:	1</a:t>
            </a:r>
            <a:r>
              <a:rPr lang="en-US" baseline="30000" dirty="0" smtClean="0">
                <a:latin typeface="Times New Roman" pitchFamily="18" charset="0"/>
                <a:cs typeface="Times New Roman" pitchFamily="18" charset="0"/>
              </a:rPr>
              <a:t>st</a:t>
            </a:r>
            <a:r>
              <a:rPr lang="en-US" dirty="0" smtClean="0">
                <a:latin typeface="Times New Roman" pitchFamily="18" charset="0"/>
                <a:cs typeface="Times New Roman" pitchFamily="18" charset="0"/>
              </a:rPr>
              <a:t> </a:t>
            </a:r>
            <a:r>
              <a:rPr lang="en-US" smtClean="0">
                <a:latin typeface="Times New Roman" pitchFamily="18" charset="0"/>
                <a:cs typeface="Times New Roman" pitchFamily="18" charset="0"/>
              </a:rPr>
              <a:t>week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Topic:	Introduction of Statistics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6528929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Types of variables</a:t>
            </a:r>
            <a:endParaRPr lang="en-US" b="1" dirty="0">
              <a:latin typeface="Times New Roman" panose="02020603050405020304" pitchFamily="18" charset="0"/>
              <a:cs typeface="Times New Roman" panose="02020603050405020304" pitchFamily="18" charset="0"/>
            </a:endParaRPr>
          </a:p>
        </p:txBody>
      </p:sp>
      <p:pic>
        <p:nvPicPr>
          <p:cNvPr id="1026" name="Picture 2" descr="I. Quantitative Variable ( Numerical V)&#10;- Measurements made on quantitative&#10;variables convey information&#10;regarding amount...."/>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3477245" y="2103438"/>
            <a:ext cx="5237509" cy="3932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3680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Quantitative variable</a:t>
            </a:r>
            <a:endParaRPr lang="en-US" b="1" dirty="0"/>
          </a:p>
        </p:txBody>
      </p:sp>
      <p:sp>
        <p:nvSpPr>
          <p:cNvPr id="3" name="Content Placeholder 2"/>
          <p:cNvSpPr>
            <a:spLocks noGrp="1"/>
          </p:cNvSpPr>
          <p:nvPr>
            <p:ph idx="1"/>
          </p:nvPr>
        </p:nvSpPr>
        <p:spPr/>
        <p:txBody>
          <a:bodyPr/>
          <a:lstStyle/>
          <a:p>
            <a:pPr marL="0" indent="0">
              <a:buNone/>
            </a:pPr>
            <a:endParaRPr lang="en-US" sz="2800" dirty="0" smtClean="0">
              <a:latin typeface="Times New Roman" panose="02020603050405020304" pitchFamily="18" charset="0"/>
              <a:cs typeface="Times New Roman" panose="02020603050405020304" pitchFamily="18" charset="0"/>
            </a:endParaRPr>
          </a:p>
          <a:p>
            <a:pPr marL="0" indent="0">
              <a:buNone/>
            </a:pPr>
            <a:r>
              <a:rPr lang="en-US" sz="2800" dirty="0" smtClean="0">
                <a:latin typeface="Times New Roman" panose="02020603050405020304" pitchFamily="18" charset="0"/>
                <a:cs typeface="Times New Roman" panose="02020603050405020304" pitchFamily="18" charset="0"/>
              </a:rPr>
              <a:t>A </a:t>
            </a:r>
            <a:r>
              <a:rPr lang="en-US" sz="2800" dirty="0">
                <a:latin typeface="Times New Roman" panose="02020603050405020304" pitchFamily="18" charset="0"/>
                <a:cs typeface="Times New Roman" panose="02020603050405020304" pitchFamily="18" charset="0"/>
              </a:rPr>
              <a:t>variable is called a quantitative variable when a characteristics can be expressed numerically</a:t>
            </a:r>
            <a:r>
              <a:rPr lang="en-US" sz="2800" dirty="0" smtClean="0">
                <a:latin typeface="Times New Roman" panose="02020603050405020304" pitchFamily="18" charset="0"/>
                <a:cs typeface="Times New Roman" panose="02020603050405020304" pitchFamily="18" charset="0"/>
              </a:rPr>
              <a:t>.</a:t>
            </a:r>
          </a:p>
          <a:p>
            <a:pPr marL="0" indent="0">
              <a:buNone/>
            </a:pPr>
            <a:r>
              <a:rPr lang="en-US" sz="2800" dirty="0" smtClean="0">
                <a:latin typeface="Times New Roman" panose="02020603050405020304" pitchFamily="18" charset="0"/>
                <a:cs typeface="Times New Roman" panose="02020603050405020304" pitchFamily="18" charset="0"/>
              </a:rPr>
              <a:t>For example:</a:t>
            </a:r>
          </a:p>
          <a:p>
            <a:pPr marL="0" indent="0">
              <a:buNone/>
            </a:pPr>
            <a:r>
              <a:rPr lang="en-US" sz="2800" dirty="0" smtClean="0">
                <a:latin typeface="Times New Roman" panose="02020603050405020304" pitchFamily="18" charset="0"/>
                <a:cs typeface="Times New Roman" panose="02020603050405020304" pitchFamily="18" charset="0"/>
              </a:rPr>
              <a:t>Income ,number of stars , &amp;number of children. </a:t>
            </a:r>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26785440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quantitative Variable </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sz="2800" dirty="0" smtClean="0">
                <a:latin typeface="Times New Roman" panose="02020603050405020304" pitchFamily="18" charset="0"/>
                <a:cs typeface="Times New Roman" panose="02020603050405020304" pitchFamily="18" charset="0"/>
              </a:rPr>
              <a:t>There are two types quantitative variable</a:t>
            </a:r>
          </a:p>
          <a:p>
            <a:pPr marL="0" indent="0">
              <a:buNone/>
            </a:pPr>
            <a:endParaRPr lang="en-US" sz="2800" dirty="0" smtClean="0">
              <a:latin typeface="Times New Roman" panose="02020603050405020304" pitchFamily="18" charset="0"/>
              <a:cs typeface="Times New Roman" panose="02020603050405020304" pitchFamily="18" charset="0"/>
            </a:endParaRPr>
          </a:p>
          <a:p>
            <a:pPr marL="571500" indent="-571500">
              <a:buFont typeface="+mj-lt"/>
              <a:buAutoNum type="romanLcPeriod"/>
            </a:pPr>
            <a:r>
              <a:rPr lang="en-US" sz="2800" dirty="0" smtClean="0">
                <a:latin typeface="Times New Roman" panose="02020603050405020304" pitchFamily="18" charset="0"/>
                <a:cs typeface="Times New Roman" panose="02020603050405020304" pitchFamily="18" charset="0"/>
              </a:rPr>
              <a:t>Discrete variable </a:t>
            </a:r>
          </a:p>
          <a:p>
            <a:pPr marL="571500" indent="-571500">
              <a:buFont typeface="+mj-lt"/>
              <a:buAutoNum type="romanLcPeriod"/>
            </a:pPr>
            <a:r>
              <a:rPr lang="en-US" sz="2800" dirty="0" smtClean="0">
                <a:latin typeface="Times New Roman" panose="02020603050405020304" pitchFamily="18" charset="0"/>
                <a:cs typeface="Times New Roman" panose="02020603050405020304" pitchFamily="18" charset="0"/>
              </a:rPr>
              <a:t>Continuous variable</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98684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Discrete </a:t>
            </a:r>
            <a:r>
              <a:rPr lang="en-US" dirty="0" smtClean="0">
                <a:latin typeface="Times New Roman" panose="02020603050405020304" pitchFamily="18" charset="0"/>
                <a:cs typeface="Times New Roman" panose="02020603050405020304" pitchFamily="18" charset="0"/>
              </a:rPr>
              <a:t>variable</a:t>
            </a:r>
            <a:endParaRPr lang="en-US" dirty="0"/>
          </a:p>
        </p:txBody>
      </p:sp>
      <p:sp>
        <p:nvSpPr>
          <p:cNvPr id="3" name="Content Placeholder 2"/>
          <p:cNvSpPr>
            <a:spLocks noGrp="1"/>
          </p:cNvSpPr>
          <p:nvPr>
            <p:ph idx="1"/>
          </p:nvPr>
        </p:nvSpPr>
        <p:spPr/>
        <p:txBody>
          <a:bodyPr/>
          <a:lstStyle/>
          <a:p>
            <a:pPr marL="0" indent="0">
              <a:buNone/>
            </a:pPr>
            <a:r>
              <a:rPr lang="en-US" sz="2800" dirty="0">
                <a:latin typeface="Times New Roman" panose="02020603050405020304" pitchFamily="18" charset="0"/>
                <a:cs typeface="Times New Roman" panose="02020603050405020304" pitchFamily="18" charset="0"/>
              </a:rPr>
              <a:t>A discrete variable is one that can take only a discrete set of integers or whole numbers</a:t>
            </a:r>
            <a:r>
              <a:rPr lang="en-US" sz="2800" dirty="0" smtClean="0">
                <a:latin typeface="Times New Roman" panose="02020603050405020304" pitchFamily="18" charset="0"/>
                <a:cs typeface="Times New Roman" panose="02020603050405020304" pitchFamily="18" charset="0"/>
              </a:rPr>
              <a:t>.</a:t>
            </a:r>
          </a:p>
          <a:p>
            <a:pPr marL="0" indent="0">
              <a:buNone/>
            </a:pPr>
            <a:r>
              <a:rPr lang="en-US" sz="2800" dirty="0" smtClean="0">
                <a:latin typeface="Times New Roman" panose="02020603050405020304" pitchFamily="18" charset="0"/>
                <a:cs typeface="Times New Roman" panose="02020603050405020304" pitchFamily="18" charset="0"/>
              </a:rPr>
              <a:t>For example :</a:t>
            </a:r>
          </a:p>
          <a:p>
            <a:r>
              <a:rPr lang="en-US" sz="2800" dirty="0" smtClean="0">
                <a:latin typeface="Times New Roman" panose="02020603050405020304" pitchFamily="18" charset="0"/>
                <a:cs typeface="Times New Roman" panose="02020603050405020304" pitchFamily="18" charset="0"/>
              </a:rPr>
              <a:t>Number of admissions </a:t>
            </a:r>
          </a:p>
          <a:p>
            <a:r>
              <a:rPr lang="en-US" sz="2800" dirty="0">
                <a:latin typeface="Times New Roman" panose="02020603050405020304" pitchFamily="18" charset="0"/>
                <a:cs typeface="Times New Roman" panose="02020603050405020304" pitchFamily="18" charset="0"/>
              </a:rPr>
              <a:t>test questions answered </a:t>
            </a:r>
            <a:r>
              <a:rPr lang="en-US" sz="2800" dirty="0" smtClean="0">
                <a:latin typeface="Times New Roman" panose="02020603050405020304" pitchFamily="18" charset="0"/>
                <a:cs typeface="Times New Roman" panose="02020603050405020304" pitchFamily="18" charset="0"/>
              </a:rPr>
              <a:t>correctly</a:t>
            </a:r>
          </a:p>
          <a:p>
            <a:r>
              <a:rPr lang="en-US" sz="2800" dirty="0" smtClean="0">
                <a:latin typeface="Times New Roman" panose="02020603050405020304" pitchFamily="18" charset="0"/>
                <a:cs typeface="Times New Roman" panose="02020603050405020304" pitchFamily="18" charset="0"/>
              </a:rPr>
              <a:t>Number of students in a Class.</a:t>
            </a:r>
          </a:p>
          <a:p>
            <a:pPr marL="0" indent="0">
              <a:buNone/>
            </a:pP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2919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Continuous variable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r>
              <a:rPr lang="en-US" sz="2800" dirty="0" smtClean="0">
                <a:latin typeface="Times New Roman" panose="02020603050405020304" pitchFamily="18" charset="0"/>
                <a:cs typeface="Times New Roman" panose="02020603050405020304" pitchFamily="18" charset="0"/>
              </a:rPr>
              <a:t>A </a:t>
            </a:r>
            <a:r>
              <a:rPr lang="en-US" sz="2800" dirty="0">
                <a:latin typeface="Times New Roman" panose="02020603050405020304" pitchFamily="18" charset="0"/>
                <a:cs typeface="Times New Roman" panose="02020603050405020304" pitchFamily="18" charset="0"/>
              </a:rPr>
              <a:t>variable is called a continuous if it can take on any fractional value or integer with in a range or given interval</a:t>
            </a:r>
            <a:r>
              <a:rPr lang="en-US" sz="2800" dirty="0" smtClean="0">
                <a:latin typeface="Times New Roman" panose="02020603050405020304" pitchFamily="18" charset="0"/>
                <a:cs typeface="Times New Roman" panose="02020603050405020304" pitchFamily="18" charset="0"/>
              </a:rPr>
              <a:t>.</a:t>
            </a:r>
          </a:p>
          <a:p>
            <a:pPr marL="0" indent="0">
              <a:buNone/>
            </a:pPr>
            <a:r>
              <a:rPr lang="en-US" sz="2800" dirty="0" smtClean="0">
                <a:latin typeface="Times New Roman" panose="02020603050405020304" pitchFamily="18" charset="0"/>
                <a:cs typeface="Times New Roman" panose="02020603050405020304" pitchFamily="18" charset="0"/>
              </a:rPr>
              <a:t>For example:</a:t>
            </a:r>
          </a:p>
          <a:p>
            <a:r>
              <a:rPr lang="en-US" sz="2800" dirty="0" smtClean="0">
                <a:latin typeface="Times New Roman" panose="02020603050405020304" pitchFamily="18" charset="0"/>
                <a:cs typeface="Times New Roman" panose="02020603050405020304" pitchFamily="18" charset="0"/>
              </a:rPr>
              <a:t>Blood sugar</a:t>
            </a:r>
          </a:p>
          <a:p>
            <a:r>
              <a:rPr lang="en-US" sz="2800" dirty="0" smtClean="0">
                <a:latin typeface="Times New Roman" panose="02020603050405020304" pitchFamily="18" charset="0"/>
                <a:cs typeface="Times New Roman" panose="02020603050405020304" pitchFamily="18" charset="0"/>
              </a:rPr>
              <a:t>Height</a:t>
            </a:r>
          </a:p>
          <a:p>
            <a:r>
              <a:rPr lang="en-US" sz="2800" dirty="0" smtClean="0">
                <a:latin typeface="Times New Roman" panose="02020603050405020304" pitchFamily="18" charset="0"/>
                <a:cs typeface="Times New Roman" panose="02020603050405020304" pitchFamily="18" charset="0"/>
              </a:rPr>
              <a:t>weight</a:t>
            </a:r>
            <a:endParaRPr lang="en-US" sz="28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92877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a:t>
            </a:r>
            <a:endParaRPr lang="en-US" dirty="0"/>
          </a:p>
        </p:txBody>
      </p:sp>
      <p:sp>
        <p:nvSpPr>
          <p:cNvPr id="3" name="Content Placeholder 2"/>
          <p:cNvSpPr>
            <a:spLocks noGrp="1"/>
          </p:cNvSpPr>
          <p:nvPr>
            <p:ph idx="1"/>
          </p:nvPr>
        </p:nvSpPr>
        <p:spPr>
          <a:xfrm>
            <a:off x="1103312" y="1249252"/>
            <a:ext cx="8946541" cy="4999148"/>
          </a:xfrm>
        </p:spPr>
        <p:txBody>
          <a:bodyPr/>
          <a:lstStyle/>
          <a:p>
            <a:pPr marL="0" indent="0">
              <a:buNone/>
            </a:pPr>
            <a:r>
              <a:rPr lang="en-US" dirty="0" smtClean="0"/>
              <a:t>Data </a:t>
            </a:r>
            <a:r>
              <a:rPr lang="en-US" dirty="0"/>
              <a:t>is information usually numerically that are collected through observation or experiment.</a:t>
            </a:r>
          </a:p>
          <a:p>
            <a:pPr marL="0" indent="0">
              <a:buNone/>
            </a:pPr>
            <a:r>
              <a:rPr lang="en-US" dirty="0"/>
              <a:t>For example:</a:t>
            </a:r>
          </a:p>
          <a:p>
            <a:pPr marL="0" indent="0">
              <a:buNone/>
            </a:pPr>
            <a:r>
              <a:rPr lang="en-US" dirty="0"/>
              <a:t> Number of corona Patients</a:t>
            </a:r>
            <a:r>
              <a:rPr lang="en-US" dirty="0" smtClean="0"/>
              <a:t>.</a:t>
            </a:r>
          </a:p>
        </p:txBody>
      </p:sp>
    </p:spTree>
    <p:extLst>
      <p:ext uri="{BB962C8B-B14F-4D97-AF65-F5344CB8AC3E}">
        <p14:creationId xmlns:p14="http://schemas.microsoft.com/office/powerpoint/2010/main" val="860933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Quantitative Data</a:t>
            </a:r>
          </a:p>
          <a:p>
            <a:pPr marL="0" indent="0">
              <a:buNone/>
            </a:pPr>
            <a:r>
              <a:rPr lang="en-US" dirty="0" smtClean="0"/>
              <a:t>A set of observations generated by counting or by measurement.</a:t>
            </a:r>
          </a:p>
          <a:p>
            <a:pPr marL="0" indent="0">
              <a:buNone/>
            </a:pPr>
            <a:r>
              <a:rPr lang="en-US" dirty="0" smtClean="0"/>
              <a:t>For example; Data on the no of accidents on roads, no of teachers in different school etc.</a:t>
            </a:r>
          </a:p>
          <a:p>
            <a:r>
              <a:rPr lang="en-US" dirty="0" smtClean="0"/>
              <a:t>Qualitative Data</a:t>
            </a:r>
            <a:r>
              <a:rPr lang="en-US" dirty="0"/>
              <a:t> </a:t>
            </a:r>
            <a:endParaRPr lang="en-US" dirty="0" smtClean="0"/>
          </a:p>
          <a:p>
            <a:pPr marL="0" indent="0">
              <a:buNone/>
            </a:pPr>
            <a:r>
              <a:rPr lang="en-US" dirty="0" smtClean="0"/>
              <a:t>The word qualitative data is used for that information which is generated by observing the presence or absence of some quality in individual. For example: IQ level, intelligence etc.</a:t>
            </a:r>
          </a:p>
          <a:p>
            <a:pPr marL="0" indent="0">
              <a:buNone/>
            </a:pPr>
            <a:endParaRPr lang="en-US" dirty="0"/>
          </a:p>
        </p:txBody>
      </p:sp>
    </p:spTree>
    <p:extLst>
      <p:ext uri="{BB962C8B-B14F-4D97-AF65-F5344CB8AC3E}">
        <p14:creationId xmlns:p14="http://schemas.microsoft.com/office/powerpoint/2010/main" val="2972835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Branches of Statistics</a:t>
            </a:r>
            <a:endParaRPr lang="en-US" dirty="0"/>
          </a:p>
        </p:txBody>
      </p:sp>
      <p:sp>
        <p:nvSpPr>
          <p:cNvPr id="3" name="Content Placeholder 2"/>
          <p:cNvSpPr>
            <a:spLocks noGrp="1"/>
          </p:cNvSpPr>
          <p:nvPr>
            <p:ph idx="1"/>
          </p:nvPr>
        </p:nvSpPr>
        <p:spPr/>
        <p:txBody>
          <a:bodyPr/>
          <a:lstStyle/>
          <a:p>
            <a:pPr marL="0" indent="0">
              <a:buNone/>
            </a:pPr>
            <a:r>
              <a:rPr lang="en-US" dirty="0"/>
              <a:t>There are two branches of statistics</a:t>
            </a:r>
          </a:p>
          <a:p>
            <a:pPr marL="0" indent="0">
              <a:buNone/>
            </a:pPr>
            <a:endParaRPr lang="en-US" dirty="0"/>
          </a:p>
          <a:p>
            <a:r>
              <a:rPr lang="en-US" dirty="0" smtClean="0"/>
              <a:t>Descriptive </a:t>
            </a:r>
            <a:r>
              <a:rPr lang="en-US" dirty="0"/>
              <a:t>Statistics</a:t>
            </a:r>
          </a:p>
          <a:p>
            <a:r>
              <a:rPr lang="en-US" dirty="0"/>
              <a:t>Inferential Statistics</a:t>
            </a:r>
          </a:p>
        </p:txBody>
      </p:sp>
    </p:spTree>
    <p:extLst>
      <p:ext uri="{BB962C8B-B14F-4D97-AF65-F5344CB8AC3E}">
        <p14:creationId xmlns:p14="http://schemas.microsoft.com/office/powerpoint/2010/main" val="3718721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481070"/>
            <a:ext cx="8946541" cy="4767329"/>
          </a:xfrm>
        </p:spPr>
        <p:txBody>
          <a:bodyPr/>
          <a:lstStyle/>
          <a:p>
            <a:pPr>
              <a:buFont typeface="Wingdings" panose="05000000000000000000" pitchFamily="2" charset="2"/>
              <a:buChar char="Ø"/>
            </a:pPr>
            <a:r>
              <a:rPr lang="en-US" sz="3600" dirty="0" smtClean="0"/>
              <a:t>Descriptive </a:t>
            </a:r>
            <a:r>
              <a:rPr lang="en-US" sz="3600" dirty="0"/>
              <a:t>Statistics</a:t>
            </a:r>
            <a:endParaRPr lang="en-US" sz="3600" dirty="0" smtClean="0"/>
          </a:p>
          <a:p>
            <a:pPr marL="0" indent="0">
              <a:buNone/>
            </a:pPr>
            <a:r>
              <a:rPr lang="en-US" sz="1800" dirty="0"/>
              <a:t>It includes tools for collecting, presenting and description</a:t>
            </a:r>
            <a:r>
              <a:rPr lang="en-US" sz="1800" dirty="0" smtClean="0"/>
              <a:t>.</a:t>
            </a:r>
            <a:endParaRPr lang="en-US" sz="1800" dirty="0"/>
          </a:p>
          <a:p>
            <a:pPr>
              <a:buFont typeface="Wingdings" panose="05000000000000000000" pitchFamily="2" charset="2"/>
              <a:buChar char="Ø"/>
            </a:pPr>
            <a:r>
              <a:rPr lang="en-US" sz="3600" dirty="0" smtClean="0"/>
              <a:t>Inferential Statistics</a:t>
            </a:r>
          </a:p>
          <a:p>
            <a:pPr marL="0" indent="0">
              <a:buNone/>
            </a:pPr>
            <a:r>
              <a:rPr lang="en-US" sz="1800" dirty="0"/>
              <a:t>Inferential statistics consists of techniques that allow us to study samples and then make generalizations about the population from which they are selected</a:t>
            </a:r>
            <a:r>
              <a:rPr lang="en-US" sz="1800" dirty="0" smtClean="0"/>
              <a:t>.</a:t>
            </a:r>
          </a:p>
          <a:p>
            <a:pPr marL="0" indent="0">
              <a:buNone/>
            </a:pPr>
            <a:endParaRPr lang="en-US" sz="1800" dirty="0"/>
          </a:p>
          <a:p>
            <a:pPr marL="0" indent="0">
              <a:buNone/>
            </a:pPr>
            <a:endParaRPr lang="en-US" sz="1800" dirty="0" smtClean="0"/>
          </a:p>
          <a:p>
            <a:pPr marL="0" indent="0">
              <a:buNone/>
            </a:pPr>
            <a:endParaRPr lang="en-US" sz="3600" dirty="0"/>
          </a:p>
          <a:p>
            <a:pPr marL="0" indent="0">
              <a:buNone/>
            </a:pPr>
            <a:endParaRPr lang="en-US" dirty="0"/>
          </a:p>
        </p:txBody>
      </p:sp>
    </p:spTree>
    <p:extLst>
      <p:ext uri="{BB962C8B-B14F-4D97-AF65-F5344CB8AC3E}">
        <p14:creationId xmlns:p14="http://schemas.microsoft.com/office/powerpoint/2010/main" val="21514241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concepts of Statistics</a:t>
            </a:r>
            <a:endParaRPr lang="en-US" dirty="0"/>
          </a:p>
        </p:txBody>
      </p:sp>
      <p:sp>
        <p:nvSpPr>
          <p:cNvPr id="3" name="Content Placeholder 2"/>
          <p:cNvSpPr>
            <a:spLocks noGrp="1"/>
          </p:cNvSpPr>
          <p:nvPr>
            <p:ph idx="1"/>
          </p:nvPr>
        </p:nvSpPr>
        <p:spPr/>
        <p:txBody>
          <a:bodyPr/>
          <a:lstStyle/>
          <a:p>
            <a:r>
              <a:rPr lang="en-US" dirty="0" smtClean="0"/>
              <a:t>Population</a:t>
            </a:r>
          </a:p>
          <a:p>
            <a:r>
              <a:rPr lang="en-US" dirty="0" smtClean="0"/>
              <a:t>Sample</a:t>
            </a:r>
          </a:p>
          <a:p>
            <a:r>
              <a:rPr lang="en-US" dirty="0" smtClean="0"/>
              <a:t>Parameter  and Statistic</a:t>
            </a:r>
          </a:p>
          <a:p>
            <a:r>
              <a:rPr lang="en-US" dirty="0" smtClean="0"/>
              <a:t>Variable and Constant</a:t>
            </a:r>
          </a:p>
          <a:p>
            <a:r>
              <a:rPr lang="en-US" dirty="0" smtClean="0"/>
              <a:t>Data</a:t>
            </a:r>
          </a:p>
        </p:txBody>
      </p:sp>
    </p:spTree>
    <p:extLst>
      <p:ext uri="{BB962C8B-B14F-4D97-AF65-F5344CB8AC3E}">
        <p14:creationId xmlns:p14="http://schemas.microsoft.com/office/powerpoint/2010/main" val="1445387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
            </a:r>
            <a:r>
              <a:rPr lang="en-US" dirty="0" smtClean="0"/>
              <a:t>opulation</a:t>
            </a:r>
            <a:endParaRPr lang="en-US" dirty="0"/>
          </a:p>
        </p:txBody>
      </p:sp>
      <p:sp>
        <p:nvSpPr>
          <p:cNvPr id="3" name="Content Placeholder 2"/>
          <p:cNvSpPr>
            <a:spLocks noGrp="1"/>
          </p:cNvSpPr>
          <p:nvPr>
            <p:ph idx="1"/>
          </p:nvPr>
        </p:nvSpPr>
        <p:spPr/>
        <p:txBody>
          <a:bodyPr>
            <a:normAutofit lnSpcReduction="10000"/>
          </a:bodyPr>
          <a:lstStyle/>
          <a:p>
            <a:pPr marL="0" indent="0" algn="just">
              <a:buNone/>
            </a:pPr>
            <a:r>
              <a:rPr lang="en-US" dirty="0"/>
              <a:t>A population is the set of all the individuals of interest in a particular </a:t>
            </a:r>
            <a:r>
              <a:rPr lang="en-US" dirty="0" smtClean="0"/>
              <a:t>study.</a:t>
            </a:r>
          </a:p>
          <a:p>
            <a:pPr marL="0" indent="0" algn="just">
              <a:buNone/>
            </a:pPr>
            <a:r>
              <a:rPr lang="en-US" dirty="0" smtClean="0"/>
              <a:t>Examples :</a:t>
            </a:r>
            <a:br>
              <a:rPr lang="en-US" dirty="0" smtClean="0"/>
            </a:br>
            <a:r>
              <a:rPr lang="en-US" dirty="0" smtClean="0"/>
              <a:t>All students studying at </a:t>
            </a:r>
            <a:r>
              <a:rPr lang="en-US" dirty="0" smtClean="0"/>
              <a:t>food science department</a:t>
            </a:r>
            <a:r>
              <a:rPr lang="en-US" dirty="0" smtClean="0"/>
              <a:t>.</a:t>
            </a:r>
            <a:endParaRPr lang="en-US" dirty="0" smtClean="0"/>
          </a:p>
          <a:p>
            <a:pPr marL="0" indent="0" algn="just">
              <a:buNone/>
            </a:pPr>
            <a:r>
              <a:rPr lang="en-US" dirty="0" smtClean="0"/>
              <a:t>Types of Population</a:t>
            </a:r>
          </a:p>
          <a:p>
            <a:pPr marL="457200" indent="-457200" algn="just">
              <a:buFont typeface="+mj-lt"/>
              <a:buAutoNum type="arabicPeriod"/>
            </a:pPr>
            <a:r>
              <a:rPr lang="en-US" dirty="0" smtClean="0"/>
              <a:t>Finite Population(Countable population) </a:t>
            </a:r>
            <a:r>
              <a:rPr lang="en-US" dirty="0" err="1" smtClean="0"/>
              <a:t>i.e</a:t>
            </a:r>
            <a:r>
              <a:rPr lang="en-US" dirty="0" smtClean="0"/>
              <a:t> No of student of UOS Size of finite Population: total no of individuals /population(N).</a:t>
            </a:r>
          </a:p>
          <a:p>
            <a:pPr marL="457200" indent="-457200" algn="just">
              <a:buAutoNum type="arabicPeriod" startAt="2"/>
            </a:pPr>
            <a:r>
              <a:rPr lang="en-US" dirty="0" smtClean="0"/>
              <a:t>Infinite </a:t>
            </a:r>
            <a:r>
              <a:rPr lang="en-US" dirty="0" smtClean="0"/>
              <a:t>Population(Uncountable </a:t>
            </a:r>
            <a:r>
              <a:rPr lang="en-US" dirty="0"/>
              <a:t>population) </a:t>
            </a:r>
            <a:r>
              <a:rPr lang="en-US" dirty="0" err="1"/>
              <a:t>i.e</a:t>
            </a:r>
            <a:r>
              <a:rPr lang="en-US" dirty="0"/>
              <a:t> No of </a:t>
            </a:r>
            <a:r>
              <a:rPr lang="en-US" dirty="0" smtClean="0"/>
              <a:t>stars of in the sky</a:t>
            </a:r>
            <a:r>
              <a:rPr lang="en-US" dirty="0" smtClean="0"/>
              <a:t>.</a:t>
            </a:r>
          </a:p>
          <a:p>
            <a:pPr marL="457200" indent="-457200" algn="just">
              <a:buAutoNum type="arabicPeriod" startAt="2"/>
            </a:pPr>
            <a:r>
              <a:rPr lang="en-US" dirty="0" smtClean="0"/>
              <a:t>Real Population: A population which has a physical appearance.</a:t>
            </a:r>
          </a:p>
          <a:p>
            <a:pPr marL="457200" indent="-457200" algn="just">
              <a:buAutoNum type="arabicPeriod" startAt="2"/>
            </a:pPr>
            <a:r>
              <a:rPr lang="en-US" dirty="0" smtClean="0"/>
              <a:t>Hypothetical Population: </a:t>
            </a:r>
            <a:r>
              <a:rPr lang="en-US" dirty="0" smtClean="0"/>
              <a:t>A </a:t>
            </a:r>
            <a:r>
              <a:rPr lang="en-US" dirty="0" smtClean="0"/>
              <a:t>supposed population.</a:t>
            </a:r>
            <a:endParaRPr lang="en-US" dirty="0" smtClean="0"/>
          </a:p>
          <a:p>
            <a:pPr marL="0" indent="0">
              <a:buNone/>
            </a:pPr>
            <a:endParaRPr lang="en-US" dirty="0" smtClean="0"/>
          </a:p>
          <a:p>
            <a:pPr marL="0" indent="0">
              <a:buNone/>
            </a:pPr>
            <a:endParaRPr lang="en-US" dirty="0" smtClean="0"/>
          </a:p>
        </p:txBody>
      </p:sp>
    </p:spTree>
    <p:extLst>
      <p:ext uri="{BB962C8B-B14F-4D97-AF65-F5344CB8AC3E}">
        <p14:creationId xmlns:p14="http://schemas.microsoft.com/office/powerpoint/2010/main" val="2471777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1223494"/>
            <a:ext cx="8946541" cy="5024906"/>
          </a:xfrm>
        </p:spPr>
        <p:txBody>
          <a:bodyPr>
            <a:normAutofit fontScale="92500" lnSpcReduction="10000"/>
          </a:bodyPr>
          <a:lstStyle/>
          <a:p>
            <a:pPr>
              <a:buFont typeface="Wingdings" panose="05000000000000000000" pitchFamily="2" charset="2"/>
              <a:buChar char="Ø"/>
            </a:pPr>
            <a:r>
              <a:rPr lang="en-US" dirty="0"/>
              <a:t>Sample</a:t>
            </a:r>
            <a:endParaRPr lang="en-US" dirty="0" smtClean="0"/>
          </a:p>
          <a:p>
            <a:pPr marL="0" indent="0">
              <a:buNone/>
            </a:pPr>
            <a:r>
              <a:rPr lang="en-US" dirty="0" smtClean="0"/>
              <a:t>Sample is subset of the population.</a:t>
            </a:r>
          </a:p>
          <a:p>
            <a:pPr marL="0" indent="0">
              <a:buNone/>
            </a:pPr>
            <a:r>
              <a:rPr lang="en-US" dirty="0" smtClean="0"/>
              <a:t>Some grains of rice from a pot, few students from the whole university etc</a:t>
            </a:r>
            <a:r>
              <a:rPr lang="en-US" dirty="0" smtClean="0"/>
              <a:t>.</a:t>
            </a:r>
            <a:endParaRPr lang="en-US" dirty="0" smtClean="0"/>
          </a:p>
          <a:p>
            <a:pPr>
              <a:buFont typeface="Arial" panose="020B0604020202020204" pitchFamily="34" charset="0"/>
              <a:buChar char="•"/>
            </a:pPr>
            <a:r>
              <a:rPr lang="en-US" dirty="0" smtClean="0"/>
              <a:t>Sample size : Total number of individuals / units in sample(n).</a:t>
            </a:r>
          </a:p>
          <a:p>
            <a:pPr>
              <a:buFont typeface="Arial" panose="020B0604020202020204" pitchFamily="34" charset="0"/>
              <a:buChar char="•"/>
            </a:pPr>
            <a:r>
              <a:rPr lang="en-US" dirty="0" smtClean="0"/>
              <a:t>A good sample is representative of the population.</a:t>
            </a:r>
          </a:p>
          <a:p>
            <a:pPr>
              <a:buFont typeface="Wingdings" panose="05000000000000000000" pitchFamily="2" charset="2"/>
              <a:buChar char="Ø"/>
            </a:pPr>
            <a:r>
              <a:rPr lang="en-US" dirty="0" smtClean="0"/>
              <a:t>Parameter and Statistics</a:t>
            </a:r>
          </a:p>
          <a:p>
            <a:pPr>
              <a:buFont typeface="Arial" panose="020B0604020202020204" pitchFamily="34" charset="0"/>
              <a:buChar char="•"/>
            </a:pPr>
            <a:r>
              <a:rPr lang="en-US" dirty="0" smtClean="0"/>
              <a:t>Parameter: A numerical value that describe the entire population e.g. Population Mean etc.</a:t>
            </a:r>
          </a:p>
          <a:p>
            <a:pPr>
              <a:buFont typeface="Wingdings" panose="05000000000000000000" pitchFamily="2" charset="2"/>
              <a:buChar char="Ø"/>
            </a:pPr>
            <a:r>
              <a:rPr lang="en-US" dirty="0" smtClean="0"/>
              <a:t>Statistic: A numerical value summarizing the sample.</a:t>
            </a:r>
            <a:r>
              <a:rPr lang="en-US" dirty="0"/>
              <a:t> </a:t>
            </a:r>
            <a:r>
              <a:rPr lang="en-US" dirty="0" smtClean="0"/>
              <a:t>Sample Mean etc.</a:t>
            </a:r>
          </a:p>
          <a:p>
            <a:pPr marL="0" indent="0">
              <a:buNone/>
            </a:pPr>
            <a:r>
              <a:rPr lang="en-US" dirty="0" smtClean="0"/>
              <a:t>Example:</a:t>
            </a:r>
          </a:p>
          <a:p>
            <a:pPr marL="0" indent="0">
              <a:buNone/>
            </a:pPr>
            <a:r>
              <a:rPr lang="en-US" dirty="0" smtClean="0"/>
              <a:t>Average income of all faculty members working at UOS is a parameter.</a:t>
            </a:r>
          </a:p>
          <a:p>
            <a:pPr marL="0" indent="0">
              <a:buNone/>
            </a:pPr>
            <a:r>
              <a:rPr lang="en-US" dirty="0" smtClean="0"/>
              <a:t>Average income of faculty members of </a:t>
            </a:r>
            <a:r>
              <a:rPr lang="en-US" dirty="0" smtClean="0"/>
              <a:t>a specific department</a:t>
            </a:r>
            <a:r>
              <a:rPr lang="en-US" dirty="0" smtClean="0"/>
              <a:t> </a:t>
            </a:r>
            <a:r>
              <a:rPr lang="en-US" dirty="0" smtClean="0"/>
              <a:t>at UOS is a statistic.</a:t>
            </a:r>
          </a:p>
          <a:p>
            <a:pPr>
              <a:buFont typeface="Wingdings" panose="05000000000000000000" pitchFamily="2" charset="2"/>
              <a:buChar char="Ø"/>
            </a:pPr>
            <a:endParaRPr lang="en-US" dirty="0" smtClean="0"/>
          </a:p>
        </p:txBody>
      </p:sp>
    </p:spTree>
    <p:extLst>
      <p:ext uri="{BB962C8B-B14F-4D97-AF65-F5344CB8AC3E}">
        <p14:creationId xmlns:p14="http://schemas.microsoft.com/office/powerpoint/2010/main" val="2795181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sample?</a:t>
            </a:r>
            <a:endParaRPr lang="en-US" dirty="0"/>
          </a:p>
        </p:txBody>
      </p:sp>
      <p:sp>
        <p:nvSpPr>
          <p:cNvPr id="3" name="Content Placeholder 2"/>
          <p:cNvSpPr>
            <a:spLocks noGrp="1"/>
          </p:cNvSpPr>
          <p:nvPr>
            <p:ph idx="1"/>
          </p:nvPr>
        </p:nvSpPr>
        <p:spPr>
          <a:xfrm>
            <a:off x="1261872" y="1828800"/>
            <a:ext cx="9339866" cy="4351337"/>
          </a:xfrm>
        </p:spPr>
        <p:txBody>
          <a:bodyPr/>
          <a:lstStyle/>
          <a:p>
            <a:pPr marL="0" indent="0">
              <a:buNone/>
            </a:pPr>
            <a:endParaRPr lang="en-US" dirty="0" smtClean="0">
              <a:latin typeface="Times New Roman" panose="02020603050405020304" pitchFamily="18" charset="0"/>
              <a:cs typeface="Times New Roman" panose="02020603050405020304" pitchFamily="18" charset="0"/>
            </a:endParaRPr>
          </a:p>
          <a:p>
            <a:pPr marL="0" indent="0" algn="just">
              <a:buNone/>
            </a:pPr>
            <a:r>
              <a:rPr lang="en-US" sz="2800" dirty="0" smtClean="0">
                <a:latin typeface="Times New Roman" panose="02020603050405020304" pitchFamily="18" charset="0"/>
                <a:cs typeface="Times New Roman" panose="02020603050405020304" pitchFamily="18" charset="0"/>
              </a:rPr>
              <a:t>Population </a:t>
            </a:r>
            <a:r>
              <a:rPr lang="en-US" sz="2800" dirty="0">
                <a:latin typeface="Times New Roman" panose="02020603050405020304" pitchFamily="18" charset="0"/>
                <a:cs typeface="Times New Roman" panose="02020603050405020304" pitchFamily="18" charset="0"/>
              </a:rPr>
              <a:t>tend to be very </a:t>
            </a:r>
            <a:r>
              <a:rPr lang="en-US" sz="2800" dirty="0" smtClean="0">
                <a:latin typeface="Times New Roman" panose="02020603050405020304" pitchFamily="18" charset="0"/>
                <a:cs typeface="Times New Roman" panose="02020603050405020304" pitchFamily="18" charset="0"/>
              </a:rPr>
              <a:t>large, it </a:t>
            </a:r>
            <a:r>
              <a:rPr lang="en-US" sz="2800" dirty="0">
                <a:latin typeface="Times New Roman" panose="02020603050405020304" pitchFamily="18" charset="0"/>
                <a:cs typeface="Times New Roman" panose="02020603050405020304" pitchFamily="18" charset="0"/>
              </a:rPr>
              <a:t>usually impossible for a researcher to examine every individual in the population of interest therefore, we select a smaller ,more manageable group from the population and limit </a:t>
            </a:r>
            <a:r>
              <a:rPr lang="en-US" sz="2800" dirty="0" smtClean="0">
                <a:latin typeface="Times New Roman" panose="02020603050405020304" pitchFamily="18" charset="0"/>
                <a:cs typeface="Times New Roman" panose="02020603050405020304" pitchFamily="18" charset="0"/>
              </a:rPr>
              <a:t>the studies.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0558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Parameter and Statistic:</a:t>
            </a:r>
            <a:endParaRPr lang="en-US" dirty="0"/>
          </a:p>
        </p:txBody>
      </p:sp>
      <p:sp>
        <p:nvSpPr>
          <p:cNvPr id="3" name="Content Placeholder 2"/>
          <p:cNvSpPr>
            <a:spLocks noGrp="1"/>
          </p:cNvSpPr>
          <p:nvPr>
            <p:ph idx="1"/>
          </p:nvPr>
        </p:nvSpPr>
        <p:spPr>
          <a:xfrm>
            <a:off x="530087" y="1825625"/>
            <a:ext cx="10424425" cy="4522166"/>
          </a:xfrm>
        </p:spPr>
        <p:txBody>
          <a:bodyPr>
            <a:normAutofit/>
          </a:bodyPr>
          <a:lstStyle/>
          <a:p>
            <a:r>
              <a:rPr lang="en-US" sz="2000" b="1" dirty="0">
                <a:latin typeface="Times New Roman" panose="02020603050405020304" pitchFamily="18" charset="0"/>
                <a:cs typeface="Times New Roman" panose="02020603050405020304" pitchFamily="18" charset="0"/>
              </a:rPr>
              <a:t>Parameter:</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      Numerical </a:t>
            </a:r>
            <a:r>
              <a:rPr lang="en-US" sz="2000" dirty="0">
                <a:latin typeface="Times New Roman" panose="02020603050405020304" pitchFamily="18" charset="0"/>
                <a:cs typeface="Times New Roman" panose="02020603050405020304" pitchFamily="18" charset="0"/>
              </a:rPr>
              <a:t>quantities describing a population are called parameters.</a:t>
            </a:r>
          </a:p>
          <a:p>
            <a:pPr marL="0" indent="0" algn="ctr">
              <a:buNone/>
            </a:pPr>
            <a:r>
              <a:rPr lang="en-US" sz="2000" dirty="0">
                <a:latin typeface="Times New Roman" panose="02020603050405020304" pitchFamily="18" charset="0"/>
                <a:cs typeface="Times New Roman" panose="02020603050405020304" pitchFamily="18" charset="0"/>
              </a:rPr>
              <a:t>Or</a:t>
            </a:r>
          </a:p>
          <a:p>
            <a:pPr marL="0" indent="0">
              <a:buNone/>
            </a:pPr>
            <a:r>
              <a:rPr lang="en-US" sz="200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It is a value that describe population</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Statistic:</a:t>
            </a:r>
            <a:endParaRPr lang="en-US" sz="2000" dirty="0">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A </a:t>
            </a:r>
            <a:r>
              <a:rPr lang="en-US" sz="2000" dirty="0">
                <a:latin typeface="Times New Roman" panose="02020603050405020304" pitchFamily="18" charset="0"/>
                <a:cs typeface="Times New Roman" panose="02020603050405020304" pitchFamily="18" charset="0"/>
              </a:rPr>
              <a:t>numerical quantity that describe sample</a:t>
            </a:r>
            <a:r>
              <a:rPr lang="en-US" sz="2000" dirty="0" smtClean="0">
                <a:latin typeface="Times New Roman" panose="02020603050405020304" pitchFamily="18" charset="0"/>
                <a:cs typeface="Times New Roman" panose="02020603050405020304" pitchFamily="18" charset="0"/>
              </a:rPr>
              <a:t>.</a:t>
            </a:r>
          </a:p>
          <a:p>
            <a:pPr marL="0" indent="0">
              <a:buNone/>
            </a:pPr>
            <a:endParaRPr lang="en-US" sz="2000" dirty="0" smtClean="0">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For example:</a:t>
            </a:r>
            <a:r>
              <a:rPr lang="en-US" sz="2000" dirty="0">
                <a:latin typeface="Times New Roman" panose="02020603050405020304" pitchFamily="18" charset="0"/>
                <a:cs typeface="Times New Roman" panose="02020603050405020304" pitchFamily="18" charset="0"/>
              </a:rPr>
              <a:t>50% of people living in the U.S. agree with the latest health care proposal. Researchers can’t ask hundreds of millions of people if they agree, so they take samples, or part of the population and calculate the </a:t>
            </a:r>
            <a:r>
              <a:rPr lang="en-US" sz="2000" dirty="0" smtClean="0">
                <a:latin typeface="Times New Roman" panose="02020603050405020304" pitchFamily="18" charset="0"/>
                <a:cs typeface="Times New Roman" panose="02020603050405020304" pitchFamily="18" charset="0"/>
              </a:rPr>
              <a:t>rest.</a:t>
            </a:r>
            <a:endParaRPr lang="en-US" sz="20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79085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71500" indent="-571500">
              <a:buFont typeface="Wingdings" panose="05000000000000000000" pitchFamily="2" charset="2"/>
              <a:buChar char="Ø"/>
            </a:pPr>
            <a:r>
              <a:rPr lang="en-US" dirty="0" smtClean="0"/>
              <a:t>Variable</a:t>
            </a:r>
            <a:endParaRPr lang="en-US" dirty="0"/>
          </a:p>
        </p:txBody>
      </p:sp>
      <p:sp>
        <p:nvSpPr>
          <p:cNvPr id="3" name="Content Placeholder 2"/>
          <p:cNvSpPr>
            <a:spLocks noGrp="1"/>
          </p:cNvSpPr>
          <p:nvPr>
            <p:ph idx="1"/>
          </p:nvPr>
        </p:nvSpPr>
        <p:spPr>
          <a:xfrm>
            <a:off x="646111" y="1236372"/>
            <a:ext cx="8946541" cy="5293217"/>
          </a:xfrm>
        </p:spPr>
        <p:txBody>
          <a:bodyPr>
            <a:normAutofit/>
          </a:bodyPr>
          <a:lstStyle/>
          <a:p>
            <a:pPr marL="0" indent="0" algn="just">
              <a:buNone/>
            </a:pPr>
            <a:endParaRPr lang="en-US" dirty="0" smtClean="0">
              <a:latin typeface="Times New Roman" panose="02020603050405020304" pitchFamily="18" charset="0"/>
              <a:ea typeface="Yu Gothic UI Semibold" panose="020B0700000000000000" pitchFamily="34" charset="-128"/>
              <a:cs typeface="Times New Roman" panose="02020603050405020304" pitchFamily="18" charset="0"/>
            </a:endParaRPr>
          </a:p>
          <a:p>
            <a:pPr marL="0" indent="0" algn="just">
              <a:buNone/>
            </a:pPr>
            <a:r>
              <a:rPr lang="en-US" sz="3200" dirty="0" smtClean="0">
                <a:latin typeface="Times New Roman" panose="02020603050405020304" pitchFamily="18" charset="0"/>
                <a:ea typeface="Yu Gothic UI Semibold" panose="020B0700000000000000" pitchFamily="34" charset="-128"/>
                <a:cs typeface="Times New Roman" panose="02020603050405020304" pitchFamily="18" charset="0"/>
              </a:rPr>
              <a:t>A </a:t>
            </a:r>
            <a:r>
              <a:rPr lang="en-US" sz="3200" dirty="0">
                <a:latin typeface="Times New Roman" panose="02020603050405020304" pitchFamily="18" charset="0"/>
                <a:ea typeface="Yu Gothic UI Semibold" panose="020B0700000000000000" pitchFamily="34" charset="-128"/>
                <a:cs typeface="Times New Roman" panose="02020603050405020304" pitchFamily="18" charset="0"/>
              </a:rPr>
              <a:t>characteristics that varies with an individual or an object is called variable.</a:t>
            </a:r>
          </a:p>
          <a:p>
            <a:pPr marL="0" indent="0" algn="just">
              <a:buNone/>
            </a:pPr>
            <a:r>
              <a:rPr lang="en-US" sz="3200" dirty="0" smtClean="0">
                <a:latin typeface="Times New Roman" panose="02020603050405020304" pitchFamily="18" charset="0"/>
                <a:cs typeface="Times New Roman" panose="02020603050405020304" pitchFamily="18" charset="0"/>
              </a:rPr>
              <a:t>For example height, weight and hair color.</a:t>
            </a:r>
          </a:p>
          <a:p>
            <a:pPr marL="0" indent="0" algn="just">
              <a:buNone/>
            </a:pPr>
            <a:r>
              <a:rPr lang="en-US" sz="3200" dirty="0" smtClean="0">
                <a:latin typeface="Times New Roman" panose="02020603050405020304" pitchFamily="18" charset="0"/>
                <a:cs typeface="Times New Roman" panose="02020603050405020304" pitchFamily="18" charset="0"/>
              </a:rPr>
              <a:t>Constant</a:t>
            </a:r>
          </a:p>
          <a:p>
            <a:pPr marL="0" indent="0" algn="just">
              <a:buNone/>
            </a:pPr>
            <a:r>
              <a:rPr lang="en-US" sz="3200" dirty="0" smtClean="0">
                <a:latin typeface="Times New Roman" panose="02020603050405020304" pitchFamily="18" charset="0"/>
                <a:cs typeface="Times New Roman" panose="02020603050405020304" pitchFamily="18" charset="0"/>
              </a:rPr>
              <a:t>A value that is unchangeable is called a constant. For example if apple sold on fixed prices.</a:t>
            </a:r>
          </a:p>
          <a:p>
            <a:pPr marL="0" indent="0" algn="just">
              <a:buNone/>
            </a:pPr>
            <a:endParaRPr lang="en-US" dirty="0" smtClean="0">
              <a:latin typeface="Times New Roman" panose="02020603050405020304" pitchFamily="18" charset="0"/>
              <a:cs typeface="Times New Roman" panose="02020603050405020304" pitchFamily="18" charset="0"/>
            </a:endParaRPr>
          </a:p>
          <a:p>
            <a:pPr marL="0" indent="0" algn="just">
              <a:buNone/>
            </a:pPr>
            <a:endParaRPr lang="en-US" dirty="0" smtClean="0">
              <a:latin typeface="Times New Roman" panose="02020603050405020304" pitchFamily="18" charset="0"/>
              <a:cs typeface="Times New Roman" panose="02020603050405020304" pitchFamily="18" charset="0"/>
            </a:endParaRPr>
          </a:p>
          <a:p>
            <a:pPr marL="0" indent="0" algn="just">
              <a:buNone/>
            </a:pPr>
            <a:endParaRPr lang="en-US" dirty="0" smtClean="0">
              <a:latin typeface="Times New Roman" panose="02020603050405020304" pitchFamily="18" charset="0"/>
              <a:cs typeface="Times New Roman" panose="02020603050405020304" pitchFamily="18" charset="0"/>
            </a:endParaRPr>
          </a:p>
          <a:p>
            <a:pPr marL="0" indent="0" algn="just">
              <a:buNone/>
            </a:pPr>
            <a:endParaRPr lang="en-US" dirty="0" smtClean="0">
              <a:latin typeface="Times New Roman" panose="02020603050405020304" pitchFamily="18" charset="0"/>
              <a:cs typeface="Times New Roman" panose="02020603050405020304" pitchFamily="18" charset="0"/>
            </a:endParaRPr>
          </a:p>
          <a:p>
            <a:pPr marL="0" indent="0" algn="just">
              <a:buNone/>
            </a:pPr>
            <a:endParaRPr lang="en-US" dirty="0" smtClean="0">
              <a:latin typeface="Times New Roman" panose="02020603050405020304" pitchFamily="18" charset="0"/>
              <a:cs typeface="Times New Roman" panose="02020603050405020304" pitchFamily="18" charset="0"/>
            </a:endParaRPr>
          </a:p>
          <a:p>
            <a:pPr marL="0" indent="0" algn="just">
              <a:buNone/>
            </a:pPr>
            <a:endParaRPr lang="en-US" dirty="0" smtClean="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endParaRPr lang="en-US" dirty="0" smtClean="0">
              <a:latin typeface="Times New Roman" panose="02020603050405020304" pitchFamily="18" charset="0"/>
              <a:cs typeface="Times New Roman" panose="02020603050405020304" pitchFamily="18" charset="0"/>
            </a:endParaRPr>
          </a:p>
          <a:p>
            <a:pPr marL="0" indent="0" algn="just">
              <a:buNone/>
            </a:pPr>
            <a:endParaRPr lang="en-US" dirty="0" smtClean="0">
              <a:latin typeface="Times New Roman" panose="02020603050405020304" pitchFamily="18" charset="0"/>
              <a:cs typeface="Times New Roman" panose="02020603050405020304" pitchFamily="18" charset="0"/>
            </a:endParaRPr>
          </a:p>
          <a:p>
            <a:pPr marL="0" indent="0" algn="just">
              <a:buNone/>
            </a:pP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46483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1059</TotalTime>
  <Words>567</Words>
  <Application>Microsoft Office PowerPoint</Application>
  <PresentationFormat>Widescreen</PresentationFormat>
  <Paragraphs>97</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Yu Gothic UI Semibold</vt:lpstr>
      <vt:lpstr>Arial</vt:lpstr>
      <vt:lpstr>Century Gothic</vt:lpstr>
      <vt:lpstr>Times New Roman</vt:lpstr>
      <vt:lpstr>Wingdings</vt:lpstr>
      <vt:lpstr>Wingdings 3</vt:lpstr>
      <vt:lpstr>Ion</vt:lpstr>
      <vt:lpstr>  Subject: Statistics Class: BS 3rd (Food Science) Lecture: 1st week  Topic: Introduction of Statistics     </vt:lpstr>
      <vt:lpstr>Branches of Statistics</vt:lpstr>
      <vt:lpstr>PowerPoint Presentation</vt:lpstr>
      <vt:lpstr>Basic concepts of Statistics</vt:lpstr>
      <vt:lpstr>Population</vt:lpstr>
      <vt:lpstr>PowerPoint Presentation</vt:lpstr>
      <vt:lpstr>Why sample?</vt:lpstr>
      <vt:lpstr>Parameter and Statistic:</vt:lpstr>
      <vt:lpstr>Variable</vt:lpstr>
      <vt:lpstr>Types of variables</vt:lpstr>
      <vt:lpstr>Quantitative variable</vt:lpstr>
      <vt:lpstr>Types of quantitative Variable </vt:lpstr>
      <vt:lpstr>Discrete variable</vt:lpstr>
      <vt:lpstr>Continuous variable</vt:lpstr>
      <vt:lpstr>Data</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Statistics Class: MA 3rd (Social Work) Lecture: 1st week Topic: Introduction of Statistics</dc:title>
  <dc:creator>Microsoft account</dc:creator>
  <cp:lastModifiedBy>ABC</cp:lastModifiedBy>
  <cp:revision>79</cp:revision>
  <dcterms:created xsi:type="dcterms:W3CDTF">2020-10-10T17:23:45Z</dcterms:created>
  <dcterms:modified xsi:type="dcterms:W3CDTF">2020-10-21T02:58:37Z</dcterms:modified>
</cp:coreProperties>
</file>